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65" r:id="rId3"/>
    <p:sldId id="266" r:id="rId4"/>
    <p:sldId id="267" r:id="rId5"/>
    <p:sldId id="270" r:id="rId6"/>
    <p:sldId id="268" r:id="rId7"/>
    <p:sldId id="271" r:id="rId8"/>
    <p:sldId id="27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الطريقة الإحصائية وتصنيف البيانات </a:t>
            </a:r>
            <a:r>
              <a:rPr lang="ar-SA" b="1" dirty="0" smtClean="0"/>
              <a:t>وتجهيزها</a:t>
            </a:r>
            <a:endParaRPr lang="ar-IQ" dirty="0"/>
          </a:p>
        </p:txBody>
      </p:sp>
      <p:sp>
        <p:nvSpPr>
          <p:cNvPr id="3" name="Content Placeholder 2"/>
          <p:cNvSpPr>
            <a:spLocks noGrp="1"/>
          </p:cNvSpPr>
          <p:nvPr>
            <p:ph idx="1"/>
          </p:nvPr>
        </p:nvSpPr>
        <p:spPr/>
        <p:txBody>
          <a:bodyPr>
            <a:normAutofit/>
          </a:bodyPr>
          <a:lstStyle/>
          <a:p>
            <a:r>
              <a:rPr lang="ar-SA" b="1" dirty="0"/>
              <a:t> يمكن أن يعرف الإحصاء بأنه ذلك الفرع من الدراسات الذي يهتم بالأساليب الرياضية أو العمليات اللازمة لتجميع ووصف وتنظيم وتجهيز وتحليل وتفسير البيانات الرقمية.</a:t>
            </a:r>
            <a:endParaRPr lang="en-US" dirty="0"/>
          </a:p>
          <a:p>
            <a:pPr marL="0" indent="0">
              <a:buNone/>
            </a:pPr>
            <a:r>
              <a:rPr lang="ar-SA" b="1" dirty="0" smtClean="0"/>
              <a:t>ولما </a:t>
            </a:r>
            <a:r>
              <a:rPr lang="ar-SA" b="1" dirty="0"/>
              <a:t>كانت البحوث بطبيعتها كثيرا ما تنتج مثل هذه البيانات الرقمية، فإن الإحصاء يعتبر أداة أساسية للقياس والبحث.</a:t>
            </a:r>
            <a:endParaRPr lang="en-US" dirty="0"/>
          </a:p>
          <a:p>
            <a:r>
              <a:rPr lang="ar-SA" b="1" dirty="0"/>
              <a:t>  ويتم هذا بنوعين من التطبيقات الإحصائية للبيانات وهي:</a:t>
            </a:r>
            <a:endParaRPr lang="en-US" dirty="0"/>
          </a:p>
          <a:p>
            <a:r>
              <a:rPr lang="ar-SA" b="1" dirty="0"/>
              <a:t>أ-التحليل الإحصائي الوصفي</a:t>
            </a:r>
            <a:endParaRPr lang="en-US" dirty="0"/>
          </a:p>
          <a:p>
            <a:r>
              <a:rPr lang="ar-SA" b="1" dirty="0"/>
              <a:t>ب-التحليل الوصفي </a:t>
            </a:r>
            <a:r>
              <a:rPr lang="ar-SA" b="1" dirty="0" err="1"/>
              <a:t>الإستدلالي</a:t>
            </a:r>
            <a:endParaRPr lang="ar-IQ" dirty="0"/>
          </a:p>
        </p:txBody>
      </p:sp>
    </p:spTree>
    <p:extLst>
      <p:ext uri="{BB962C8B-B14F-4D97-AF65-F5344CB8AC3E}">
        <p14:creationId xmlns:p14="http://schemas.microsoft.com/office/powerpoint/2010/main" val="38873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SA" b="1" dirty="0"/>
              <a:t> ويهتم التحليل الإحصائي الوصفي بالوصف الرقمي لمجتمع معين، وفي هذه الحالة فليست هناك نتائج يمكن أن تنسحب على جماعة أخرى عن تلك التي تركز عليها الوصف فقط. أما بالنسبة للتحليل الإحصائي </a:t>
            </a:r>
            <a:r>
              <a:rPr lang="ar-SA" b="1" dirty="0" err="1"/>
              <a:t>الإستدلالي</a:t>
            </a:r>
            <a:r>
              <a:rPr lang="ar-SA" b="1" dirty="0"/>
              <a:t>، فهو يتضمن عملية المعاينة والتي سبقت الإشارة إليها، أي اختيار جماعة صغيرة تمثل المجتمع الكبير المختارة منه، على أن تكون النتائج النهائية تقريبية وداخل حدود "خطأ" محسوب إحصائيا.</a:t>
            </a:r>
            <a:endParaRPr lang="ar-IQ" dirty="0"/>
          </a:p>
        </p:txBody>
      </p:sp>
    </p:spTree>
    <p:extLst>
      <p:ext uri="{BB962C8B-B14F-4D97-AF65-F5344CB8AC3E}">
        <p14:creationId xmlns:p14="http://schemas.microsoft.com/office/powerpoint/2010/main" val="123810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SA" b="1" dirty="0"/>
              <a:t> ويرى بعض الإحصائيين أن الطريقة العلمية للبحوث التحليلية، أو الطريقة الإحصائية تتضمن خطوات أربع أساسية:</a:t>
            </a:r>
            <a:endParaRPr lang="en-US" dirty="0"/>
          </a:p>
          <a:p>
            <a:pPr marL="0" indent="0">
              <a:buNone/>
            </a:pPr>
            <a:r>
              <a:rPr lang="ar-IQ" b="1" dirty="0"/>
              <a:t>1</a:t>
            </a:r>
            <a:r>
              <a:rPr lang="ar-SA" b="1" dirty="0" smtClean="0"/>
              <a:t>-وضع </a:t>
            </a:r>
            <a:r>
              <a:rPr lang="ar-SA" b="1" dirty="0"/>
              <a:t>الفرضيات</a:t>
            </a:r>
            <a:endParaRPr lang="en-US" dirty="0"/>
          </a:p>
          <a:p>
            <a:pPr marL="0" indent="0">
              <a:buNone/>
            </a:pPr>
            <a:r>
              <a:rPr lang="ar-IQ" b="1" dirty="0"/>
              <a:t>2</a:t>
            </a:r>
            <a:r>
              <a:rPr lang="ar-SA" b="1" dirty="0" smtClean="0"/>
              <a:t>-جمع </a:t>
            </a:r>
            <a:r>
              <a:rPr lang="ar-SA" b="1" dirty="0"/>
              <a:t>البيانات</a:t>
            </a:r>
            <a:endParaRPr lang="en-US" dirty="0"/>
          </a:p>
          <a:p>
            <a:pPr marL="0" indent="0">
              <a:buNone/>
            </a:pPr>
            <a:r>
              <a:rPr lang="ar-IQ" b="1" dirty="0"/>
              <a:t>3</a:t>
            </a:r>
            <a:r>
              <a:rPr lang="ar-SA" b="1" dirty="0" smtClean="0"/>
              <a:t>-تجهيز </a:t>
            </a:r>
            <a:r>
              <a:rPr lang="ar-SA" b="1" dirty="0"/>
              <a:t>البيانات وتصنيفها</a:t>
            </a:r>
            <a:endParaRPr lang="en-US" dirty="0"/>
          </a:p>
          <a:p>
            <a:pPr marL="0" indent="0">
              <a:buNone/>
            </a:pPr>
            <a:r>
              <a:rPr lang="ar-IQ" b="1" dirty="0"/>
              <a:t>4</a:t>
            </a:r>
            <a:r>
              <a:rPr lang="ar-SA" b="1" dirty="0" smtClean="0"/>
              <a:t>-تحليل </a:t>
            </a:r>
            <a:r>
              <a:rPr lang="ar-SA" b="1" dirty="0"/>
              <a:t>البيانات</a:t>
            </a:r>
            <a:endParaRPr lang="en-US" dirty="0"/>
          </a:p>
          <a:p>
            <a:pPr marL="0" indent="0">
              <a:buNone/>
            </a:pPr>
            <a:endParaRPr lang="ar-IQ" dirty="0"/>
          </a:p>
        </p:txBody>
      </p:sp>
    </p:spTree>
    <p:extLst>
      <p:ext uri="{BB962C8B-B14F-4D97-AF65-F5344CB8AC3E}">
        <p14:creationId xmlns:p14="http://schemas.microsoft.com/office/powerpoint/2010/main" val="305663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التطبيقات  الاحصائية</a:t>
            </a:r>
            <a:endParaRPr lang="ar-IQ" b="1" dirty="0"/>
          </a:p>
        </p:txBody>
      </p:sp>
      <p:sp>
        <p:nvSpPr>
          <p:cNvPr id="3" name="Content Placeholder 2"/>
          <p:cNvSpPr>
            <a:spLocks noGrp="1"/>
          </p:cNvSpPr>
          <p:nvPr>
            <p:ph idx="1"/>
          </p:nvPr>
        </p:nvSpPr>
        <p:spPr/>
        <p:txBody>
          <a:bodyPr>
            <a:normAutofit fontScale="92500" lnSpcReduction="20000"/>
          </a:bodyPr>
          <a:lstStyle/>
          <a:p>
            <a:pPr marL="0" indent="0">
              <a:buNone/>
            </a:pPr>
            <a:r>
              <a:rPr lang="ar-IQ" b="1" dirty="0" smtClean="0"/>
              <a:t>ان </a:t>
            </a:r>
            <a:r>
              <a:rPr lang="ar-SA" b="1" dirty="0" smtClean="0"/>
              <a:t>التطبيق </a:t>
            </a:r>
            <a:r>
              <a:rPr lang="ar-SA" b="1" dirty="0"/>
              <a:t>السليم للطريقة الإحصائية </a:t>
            </a:r>
            <a:r>
              <a:rPr lang="ar-SA" b="1" dirty="0" err="1"/>
              <a:t>بحانبها</a:t>
            </a:r>
            <a:r>
              <a:rPr lang="ar-SA" b="1" dirty="0"/>
              <a:t> الوصفي </a:t>
            </a:r>
            <a:r>
              <a:rPr lang="ar-SA" b="1" dirty="0" err="1"/>
              <a:t>والإستدلالي</a:t>
            </a:r>
            <a:r>
              <a:rPr lang="ar-SA" b="1" dirty="0"/>
              <a:t> يتضمن الإجابة على الاسئلة الآتية:</a:t>
            </a:r>
            <a:endParaRPr lang="en-US" dirty="0"/>
          </a:p>
          <a:p>
            <a:pPr marL="0" indent="0">
              <a:buNone/>
            </a:pPr>
            <a:r>
              <a:rPr lang="ar-IQ" dirty="0"/>
              <a:t>1</a:t>
            </a:r>
            <a:r>
              <a:rPr lang="ar-SA" b="1" dirty="0" smtClean="0"/>
              <a:t>-ما </a:t>
            </a:r>
            <a:r>
              <a:rPr lang="ar-SA" b="1" dirty="0"/>
              <a:t>هي الحقائق التي يجب تجميعها حتى تمدنا بالمعلومات اللازمة للإجابة على الأسئلة؟</a:t>
            </a:r>
            <a:endParaRPr lang="en-US" dirty="0"/>
          </a:p>
          <a:p>
            <a:pPr marL="0" indent="0">
              <a:buNone/>
            </a:pPr>
            <a:r>
              <a:rPr lang="ar-IQ" b="1" dirty="0"/>
              <a:t>2</a:t>
            </a:r>
            <a:r>
              <a:rPr lang="ar-SA" b="1" dirty="0" smtClean="0"/>
              <a:t>-كيف </a:t>
            </a:r>
            <a:r>
              <a:rPr lang="ar-SA" b="1" dirty="0"/>
              <a:t>يمكن تجميع هذه البيانات وتنظيمها وتحليلها حتى تلقي </a:t>
            </a:r>
            <a:r>
              <a:rPr lang="ar-SA" b="1" dirty="0" err="1"/>
              <a:t>ضوءاً</a:t>
            </a:r>
            <a:r>
              <a:rPr lang="ar-SA" b="1" dirty="0"/>
              <a:t> على المشكلة.</a:t>
            </a:r>
            <a:endParaRPr lang="en-US" dirty="0"/>
          </a:p>
          <a:p>
            <a:pPr marL="0" indent="0">
              <a:buNone/>
            </a:pPr>
            <a:r>
              <a:rPr lang="ar-IQ" b="1" dirty="0"/>
              <a:t>3</a:t>
            </a:r>
            <a:r>
              <a:rPr lang="ar-SA" b="1" dirty="0" smtClean="0"/>
              <a:t>-ما </a:t>
            </a:r>
            <a:r>
              <a:rPr lang="ar-SA" b="1" dirty="0"/>
              <a:t>هي الفرضية، أو الفرضيات التي تشملها الطريقة الإحصائية المستخدمة؟</a:t>
            </a:r>
            <a:endParaRPr lang="en-US" dirty="0"/>
          </a:p>
          <a:p>
            <a:pPr marL="0" indent="0">
              <a:buNone/>
            </a:pPr>
            <a:r>
              <a:rPr lang="ar-IQ" b="1" dirty="0"/>
              <a:t>4</a:t>
            </a:r>
            <a:r>
              <a:rPr lang="ar-SA" b="1" dirty="0" smtClean="0"/>
              <a:t>-ما </a:t>
            </a:r>
            <a:r>
              <a:rPr lang="ar-SA" b="1" dirty="0"/>
              <a:t>هي النتائج التي يمكن ان نستخلصها منطقيا من تحليل هذه البيانات؟</a:t>
            </a:r>
            <a:endParaRPr lang="en-US" dirty="0"/>
          </a:p>
          <a:p>
            <a:pPr marL="0" indent="0">
              <a:buNone/>
            </a:pPr>
            <a:endParaRPr lang="ar-IQ" dirty="0"/>
          </a:p>
        </p:txBody>
      </p:sp>
    </p:spTree>
    <p:extLst>
      <p:ext uri="{BB962C8B-B14F-4D97-AF65-F5344CB8AC3E}">
        <p14:creationId xmlns:p14="http://schemas.microsoft.com/office/powerpoint/2010/main" val="317109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مراجعة </a:t>
            </a:r>
            <a:r>
              <a:rPr lang="ar-SA" b="1" dirty="0" smtClean="0"/>
              <a:t>البيانات</a:t>
            </a:r>
            <a:r>
              <a:rPr lang="ar-IQ" b="1" dirty="0" smtClean="0"/>
              <a:t> المجمعة</a:t>
            </a:r>
            <a:endParaRPr lang="ar-IQ" dirty="0"/>
          </a:p>
        </p:txBody>
      </p:sp>
      <p:sp>
        <p:nvSpPr>
          <p:cNvPr id="3" name="Content Placeholder 2"/>
          <p:cNvSpPr>
            <a:spLocks noGrp="1"/>
          </p:cNvSpPr>
          <p:nvPr>
            <p:ph idx="1"/>
          </p:nvPr>
        </p:nvSpPr>
        <p:spPr/>
        <p:txBody>
          <a:bodyPr>
            <a:normAutofit fontScale="92500" lnSpcReduction="20000"/>
          </a:bodyPr>
          <a:lstStyle/>
          <a:p>
            <a:r>
              <a:rPr lang="ar-SA" b="1" dirty="0"/>
              <a:t> ينبغي مراجعة البيانات التي تم تجميعها، وذلك قبل البدء في عملية التصنيف، للتأكد من أن هناك إجابات على مختلف الأسئلة التي تتضمنها الاستمارات </a:t>
            </a:r>
            <a:r>
              <a:rPr lang="ar-SA" b="1" dirty="0" err="1"/>
              <a:t>الاستبيانية</a:t>
            </a:r>
            <a:r>
              <a:rPr lang="ar-SA" b="1" dirty="0"/>
              <a:t> مثلا. أو على الأقل احتواء هذه الاستجابات على نسبة معقولة تسمح باستخلاص نتائج ذات دلالة. </a:t>
            </a:r>
            <a:endParaRPr lang="en-US" dirty="0"/>
          </a:p>
          <a:p>
            <a:r>
              <a:rPr lang="ar-SA" b="1" dirty="0"/>
              <a:t>   وينبغي التأكد من وضوح الخطوط والكلمات التي دونت بها الإجابات، وضمان اكتمال المعلومات، والتأكد من صحة البيانات المعطاة، بحيث لا تكون معلومات مضللة. وذلك للتأكد من صدق الإجابات وانتظامها. هذا مع توحيد طريقة تسجيل البيانات فضلا عن القيام بالعمليات الحسابية الضرورية لتصحيح الإجابات بالصورة المناسبة، وادخالها في التحليل بطريقة موحدة.</a:t>
            </a:r>
            <a:endParaRPr lang="ar-IQ" dirty="0"/>
          </a:p>
        </p:txBody>
      </p:sp>
    </p:spTree>
    <p:extLst>
      <p:ext uri="{BB962C8B-B14F-4D97-AF65-F5344CB8AC3E}">
        <p14:creationId xmlns:p14="http://schemas.microsoft.com/office/powerpoint/2010/main" val="220479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تصنيف البيانات</a:t>
            </a:r>
            <a:endParaRPr lang="ar-IQ" dirty="0"/>
          </a:p>
        </p:txBody>
      </p:sp>
      <p:sp>
        <p:nvSpPr>
          <p:cNvPr id="3" name="Content Placeholder 2"/>
          <p:cNvSpPr>
            <a:spLocks noGrp="1"/>
          </p:cNvSpPr>
          <p:nvPr>
            <p:ph idx="1"/>
          </p:nvPr>
        </p:nvSpPr>
        <p:spPr/>
        <p:txBody>
          <a:bodyPr>
            <a:normAutofit fontScale="85000" lnSpcReduction="10000"/>
          </a:bodyPr>
          <a:lstStyle/>
          <a:p>
            <a:r>
              <a:rPr lang="ar-SA" b="1" dirty="0"/>
              <a:t>تصنيف البيانات هو جزء من التخطيط العام للبحث، والذي يبدأ ببلورة المشكلة وتحديدها، ثم انواع الدراسة ومستواها ومنهجها، وأدوات تجميع البيانات وتصنيفها وتحليلها وتفسيرها، أي أن وضع الفرض نفسه من البداية، أو السؤال الذي سيجيب عليه الباحث من شأنه ان يشير إلى أنواع التصنيف الذي يمكن اتباعه.</a:t>
            </a:r>
            <a:endParaRPr lang="en-US" dirty="0"/>
          </a:p>
          <a:p>
            <a:r>
              <a:rPr lang="ar-SA" b="1" dirty="0"/>
              <a:t>  إن الهدف من التصنيف هو تجميع البيانات المتشابهة مع بعضها، وترتيبها في فئات ومفردات متشابهة. وهناك بعض الملاحظات التي ينبغي أن </a:t>
            </a:r>
            <a:r>
              <a:rPr lang="ar-SA" b="1" dirty="0" err="1"/>
              <a:t>ياخذها</a:t>
            </a:r>
            <a:r>
              <a:rPr lang="ar-SA" b="1" dirty="0"/>
              <a:t> الباحث في اعتباره، ذلك أنه عند التصنيف للبيانات الكيفية والبيانات الكمية المجمعة. وهذه الملاحظات يمكن اعتبارها مجرد أهداف للباحث يواجه بها مختلف المشكلات في عملية التصنيف.</a:t>
            </a:r>
            <a:endParaRPr lang="ar-IQ" dirty="0"/>
          </a:p>
        </p:txBody>
      </p:sp>
    </p:spTree>
    <p:extLst>
      <p:ext uri="{BB962C8B-B14F-4D97-AF65-F5344CB8AC3E}">
        <p14:creationId xmlns:p14="http://schemas.microsoft.com/office/powerpoint/2010/main" val="79355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SA" b="1" dirty="0"/>
              <a:t>عملية الترميز وتفريغ البيانات:</a:t>
            </a:r>
            <a:endParaRPr lang="en-US" dirty="0"/>
          </a:p>
          <a:p>
            <a:pPr marL="0" indent="0">
              <a:buNone/>
            </a:pPr>
            <a:r>
              <a:rPr lang="ar-SA" b="1" dirty="0" smtClean="0"/>
              <a:t> </a:t>
            </a:r>
            <a:r>
              <a:rPr lang="ar-SA" b="1" dirty="0"/>
              <a:t>ويقصد بها عملية استبدال </a:t>
            </a:r>
            <a:r>
              <a:rPr lang="ar-SA" b="1" dirty="0" err="1"/>
              <a:t>الإستجابات</a:t>
            </a:r>
            <a:r>
              <a:rPr lang="ar-SA" b="1" dirty="0"/>
              <a:t> الوصفية برموز رقمية تسهل عملية تفريغ البيانات وتجميعها في مجموعات متشابهة لفحصها بطريقة منتظمة.</a:t>
            </a:r>
            <a:endParaRPr lang="en-US" dirty="0"/>
          </a:p>
          <a:p>
            <a:r>
              <a:rPr lang="ar-SA" b="1" dirty="0"/>
              <a:t>التثقيب والفرز والتبويب:</a:t>
            </a:r>
            <a:endParaRPr lang="en-US" dirty="0"/>
          </a:p>
          <a:p>
            <a:pPr marL="0" indent="0">
              <a:buNone/>
            </a:pPr>
            <a:r>
              <a:rPr lang="ar-SA" b="1" dirty="0"/>
              <a:t>  ويتم ذلك </a:t>
            </a:r>
            <a:r>
              <a:rPr lang="ar-SA" b="1" dirty="0" err="1"/>
              <a:t>باعطاء</a:t>
            </a:r>
            <a:r>
              <a:rPr lang="ar-SA" b="1" dirty="0"/>
              <a:t> أرقام للإجابات المختلفة أو ترميزها، وكل مستجيب تكون له بطاقة منفصلة، ثم تثقب الأرقام التي تدل على إجاباته لمختلف الأسئلة على هذه البطاقة.  </a:t>
            </a:r>
            <a:endParaRPr lang="en-US" dirty="0"/>
          </a:p>
        </p:txBody>
      </p:sp>
    </p:spTree>
    <p:extLst>
      <p:ext uri="{BB962C8B-B14F-4D97-AF65-F5344CB8AC3E}">
        <p14:creationId xmlns:p14="http://schemas.microsoft.com/office/powerpoint/2010/main" val="242755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b="1" dirty="0"/>
              <a:t>اختبار الفرضيات: </a:t>
            </a:r>
            <a:endParaRPr lang="ar-IQ" b="1" smtClean="0"/>
          </a:p>
          <a:p>
            <a:pPr marL="0" indent="0">
              <a:buNone/>
            </a:pPr>
            <a:endParaRPr lang="en-US" dirty="0"/>
          </a:p>
          <a:p>
            <a:pPr marL="0" indent="0">
              <a:buNone/>
            </a:pPr>
            <a:r>
              <a:rPr lang="ar-SA" b="1" dirty="0" smtClean="0"/>
              <a:t>هناك </a:t>
            </a:r>
            <a:r>
              <a:rPr lang="ar-SA" b="1" dirty="0"/>
              <a:t>طريقة مفضلة لدى كثير من الباحثين لاختبار النتيجة أو الفرض المبني على البيانات والمعلومات الكمية، وهي طريقة الفرض الصفري. وهذا المدخل الإحصائي التحليلي، يتطلب أولاً وضع فرض تجريبي لشرح المعلومات والبيانات.. </a:t>
            </a:r>
            <a:endParaRPr lang="en-US"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341445416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552</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الطريقة الإحصائية وتصنيف البيانات وتجهيزها</vt:lpstr>
      <vt:lpstr>PowerPoint Presentation</vt:lpstr>
      <vt:lpstr>PowerPoint Presentation</vt:lpstr>
      <vt:lpstr>التطبيقات  الاحصائية</vt:lpstr>
      <vt:lpstr>مراجعة البيانات المجمعة</vt:lpstr>
      <vt:lpstr>تصنيف البيانات</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Aras</dc:creator>
  <cp:lastModifiedBy>Maher</cp:lastModifiedBy>
  <cp:revision>6</cp:revision>
  <dcterms:created xsi:type="dcterms:W3CDTF">2023-05-30T19:12:31Z</dcterms:created>
  <dcterms:modified xsi:type="dcterms:W3CDTF">2023-05-30T21:20:20Z</dcterms:modified>
</cp:coreProperties>
</file>