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notesMasterIdLst>
    <p:notesMasterId r:id="rId73"/>
  </p:notesMasterIdLst>
  <p:sldIdLst>
    <p:sldId id="303" r:id="rId2"/>
    <p:sldId id="302" r:id="rId3"/>
    <p:sldId id="299" r:id="rId4"/>
    <p:sldId id="350" r:id="rId5"/>
    <p:sldId id="301" r:id="rId6"/>
    <p:sldId id="304" r:id="rId7"/>
    <p:sldId id="305" r:id="rId8"/>
    <p:sldId id="307" r:id="rId9"/>
    <p:sldId id="309" r:id="rId10"/>
    <p:sldId id="308" r:id="rId11"/>
    <p:sldId id="306" r:id="rId12"/>
    <p:sldId id="256" r:id="rId13"/>
    <p:sldId id="298" r:id="rId14"/>
    <p:sldId id="257" r:id="rId15"/>
    <p:sldId id="259" r:id="rId16"/>
    <p:sldId id="265" r:id="rId17"/>
    <p:sldId id="310" r:id="rId18"/>
    <p:sldId id="311" r:id="rId19"/>
    <p:sldId id="266" r:id="rId20"/>
    <p:sldId id="267" r:id="rId21"/>
    <p:sldId id="261" r:id="rId22"/>
    <p:sldId id="314" r:id="rId23"/>
    <p:sldId id="315" r:id="rId24"/>
    <p:sldId id="323" r:id="rId25"/>
    <p:sldId id="329" r:id="rId26"/>
    <p:sldId id="324" r:id="rId27"/>
    <p:sldId id="325" r:id="rId28"/>
    <p:sldId id="327" r:id="rId29"/>
    <p:sldId id="328" r:id="rId30"/>
    <p:sldId id="326" r:id="rId31"/>
    <p:sldId id="318" r:id="rId32"/>
    <p:sldId id="319" r:id="rId33"/>
    <p:sldId id="320" r:id="rId34"/>
    <p:sldId id="317" r:id="rId35"/>
    <p:sldId id="321" r:id="rId36"/>
    <p:sldId id="330" r:id="rId37"/>
    <p:sldId id="322" r:id="rId38"/>
    <p:sldId id="331" r:id="rId39"/>
    <p:sldId id="332" r:id="rId40"/>
    <p:sldId id="333" r:id="rId41"/>
    <p:sldId id="334" r:id="rId42"/>
    <p:sldId id="337" r:id="rId43"/>
    <p:sldId id="335" r:id="rId44"/>
    <p:sldId id="336" r:id="rId45"/>
    <p:sldId id="338" r:id="rId46"/>
    <p:sldId id="339" r:id="rId47"/>
    <p:sldId id="340" r:id="rId48"/>
    <p:sldId id="260" r:id="rId49"/>
    <p:sldId id="263" r:id="rId50"/>
    <p:sldId id="312" r:id="rId51"/>
    <p:sldId id="313" r:id="rId52"/>
    <p:sldId id="264" r:id="rId53"/>
    <p:sldId id="262" r:id="rId54"/>
    <p:sldId id="268" r:id="rId55"/>
    <p:sldId id="269" r:id="rId56"/>
    <p:sldId id="270" r:id="rId57"/>
    <p:sldId id="271" r:id="rId58"/>
    <p:sldId id="341" r:id="rId59"/>
    <p:sldId id="342" r:id="rId60"/>
    <p:sldId id="272" r:id="rId61"/>
    <p:sldId id="273" r:id="rId62"/>
    <p:sldId id="274" r:id="rId63"/>
    <p:sldId id="275" r:id="rId64"/>
    <p:sldId id="276" r:id="rId65"/>
    <p:sldId id="277" r:id="rId66"/>
    <p:sldId id="278" r:id="rId67"/>
    <p:sldId id="349" r:id="rId68"/>
    <p:sldId id="281" r:id="rId69"/>
    <p:sldId id="280" r:id="rId70"/>
    <p:sldId id="282" r:id="rId71"/>
    <p:sldId id="283"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0A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86" d="100"/>
          <a:sy n="86" d="100"/>
        </p:scale>
        <p:origin x="15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9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9707BF-F668-4DEE-96B4-0EBBE30C405F}" type="doc">
      <dgm:prSet loTypeId="urn:microsoft.com/office/officeart/2005/8/layout/hList6" loCatId="list" qsTypeId="urn:microsoft.com/office/officeart/2005/8/quickstyle/simple3" qsCatId="simple" csTypeId="urn:microsoft.com/office/officeart/2005/8/colors/accent1_2" csCatId="accent1" phldr="1"/>
      <dgm:spPr/>
    </dgm:pt>
    <dgm:pt modelId="{132540C9-B7E1-411B-B600-0FECE8586336}">
      <dgm:prSet phldrT="[Text]"/>
      <dgm:spPr/>
      <dgm:t>
        <a:bodyPr/>
        <a:lstStyle/>
        <a:p>
          <a:pPr algn="l"/>
          <a:r>
            <a:rPr lang="en-US" sz="2700" b="1" dirty="0" smtClean="0"/>
            <a:t>1-Values and Beliefs</a:t>
          </a:r>
          <a:endParaRPr lang="en-US" sz="2700" b="1" dirty="0"/>
        </a:p>
      </dgm:t>
    </dgm:pt>
    <dgm:pt modelId="{27926620-2778-4B52-B16C-A6A57BB6E4E3}" type="parTrans" cxnId="{76EC7F28-7288-4B25-9A84-B450CD993549}">
      <dgm:prSet/>
      <dgm:spPr/>
      <dgm:t>
        <a:bodyPr/>
        <a:lstStyle/>
        <a:p>
          <a:endParaRPr lang="en-US"/>
        </a:p>
      </dgm:t>
    </dgm:pt>
    <dgm:pt modelId="{2352A48B-A0B3-44B6-982D-E762B0D9737A}" type="sibTrans" cxnId="{76EC7F28-7288-4B25-9A84-B450CD993549}">
      <dgm:prSet/>
      <dgm:spPr/>
      <dgm:t>
        <a:bodyPr/>
        <a:lstStyle/>
        <a:p>
          <a:endParaRPr lang="en-US"/>
        </a:p>
      </dgm:t>
    </dgm:pt>
    <dgm:pt modelId="{DFBBB959-FB0C-4F6A-9F55-7E9660E26D97}">
      <dgm:prSet phldrT="[Text]" custT="1"/>
      <dgm:spPr/>
      <dgm:t>
        <a:bodyPr/>
        <a:lstStyle/>
        <a:p>
          <a:pPr algn="l"/>
          <a:r>
            <a:rPr lang="en-US" sz="2800" b="1" dirty="0" smtClean="0">
              <a:latin typeface="Times New Roman" panose="02020603050405020304" pitchFamily="18" charset="0"/>
              <a:cs typeface="Times New Roman" panose="02020603050405020304" pitchFamily="18" charset="0"/>
            </a:rPr>
            <a:t>3-Symbol and Language</a:t>
          </a:r>
          <a:endParaRPr lang="en-US" sz="2800" b="1" dirty="0">
            <a:latin typeface="Times New Roman" panose="02020603050405020304" pitchFamily="18" charset="0"/>
            <a:cs typeface="Times New Roman" panose="02020603050405020304" pitchFamily="18" charset="0"/>
          </a:endParaRPr>
        </a:p>
      </dgm:t>
    </dgm:pt>
    <dgm:pt modelId="{DB5213F0-3A03-4258-8B7D-794B44327A0A}" type="parTrans" cxnId="{C556EA06-620E-4873-AC09-2CCEBD1999EA}">
      <dgm:prSet/>
      <dgm:spPr/>
      <dgm:t>
        <a:bodyPr/>
        <a:lstStyle/>
        <a:p>
          <a:endParaRPr lang="en-US"/>
        </a:p>
      </dgm:t>
    </dgm:pt>
    <dgm:pt modelId="{D8DC3E46-B8BC-4FE0-8F03-7866CB1FC186}" type="sibTrans" cxnId="{C556EA06-620E-4873-AC09-2CCEBD1999EA}">
      <dgm:prSet/>
      <dgm:spPr/>
      <dgm:t>
        <a:bodyPr/>
        <a:lstStyle/>
        <a:p>
          <a:endParaRPr lang="en-US"/>
        </a:p>
      </dgm:t>
    </dgm:pt>
    <dgm:pt modelId="{D3B0E94B-81C3-40C4-89C4-521576F84B0F}">
      <dgm:prSet phldrT="[Text]"/>
      <dgm:spPr/>
      <dgm:t>
        <a:bodyPr/>
        <a:lstStyle/>
        <a:p>
          <a:pPr algn="l"/>
          <a:r>
            <a:rPr lang="en-US" sz="2700" b="1" dirty="0" smtClean="0">
              <a:latin typeface="Times New Roman" panose="02020603050405020304" pitchFamily="18" charset="0"/>
              <a:cs typeface="Times New Roman" panose="02020603050405020304" pitchFamily="18" charset="0"/>
            </a:rPr>
            <a:t>2-Norms</a:t>
          </a:r>
          <a:endParaRPr lang="en-US" sz="2700" b="1" dirty="0">
            <a:latin typeface="Times New Roman" panose="02020603050405020304" pitchFamily="18" charset="0"/>
            <a:cs typeface="Times New Roman" panose="02020603050405020304" pitchFamily="18" charset="0"/>
          </a:endParaRPr>
        </a:p>
      </dgm:t>
    </dgm:pt>
    <dgm:pt modelId="{F3B4B5F8-863D-40BD-8EDF-D5331D785B2D}" type="parTrans" cxnId="{9C42B215-A1E4-4D57-9BD1-9A7B25D6836D}">
      <dgm:prSet/>
      <dgm:spPr/>
      <dgm:t>
        <a:bodyPr/>
        <a:lstStyle/>
        <a:p>
          <a:endParaRPr lang="en-US"/>
        </a:p>
      </dgm:t>
    </dgm:pt>
    <dgm:pt modelId="{80614611-C753-44EC-9E83-7525EBD3161F}" type="sibTrans" cxnId="{9C42B215-A1E4-4D57-9BD1-9A7B25D6836D}">
      <dgm:prSet/>
      <dgm:spPr/>
      <dgm:t>
        <a:bodyPr/>
        <a:lstStyle/>
        <a:p>
          <a:endParaRPr lang="en-US"/>
        </a:p>
      </dgm:t>
    </dgm:pt>
    <dgm:pt modelId="{A5FABA50-6207-4EF6-9CB7-72E0239B1A73}">
      <dgm:prSet custT="1"/>
      <dgm:spPr/>
      <dgm:t>
        <a:bodyPr/>
        <a:lstStyle/>
        <a:p>
          <a:pPr algn="just"/>
          <a:r>
            <a:rPr lang="en-US" sz="2800" dirty="0" smtClean="0">
              <a:latin typeface="Times New Roman" panose="02020603050405020304" pitchFamily="18" charset="0"/>
              <a:cs typeface="Times New Roman" panose="02020603050405020304" pitchFamily="18" charset="0"/>
            </a:rPr>
            <a:t>Values are a culture’s standard for discerning what is good and just in society. </a:t>
          </a:r>
          <a:endParaRPr lang="en-US" sz="2800" dirty="0">
            <a:latin typeface="Times New Roman" panose="02020603050405020304" pitchFamily="18" charset="0"/>
            <a:cs typeface="Times New Roman" panose="02020603050405020304" pitchFamily="18" charset="0"/>
          </a:endParaRPr>
        </a:p>
      </dgm:t>
    </dgm:pt>
    <dgm:pt modelId="{C8A3FFA5-EFFC-4272-A439-4B3BA2573579}" type="parTrans" cxnId="{431CD28E-076B-48EB-B601-109353980DEE}">
      <dgm:prSet/>
      <dgm:spPr/>
      <dgm:t>
        <a:bodyPr/>
        <a:lstStyle/>
        <a:p>
          <a:endParaRPr lang="en-US"/>
        </a:p>
      </dgm:t>
    </dgm:pt>
    <dgm:pt modelId="{821382C3-8909-4E31-B56F-F41BFA75FDF3}" type="sibTrans" cxnId="{431CD28E-076B-48EB-B601-109353980DEE}">
      <dgm:prSet/>
      <dgm:spPr/>
      <dgm:t>
        <a:bodyPr/>
        <a:lstStyle/>
        <a:p>
          <a:endParaRPr lang="en-US"/>
        </a:p>
      </dgm:t>
    </dgm:pt>
    <dgm:pt modelId="{24C00B3F-76E8-488D-B360-3A1136A839A2}">
      <dgm:prSet custT="1"/>
      <dgm:spPr/>
      <dgm:t>
        <a:bodyPr/>
        <a:lstStyle/>
        <a:p>
          <a:pPr algn="l"/>
          <a:r>
            <a:rPr lang="en-US" sz="2800" dirty="0" smtClean="0">
              <a:latin typeface="Times New Roman" panose="02020603050405020304" pitchFamily="18" charset="0"/>
              <a:cs typeface="Times New Roman" panose="02020603050405020304" pitchFamily="18" charset="0"/>
            </a:rPr>
            <a:t>Norms define how to behave in accordance with what has defined as good and right. </a:t>
          </a:r>
          <a:endParaRPr lang="en-US" sz="2800" dirty="0">
            <a:latin typeface="Times New Roman" panose="02020603050405020304" pitchFamily="18" charset="0"/>
            <a:cs typeface="Times New Roman" panose="02020603050405020304" pitchFamily="18" charset="0"/>
          </a:endParaRPr>
        </a:p>
      </dgm:t>
    </dgm:pt>
    <dgm:pt modelId="{EBB3F854-6EE3-44B1-972C-AA1DE9FBA3C8}" type="parTrans" cxnId="{28BD7A0A-50B3-40CD-B73F-EDBF916E48C7}">
      <dgm:prSet/>
      <dgm:spPr/>
      <dgm:t>
        <a:bodyPr/>
        <a:lstStyle/>
        <a:p>
          <a:endParaRPr lang="en-US"/>
        </a:p>
      </dgm:t>
    </dgm:pt>
    <dgm:pt modelId="{1477BA72-D658-4AC5-9776-8DEF5E3DA831}" type="sibTrans" cxnId="{28BD7A0A-50B3-40CD-B73F-EDBF916E48C7}">
      <dgm:prSet/>
      <dgm:spPr/>
      <dgm:t>
        <a:bodyPr/>
        <a:lstStyle/>
        <a:p>
          <a:endParaRPr lang="en-US"/>
        </a:p>
      </dgm:t>
    </dgm:pt>
    <dgm:pt modelId="{C7139DCE-4B8D-4034-B22B-2B6E8324D3AB}">
      <dgm:prSet custT="1"/>
      <dgm:spPr/>
      <dgm:t>
        <a:bodyPr/>
        <a:lstStyle/>
        <a:p>
          <a:pPr algn="just"/>
          <a:r>
            <a:rPr lang="en-US" sz="2800" dirty="0" smtClean="0">
              <a:latin typeface="Times New Roman" panose="02020603050405020304" pitchFamily="18" charset="0"/>
              <a:cs typeface="Times New Roman" panose="02020603050405020304" pitchFamily="18" charset="0"/>
            </a:rPr>
            <a:t>Symbols convey recognizable meaning that are shared by society. </a:t>
          </a:r>
          <a:endParaRPr lang="en-US" sz="2800" dirty="0">
            <a:latin typeface="Times New Roman" panose="02020603050405020304" pitchFamily="18" charset="0"/>
            <a:cs typeface="Times New Roman" panose="02020603050405020304" pitchFamily="18" charset="0"/>
          </a:endParaRPr>
        </a:p>
      </dgm:t>
    </dgm:pt>
    <dgm:pt modelId="{8A75C062-158E-4A58-99D5-AA16AE06B497}" type="parTrans" cxnId="{4769949D-55B0-4ADC-9A73-A61C5E29D726}">
      <dgm:prSet/>
      <dgm:spPr/>
      <dgm:t>
        <a:bodyPr/>
        <a:lstStyle/>
        <a:p>
          <a:endParaRPr lang="en-US"/>
        </a:p>
      </dgm:t>
    </dgm:pt>
    <dgm:pt modelId="{5DBDF69D-CD79-4395-BDC0-24616F004406}" type="sibTrans" cxnId="{4769949D-55B0-4ADC-9A73-A61C5E29D726}">
      <dgm:prSet/>
      <dgm:spPr/>
      <dgm:t>
        <a:bodyPr/>
        <a:lstStyle/>
        <a:p>
          <a:endParaRPr lang="en-US"/>
        </a:p>
      </dgm:t>
    </dgm:pt>
    <dgm:pt modelId="{F5BBB44F-AA0F-4048-B25E-D6B8D5E53BD6}" type="pres">
      <dgm:prSet presAssocID="{C19707BF-F668-4DEE-96B4-0EBBE30C405F}" presName="Name0" presStyleCnt="0">
        <dgm:presLayoutVars>
          <dgm:dir/>
          <dgm:resizeHandles val="exact"/>
        </dgm:presLayoutVars>
      </dgm:prSet>
      <dgm:spPr/>
    </dgm:pt>
    <dgm:pt modelId="{284152FF-6F9B-4AC6-89EF-17277B7012B4}" type="pres">
      <dgm:prSet presAssocID="{132540C9-B7E1-411B-B600-0FECE8586336}" presName="node" presStyleLbl="node1" presStyleIdx="0" presStyleCnt="3">
        <dgm:presLayoutVars>
          <dgm:bulletEnabled val="1"/>
        </dgm:presLayoutVars>
      </dgm:prSet>
      <dgm:spPr/>
      <dgm:t>
        <a:bodyPr/>
        <a:lstStyle/>
        <a:p>
          <a:endParaRPr lang="en-US"/>
        </a:p>
      </dgm:t>
    </dgm:pt>
    <dgm:pt modelId="{18A3E20D-CD2A-4C27-A6B7-4FE238E02450}" type="pres">
      <dgm:prSet presAssocID="{2352A48B-A0B3-44B6-982D-E762B0D9737A}" presName="sibTrans" presStyleCnt="0"/>
      <dgm:spPr/>
    </dgm:pt>
    <dgm:pt modelId="{1D30C8A7-44F1-4932-9582-F11F7F1FD01C}" type="pres">
      <dgm:prSet presAssocID="{D3B0E94B-81C3-40C4-89C4-521576F84B0F}" presName="node" presStyleLbl="node1" presStyleIdx="1" presStyleCnt="3">
        <dgm:presLayoutVars>
          <dgm:bulletEnabled val="1"/>
        </dgm:presLayoutVars>
      </dgm:prSet>
      <dgm:spPr/>
      <dgm:t>
        <a:bodyPr/>
        <a:lstStyle/>
        <a:p>
          <a:endParaRPr lang="en-US"/>
        </a:p>
      </dgm:t>
    </dgm:pt>
    <dgm:pt modelId="{6D2CB732-916F-454A-803C-DBA68E0C20D0}" type="pres">
      <dgm:prSet presAssocID="{80614611-C753-44EC-9E83-7525EBD3161F}" presName="sibTrans" presStyleCnt="0"/>
      <dgm:spPr/>
    </dgm:pt>
    <dgm:pt modelId="{FD19048A-0F4E-426E-8DF6-8A15D8A42450}" type="pres">
      <dgm:prSet presAssocID="{DFBBB959-FB0C-4F6A-9F55-7E9660E26D97}" presName="node" presStyleLbl="node1" presStyleIdx="2" presStyleCnt="3" custLinFactX="21575" custLinFactNeighborX="100000" custLinFactNeighborY="25758">
        <dgm:presLayoutVars>
          <dgm:bulletEnabled val="1"/>
        </dgm:presLayoutVars>
      </dgm:prSet>
      <dgm:spPr/>
      <dgm:t>
        <a:bodyPr/>
        <a:lstStyle/>
        <a:p>
          <a:endParaRPr lang="en-US"/>
        </a:p>
      </dgm:t>
    </dgm:pt>
  </dgm:ptLst>
  <dgm:cxnLst>
    <dgm:cxn modelId="{431CD28E-076B-48EB-B601-109353980DEE}" srcId="{132540C9-B7E1-411B-B600-0FECE8586336}" destId="{A5FABA50-6207-4EF6-9CB7-72E0239B1A73}" srcOrd="0" destOrd="0" parTransId="{C8A3FFA5-EFFC-4272-A439-4B3BA2573579}" sibTransId="{821382C3-8909-4E31-B56F-F41BFA75FDF3}"/>
    <dgm:cxn modelId="{C29AA8FA-6D68-4646-97E7-CA9562B02509}" type="presOf" srcId="{C7139DCE-4B8D-4034-B22B-2B6E8324D3AB}" destId="{FD19048A-0F4E-426E-8DF6-8A15D8A42450}" srcOrd="0" destOrd="1" presId="urn:microsoft.com/office/officeart/2005/8/layout/hList6"/>
    <dgm:cxn modelId="{76EC7F28-7288-4B25-9A84-B450CD993549}" srcId="{C19707BF-F668-4DEE-96B4-0EBBE30C405F}" destId="{132540C9-B7E1-411B-B600-0FECE8586336}" srcOrd="0" destOrd="0" parTransId="{27926620-2778-4B52-B16C-A6A57BB6E4E3}" sibTransId="{2352A48B-A0B3-44B6-982D-E762B0D9737A}"/>
    <dgm:cxn modelId="{5DFBAC0E-093E-4C13-8964-9B7BB2831C5A}" type="presOf" srcId="{24C00B3F-76E8-488D-B360-3A1136A839A2}" destId="{1D30C8A7-44F1-4932-9582-F11F7F1FD01C}" srcOrd="0" destOrd="1" presId="urn:microsoft.com/office/officeart/2005/8/layout/hList6"/>
    <dgm:cxn modelId="{4769949D-55B0-4ADC-9A73-A61C5E29D726}" srcId="{DFBBB959-FB0C-4F6A-9F55-7E9660E26D97}" destId="{C7139DCE-4B8D-4034-B22B-2B6E8324D3AB}" srcOrd="0" destOrd="0" parTransId="{8A75C062-158E-4A58-99D5-AA16AE06B497}" sibTransId="{5DBDF69D-CD79-4395-BDC0-24616F004406}"/>
    <dgm:cxn modelId="{8A9B145A-53C4-4827-9C2E-2D5E51193802}" type="presOf" srcId="{C19707BF-F668-4DEE-96B4-0EBBE30C405F}" destId="{F5BBB44F-AA0F-4048-B25E-D6B8D5E53BD6}" srcOrd="0" destOrd="0" presId="urn:microsoft.com/office/officeart/2005/8/layout/hList6"/>
    <dgm:cxn modelId="{9C42B215-A1E4-4D57-9BD1-9A7B25D6836D}" srcId="{C19707BF-F668-4DEE-96B4-0EBBE30C405F}" destId="{D3B0E94B-81C3-40C4-89C4-521576F84B0F}" srcOrd="1" destOrd="0" parTransId="{F3B4B5F8-863D-40BD-8EDF-D5331D785B2D}" sibTransId="{80614611-C753-44EC-9E83-7525EBD3161F}"/>
    <dgm:cxn modelId="{72B3B179-132F-4C76-B110-AE21168E2E89}" type="presOf" srcId="{D3B0E94B-81C3-40C4-89C4-521576F84B0F}" destId="{1D30C8A7-44F1-4932-9582-F11F7F1FD01C}" srcOrd="0" destOrd="0" presId="urn:microsoft.com/office/officeart/2005/8/layout/hList6"/>
    <dgm:cxn modelId="{AC3F93B3-BE67-4437-B62E-5BDF68E3FDCB}" type="presOf" srcId="{A5FABA50-6207-4EF6-9CB7-72E0239B1A73}" destId="{284152FF-6F9B-4AC6-89EF-17277B7012B4}" srcOrd="0" destOrd="1" presId="urn:microsoft.com/office/officeart/2005/8/layout/hList6"/>
    <dgm:cxn modelId="{28BD7A0A-50B3-40CD-B73F-EDBF916E48C7}" srcId="{D3B0E94B-81C3-40C4-89C4-521576F84B0F}" destId="{24C00B3F-76E8-488D-B360-3A1136A839A2}" srcOrd="0" destOrd="0" parTransId="{EBB3F854-6EE3-44B1-972C-AA1DE9FBA3C8}" sibTransId="{1477BA72-D658-4AC5-9776-8DEF5E3DA831}"/>
    <dgm:cxn modelId="{C556EA06-620E-4873-AC09-2CCEBD1999EA}" srcId="{C19707BF-F668-4DEE-96B4-0EBBE30C405F}" destId="{DFBBB959-FB0C-4F6A-9F55-7E9660E26D97}" srcOrd="2" destOrd="0" parTransId="{DB5213F0-3A03-4258-8B7D-794B44327A0A}" sibTransId="{D8DC3E46-B8BC-4FE0-8F03-7866CB1FC186}"/>
    <dgm:cxn modelId="{B638FF3C-4F82-4D87-B2B0-B84FE9EF5DEB}" type="presOf" srcId="{DFBBB959-FB0C-4F6A-9F55-7E9660E26D97}" destId="{FD19048A-0F4E-426E-8DF6-8A15D8A42450}" srcOrd="0" destOrd="0" presId="urn:microsoft.com/office/officeart/2005/8/layout/hList6"/>
    <dgm:cxn modelId="{8F67081B-19F7-4729-BFEC-F2BFDAA66B53}" type="presOf" srcId="{132540C9-B7E1-411B-B600-0FECE8586336}" destId="{284152FF-6F9B-4AC6-89EF-17277B7012B4}" srcOrd="0" destOrd="0" presId="urn:microsoft.com/office/officeart/2005/8/layout/hList6"/>
    <dgm:cxn modelId="{1E85756A-3883-47CF-B454-6D85FB588DFD}" type="presParOf" srcId="{F5BBB44F-AA0F-4048-B25E-D6B8D5E53BD6}" destId="{284152FF-6F9B-4AC6-89EF-17277B7012B4}" srcOrd="0" destOrd="0" presId="urn:microsoft.com/office/officeart/2005/8/layout/hList6"/>
    <dgm:cxn modelId="{E7DD7363-2A83-4FFD-9441-F1DF09A2EE01}" type="presParOf" srcId="{F5BBB44F-AA0F-4048-B25E-D6B8D5E53BD6}" destId="{18A3E20D-CD2A-4C27-A6B7-4FE238E02450}" srcOrd="1" destOrd="0" presId="urn:microsoft.com/office/officeart/2005/8/layout/hList6"/>
    <dgm:cxn modelId="{505608BD-8942-402C-A91C-6F76375151EF}" type="presParOf" srcId="{F5BBB44F-AA0F-4048-B25E-D6B8D5E53BD6}" destId="{1D30C8A7-44F1-4932-9582-F11F7F1FD01C}" srcOrd="2" destOrd="0" presId="urn:microsoft.com/office/officeart/2005/8/layout/hList6"/>
    <dgm:cxn modelId="{04895C8F-CBF5-4D80-8098-66A05C67FA96}" type="presParOf" srcId="{F5BBB44F-AA0F-4048-B25E-D6B8D5E53BD6}" destId="{6D2CB732-916F-454A-803C-DBA68E0C20D0}" srcOrd="3" destOrd="0" presId="urn:microsoft.com/office/officeart/2005/8/layout/hList6"/>
    <dgm:cxn modelId="{48C854C8-7838-44BB-A02A-653759F32A5F}" type="presParOf" srcId="{F5BBB44F-AA0F-4048-B25E-D6B8D5E53BD6}" destId="{FD19048A-0F4E-426E-8DF6-8A15D8A4245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152FF-6F9B-4AC6-89EF-17277B7012B4}">
      <dsp:nvSpPr>
        <dsp:cNvPr id="0" name=""/>
        <dsp:cNvSpPr/>
      </dsp:nvSpPr>
      <dsp:spPr>
        <a:xfrm rot="16200000">
          <a:off x="-1171324" y="1172356"/>
          <a:ext cx="5029199" cy="2684486"/>
        </a:xfrm>
        <a:prstGeom prst="flowChartManualOperati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0" rIns="177800" bIns="0" numCol="1" spcCol="1270" anchor="t" anchorCtr="0">
          <a:noAutofit/>
        </a:bodyPr>
        <a:lstStyle/>
        <a:p>
          <a:pPr lvl="0" algn="l" defTabSz="1200150">
            <a:lnSpc>
              <a:spcPct val="90000"/>
            </a:lnSpc>
            <a:spcBef>
              <a:spcPct val="0"/>
            </a:spcBef>
            <a:spcAft>
              <a:spcPct val="35000"/>
            </a:spcAft>
          </a:pPr>
          <a:r>
            <a:rPr lang="en-US" sz="2700" b="1" kern="1200" dirty="0" smtClean="0"/>
            <a:t>1-Values and Beliefs</a:t>
          </a:r>
          <a:endParaRPr lang="en-US" sz="2700" b="1" kern="1200" dirty="0"/>
        </a:p>
        <a:p>
          <a:pPr marL="285750" lvl="1" indent="-285750" algn="just" defTabSz="1244600">
            <a:lnSpc>
              <a:spcPct val="90000"/>
            </a:lnSpc>
            <a:spcBef>
              <a:spcPct val="0"/>
            </a:spcBef>
            <a:spcAft>
              <a:spcPct val="15000"/>
            </a:spcAft>
            <a:buChar char="••"/>
          </a:pPr>
          <a:r>
            <a:rPr lang="en-US" sz="2800" kern="1200" dirty="0" smtClean="0">
              <a:latin typeface="Times New Roman" panose="02020603050405020304" pitchFamily="18" charset="0"/>
              <a:cs typeface="Times New Roman" panose="02020603050405020304" pitchFamily="18" charset="0"/>
            </a:rPr>
            <a:t>Values are a culture’s standard for discerning what is good and just in society. </a:t>
          </a:r>
          <a:endParaRPr lang="en-US" sz="2800" kern="1200" dirty="0">
            <a:latin typeface="Times New Roman" panose="02020603050405020304" pitchFamily="18" charset="0"/>
            <a:cs typeface="Times New Roman" panose="02020603050405020304" pitchFamily="18" charset="0"/>
          </a:endParaRPr>
        </a:p>
      </dsp:txBody>
      <dsp:txXfrm rot="5400000">
        <a:off x="1032" y="1005840"/>
        <a:ext cx="2684486" cy="3017519"/>
      </dsp:txXfrm>
    </dsp:sp>
    <dsp:sp modelId="{1D30C8A7-44F1-4932-9582-F11F7F1FD01C}">
      <dsp:nvSpPr>
        <dsp:cNvPr id="0" name=""/>
        <dsp:cNvSpPr/>
      </dsp:nvSpPr>
      <dsp:spPr>
        <a:xfrm rot="16200000">
          <a:off x="1714499" y="1172356"/>
          <a:ext cx="5029199" cy="2684486"/>
        </a:xfrm>
        <a:prstGeom prst="flowChartManualOperati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0" rIns="177800" bIns="0" numCol="1" spcCol="1270" anchor="t" anchorCtr="0">
          <a:noAutofit/>
        </a:bodyPr>
        <a:lstStyle/>
        <a:p>
          <a:pPr lvl="0" algn="l" defTabSz="1200150">
            <a:lnSpc>
              <a:spcPct val="90000"/>
            </a:lnSpc>
            <a:spcBef>
              <a:spcPct val="0"/>
            </a:spcBef>
            <a:spcAft>
              <a:spcPct val="35000"/>
            </a:spcAft>
          </a:pPr>
          <a:r>
            <a:rPr lang="en-US" sz="2700" b="1" kern="1200" dirty="0" smtClean="0">
              <a:latin typeface="Times New Roman" panose="02020603050405020304" pitchFamily="18" charset="0"/>
              <a:cs typeface="Times New Roman" panose="02020603050405020304" pitchFamily="18" charset="0"/>
            </a:rPr>
            <a:t>2-Norms</a:t>
          </a:r>
          <a:endParaRPr lang="en-US" sz="2700" b="1" kern="1200" dirty="0">
            <a:latin typeface="Times New Roman" panose="02020603050405020304" pitchFamily="18" charset="0"/>
            <a:cs typeface="Times New Roman" panose="02020603050405020304" pitchFamily="18" charset="0"/>
          </a:endParaRPr>
        </a:p>
        <a:p>
          <a:pPr marL="285750" lvl="1" indent="-285750" algn="l" defTabSz="1244600">
            <a:lnSpc>
              <a:spcPct val="90000"/>
            </a:lnSpc>
            <a:spcBef>
              <a:spcPct val="0"/>
            </a:spcBef>
            <a:spcAft>
              <a:spcPct val="15000"/>
            </a:spcAft>
            <a:buChar char="••"/>
          </a:pPr>
          <a:r>
            <a:rPr lang="en-US" sz="2800" kern="1200" dirty="0" smtClean="0">
              <a:latin typeface="Times New Roman" panose="02020603050405020304" pitchFamily="18" charset="0"/>
              <a:cs typeface="Times New Roman" panose="02020603050405020304" pitchFamily="18" charset="0"/>
            </a:rPr>
            <a:t>Norms define how to behave in accordance with what has defined as good and right. </a:t>
          </a:r>
          <a:endParaRPr lang="en-US" sz="2800" kern="1200" dirty="0">
            <a:latin typeface="Times New Roman" panose="02020603050405020304" pitchFamily="18" charset="0"/>
            <a:cs typeface="Times New Roman" panose="02020603050405020304" pitchFamily="18" charset="0"/>
          </a:endParaRPr>
        </a:p>
      </dsp:txBody>
      <dsp:txXfrm rot="5400000">
        <a:off x="2886855" y="1005840"/>
        <a:ext cx="2684486" cy="3017519"/>
      </dsp:txXfrm>
    </dsp:sp>
    <dsp:sp modelId="{FD19048A-0F4E-426E-8DF6-8A15D8A42450}">
      <dsp:nvSpPr>
        <dsp:cNvPr id="0" name=""/>
        <dsp:cNvSpPr/>
      </dsp:nvSpPr>
      <dsp:spPr>
        <a:xfrm rot="16200000">
          <a:off x="4601355" y="1172356"/>
          <a:ext cx="5029199" cy="2684486"/>
        </a:xfrm>
        <a:prstGeom prst="flowChartManualOperati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0" rIns="177800" bIns="0" numCol="1" spcCol="1270" anchor="t" anchorCtr="0">
          <a:noAutofit/>
        </a:bodyPr>
        <a:lstStyle/>
        <a:p>
          <a:pPr lvl="0" algn="l" defTabSz="124460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3-Symbol and Language</a:t>
          </a:r>
          <a:endParaRPr lang="en-US" sz="2800" b="1" kern="1200" dirty="0">
            <a:latin typeface="Times New Roman" panose="02020603050405020304" pitchFamily="18" charset="0"/>
            <a:cs typeface="Times New Roman" panose="02020603050405020304" pitchFamily="18" charset="0"/>
          </a:endParaRPr>
        </a:p>
        <a:p>
          <a:pPr marL="285750" lvl="1" indent="-285750" algn="just" defTabSz="1244600">
            <a:lnSpc>
              <a:spcPct val="90000"/>
            </a:lnSpc>
            <a:spcBef>
              <a:spcPct val="0"/>
            </a:spcBef>
            <a:spcAft>
              <a:spcPct val="15000"/>
            </a:spcAft>
            <a:buChar char="••"/>
          </a:pPr>
          <a:r>
            <a:rPr lang="en-US" sz="2800" kern="1200" dirty="0" smtClean="0">
              <a:latin typeface="Times New Roman" panose="02020603050405020304" pitchFamily="18" charset="0"/>
              <a:cs typeface="Times New Roman" panose="02020603050405020304" pitchFamily="18" charset="0"/>
            </a:rPr>
            <a:t>Symbols convey recognizable meaning that are shared by society. </a:t>
          </a:r>
          <a:endParaRPr lang="en-US" sz="2800" kern="1200" dirty="0">
            <a:latin typeface="Times New Roman" panose="02020603050405020304" pitchFamily="18" charset="0"/>
            <a:cs typeface="Times New Roman" panose="02020603050405020304" pitchFamily="18" charset="0"/>
          </a:endParaRPr>
        </a:p>
      </dsp:txBody>
      <dsp:txXfrm rot="5400000">
        <a:off x="5773711" y="1005840"/>
        <a:ext cx="2684486" cy="301751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6AAA8-76BC-4714-A686-A58AC157F270}" type="datetimeFigureOut">
              <a:rPr lang="en-US" smtClean="0"/>
              <a:pPr/>
              <a:t>6/4/2021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2BC6F6-D4F6-41B4-90D5-15980CB35EE6}" type="slidenum">
              <a:rPr lang="en-US" smtClean="0"/>
              <a:pPr/>
              <a:t>‹#›</a:t>
            </a:fld>
            <a:endParaRPr lang="en-US"/>
          </a:p>
        </p:txBody>
      </p:sp>
    </p:spTree>
    <p:extLst>
      <p:ext uri="{BB962C8B-B14F-4D97-AF65-F5344CB8AC3E}">
        <p14:creationId xmlns:p14="http://schemas.microsoft.com/office/powerpoint/2010/main" val="664391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2BC6F6-D4F6-41B4-90D5-15980CB35EE6}" type="slidenum">
              <a:rPr lang="en-US" smtClean="0"/>
              <a:pPr/>
              <a:t>8</a:t>
            </a:fld>
            <a:endParaRPr lang="en-US"/>
          </a:p>
        </p:txBody>
      </p:sp>
    </p:spTree>
    <p:extLst>
      <p:ext uri="{BB962C8B-B14F-4D97-AF65-F5344CB8AC3E}">
        <p14:creationId xmlns:p14="http://schemas.microsoft.com/office/powerpoint/2010/main" val="10878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705230F4-D885-4BB0-9638-EF22907AE336}" type="slidenum">
              <a:rPr lang="ar-SA" smtClean="0"/>
              <a:pPr/>
              <a:t>16</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8325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8168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207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5102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1226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20213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722673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680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654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93622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914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6/4/2021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67426552"/>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Phenomenon" TargetMode="External"/><Relationship Id="rId3" Type="http://schemas.openxmlformats.org/officeDocument/2006/relationships/hyperlink" Target="https://en.wikipedia.org/wiki/Empirical_knowledge" TargetMode="External"/><Relationship Id="rId7" Type="http://schemas.openxmlformats.org/officeDocument/2006/relationships/hyperlink" Target="https://en.wikipedia.org/wiki/Scientific_explanation" TargetMode="External"/><Relationship Id="rId2" Type="http://schemas.openxmlformats.org/officeDocument/2006/relationships/hyperlink" Target="https://en.wikipedia.org/wiki/Science" TargetMode="External"/><Relationship Id="rId1" Type="http://schemas.openxmlformats.org/officeDocument/2006/relationships/slideLayout" Target="../slideLayouts/slideLayout2.xml"/><Relationship Id="rId6" Type="http://schemas.openxmlformats.org/officeDocument/2006/relationships/hyperlink" Target="https://en.wikipedia.org/wiki/Nature" TargetMode="External"/><Relationship Id="rId5" Type="http://schemas.openxmlformats.org/officeDocument/2006/relationships/hyperlink" Target="https://en.wikipedia.org/wiki/Procedural_knowledge" TargetMode="External"/><Relationship Id="rId4" Type="http://schemas.openxmlformats.org/officeDocument/2006/relationships/hyperlink" Target="https://en.wikipedia.org/wiki/Theory"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87885-2E08-4336-AD29-B26DA1465055}"/>
              </a:ext>
            </a:extLst>
          </p:cNvPr>
          <p:cNvSpPr>
            <a:spLocks noGrp="1"/>
          </p:cNvSpPr>
          <p:nvPr>
            <p:ph type="title"/>
          </p:nvPr>
        </p:nvSpPr>
        <p:spPr>
          <a:xfrm>
            <a:off x="1447800" y="381000"/>
            <a:ext cx="7122600" cy="5714999"/>
          </a:xfrm>
        </p:spPr>
        <p:txBody>
          <a:bodyPr>
            <a:normAutofit/>
          </a:bodyPr>
          <a:lstStyle/>
          <a:p>
            <a:pPr algn="ctr"/>
            <a:r>
              <a:rPr lang="en-US" sz="4800" dirty="0" smtClean="0"/>
              <a:t>Social </a:t>
            </a:r>
            <a:r>
              <a:rPr lang="en-US" sz="4800" dirty="0" smtClean="0"/>
              <a:t>concepts </a:t>
            </a:r>
            <a:r>
              <a:rPr lang="en-US" sz="4800" dirty="0" smtClean="0"/>
              <a:t/>
            </a:r>
            <a:br>
              <a:rPr lang="en-US" sz="4800" dirty="0" smtClean="0"/>
            </a:br>
            <a:r>
              <a:rPr lang="en-US" sz="4800" dirty="0" smtClean="0"/>
              <a:t>Sociology</a:t>
            </a:r>
            <a:br>
              <a:rPr lang="en-US" sz="4800" dirty="0" smtClean="0"/>
            </a:br>
            <a:r>
              <a:rPr lang="en-US" sz="4800" dirty="0" smtClean="0"/>
              <a:t>First Stage </a:t>
            </a:r>
            <a:br>
              <a:rPr lang="en-US" sz="4800" dirty="0" smtClean="0"/>
            </a:br>
            <a:r>
              <a:rPr lang="en-US" sz="4800" dirty="0" smtClean="0"/>
              <a:t>20</a:t>
            </a:r>
            <a:r>
              <a:rPr lang="en-US" sz="4800" dirty="0" smtClean="0"/>
              <a:t>20</a:t>
            </a:r>
            <a:r>
              <a:rPr lang="en-US" sz="4800" dirty="0" smtClean="0"/>
              <a:t>-2021 </a:t>
            </a:r>
            <a:endParaRPr lang="en-US" sz="4800" dirty="0"/>
          </a:p>
        </p:txBody>
      </p:sp>
    </p:spTree>
    <p:extLst>
      <p:ext uri="{BB962C8B-B14F-4D97-AF65-F5344CB8AC3E}">
        <p14:creationId xmlns:p14="http://schemas.microsoft.com/office/powerpoint/2010/main" val="30757757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7F54-D3A5-4ADE-A747-1D35B2D9F182}"/>
              </a:ext>
            </a:extLst>
          </p:cNvPr>
          <p:cNvSpPr>
            <a:spLocks noGrp="1"/>
          </p:cNvSpPr>
          <p:nvPr>
            <p:ph type="title"/>
          </p:nvPr>
        </p:nvSpPr>
        <p:spPr/>
        <p:txBody>
          <a:bodyPr/>
          <a:lstStyle/>
          <a:p>
            <a:r>
              <a:rPr lang="en-US" b="1" dirty="0"/>
              <a:t>Peter Berger</a:t>
            </a:r>
          </a:p>
        </p:txBody>
      </p:sp>
      <p:sp>
        <p:nvSpPr>
          <p:cNvPr id="3" name="Content Placeholder 2">
            <a:extLst>
              <a:ext uri="{FF2B5EF4-FFF2-40B4-BE49-F238E27FC236}">
                <a16:creationId xmlns:a16="http://schemas.microsoft.com/office/drawing/2014/main" id="{3839BEF4-19A4-4AFC-B8E8-634A63F46B51}"/>
              </a:ext>
            </a:extLst>
          </p:cNvPr>
          <p:cNvSpPr>
            <a:spLocks noGrp="1"/>
          </p:cNvSpPr>
          <p:nvPr>
            <p:ph idx="1"/>
          </p:nvPr>
        </p:nvSpPr>
        <p:spPr>
          <a:xfrm>
            <a:off x="1942415" y="2133600"/>
            <a:ext cx="6591985" cy="4100290"/>
          </a:xfrm>
        </p:spPr>
        <p:txBody>
          <a:bodyPr>
            <a:noAutofit/>
          </a:bodyPr>
          <a:lstStyle/>
          <a:p>
            <a:pPr algn="just"/>
            <a:r>
              <a:rPr lang="en-US" sz="2800" i="1" dirty="0">
                <a:latin typeface="Times New Roman" panose="02020603050405020304" pitchFamily="18" charset="0"/>
                <a:cs typeface="Times New Roman" panose="02020603050405020304" pitchFamily="18" charset="0"/>
              </a:rPr>
              <a:t>To ask sociological questions, then, presupposes that one is interested in looking some distance beyond the commonly accepted or officially defined goals of human actions. It presupposes a certain awareness that human events have different levels of meaning, some of which are hidden from the consciousness of everyday life.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836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5DE3A-D675-4588-9FFA-62D3AF3B1ED0}"/>
              </a:ext>
            </a:extLst>
          </p:cNvPr>
          <p:cNvSpPr>
            <a:spLocks noGrp="1"/>
          </p:cNvSpPr>
          <p:nvPr>
            <p:ph type="title"/>
          </p:nvPr>
        </p:nvSpPr>
        <p:spPr>
          <a:xfrm>
            <a:off x="1447800" y="228600"/>
            <a:ext cx="6591985" cy="685800"/>
          </a:xfrm>
        </p:spPr>
        <p:txBody>
          <a:bodyPr>
            <a:noAutofit/>
          </a:bodyPr>
          <a:lstStyle/>
          <a:p>
            <a:pPr algn="ctr"/>
            <a:r>
              <a:rPr lang="en-US" sz="4800" dirty="0">
                <a:latin typeface="Times New Roman" panose="02020603050405020304" pitchFamily="18" charset="0"/>
                <a:cs typeface="Times New Roman" panose="02020603050405020304" pitchFamily="18" charset="0"/>
              </a:rPr>
              <a:t>Basic Questions </a:t>
            </a:r>
          </a:p>
        </p:txBody>
      </p:sp>
      <p:sp>
        <p:nvSpPr>
          <p:cNvPr id="3" name="Text Placeholder 2">
            <a:extLst>
              <a:ext uri="{FF2B5EF4-FFF2-40B4-BE49-F238E27FC236}">
                <a16:creationId xmlns:a16="http://schemas.microsoft.com/office/drawing/2014/main" id="{AA00A629-2C7C-44A3-8870-9FAE1102F427}"/>
              </a:ext>
            </a:extLst>
          </p:cNvPr>
          <p:cNvSpPr>
            <a:spLocks noGrp="1"/>
          </p:cNvSpPr>
          <p:nvPr>
            <p:ph type="body" idx="1"/>
          </p:nvPr>
        </p:nvSpPr>
        <p:spPr>
          <a:xfrm>
            <a:off x="533400" y="990600"/>
            <a:ext cx="8458200" cy="5410200"/>
          </a:xfrm>
        </p:spPr>
        <p:txBody>
          <a:bodyPr>
            <a:noAutofit/>
          </a:bodyPr>
          <a:lstStyle/>
          <a:p>
            <a:pPr marL="342900" indent="-3429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Why do you feel and act differently in different types of social groups?</a:t>
            </a:r>
          </a:p>
          <a:p>
            <a:pPr marL="342900" indent="-3429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Why might people of single groups exhibit different behaviors in the same situation?</a:t>
            </a:r>
          </a:p>
          <a:p>
            <a:pPr marL="342900" indent="-3429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Why might people acting similarly not feel connected to others exhibiting the same behavior?   </a:t>
            </a:r>
          </a:p>
          <a:p>
            <a:pPr marL="342900" indent="-3429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How individual experiences and decisions  are shaped by interaction with social groups and society as a whole.  </a:t>
            </a:r>
            <a:br>
              <a:rPr lang="en-US" sz="3200" dirty="0">
                <a:latin typeface="Times New Roman" panose="02020603050405020304" pitchFamily="18" charset="0"/>
                <a:cs typeface="Times New Roman" panose="02020603050405020304" pitchFamily="18" charset="0"/>
              </a:rPr>
            </a:br>
            <a:r>
              <a:rPr lang="en-US" sz="3200" dirty="0"/>
              <a:t/>
            </a:r>
            <a:br>
              <a:rPr lang="en-US" sz="3200" dirty="0"/>
            </a:br>
            <a:endParaRPr lang="en-US" sz="3200" dirty="0"/>
          </a:p>
        </p:txBody>
      </p:sp>
    </p:spTree>
    <p:extLst>
      <p:ext uri="{BB962C8B-B14F-4D97-AF65-F5344CB8AC3E}">
        <p14:creationId xmlns:p14="http://schemas.microsoft.com/office/powerpoint/2010/main" val="5770499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5" presetClass="emph" presetSubtype="0" fill="hold" grpId="0" nodeType="clickEffect">
                                  <p:stCondLst>
                                    <p:cond delay="59000"/>
                                  </p:stCondLst>
                                  <p:childTnLst>
                                    <p:animClr clrSpc="hsl" dir="cw">
                                      <p:cBhvr override="childStyle">
                                        <p:cTn id="6" dur="59000" fill="hold"/>
                                        <p:tgtEl>
                                          <p:spTgt spid="3">
                                            <p:txEl>
                                              <p:pRg st="0" end="0"/>
                                            </p:txEl>
                                          </p:spTgt>
                                        </p:tgtEl>
                                        <p:attrNameLst>
                                          <p:attrName>style.color</p:attrName>
                                        </p:attrNameLst>
                                      </p:cBhvr>
                                      <p:by>
                                        <p:hsl h="0" s="-70588" l="0"/>
                                      </p:by>
                                    </p:animClr>
                                    <p:animClr clrSpc="hsl" dir="cw">
                                      <p:cBhvr>
                                        <p:cTn id="7" dur="59000" fill="hold"/>
                                        <p:tgtEl>
                                          <p:spTgt spid="3">
                                            <p:txEl>
                                              <p:pRg st="0" end="0"/>
                                            </p:txEl>
                                          </p:spTgt>
                                        </p:tgtEl>
                                        <p:attrNameLst>
                                          <p:attrName>fillcolor</p:attrName>
                                        </p:attrNameLst>
                                      </p:cBhvr>
                                      <p:by>
                                        <p:hsl h="0" s="-70588" l="0"/>
                                      </p:by>
                                    </p:animClr>
                                    <p:animClr clrSpc="hsl" dir="cw">
                                      <p:cBhvr>
                                        <p:cTn id="8" dur="59000" fill="hold"/>
                                        <p:tgtEl>
                                          <p:spTgt spid="3">
                                            <p:txEl>
                                              <p:pRg st="0" end="0"/>
                                            </p:txEl>
                                          </p:spTgt>
                                        </p:tgtEl>
                                        <p:attrNameLst>
                                          <p:attrName>stroke.color</p:attrName>
                                        </p:attrNameLst>
                                      </p:cBhvr>
                                      <p:by>
                                        <p:hsl h="0" s="-70588" l="0"/>
                                      </p:by>
                                    </p:animClr>
                                    <p:set>
                                      <p:cBhvr>
                                        <p:cTn id="9" dur="590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0" presetClass="emph" presetSubtype="0" fill="hold" grpId="0" nodeType="clickEffect">
                                  <p:stCondLst>
                                    <p:cond delay="0"/>
                                  </p:stCondLst>
                                  <p:childTnLst>
                                    <p:animClr clrSpc="hsl" dir="cw">
                                      <p:cBhvr override="childStyle">
                                        <p:cTn id="13" dur="59000" fill="hold"/>
                                        <p:tgtEl>
                                          <p:spTgt spid="3">
                                            <p:txEl>
                                              <p:pRg st="1" end="1"/>
                                            </p:txEl>
                                          </p:spTgt>
                                        </p:tgtEl>
                                        <p:attrNameLst>
                                          <p:attrName>style.color</p:attrName>
                                        </p:attrNameLst>
                                      </p:cBhvr>
                                      <p:by>
                                        <p:hsl h="0" s="12549" l="25098"/>
                                      </p:by>
                                    </p:animClr>
                                    <p:animClr clrSpc="hsl" dir="cw">
                                      <p:cBhvr>
                                        <p:cTn id="14" dur="59000" fill="hold"/>
                                        <p:tgtEl>
                                          <p:spTgt spid="3">
                                            <p:txEl>
                                              <p:pRg st="1" end="1"/>
                                            </p:txEl>
                                          </p:spTgt>
                                        </p:tgtEl>
                                        <p:attrNameLst>
                                          <p:attrName>fillcolor</p:attrName>
                                        </p:attrNameLst>
                                      </p:cBhvr>
                                      <p:by>
                                        <p:hsl h="0" s="12549" l="25098"/>
                                      </p:by>
                                    </p:animClr>
                                    <p:animClr clrSpc="hsl" dir="cw">
                                      <p:cBhvr>
                                        <p:cTn id="15" dur="59000" fill="hold"/>
                                        <p:tgtEl>
                                          <p:spTgt spid="3">
                                            <p:txEl>
                                              <p:pRg st="1" end="1"/>
                                            </p:txEl>
                                          </p:spTgt>
                                        </p:tgtEl>
                                        <p:attrNameLst>
                                          <p:attrName>stroke.color</p:attrName>
                                        </p:attrNameLst>
                                      </p:cBhvr>
                                      <p:by>
                                        <p:hsl h="0" s="12549" l="25098"/>
                                      </p:by>
                                    </p:animClr>
                                    <p:set>
                                      <p:cBhvr>
                                        <p:cTn id="16" dur="59000" fill="hold"/>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9" presetClass="emph" presetSubtype="0" grpId="0" nodeType="clickEffect">
                                  <p:stCondLst>
                                    <p:cond delay="0"/>
                                  </p:stCondLst>
                                  <p:childTnLst>
                                    <p:set>
                                      <p:cBhvr>
                                        <p:cTn id="20" dur="59000"/>
                                        <p:tgtEl>
                                          <p:spTgt spid="3">
                                            <p:txEl>
                                              <p:pRg st="2" end="2"/>
                                            </p:txEl>
                                          </p:spTgt>
                                        </p:tgtEl>
                                        <p:attrNameLst>
                                          <p:attrName>style.opacity</p:attrName>
                                        </p:attrNameLst>
                                      </p:cBhvr>
                                      <p:to>
                                        <p:strVal val="0.5"/>
                                      </p:to>
                                    </p:set>
                                    <p:animEffect filter="image" prLst="opacity: 0.5">
                                      <p:cBhvr rctx="IE">
                                        <p:cTn id="21" dur="59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9" presetClass="emph" presetSubtype="0" fill="hold" grpId="0" nodeType="clickEffect">
                                  <p:stCondLst>
                                    <p:cond delay="0"/>
                                  </p:stCondLst>
                                  <p:childTnLst>
                                    <p:animClr clrSpc="rgb" dir="cw">
                                      <p:cBhvr override="childStyle">
                                        <p:cTn id="25" dur="59000" fill="hold"/>
                                        <p:tgtEl>
                                          <p:spTgt spid="3">
                                            <p:txEl>
                                              <p:pRg st="3" end="3"/>
                                            </p:txEl>
                                          </p:spTgt>
                                        </p:tgtEl>
                                        <p:attrNameLst>
                                          <p:attrName>style.color</p:attrName>
                                        </p:attrNameLst>
                                      </p:cBhvr>
                                      <p:to>
                                        <a:schemeClr val="accent2"/>
                                      </p:to>
                                    </p:animClr>
                                    <p:animClr clrSpc="rgb" dir="cw">
                                      <p:cBhvr>
                                        <p:cTn id="26" dur="59000" fill="hold"/>
                                        <p:tgtEl>
                                          <p:spTgt spid="3">
                                            <p:txEl>
                                              <p:pRg st="3" end="3"/>
                                            </p:txEl>
                                          </p:spTgt>
                                        </p:tgtEl>
                                        <p:attrNameLst>
                                          <p:attrName>fillcolor</p:attrName>
                                        </p:attrNameLst>
                                      </p:cBhvr>
                                      <p:to>
                                        <a:schemeClr val="accent2"/>
                                      </p:to>
                                    </p:animClr>
                                    <p:set>
                                      <p:cBhvr>
                                        <p:cTn id="27" dur="59000" fill="hold"/>
                                        <p:tgtEl>
                                          <p:spTgt spid="3">
                                            <p:txEl>
                                              <p:pRg st="3" end="3"/>
                                            </p:txEl>
                                          </p:spTgt>
                                        </p:tgtEl>
                                        <p:attrNameLst>
                                          <p:attrName>fill.type</p:attrName>
                                        </p:attrNameLst>
                                      </p:cBhvr>
                                      <p:to>
                                        <p:strVal val="solid"/>
                                      </p:to>
                                    </p:set>
                                    <p:set>
                                      <p:cBhvr>
                                        <p:cTn id="28" dur="59000" fill="hold"/>
                                        <p:tgtEl>
                                          <p:spTgt spid="3">
                                            <p:txEl>
                                              <p:pRg st="3" end="3"/>
                                            </p:txEl>
                                          </p:spTgt>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rmAutofit/>
          </a:bodyPr>
          <a:lstStyle/>
          <a:p>
            <a:r>
              <a:rPr lang="en-GB" b="1" dirty="0"/>
              <a:t>Science </a:t>
            </a:r>
            <a:endParaRPr lang="en-US" b="1" dirty="0"/>
          </a:p>
        </p:txBody>
      </p:sp>
      <p:sp>
        <p:nvSpPr>
          <p:cNvPr id="5" name="Content Placeholder 4"/>
          <p:cNvSpPr>
            <a:spLocks noGrp="1"/>
          </p:cNvSpPr>
          <p:nvPr>
            <p:ph idx="1"/>
          </p:nvPr>
        </p:nvSpPr>
        <p:spPr>
          <a:xfrm>
            <a:off x="152400" y="609600"/>
            <a:ext cx="8839200" cy="6248400"/>
          </a:xfrm>
        </p:spPr>
        <p:txBody>
          <a:bodyPr>
            <a:noAutofit/>
          </a:bodyPr>
          <a:lstStyle/>
          <a:p>
            <a:pPr algn="just"/>
            <a:r>
              <a:rPr lang="en-GB" b="1" u="sng" dirty="0">
                <a:cs typeface="Ali_K_Khalid" pitchFamily="2" charset="-78"/>
              </a:rPr>
              <a:t>Science</a:t>
            </a:r>
            <a:r>
              <a:rPr lang="en-GB" dirty="0">
                <a:cs typeface="Ali_K_Khalid" pitchFamily="2" charset="-78"/>
              </a:rPr>
              <a:t> is only one of the ways in which human beings study the</a:t>
            </a:r>
            <a:r>
              <a:rPr lang="en-GB" baseline="0" dirty="0">
                <a:cs typeface="Ali_K_Khalid" pitchFamily="2" charset="-78"/>
              </a:rPr>
              <a:t> </a:t>
            </a:r>
            <a:r>
              <a:rPr lang="en-GB" dirty="0">
                <a:cs typeface="Ali_K_Khalid" pitchFamily="2" charset="-78"/>
              </a:rPr>
              <a:t>world around them. Science refers to a body of systematically arranged knowledge that shows the operation of </a:t>
            </a:r>
            <a:r>
              <a:rPr lang="en-US" dirty="0">
                <a:cs typeface="Ali_K_Khalid" pitchFamily="2" charset="-78"/>
              </a:rPr>
              <a:t>general laws. Science is divided into social and natural science </a:t>
            </a:r>
          </a:p>
          <a:p>
            <a:pPr algn="just"/>
            <a:r>
              <a:rPr lang="en-US" b="1" u="sng" dirty="0"/>
              <a:t>Scientific </a:t>
            </a:r>
            <a:r>
              <a:rPr lang="en-GB" b="1" u="sng" dirty="0"/>
              <a:t>method </a:t>
            </a:r>
            <a:r>
              <a:rPr lang="en-GB" dirty="0"/>
              <a:t>is</a:t>
            </a:r>
            <a:r>
              <a:rPr lang="en-GB" b="1" dirty="0"/>
              <a:t>  </a:t>
            </a:r>
            <a:r>
              <a:rPr lang="en-GB" dirty="0"/>
              <a:t>a process by which a body of scientific knowledge is built through observation, experimentation, </a:t>
            </a:r>
            <a:r>
              <a:rPr lang="en-US" dirty="0"/>
              <a:t>generalization, and verification.</a:t>
            </a:r>
          </a:p>
          <a:p>
            <a:pPr algn="just"/>
            <a:r>
              <a:rPr lang="en-GB" b="1" u="sng" dirty="0"/>
              <a:t>social sciences </a:t>
            </a:r>
            <a:r>
              <a:rPr lang="en-GB" dirty="0"/>
              <a:t>consist of all </a:t>
            </a:r>
            <a:r>
              <a:rPr lang="en-GB" i="1" dirty="0"/>
              <a:t>those disciplines that apply scientific methods to the study of human </a:t>
            </a:r>
            <a:r>
              <a:rPr lang="en-US" i="1" dirty="0"/>
              <a:t>behavior.</a:t>
            </a:r>
            <a:endParaRPr lang="en-US" dirty="0">
              <a:cs typeface="Ali_K_Khalid"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8B7C9C-630F-41F2-A3C3-3C86D00AED07}"/>
              </a:ext>
            </a:extLst>
          </p:cNvPr>
          <p:cNvSpPr>
            <a:spLocks noGrp="1"/>
          </p:cNvSpPr>
          <p:nvPr>
            <p:ph type="title"/>
          </p:nvPr>
        </p:nvSpPr>
        <p:spPr>
          <a:xfrm>
            <a:off x="228600" y="274638"/>
            <a:ext cx="8686800" cy="5668962"/>
          </a:xfrm>
        </p:spPr>
        <p:txBody>
          <a:bodyPr/>
          <a:lstStyle/>
          <a:p>
            <a:pPr algn="l"/>
            <a:r>
              <a:rPr lang="en-US" dirty="0"/>
              <a:t>Science is the word for the human activity which produces truth and understanding.  </a:t>
            </a:r>
          </a:p>
        </p:txBody>
      </p:sp>
    </p:spTree>
    <p:extLst>
      <p:ext uri="{BB962C8B-B14F-4D97-AF65-F5344CB8AC3E}">
        <p14:creationId xmlns:p14="http://schemas.microsoft.com/office/powerpoint/2010/main" val="68064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228600"/>
            <a:ext cx="7010400" cy="914400"/>
          </a:xfrm>
        </p:spPr>
        <p:txBody>
          <a:bodyPr>
            <a:normAutofit/>
          </a:bodyPr>
          <a:lstStyle/>
          <a:p>
            <a:pPr algn="ctr"/>
            <a:r>
              <a:rPr lang="en-GB" b="1" dirty="0">
                <a:latin typeface="Times New Roman" panose="02020603050405020304" pitchFamily="18" charset="0"/>
                <a:cs typeface="Times New Roman" panose="02020603050405020304" pitchFamily="18" charset="0"/>
              </a:rPr>
              <a:t>Sociology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610600" cy="5486400"/>
          </a:xfrm>
        </p:spPr>
        <p:txBody>
          <a:bodyPr>
            <a:noAutofit/>
          </a:bodyPr>
          <a:lstStyle/>
          <a:p>
            <a:pPr algn="just">
              <a:buNone/>
            </a:pPr>
            <a:r>
              <a:rPr lang="en-GB" sz="3600" dirty="0">
                <a:latin typeface="Times New Roman" panose="02020603050405020304" pitchFamily="18" charset="0"/>
                <a:cs typeface="Times New Roman" panose="02020603050405020304" pitchFamily="18" charset="0"/>
              </a:rPr>
              <a:t>   Sociology is the scientific study of human society and social interactions. Sociologists’ main goal is to understand social situations and look for repeating </a:t>
            </a:r>
            <a:r>
              <a:rPr lang="en-US" sz="3600" dirty="0">
                <a:latin typeface="Times New Roman" panose="02020603050405020304" pitchFamily="18" charset="0"/>
                <a:cs typeface="Times New Roman" panose="02020603050405020304" pitchFamily="18" charset="0"/>
              </a:rPr>
              <a:t>patterns in society. </a:t>
            </a:r>
            <a:r>
              <a:rPr lang="en-GB" sz="3600" dirty="0">
                <a:latin typeface="Times New Roman" panose="02020603050405020304" pitchFamily="18" charset="0"/>
                <a:cs typeface="Times New Roman" panose="02020603050405020304" pitchFamily="18" charset="0"/>
              </a:rPr>
              <a:t>Sociologists attempt to understand the forces that operate throughout society—forces that mould individuals, shape their behaviour, and thus determine </a:t>
            </a:r>
            <a:r>
              <a:rPr lang="en-US" sz="3600" dirty="0">
                <a:latin typeface="Times New Roman" panose="02020603050405020304" pitchFamily="18" charset="0"/>
                <a:cs typeface="Times New Roman" panose="02020603050405020304" pitchFamily="18" charset="0"/>
              </a:rPr>
              <a:t>social events.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GB" b="1" dirty="0"/>
              <a:t>Is Sociology Common Sense?</a:t>
            </a:r>
            <a:endParaRPr lang="ar-SA" dirty="0"/>
          </a:p>
        </p:txBody>
      </p:sp>
      <p:sp>
        <p:nvSpPr>
          <p:cNvPr id="3" name="Content Placeholder 2"/>
          <p:cNvSpPr>
            <a:spLocks noGrp="1"/>
          </p:cNvSpPr>
          <p:nvPr>
            <p:ph idx="1"/>
          </p:nvPr>
        </p:nvSpPr>
        <p:spPr>
          <a:xfrm>
            <a:off x="457200" y="914400"/>
            <a:ext cx="8229600" cy="4572001"/>
          </a:xfrm>
        </p:spPr>
        <p:txBody>
          <a:bodyPr/>
          <a:lstStyle/>
          <a:p>
            <a:r>
              <a:rPr lang="en-GB" i="1" dirty="0"/>
              <a:t>Sociology is not just common sense because….. </a:t>
            </a:r>
          </a:p>
          <a:p>
            <a:pPr>
              <a:buNone/>
            </a:pPr>
            <a:endParaRPr lang="en-GB" i="1" dirty="0"/>
          </a:p>
          <a:p>
            <a:pPr>
              <a:buNone/>
            </a:pPr>
            <a:endParaRPr lang="ar-SA"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graphicFrame>
        <p:nvGraphicFramePr>
          <p:cNvPr id="4" name="Table 3"/>
          <p:cNvGraphicFramePr>
            <a:graphicFrameLocks noGrp="1"/>
          </p:cNvGraphicFramePr>
          <p:nvPr/>
        </p:nvGraphicFramePr>
        <p:xfrm>
          <a:off x="228600" y="1524000"/>
          <a:ext cx="8686800" cy="5240891"/>
        </p:xfrm>
        <a:graphic>
          <a:graphicData uri="http://schemas.openxmlformats.org/drawingml/2006/table">
            <a:tbl>
              <a:tblPr rtl="1" firstRow="1" bandRow="1">
                <a:tableStyleId>{5C22544A-7EE6-4342-B048-85BDC9FD1C3A}</a:tableStyleId>
              </a:tblPr>
              <a:tblGrid>
                <a:gridCol w="4600247">
                  <a:extLst>
                    <a:ext uri="{9D8B030D-6E8A-4147-A177-3AD203B41FA5}">
                      <a16:colId xmlns:a16="http://schemas.microsoft.com/office/drawing/2014/main" val="20000"/>
                    </a:ext>
                  </a:extLst>
                </a:gridCol>
                <a:gridCol w="4086553">
                  <a:extLst>
                    <a:ext uri="{9D8B030D-6E8A-4147-A177-3AD203B41FA5}">
                      <a16:colId xmlns:a16="http://schemas.microsoft.com/office/drawing/2014/main" val="20001"/>
                    </a:ext>
                  </a:extLst>
                </a:gridCol>
              </a:tblGrid>
              <a:tr h="408295">
                <a:tc>
                  <a:txBody>
                    <a:bodyPr/>
                    <a:lstStyle/>
                    <a:p>
                      <a:pPr rtl="1"/>
                      <a:r>
                        <a:rPr lang="en-GB" dirty="0"/>
                        <a:t>Sociological  perspective </a:t>
                      </a:r>
                      <a:endParaRPr lang="ar-SA" dirty="0"/>
                    </a:p>
                  </a:txBody>
                  <a:tcPr/>
                </a:tc>
                <a:tc>
                  <a:txBody>
                    <a:bodyPr/>
                    <a:lstStyle/>
                    <a:p>
                      <a:pPr rtl="1"/>
                      <a:r>
                        <a:rPr lang="en-GB" dirty="0"/>
                        <a:t>Common</a:t>
                      </a:r>
                      <a:r>
                        <a:rPr lang="en-GB" baseline="0" dirty="0"/>
                        <a:t>  sense </a:t>
                      </a:r>
                      <a:endParaRPr lang="ar-SA" dirty="0"/>
                    </a:p>
                  </a:txBody>
                  <a:tcPr/>
                </a:tc>
                <a:extLst>
                  <a:ext uri="{0D108BD9-81ED-4DB2-BD59-A6C34878D82A}">
                    <a16:rowId xmlns:a16="http://schemas.microsoft.com/office/drawing/2014/main" val="10000"/>
                  </a:ext>
                </a:extLst>
              </a:tr>
              <a:tr h="3020705">
                <a:tc>
                  <a:txBody>
                    <a:bodyPr/>
                    <a:lstStyle/>
                    <a:p>
                      <a:r>
                        <a:rPr lang="en-GB" sz="2000" kern="1200" baseline="0" dirty="0">
                          <a:solidFill>
                            <a:schemeClr val="dk1"/>
                          </a:solidFill>
                          <a:latin typeface="+mn-lt"/>
                          <a:ea typeface="+mn-ea"/>
                          <a:cs typeface="+mn-cs"/>
                        </a:rPr>
                        <a:t>•Taking a sociological perspective requires that we look beyond our individual experiences to better understand everyday life.</a:t>
                      </a:r>
                      <a:r>
                        <a:rPr lang="en-GB" sz="2000" b="1" i="1" dirty="0"/>
                        <a:t> </a:t>
                      </a:r>
                      <a:r>
                        <a:rPr lang="en-GB" sz="2000" b="1" i="0" dirty="0"/>
                        <a:t>sociological imagination </a:t>
                      </a:r>
                      <a:r>
                        <a:rPr lang="en-GB" sz="2000" b="0" i="0" dirty="0"/>
                        <a:t>refers to the relationship between individual experiences and forces in the larger society that shape our actions.</a:t>
                      </a:r>
                      <a:endParaRPr lang="en-GB" sz="2000" b="0" i="0" kern="1200" baseline="0" dirty="0">
                        <a:solidFill>
                          <a:schemeClr val="dk1"/>
                        </a:solidFill>
                        <a:latin typeface="+mn-lt"/>
                        <a:ea typeface="+mn-ea"/>
                        <a:cs typeface="+mn-cs"/>
                      </a:endParaRPr>
                    </a:p>
                    <a:p>
                      <a:r>
                        <a:rPr lang="en-GB" sz="2000" kern="1200" baseline="0" dirty="0">
                          <a:solidFill>
                            <a:schemeClr val="dk1"/>
                          </a:solidFill>
                          <a:latin typeface="+mn-lt"/>
                          <a:ea typeface="+mn-ea"/>
                          <a:cs typeface="+mn-cs"/>
                        </a:rPr>
                        <a:t>•using  broad range of carefully selected observations; and theoretically understand and explain those observations. </a:t>
                      </a:r>
                      <a:endParaRPr lang="ar-SA" sz="2000" dirty="0"/>
                    </a:p>
                  </a:txBody>
                  <a:tcPr>
                    <a:lnB w="12700" cap="flat" cmpd="sng" algn="ctr">
                      <a:solidFill>
                        <a:schemeClr val="tx1"/>
                      </a:solidFill>
                      <a:prstDash val="solid"/>
                      <a:round/>
                      <a:headEnd type="none" w="med" len="med"/>
                      <a:tailEnd type="none" w="med" len="med"/>
                    </a:lnB>
                  </a:tcPr>
                </a:tc>
                <a:tc>
                  <a:txBody>
                    <a:bodyPr/>
                    <a:lstStyle/>
                    <a:p>
                      <a:pPr algn="just"/>
                      <a:r>
                        <a:rPr lang="en-GB" sz="2000" dirty="0"/>
                        <a:t>• </a:t>
                      </a:r>
                      <a:r>
                        <a:rPr lang="en-GB" sz="2000" kern="1200" baseline="0" dirty="0">
                          <a:solidFill>
                            <a:schemeClr val="dk1"/>
                          </a:solidFill>
                          <a:latin typeface="+mn-lt"/>
                          <a:ea typeface="+mn-ea"/>
                          <a:cs typeface="+mn-cs"/>
                        </a:rPr>
                        <a:t>Common sense is what people develop through everyday life experiences. </a:t>
                      </a:r>
                      <a:r>
                        <a:rPr lang="en-GB" sz="2000" dirty="0"/>
                        <a:t>common sense</a:t>
                      </a:r>
                      <a:r>
                        <a:rPr lang="en-GB" sz="2000" baseline="0" dirty="0"/>
                        <a:t> </a:t>
                      </a:r>
                      <a:r>
                        <a:rPr lang="en-GB" sz="2000" dirty="0"/>
                        <a:t>assumptions are usually based on very limited </a:t>
                      </a:r>
                      <a:r>
                        <a:rPr lang="en-GB" sz="2000" baseline="0" dirty="0"/>
                        <a:t> </a:t>
                      </a:r>
                      <a:r>
                        <a:rPr lang="en-GB" sz="2000" dirty="0"/>
                        <a:t>observation.</a:t>
                      </a:r>
                    </a:p>
                    <a:p>
                      <a:r>
                        <a:rPr lang="en-GB" sz="2000" dirty="0"/>
                        <a:t>• the premises on which common sense assumptions are seldom examined. </a:t>
                      </a:r>
                      <a:r>
                        <a:rPr lang="en-GB" sz="2000" kern="1200" baseline="0" dirty="0">
                          <a:solidFill>
                            <a:schemeClr val="dk1"/>
                          </a:solidFill>
                          <a:latin typeface="+mn-lt"/>
                          <a:ea typeface="+mn-ea"/>
                          <a:cs typeface="+mn-cs"/>
                        </a:rPr>
                        <a:t>common sense is often vague, oversimplified, and often contradictory.</a:t>
                      </a:r>
                      <a:endParaRPr lang="en-GB" sz="20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88356">
                <a:tc gridSpan="2">
                  <a:txBody>
                    <a:bodyPr/>
                    <a:lstStyle/>
                    <a:p>
                      <a:r>
                        <a:rPr lang="en-GB" sz="2000" kern="1200" baseline="0" dirty="0">
                          <a:solidFill>
                            <a:schemeClr val="dk1"/>
                          </a:solidFill>
                          <a:latin typeface="+mn-lt"/>
                          <a:ea typeface="+mn-ea"/>
                          <a:cs typeface="+mn-cs"/>
                        </a:rPr>
                        <a:t>For example, a common perception is that suicide is an act of those with individual psychological problems. However, an early sociological study of suicide by Emile Durkheim revealed the importance of social factors, including relationships within church and family.</a:t>
                      </a:r>
                      <a:endParaRPr lang="ar-SA" sz="2000" dirty="0"/>
                    </a:p>
                  </a:txBody>
                  <a:tcPr>
                    <a:lnT w="12700" cap="flat" cmpd="sng" algn="ctr">
                      <a:solidFill>
                        <a:schemeClr val="tx1"/>
                      </a:solidFill>
                      <a:prstDash val="solid"/>
                      <a:round/>
                      <a:headEnd type="none" w="med" len="med"/>
                      <a:tailEnd type="none" w="med" len="med"/>
                    </a:lnT>
                  </a:tcPr>
                </a:tc>
                <a:tc hMerge="1">
                  <a:txBody>
                    <a:bodyPr/>
                    <a:lstStyle/>
                    <a:p>
                      <a:pPr rtl="1"/>
                      <a:endParaRPr lang="ar-SA"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848601" cy="838200"/>
          </a:xfrm>
        </p:spPr>
        <p:txBody>
          <a:bodyPr>
            <a:noAutofit/>
            <a:scene3d>
              <a:camera prst="perspectiveBelow"/>
              <a:lightRig rig="threePt" dir="t"/>
            </a:scene3d>
            <a:sp3d extrusionH="57150" prstMaterial="translucentPowder">
              <a:bevelT w="38100" h="38100" prst="slope"/>
              <a:bevelB w="57150" h="38100" prst="artDeco"/>
            </a:sp3d>
          </a:bodyPr>
          <a:lstStyle/>
          <a:p>
            <a:pPr algn="ctr"/>
            <a:r>
              <a:rPr lang="en-GB" sz="5400" b="1" dirty="0">
                <a:effectLst>
                  <a:glow rad="228600">
                    <a:schemeClr val="accent3">
                      <a:satMod val="175000"/>
                      <a:alpha val="40000"/>
                    </a:schemeClr>
                  </a:glow>
                  <a:innerShdw blurRad="63500" dist="50800" dir="13500000">
                    <a:prstClr val="black">
                      <a:alpha val="50000"/>
                    </a:prstClr>
                  </a:innerShdw>
                </a:effectLst>
                <a:latin typeface="Times New Roman" panose="02020603050405020304" pitchFamily="18" charset="0"/>
                <a:cs typeface="Times New Roman" panose="02020603050405020304" pitchFamily="18" charset="0"/>
              </a:rPr>
              <a:t>Society </a:t>
            </a:r>
            <a:endParaRPr lang="ar-SA" sz="5400" b="1" dirty="0">
              <a:effectLst>
                <a:glow rad="228600">
                  <a:schemeClr val="accent3">
                    <a:satMod val="175000"/>
                    <a:alpha val="40000"/>
                  </a:schemeClr>
                </a:glow>
                <a:innerShdw blurRad="63500" dist="50800" dir="13500000">
                  <a:prstClr val="black">
                    <a:alpha val="50000"/>
                  </a:prstClr>
                </a:inn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219200"/>
            <a:ext cx="8839200" cy="5257800"/>
          </a:xfrm>
        </p:spPr>
        <p:txBody>
          <a:bodyPr>
            <a:noAutofit/>
          </a:bodyPr>
          <a:lstStyle/>
          <a:p>
            <a:pPr algn="just"/>
            <a:r>
              <a:rPr lang="en-GB"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Each ‘society’ is a sovereign social entity with a nation-state that organizes the rights and duties of each societal member or citizen. Most major sets of social relationships are seen as flowing within the territorial boundaries of the society. The state is thought to possess a monopoly of jurisdiction or governmentality over members living within the territory or region of the society. Economy, politics, culture, classes, gender and so on, are societally structured. In combination they constitute a clustering, or what is normally conceptualized as a ‘social structure’. Such a structure organizes and regulates the life-chances of each member of the society in question.</a:t>
            </a:r>
          </a:p>
          <a:p>
            <a:pPr algn="just">
              <a:buNone/>
            </a:pP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165F-B781-41B3-B6D1-D14455BA4674}"/>
              </a:ext>
            </a:extLst>
          </p:cNvPr>
          <p:cNvSpPr>
            <a:spLocks noGrp="1"/>
          </p:cNvSpPr>
          <p:nvPr>
            <p:ph type="title"/>
          </p:nvPr>
        </p:nvSpPr>
        <p:spPr>
          <a:xfrm>
            <a:off x="1945201" y="304800"/>
            <a:ext cx="6589199" cy="914400"/>
          </a:xfrm>
        </p:spPr>
        <p:txBody>
          <a:bodyPr/>
          <a:lstStyle/>
          <a:p>
            <a:r>
              <a:rPr lang="en-US" b="1" i="1" dirty="0"/>
              <a:t>Society </a:t>
            </a:r>
          </a:p>
        </p:txBody>
      </p:sp>
      <p:sp>
        <p:nvSpPr>
          <p:cNvPr id="3" name="Content Placeholder 2">
            <a:extLst>
              <a:ext uri="{FF2B5EF4-FFF2-40B4-BE49-F238E27FC236}">
                <a16:creationId xmlns:a16="http://schemas.microsoft.com/office/drawing/2014/main" id="{E12A8285-54D6-4DFE-9340-7FF293F56D29}"/>
              </a:ext>
            </a:extLst>
          </p:cNvPr>
          <p:cNvSpPr>
            <a:spLocks noGrp="1"/>
          </p:cNvSpPr>
          <p:nvPr>
            <p:ph idx="1"/>
          </p:nvPr>
        </p:nvSpPr>
        <p:spPr>
          <a:xfrm>
            <a:off x="381000" y="1066800"/>
            <a:ext cx="8153401" cy="5486400"/>
          </a:xfrm>
        </p:spPr>
        <p:txBody>
          <a:bodyPr>
            <a:normAutofit/>
          </a:bodyPr>
          <a:lstStyle/>
          <a:p>
            <a:pPr algn="just"/>
            <a:r>
              <a:rPr lang="en-US" sz="3200" b="1" dirty="0">
                <a:latin typeface="Segoe UI Light" panose="020B0502040204020203" pitchFamily="34" charset="0"/>
                <a:cs typeface="Segoe UI Light" panose="020B0502040204020203" pitchFamily="34" charset="0"/>
              </a:rPr>
              <a:t>The term directly means association, togetherness or simply group life. It refers to a relatively large grouping or collectively of people who share more or less common and distinct culture</a:t>
            </a:r>
            <a:r>
              <a:rPr lang="en-US" sz="3200" dirty="0">
                <a:latin typeface="Segoe UI Light" panose="020B0502040204020203" pitchFamily="34" charset="0"/>
                <a:cs typeface="Segoe UI Light" panose="020B0502040204020203" pitchFamily="34" charset="0"/>
              </a:rPr>
              <a:t>, occupying a certain geographical locality with feeling of identity and  belongingness, linking to one another through routinized social interaction and interdependent statuses and roles, having all the necessary social arrangements to sustain itself. </a:t>
            </a:r>
          </a:p>
        </p:txBody>
      </p:sp>
    </p:spTree>
    <p:extLst>
      <p:ext uri="{BB962C8B-B14F-4D97-AF65-F5344CB8AC3E}">
        <p14:creationId xmlns:p14="http://schemas.microsoft.com/office/powerpoint/2010/main" val="2555767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Community </a:t>
            </a:r>
            <a:endParaRPr lang="en-US" sz="4000" b="1" dirty="0"/>
          </a:p>
        </p:txBody>
      </p:sp>
      <p:sp>
        <p:nvSpPr>
          <p:cNvPr id="3" name="Content Placeholder 2"/>
          <p:cNvSpPr>
            <a:spLocks noGrp="1"/>
          </p:cNvSpPr>
          <p:nvPr>
            <p:ph idx="1"/>
          </p:nvPr>
        </p:nvSpPr>
        <p:spPr>
          <a:xfrm>
            <a:off x="533400" y="914400"/>
            <a:ext cx="8381999" cy="5791200"/>
          </a:xfrm>
        </p:spPr>
        <p:txBody>
          <a:bodyPr>
            <a:normAutofit/>
          </a:bodyPr>
          <a:lstStyle/>
          <a:p>
            <a:pPr algn="just"/>
            <a:r>
              <a:rPr lang="en-US" sz="2000" dirty="0">
                <a:latin typeface="Times New Roman" panose="02020603050405020304" pitchFamily="18" charset="0"/>
                <a:cs typeface="Times New Roman" panose="02020603050405020304" pitchFamily="18" charset="0"/>
              </a:rPr>
              <a:t>a unified body of individuals: such as</a:t>
            </a:r>
          </a:p>
          <a:p>
            <a:pPr marL="0" indent="0" algn="just">
              <a:buNone/>
            </a:pPr>
            <a:r>
              <a:rPr lang="en-US" sz="2000" b="1" dirty="0">
                <a:latin typeface="Times New Roman" panose="02020603050405020304" pitchFamily="18" charset="0"/>
                <a:cs typeface="Times New Roman" panose="02020603050405020304" pitchFamily="18" charset="0"/>
              </a:rPr>
              <a:t>a</a:t>
            </a:r>
            <a:r>
              <a:rPr lang="en-US" sz="2000" dirty="0">
                <a:latin typeface="Times New Roman" panose="02020603050405020304" pitchFamily="18" charset="0"/>
                <a:cs typeface="Times New Roman" panose="02020603050405020304" pitchFamily="18" charset="0"/>
              </a:rPr>
              <a:t> : </a:t>
            </a:r>
            <a:r>
              <a:rPr lang="en-US" sz="3200" b="1" dirty="0">
                <a:latin typeface="Times New Roman" panose="02020603050405020304" pitchFamily="18" charset="0"/>
                <a:cs typeface="Times New Roman" panose="02020603050405020304" pitchFamily="18" charset="0"/>
              </a:rPr>
              <a:t>the people </a:t>
            </a:r>
            <a:r>
              <a:rPr lang="en-US" sz="3200" b="1" dirty="0" smtClean="0">
                <a:latin typeface="Times New Roman" panose="02020603050405020304" pitchFamily="18" charset="0"/>
                <a:cs typeface="Times New Roman" panose="02020603050405020304" pitchFamily="18" charset="0"/>
              </a:rPr>
              <a:t>with</a:t>
            </a: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common</a:t>
            </a:r>
            <a:r>
              <a:rPr lang="en-US" sz="3200" b="1" dirty="0">
                <a:latin typeface="Times New Roman" panose="02020603050405020304" pitchFamily="18" charset="0"/>
                <a:cs typeface="Times New Roman" panose="02020603050405020304" pitchFamily="18" charset="0"/>
              </a:rPr>
              <a:t> interests living in a particular area</a:t>
            </a:r>
            <a:r>
              <a:rPr lang="en-US" sz="2000" dirty="0">
                <a:latin typeface="Times New Roman" panose="02020603050405020304" pitchFamily="18" charset="0"/>
                <a:cs typeface="Times New Roman" panose="02020603050405020304" pitchFamily="18" charset="0"/>
              </a:rPr>
              <a:t>; broadly : the </a:t>
            </a:r>
            <a:r>
              <a:rPr lang="en-US" sz="2000" dirty="0" smtClean="0">
                <a:latin typeface="Times New Roman" panose="02020603050405020304" pitchFamily="18" charset="0"/>
                <a:cs typeface="Times New Roman" panose="02020603050405020304" pitchFamily="18" charset="0"/>
              </a:rPr>
              <a:t>area </a:t>
            </a:r>
            <a:r>
              <a:rPr lang="en-US" sz="2000" dirty="0">
                <a:latin typeface="Times New Roman" panose="02020603050405020304" pitchFamily="18" charset="0"/>
                <a:cs typeface="Times New Roman" panose="02020603050405020304" pitchFamily="18" charset="0"/>
              </a:rPr>
              <a:t>itself the problems of a large community</a:t>
            </a:r>
          </a:p>
          <a:p>
            <a:pPr marL="0" indent="0" algn="just">
              <a:buNone/>
            </a:pPr>
            <a:r>
              <a:rPr lang="en-US" sz="2000" b="1" dirty="0">
                <a:latin typeface="Times New Roman" panose="02020603050405020304" pitchFamily="18" charset="0"/>
                <a:cs typeface="Times New Roman" panose="02020603050405020304" pitchFamily="18" charset="0"/>
              </a:rPr>
              <a:t>b</a:t>
            </a:r>
            <a:r>
              <a:rPr lang="en-US" sz="2000" dirty="0">
                <a:latin typeface="Times New Roman" panose="02020603050405020304" pitchFamily="18" charset="0"/>
                <a:cs typeface="Times New Roman" panose="02020603050405020304" pitchFamily="18" charset="0"/>
              </a:rPr>
              <a:t> : a group of people with a common characteristic or interest living together within a larger society a community of retired </a:t>
            </a:r>
            <a:r>
              <a:rPr lang="en-US" sz="2000" dirty="0" smtClean="0">
                <a:latin typeface="Times New Roman" panose="02020603050405020304" pitchFamily="18" charset="0"/>
                <a:cs typeface="Times New Roman" panose="02020603050405020304" pitchFamily="18" charset="0"/>
              </a:rPr>
              <a:t>persons</a:t>
            </a:r>
            <a:r>
              <a:rPr lang="en-US" sz="2000" dirty="0">
                <a:latin typeface="Times New Roman" panose="02020603050405020304" pitchFamily="18" charset="0"/>
                <a:cs typeface="Times New Roman" panose="02020603050405020304" pitchFamily="18" charset="0"/>
              </a:rPr>
              <a:t> a monastic </a:t>
            </a:r>
            <a:r>
              <a:rPr lang="en-US" sz="2000" dirty="0" smtClean="0">
                <a:latin typeface="Times New Roman" panose="02020603050405020304" pitchFamily="18" charset="0"/>
                <a:cs typeface="Times New Roman" panose="02020603050405020304" pitchFamily="18" charset="0"/>
              </a:rPr>
              <a:t>community</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smtClean="0">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 a body of persons of common and especially professional interests scattered through a larger society the academic </a:t>
            </a:r>
            <a:r>
              <a:rPr lang="en-US" sz="2000" dirty="0" smtClean="0">
                <a:latin typeface="Times New Roman" panose="02020603050405020304" pitchFamily="18" charset="0"/>
                <a:cs typeface="Times New Roman" panose="02020603050405020304" pitchFamily="18" charset="0"/>
              </a:rPr>
              <a:t>community</a:t>
            </a:r>
            <a:r>
              <a:rPr lang="en-US" sz="2000" dirty="0">
                <a:latin typeface="Times New Roman" panose="02020603050405020304" pitchFamily="18" charset="0"/>
                <a:cs typeface="Times New Roman" panose="02020603050405020304" pitchFamily="18" charset="0"/>
              </a:rPr>
              <a:t> the scientific community</a:t>
            </a:r>
          </a:p>
          <a:p>
            <a:pPr marL="0" indent="0" algn="just">
              <a:buNone/>
            </a:pPr>
            <a:r>
              <a:rPr lang="en-US" sz="2000" b="1" dirty="0">
                <a:latin typeface="Times New Roman" panose="02020603050405020304" pitchFamily="18" charset="0"/>
                <a:cs typeface="Times New Roman" panose="02020603050405020304" pitchFamily="18" charset="0"/>
              </a:rPr>
              <a:t>d</a:t>
            </a:r>
            <a:r>
              <a:rPr lang="en-US" sz="2000" dirty="0">
                <a:latin typeface="Times New Roman" panose="02020603050405020304" pitchFamily="18" charset="0"/>
                <a:cs typeface="Times New Roman" panose="02020603050405020304" pitchFamily="18" charset="0"/>
              </a:rPr>
              <a:t> : a body of persons or nations having a common history or common social, economic, and political interests the international community</a:t>
            </a:r>
          </a:p>
          <a:p>
            <a:pPr marL="0" indent="0" algn="just">
              <a:buNone/>
            </a:pPr>
            <a:r>
              <a:rPr lang="en-US" sz="2000" b="1" dirty="0">
                <a:latin typeface="Times New Roman" panose="02020603050405020304" pitchFamily="18" charset="0"/>
                <a:cs typeface="Times New Roman" panose="02020603050405020304" pitchFamily="18" charset="0"/>
              </a:rPr>
              <a:t>e</a:t>
            </a:r>
            <a:r>
              <a:rPr lang="en-US" sz="2000" dirty="0">
                <a:latin typeface="Times New Roman" panose="02020603050405020304" pitchFamily="18" charset="0"/>
                <a:cs typeface="Times New Roman" panose="02020603050405020304" pitchFamily="18" charset="0"/>
              </a:rPr>
              <a:t> : a group linked by a common policy</a:t>
            </a:r>
          </a:p>
          <a:p>
            <a:pPr marL="0" indent="0" algn="just">
              <a:buNone/>
            </a:pPr>
            <a:r>
              <a:rPr lang="en-US" sz="2000" b="1" dirty="0">
                <a:latin typeface="Times New Roman" panose="02020603050405020304" pitchFamily="18" charset="0"/>
                <a:cs typeface="Times New Roman" panose="02020603050405020304" pitchFamily="18" charset="0"/>
              </a:rPr>
              <a:t>f</a:t>
            </a:r>
            <a:r>
              <a:rPr lang="en-US" sz="2000" dirty="0">
                <a:latin typeface="Times New Roman" panose="02020603050405020304" pitchFamily="18" charset="0"/>
                <a:cs typeface="Times New Roman" panose="02020603050405020304" pitchFamily="18" charset="0"/>
              </a:rPr>
              <a:t> : an interacting population of various kinds of individuals (such as species) in a common location</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9048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SOCIETIES</a:t>
            </a:r>
            <a:endParaRPr lang="ar-SA" dirty="0"/>
          </a:p>
        </p:txBody>
      </p:sp>
      <p:sp>
        <p:nvSpPr>
          <p:cNvPr id="3" name="Content Placeholder 2"/>
          <p:cNvSpPr>
            <a:spLocks noGrp="1"/>
          </p:cNvSpPr>
          <p:nvPr>
            <p:ph idx="1"/>
          </p:nvPr>
        </p:nvSpPr>
        <p:spPr>
          <a:xfrm>
            <a:off x="304800" y="1600200"/>
            <a:ext cx="8534400" cy="4876800"/>
          </a:xfrm>
        </p:spPr>
        <p:txBody>
          <a:bodyPr>
            <a:normAutofit/>
          </a:bodyPr>
          <a:lstStyle/>
          <a:p>
            <a:r>
              <a:rPr lang="en-GB" dirty="0"/>
              <a:t>1. A </a:t>
            </a:r>
            <a:r>
              <a:rPr lang="en-GB" b="1" dirty="0"/>
              <a:t>hunting-gathering society </a:t>
            </a:r>
            <a:r>
              <a:rPr lang="en-GB" dirty="0"/>
              <a:t>is a society in which people make their living by hunting, collecting wild foods, and fishing with simple technologies.</a:t>
            </a:r>
          </a:p>
          <a:p>
            <a:r>
              <a:rPr lang="en-GB" dirty="0"/>
              <a:t>2. A </a:t>
            </a:r>
            <a:r>
              <a:rPr lang="en-GB" b="1" dirty="0"/>
              <a:t>pastoral society </a:t>
            </a:r>
            <a:r>
              <a:rPr lang="en-GB" dirty="0"/>
              <a:t>is </a:t>
            </a:r>
            <a:r>
              <a:rPr lang="en-GB" i="1" dirty="0"/>
              <a:t>a society that depends on domestic animals for its livelihood.</a:t>
            </a:r>
          </a:p>
          <a:p>
            <a:r>
              <a:rPr lang="en-GB" dirty="0"/>
              <a:t>3. A </a:t>
            </a:r>
            <a:r>
              <a:rPr lang="en-GB" b="1" dirty="0"/>
              <a:t>horticultural society </a:t>
            </a:r>
            <a:r>
              <a:rPr lang="en-GB" dirty="0"/>
              <a:t>is a society in which hand tools are used to grow domesticated crops</a:t>
            </a:r>
            <a:r>
              <a:rPr lang="en-GB" i="1" dirty="0"/>
              <a:t>.</a:t>
            </a:r>
          </a:p>
          <a:p>
            <a:r>
              <a:rPr lang="en-GB" dirty="0"/>
              <a:t>4. An </a:t>
            </a:r>
            <a:r>
              <a:rPr lang="en-GB" b="1" dirty="0"/>
              <a:t>agrarian society </a:t>
            </a:r>
            <a:r>
              <a:rPr lang="en-GB" dirty="0"/>
              <a:t>is a society that depends on crops raised with </a:t>
            </a:r>
            <a:r>
              <a:rPr lang="en-GB" dirty="0" err="1"/>
              <a:t>plows</a:t>
            </a:r>
            <a:r>
              <a:rPr lang="en-GB" dirty="0"/>
              <a:t>, draft animals, and intensive agricultural methods.</a:t>
            </a:r>
          </a:p>
          <a:p>
            <a:r>
              <a:rPr lang="en-GB" dirty="0"/>
              <a:t>5. An </a:t>
            </a:r>
            <a:r>
              <a:rPr lang="en-GB" b="1" dirty="0"/>
              <a:t>industrial society </a:t>
            </a:r>
            <a:r>
              <a:rPr lang="en-GB" dirty="0"/>
              <a:t>is a society that relies on machines and advanced technology to produce and distribute food, information, goods, and services.</a:t>
            </a:r>
          </a:p>
          <a:p>
            <a:r>
              <a:rPr lang="en-GB" dirty="0"/>
              <a:t>6. A </a:t>
            </a:r>
            <a:r>
              <a:rPr lang="en-GB" b="1" dirty="0"/>
              <a:t>post-industrial society </a:t>
            </a:r>
            <a:r>
              <a:rPr lang="en-GB" dirty="0"/>
              <a:t>is one in which service industries and the manufacture of information and knowledge dominate the economy.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8142AE-C1F3-4F20-AEA5-946C91F25EFA}"/>
              </a:ext>
            </a:extLst>
          </p:cNvPr>
          <p:cNvSpPr>
            <a:spLocks noGrp="1"/>
          </p:cNvSpPr>
          <p:nvPr>
            <p:ph idx="1"/>
          </p:nvPr>
        </p:nvSpPr>
        <p:spPr/>
        <p:txBody>
          <a:bodyPr/>
          <a:lstStyle/>
          <a:p>
            <a:endParaRPr lang="en-US" dirty="0"/>
          </a:p>
        </p:txBody>
      </p:sp>
      <p:pic>
        <p:nvPicPr>
          <p:cNvPr id="6" name="Picture 2" descr="Image result for science">
            <a:extLst>
              <a:ext uri="{FF2B5EF4-FFF2-40B4-BE49-F238E27FC236}">
                <a16:creationId xmlns:a16="http://schemas.microsoft.com/office/drawing/2014/main" id="{EF5429F7-E658-4C3B-A410-5495E2EB2783}"/>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838200" y="762000"/>
            <a:ext cx="8305800" cy="5364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568285"/>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click.wav"/>
          </p:stSnd>
        </p:sndAc>
      </p:transition>
    </mc:Choice>
    <mc:Fallback xmlns="">
      <p:transition spd="slow">
        <p:fade/>
        <p:sndAc>
          <p:stSnd>
            <p:snd r:embed="rId4" name="click.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10" fill="hold"/>
                                        <p:tgtEl>
                                          <p:spTgt spid="6"/>
                                        </p:tgtEl>
                                        <p:attrNameLst>
                                          <p:attrName>style.color</p:attrName>
                                        </p:attrNameLst>
                                      </p:cBhvr>
                                      <p:by>
                                        <p:hsl h="0" s="-12549" l="-25098"/>
                                      </p:by>
                                    </p:animClr>
                                    <p:animClr clrSpc="hsl" dir="cw">
                                      <p:cBhvr>
                                        <p:cTn id="7" dur="10" fill="hold"/>
                                        <p:tgtEl>
                                          <p:spTgt spid="6"/>
                                        </p:tgtEl>
                                        <p:attrNameLst>
                                          <p:attrName>fillcolor</p:attrName>
                                        </p:attrNameLst>
                                      </p:cBhvr>
                                      <p:by>
                                        <p:hsl h="0" s="-12549" l="-25098"/>
                                      </p:by>
                                    </p:animClr>
                                    <p:animClr clrSpc="hsl" dir="cw">
                                      <p:cBhvr>
                                        <p:cTn id="8" dur="10" fill="hold"/>
                                        <p:tgtEl>
                                          <p:spTgt spid="6"/>
                                        </p:tgtEl>
                                        <p:attrNameLst>
                                          <p:attrName>stroke.color</p:attrName>
                                        </p:attrNameLst>
                                      </p:cBhvr>
                                      <p:by>
                                        <p:hsl h="0" s="-12549" l="-25098"/>
                                      </p:by>
                                    </p:animClr>
                                    <p:set>
                                      <p:cBhvr>
                                        <p:cTn id="9" dur="10" fill="hold"/>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Society in three levels</a:t>
            </a:r>
            <a:endParaRPr lang="ar-SA" b="1" dirty="0"/>
          </a:p>
        </p:txBody>
      </p:sp>
      <p:sp>
        <p:nvSpPr>
          <p:cNvPr id="3" name="Content Placeholder 2"/>
          <p:cNvSpPr>
            <a:spLocks noGrp="1"/>
          </p:cNvSpPr>
          <p:nvPr>
            <p:ph idx="1"/>
          </p:nvPr>
        </p:nvSpPr>
        <p:spPr>
          <a:xfrm>
            <a:off x="457200" y="1371600"/>
            <a:ext cx="8229600" cy="4754563"/>
          </a:xfrm>
        </p:spPr>
        <p:txBody>
          <a:bodyPr>
            <a:normAutofit/>
          </a:bodyPr>
          <a:lstStyle/>
          <a:p>
            <a:pPr algn="just">
              <a:buNone/>
            </a:pPr>
            <a:r>
              <a:rPr lang="en-GB" b="1" dirty="0"/>
              <a:t>1- A multi-level structure</a:t>
            </a:r>
            <a:r>
              <a:rPr lang="en-GB" dirty="0"/>
              <a:t>: emphasises a smooth, harmonious  ,well-integrated social group. </a:t>
            </a:r>
          </a:p>
          <a:p>
            <a:pPr algn="just">
              <a:buNone/>
            </a:pPr>
            <a:r>
              <a:rPr lang="en-GB" dirty="0"/>
              <a:t> </a:t>
            </a:r>
          </a:p>
          <a:p>
            <a:pPr algn="just">
              <a:buNone/>
            </a:pPr>
            <a:r>
              <a:rPr lang="en-GB" b="1" dirty="0"/>
              <a:t>2- A structure of inequality and domination: </a:t>
            </a:r>
            <a:r>
              <a:rPr lang="en-GB" dirty="0"/>
              <a:t>indicate power, conflict  and hierarchy. It emphasises on inequality and struggle.</a:t>
            </a:r>
          </a:p>
          <a:p>
            <a:pPr algn="just">
              <a:buNone/>
            </a:pPr>
            <a:r>
              <a:rPr lang="en-GB" dirty="0"/>
              <a:t> </a:t>
            </a:r>
          </a:p>
          <a:p>
            <a:pPr algn="just">
              <a:buNone/>
            </a:pPr>
            <a:r>
              <a:rPr lang="en-GB" b="1" dirty="0"/>
              <a:t>3- A complex of institutions: </a:t>
            </a:r>
            <a:r>
              <a:rPr lang="en-US" dirty="0"/>
              <a:t>it suggests that society is an independent structure in which the different parts are necessary for all the other parts to function properly</a:t>
            </a:r>
            <a:endParaRPr lang="ar-SA" b="1" dirty="0"/>
          </a:p>
          <a:p>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GB" b="1" dirty="0"/>
              <a:t>Culture </a:t>
            </a:r>
            <a:endParaRPr lang="en-US" b="1" dirty="0"/>
          </a:p>
        </p:txBody>
      </p:sp>
      <p:sp>
        <p:nvSpPr>
          <p:cNvPr id="3" name="Content Placeholder 2"/>
          <p:cNvSpPr>
            <a:spLocks noGrp="1"/>
          </p:cNvSpPr>
          <p:nvPr>
            <p:ph idx="1"/>
          </p:nvPr>
        </p:nvSpPr>
        <p:spPr>
          <a:xfrm>
            <a:off x="0" y="685800"/>
            <a:ext cx="9144000" cy="6172200"/>
          </a:xfrm>
        </p:spPr>
        <p:txBody>
          <a:bodyPr>
            <a:noAutofit/>
          </a:bodyPr>
          <a:lstStyle/>
          <a:p>
            <a:pPr algn="just"/>
            <a:r>
              <a:rPr lang="en-GB" sz="3600" dirty="0"/>
              <a:t>Culture is basically a blueprint for living in a particular </a:t>
            </a:r>
            <a:r>
              <a:rPr lang="en-US" sz="3600" dirty="0"/>
              <a:t>society. </a:t>
            </a:r>
            <a:r>
              <a:rPr lang="en-GB" sz="3600" dirty="0"/>
              <a:t>It is through culture that human beings acquire the means to meet their needs (</a:t>
            </a:r>
            <a:r>
              <a:rPr lang="en-US" sz="3600" dirty="0"/>
              <a:t>instinctual behaviors</a:t>
            </a:r>
            <a:r>
              <a:rPr lang="en-GB" sz="3600" dirty="0"/>
              <a:t>). Every aspect of our social lives is an </a:t>
            </a:r>
            <a:r>
              <a:rPr lang="en-US" sz="3600" dirty="0"/>
              <a:t>expression of culture. It is transmitted from </a:t>
            </a:r>
            <a:r>
              <a:rPr lang="en-GB" sz="3600" dirty="0"/>
              <a:t>one generation to the next. </a:t>
            </a:r>
          </a:p>
          <a:p>
            <a:pPr algn="just"/>
            <a:r>
              <a:rPr lang="en-GB" sz="3600" dirty="0"/>
              <a:t>culture stops being seen and treated as a ‘system’, a self-sustained order, being recognised instead as an ‘orientation </a:t>
            </a:r>
            <a:r>
              <a:rPr lang="en-US" sz="3600" dirty="0"/>
              <a:t>of individual conduct’.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characteristics of culture  </a:t>
            </a:r>
            <a:endParaRPr lang="en-US" dirty="0"/>
          </a:p>
        </p:txBody>
      </p:sp>
      <p:sp>
        <p:nvSpPr>
          <p:cNvPr id="3" name="Content Placeholder 2"/>
          <p:cNvSpPr>
            <a:spLocks noGrp="1"/>
          </p:cNvSpPr>
          <p:nvPr>
            <p:ph idx="1"/>
          </p:nvPr>
        </p:nvSpPr>
        <p:spPr/>
        <p:txBody>
          <a:bodyPr/>
          <a:lstStyle/>
          <a:p>
            <a:r>
              <a:rPr lang="en-US" sz="3600" dirty="0" smtClean="0">
                <a:latin typeface="Times New Roman" panose="02020603050405020304" pitchFamily="18" charset="0"/>
                <a:cs typeface="Times New Roman" panose="02020603050405020304" pitchFamily="18" charset="0"/>
              </a:rPr>
              <a:t>Shared</a:t>
            </a:r>
          </a:p>
          <a:p>
            <a:r>
              <a:rPr lang="en-US" sz="3600" dirty="0" smtClean="0">
                <a:latin typeface="Times New Roman" panose="02020603050405020304" pitchFamily="18" charset="0"/>
                <a:cs typeface="Times New Roman" panose="02020603050405020304" pitchFamily="18" charset="0"/>
              </a:rPr>
              <a:t>Learned</a:t>
            </a:r>
          </a:p>
          <a:p>
            <a:r>
              <a:rPr lang="en-US" sz="3600" dirty="0" smtClean="0">
                <a:latin typeface="Times New Roman" panose="02020603050405020304" pitchFamily="18" charset="0"/>
                <a:cs typeface="Times New Roman" panose="02020603050405020304" pitchFamily="18" charset="0"/>
              </a:rPr>
              <a:t>Universal</a:t>
            </a:r>
          </a:p>
          <a:p>
            <a:r>
              <a:rPr lang="en-US" sz="3600" dirty="0" smtClean="0">
                <a:latin typeface="Times New Roman" panose="02020603050405020304" pitchFamily="18" charset="0"/>
                <a:cs typeface="Times New Roman" panose="02020603050405020304" pitchFamily="18" charset="0"/>
              </a:rPr>
              <a:t>Dynamic</a:t>
            </a:r>
          </a:p>
          <a:p>
            <a:r>
              <a:rPr lang="en-US" sz="3600" dirty="0" smtClean="0">
                <a:latin typeface="Times New Roman" panose="02020603050405020304" pitchFamily="18" charset="0"/>
                <a:cs typeface="Times New Roman" panose="02020603050405020304" pitchFamily="18" charset="0"/>
              </a:rPr>
              <a:t>Integrated</a:t>
            </a:r>
          </a:p>
          <a:p>
            <a:pPr marL="0" indent="0">
              <a:buNone/>
            </a:pPr>
            <a:endParaRPr lang="en-US" dirty="0" smtClean="0"/>
          </a:p>
          <a:p>
            <a:endParaRPr lang="en-US" dirty="0"/>
          </a:p>
        </p:txBody>
      </p:sp>
    </p:spTree>
    <p:extLst>
      <p:ext uri="{BB962C8B-B14F-4D97-AF65-F5344CB8AC3E}">
        <p14:creationId xmlns:p14="http://schemas.microsoft.com/office/powerpoint/2010/main" val="3076224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228600"/>
            <a:ext cx="7086600" cy="838200"/>
          </a:xfrm>
        </p:spPr>
        <p:txBody>
          <a:bodyPr>
            <a:noAutofit/>
          </a:bodyPr>
          <a:lstStyle/>
          <a:p>
            <a:r>
              <a:rPr lang="en-US" sz="4000" b="1" dirty="0" smtClean="0">
                <a:latin typeface="Times New Roman" panose="02020603050405020304" pitchFamily="18" charset="0"/>
                <a:cs typeface="Times New Roman" panose="02020603050405020304" pitchFamily="18" charset="0"/>
              </a:rPr>
              <a:t>Elements of Culture </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1" y="1295400"/>
            <a:ext cx="8001000" cy="5029200"/>
          </a:xfrm>
        </p:spPr>
        <p:txBody>
          <a:bodyPr/>
          <a:lstStyle/>
          <a:p>
            <a:pPr marL="0" indent="0">
              <a:buNone/>
            </a:pPr>
            <a:endParaRPr lang="en-US" dirty="0"/>
          </a:p>
        </p:txBody>
      </p:sp>
      <p:graphicFrame>
        <p:nvGraphicFramePr>
          <p:cNvPr id="7" name="Diagram 6"/>
          <p:cNvGraphicFramePr/>
          <p:nvPr>
            <p:extLst>
              <p:ext uri="{D42A27DB-BD31-4B8C-83A1-F6EECF244321}">
                <p14:modId xmlns:p14="http://schemas.microsoft.com/office/powerpoint/2010/main" val="3389392609"/>
              </p:ext>
            </p:extLst>
          </p:nvPr>
        </p:nvGraphicFramePr>
        <p:xfrm>
          <a:off x="533401" y="1295400"/>
          <a:ext cx="8458199"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557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152400"/>
            <a:ext cx="7696200" cy="457200"/>
          </a:xfrm>
        </p:spPr>
        <p:txBody>
          <a:bodyPr>
            <a:normAutofit fontScale="90000"/>
          </a:bodyPr>
          <a:lstStyle/>
          <a:p>
            <a:r>
              <a:rPr lang="en-US" dirty="0" smtClean="0"/>
              <a:t>Social fact </a:t>
            </a:r>
            <a:endParaRPr lang="en-US" dirty="0"/>
          </a:p>
        </p:txBody>
      </p:sp>
      <p:sp>
        <p:nvSpPr>
          <p:cNvPr id="3" name="Content Placeholder 2"/>
          <p:cNvSpPr>
            <a:spLocks noGrp="1"/>
          </p:cNvSpPr>
          <p:nvPr>
            <p:ph idx="1"/>
          </p:nvPr>
        </p:nvSpPr>
        <p:spPr>
          <a:xfrm>
            <a:off x="838201" y="1143000"/>
            <a:ext cx="8077198" cy="5562600"/>
          </a:xfrm>
        </p:spPr>
        <p:txBody>
          <a:bodyPr>
            <a:noAutofit/>
          </a:bodyPr>
          <a:lstStyle/>
          <a:p>
            <a:pPr algn="just"/>
            <a:r>
              <a:rPr lang="en-US" sz="2000" dirty="0"/>
              <a:t>Social facts are things such as institutions, norms and values which exist external to the individual and constrain the individual</a:t>
            </a:r>
            <a:r>
              <a:rPr lang="en-US" sz="2000" dirty="0" smtClean="0"/>
              <a:t>.</a:t>
            </a:r>
          </a:p>
          <a:p>
            <a:pPr algn="just"/>
            <a:r>
              <a:rPr lang="en-US" sz="2000" dirty="0" smtClean="0"/>
              <a:t>It </a:t>
            </a:r>
            <a:r>
              <a:rPr lang="en-US" sz="2000" dirty="0"/>
              <a:t>uses the analogy of a how the physical structure of a room limits our actions (we can only go in and through the door or windows for example; in the same way the social facts which make up our social environment constrains us – norms, values, beliefs, ideologies and so on effectively limit our choices</a:t>
            </a:r>
            <a:r>
              <a:rPr lang="en-US" sz="2000" dirty="0" smtClean="0"/>
              <a:t>.</a:t>
            </a:r>
          </a:p>
          <a:p>
            <a:pPr algn="just"/>
            <a:r>
              <a:rPr lang="en-US" sz="2000" dirty="0"/>
              <a:t>social facts emerge out of collectives of individuals, they cannot be reduced to the level of individuals – and this social reality is real, and it exists above the level of the individual</a:t>
            </a:r>
            <a:r>
              <a:rPr lang="en-US" sz="2000" dirty="0" smtClean="0"/>
              <a:t>,</a:t>
            </a:r>
          </a:p>
          <a:p>
            <a:pPr algn="just"/>
            <a:r>
              <a:rPr lang="en-US" sz="2000" dirty="0"/>
              <a:t>sociology is the study of this ‘level above the individual’.</a:t>
            </a:r>
            <a:endParaRPr lang="en-US" sz="2000" dirty="0" smtClean="0"/>
          </a:p>
          <a:p>
            <a:pPr algn="just"/>
            <a:r>
              <a:rPr lang="en-US" sz="2000" dirty="0"/>
              <a:t>Sociology is about identifying the relationship between the social conditions and people’s </a:t>
            </a:r>
            <a:r>
              <a:rPr lang="en-US" sz="2000" dirty="0" err="1"/>
              <a:t>behaviour</a:t>
            </a:r>
            <a:r>
              <a:rPr lang="en-US" sz="2000" dirty="0"/>
              <a:t>.</a:t>
            </a:r>
            <a:r>
              <a:rPr lang="en-US" sz="2000" dirty="0" smtClean="0"/>
              <a:t> </a:t>
            </a:r>
            <a:endParaRPr lang="en-US" sz="2000" dirty="0"/>
          </a:p>
        </p:txBody>
      </p:sp>
    </p:spTree>
    <p:extLst>
      <p:ext uri="{BB962C8B-B14F-4D97-AF65-F5344CB8AC3E}">
        <p14:creationId xmlns:p14="http://schemas.microsoft.com/office/powerpoint/2010/main" val="4231617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152400"/>
            <a:ext cx="6589199" cy="914400"/>
          </a:xfrm>
        </p:spPr>
        <p:txBody>
          <a:bodyPr>
            <a:normAutofit/>
          </a:bodyPr>
          <a:lstStyle/>
          <a:p>
            <a:r>
              <a:rPr lang="en-US" dirty="0" smtClean="0"/>
              <a:t>Social Fact</a:t>
            </a:r>
            <a:endParaRPr lang="en-US" dirty="0"/>
          </a:p>
        </p:txBody>
      </p:sp>
      <p:sp>
        <p:nvSpPr>
          <p:cNvPr id="3" name="Content Placeholder 2"/>
          <p:cNvSpPr>
            <a:spLocks noGrp="1"/>
          </p:cNvSpPr>
          <p:nvPr>
            <p:ph idx="1"/>
          </p:nvPr>
        </p:nvSpPr>
        <p:spPr>
          <a:xfrm>
            <a:off x="533400" y="1066800"/>
            <a:ext cx="8001001" cy="5638800"/>
          </a:xfrm>
        </p:spPr>
        <p:txBody>
          <a:bodyPr>
            <a:normAutofit/>
          </a:bodyPr>
          <a:lstStyle/>
          <a:p>
            <a:pPr algn="just"/>
            <a:r>
              <a:rPr lang="en-US" sz="3200" b="1" dirty="0"/>
              <a:t>the concept ‘social fact’ is a broad term designed to encompass the social environment which constrains individual </a:t>
            </a:r>
            <a:r>
              <a:rPr lang="en-US" sz="3200" b="1" dirty="0" smtClean="0"/>
              <a:t>behavior.</a:t>
            </a:r>
          </a:p>
          <a:p>
            <a:pPr algn="just"/>
            <a:r>
              <a:rPr lang="en-US" sz="3200" b="1" dirty="0"/>
              <a:t>Social facts consists of manner of acting, thinking and feeling external to the individual, which are invested with a coercive power by virtue of which they can exercise control over him. </a:t>
            </a:r>
          </a:p>
          <a:p>
            <a:pPr algn="just"/>
            <a:endParaRPr lang="en-US" sz="3200" dirty="0"/>
          </a:p>
        </p:txBody>
      </p:sp>
    </p:spTree>
    <p:extLst>
      <p:ext uri="{BB962C8B-B14F-4D97-AF65-F5344CB8AC3E}">
        <p14:creationId xmlns:p14="http://schemas.microsoft.com/office/powerpoint/2010/main" val="883478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Firstly,</a:t>
            </a:r>
            <a:r>
              <a:rPr lang="en-US" b="1" dirty="0"/>
              <a:t> the suicide rate still varies according to various social </a:t>
            </a:r>
            <a:r>
              <a:rPr lang="en-US" b="1" dirty="0" smtClean="0"/>
              <a:t>factors. </a:t>
            </a:r>
          </a:p>
          <a:p>
            <a:r>
              <a:rPr lang="en-US" dirty="0" smtClean="0"/>
              <a:t>the </a:t>
            </a:r>
            <a:r>
              <a:rPr lang="en-US" dirty="0"/>
              <a:t>decision to kill yourself isn’t just a personal decision, it’s influenced by whether </a:t>
            </a:r>
            <a:r>
              <a:rPr lang="en-US" dirty="0" smtClean="0"/>
              <a:t>you're </a:t>
            </a:r>
            <a:r>
              <a:rPr lang="en-US" dirty="0"/>
              <a:t>male or female and your age</a:t>
            </a:r>
            <a:r>
              <a:rPr lang="en-US" dirty="0" smtClean="0"/>
              <a:t>. </a:t>
            </a:r>
            <a:r>
              <a:rPr lang="en-US" i="1" dirty="0"/>
              <a:t> the male suicide rate is 3 times higher than the female suicide rate, and highest for men in their late 40s</a:t>
            </a:r>
            <a:r>
              <a:rPr lang="en-US" i="1" dirty="0" smtClean="0"/>
              <a:t>, </a:t>
            </a:r>
            <a:r>
              <a:rPr lang="en-US" i="1" dirty="0"/>
              <a:t>Research suggests that social and economic factors influence the risk of suicide in women as well as men’</a:t>
            </a:r>
            <a:endParaRPr lang="en-US" dirty="0"/>
          </a:p>
        </p:txBody>
      </p:sp>
    </p:spTree>
    <p:extLst>
      <p:ext uri="{BB962C8B-B14F-4D97-AF65-F5344CB8AC3E}">
        <p14:creationId xmlns:p14="http://schemas.microsoft.com/office/powerpoint/2010/main" val="41006679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suicid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624110"/>
            <a:ext cx="8382000" cy="6005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623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Secondly, the birth rate/ total fertility rate seem to be effected by a number of ‘social facts’</a:t>
            </a:r>
            <a:endParaRPr lang="en-US" dirty="0"/>
          </a:p>
          <a:p>
            <a:pPr fontAlgn="base"/>
            <a:r>
              <a:rPr lang="en-US" dirty="0"/>
              <a:t>Think back to the module on the family – while the decision to have babies seems personal and private, the number of children women have, and the age at which they have them seems to be influenced heavily by society. The decline in the birth rate is now  a global trend – and while there are different ’causes’ which have led to its reduction, some of the more common ones appear to be women’s empowerment and education , economic growth and state-promoted family planning.</a:t>
            </a:r>
          </a:p>
          <a:p>
            <a:endParaRPr lang="en-US" dirty="0"/>
          </a:p>
        </p:txBody>
      </p:sp>
    </p:spTree>
    <p:extLst>
      <p:ext uri="{BB962C8B-B14F-4D97-AF65-F5344CB8AC3E}">
        <p14:creationId xmlns:p14="http://schemas.microsoft.com/office/powerpoint/2010/main" val="617186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8458200"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443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B0BF2-1124-42B3-8332-D9C107A38177}"/>
              </a:ext>
            </a:extLst>
          </p:cNvPr>
          <p:cNvSpPr>
            <a:spLocks noGrp="1"/>
          </p:cNvSpPr>
          <p:nvPr>
            <p:ph type="title"/>
          </p:nvPr>
        </p:nvSpPr>
        <p:spPr>
          <a:xfrm>
            <a:off x="1945201" y="274638"/>
            <a:ext cx="6589199" cy="1173162"/>
          </a:xfrm>
        </p:spPr>
        <p:txBody>
          <a:bodyPr>
            <a:normAutofit/>
          </a:bodyPr>
          <a:lstStyle/>
          <a:p>
            <a:pPr algn="ctr"/>
            <a:r>
              <a:rPr lang="en-US" sz="5400" b="1" dirty="0">
                <a:latin typeface="Times New Roman" panose="02020603050405020304" pitchFamily="18" charset="0"/>
                <a:cs typeface="Times New Roman" panose="02020603050405020304" pitchFamily="18" charset="0"/>
              </a:rPr>
              <a:t>Science </a:t>
            </a:r>
          </a:p>
        </p:txBody>
      </p:sp>
      <p:sp>
        <p:nvSpPr>
          <p:cNvPr id="3" name="Content Placeholder 2">
            <a:extLst>
              <a:ext uri="{FF2B5EF4-FFF2-40B4-BE49-F238E27FC236}">
                <a16:creationId xmlns:a16="http://schemas.microsoft.com/office/drawing/2014/main" id="{F50D5774-A3EE-4859-8625-405F498613DD}"/>
              </a:ext>
            </a:extLst>
          </p:cNvPr>
          <p:cNvSpPr>
            <a:spLocks noGrp="1"/>
          </p:cNvSpPr>
          <p:nvPr>
            <p:ph idx="1"/>
          </p:nvPr>
        </p:nvSpPr>
        <p:spPr>
          <a:xfrm>
            <a:off x="152400" y="1219200"/>
            <a:ext cx="8839200" cy="5364162"/>
          </a:xfrm>
        </p:spPr>
        <p:txBody>
          <a:bodyPr>
            <a:noAutofit/>
          </a:bodyPr>
          <a:lstStyle/>
          <a:p>
            <a:pPr algn="just"/>
            <a:r>
              <a:rPr lang="en-US" sz="3600" i="1" dirty="0">
                <a:latin typeface="Times New Roman" panose="02020603050405020304" pitchFamily="18" charset="0"/>
                <a:cs typeface="Times New Roman" panose="02020603050405020304" pitchFamily="18" charset="0"/>
              </a:rPr>
              <a:t>Science is the word for the </a:t>
            </a:r>
            <a:r>
              <a:rPr lang="en-US" sz="3600" i="1" u="sng" dirty="0">
                <a:solidFill>
                  <a:srgbClr val="0070C0"/>
                </a:solidFill>
                <a:latin typeface="Times New Roman" panose="02020603050405020304" pitchFamily="18" charset="0"/>
                <a:cs typeface="Times New Roman" panose="02020603050405020304" pitchFamily="18" charset="0"/>
              </a:rPr>
              <a:t>conscious</a:t>
            </a:r>
            <a:r>
              <a:rPr lang="en-US" sz="3600" i="1" dirty="0">
                <a:latin typeface="Times New Roman" panose="02020603050405020304" pitchFamily="18" charset="0"/>
                <a:cs typeface="Times New Roman" panose="02020603050405020304" pitchFamily="18" charset="0"/>
              </a:rPr>
              <a:t> human activity which produces </a:t>
            </a:r>
            <a:r>
              <a:rPr lang="en-US" sz="3600" i="1" u="sng" dirty="0">
                <a:solidFill>
                  <a:srgbClr val="0070C0"/>
                </a:solidFill>
                <a:latin typeface="Times New Roman" panose="02020603050405020304" pitchFamily="18" charset="0"/>
                <a:cs typeface="Times New Roman" panose="02020603050405020304" pitchFamily="18" charset="0"/>
              </a:rPr>
              <a:t>truth</a:t>
            </a:r>
            <a:r>
              <a:rPr lang="en-US" sz="3600" i="1" dirty="0">
                <a:latin typeface="Times New Roman" panose="02020603050405020304" pitchFamily="18" charset="0"/>
                <a:cs typeface="Times New Roman" panose="02020603050405020304" pitchFamily="18" charset="0"/>
              </a:rPr>
              <a:t> and </a:t>
            </a:r>
            <a:r>
              <a:rPr lang="en-US" sz="3600" i="1" u="sng" dirty="0">
                <a:solidFill>
                  <a:srgbClr val="0070C0"/>
                </a:solidFill>
                <a:latin typeface="Times New Roman" panose="02020603050405020304" pitchFamily="18" charset="0"/>
                <a:cs typeface="Times New Roman" panose="02020603050405020304" pitchFamily="18" charset="0"/>
              </a:rPr>
              <a:t>understanding</a:t>
            </a:r>
            <a:r>
              <a:rPr lang="en-US" sz="3600" i="1" dirty="0">
                <a:latin typeface="Times New Roman" panose="02020603050405020304" pitchFamily="18" charset="0"/>
                <a:cs typeface="Times New Roman" panose="02020603050405020304" pitchFamily="18" charset="0"/>
              </a:rPr>
              <a:t>. </a:t>
            </a:r>
            <a:endParaRPr lang="en-US" sz="3600" i="1" dirty="0">
              <a:latin typeface="Times New Roman" panose="02020603050405020304" pitchFamily="18" charset="0"/>
              <a:cs typeface="Times New Roman" panose="02020603050405020304" pitchFamily="18" charset="0"/>
              <a:hlinkClick r:id="rId2" tooltip="Science"/>
            </a:endParaRPr>
          </a:p>
          <a:p>
            <a:pPr algn="just"/>
            <a:r>
              <a:rPr lang="en-US" sz="3600" i="1" dirty="0">
                <a:latin typeface="Times New Roman" panose="02020603050405020304" pitchFamily="18" charset="0"/>
                <a:cs typeface="Times New Roman" panose="02020603050405020304" pitchFamily="18" charset="0"/>
                <a:hlinkClick r:id="rId2" tooltip="Science"/>
              </a:rPr>
              <a:t>Science</a:t>
            </a:r>
            <a:r>
              <a:rPr lang="en-US" sz="3600" i="1" dirty="0">
                <a:latin typeface="Times New Roman" panose="02020603050405020304" pitchFamily="18" charset="0"/>
                <a:cs typeface="Times New Roman" panose="02020603050405020304" pitchFamily="18" charset="0"/>
              </a:rPr>
              <a:t> is a body of </a:t>
            </a:r>
            <a:r>
              <a:rPr lang="en-US" sz="3600" i="1" dirty="0">
                <a:latin typeface="Times New Roman" panose="02020603050405020304" pitchFamily="18" charset="0"/>
                <a:cs typeface="Times New Roman" panose="02020603050405020304" pitchFamily="18" charset="0"/>
                <a:hlinkClick r:id="rId3" tooltip="Empirical knowledge"/>
              </a:rPr>
              <a:t>empirical</a:t>
            </a:r>
            <a:r>
              <a:rPr lang="en-US" sz="3600" i="1"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hlinkClick r:id="rId4" tooltip="Theory"/>
              </a:rPr>
              <a:t>theoretical</a:t>
            </a:r>
            <a:r>
              <a:rPr lang="en-US" sz="3600" i="1" dirty="0">
                <a:latin typeface="Times New Roman" panose="02020603050405020304" pitchFamily="18" charset="0"/>
                <a:cs typeface="Times New Roman" panose="02020603050405020304" pitchFamily="18" charset="0"/>
              </a:rPr>
              <a:t>, and </a:t>
            </a:r>
            <a:r>
              <a:rPr lang="en-US" sz="3600" i="1" dirty="0">
                <a:latin typeface="Times New Roman" panose="02020603050405020304" pitchFamily="18" charset="0"/>
                <a:cs typeface="Times New Roman" panose="02020603050405020304" pitchFamily="18" charset="0"/>
                <a:hlinkClick r:id="rId5" tooltip="Procedural knowledge"/>
              </a:rPr>
              <a:t>practical</a:t>
            </a:r>
            <a:r>
              <a:rPr lang="en-US" sz="3600" i="1" dirty="0">
                <a:latin typeface="Times New Roman" panose="02020603050405020304" pitchFamily="18" charset="0"/>
                <a:cs typeface="Times New Roman" panose="02020603050405020304" pitchFamily="18" charset="0"/>
              </a:rPr>
              <a:t> knowledge about the </a:t>
            </a:r>
            <a:r>
              <a:rPr lang="en-US" sz="3600" i="1" dirty="0">
                <a:latin typeface="Times New Roman" panose="02020603050405020304" pitchFamily="18" charset="0"/>
                <a:cs typeface="Times New Roman" panose="02020603050405020304" pitchFamily="18" charset="0"/>
                <a:hlinkClick r:id="rId6" tooltip="Nature"/>
              </a:rPr>
              <a:t> world</a:t>
            </a:r>
            <a:r>
              <a:rPr lang="en-US" sz="3600" i="1" dirty="0">
                <a:latin typeface="Times New Roman" panose="02020603050405020304" pitchFamily="18" charset="0"/>
                <a:cs typeface="Times New Roman" panose="02020603050405020304" pitchFamily="18" charset="0"/>
              </a:rPr>
              <a:t> around us. It is produced by scientists who emphasize the </a:t>
            </a:r>
            <a:r>
              <a:rPr lang="en-US" sz="3600" i="1" u="sng" dirty="0">
                <a:solidFill>
                  <a:srgbClr val="0070C0"/>
                </a:solidFill>
                <a:latin typeface="Times New Roman" panose="02020603050405020304" pitchFamily="18" charset="0"/>
                <a:cs typeface="Times New Roman" panose="02020603050405020304" pitchFamily="18" charset="0"/>
              </a:rPr>
              <a:t>observation</a:t>
            </a:r>
            <a:r>
              <a:rPr lang="en-US" sz="3600" i="1" dirty="0">
                <a:latin typeface="Times New Roman" panose="02020603050405020304" pitchFamily="18" charset="0"/>
                <a:cs typeface="Times New Roman" panose="02020603050405020304" pitchFamily="18" charset="0"/>
              </a:rPr>
              <a:t>, </a:t>
            </a:r>
            <a:r>
              <a:rPr lang="en-US" sz="3600" i="1" dirty="0">
                <a:solidFill>
                  <a:srgbClr val="0070C0"/>
                </a:solidFill>
                <a:latin typeface="Times New Roman" panose="02020603050405020304" pitchFamily="18" charset="0"/>
                <a:cs typeface="Times New Roman" panose="02020603050405020304" pitchFamily="18" charset="0"/>
                <a:hlinkClick r:id="rId7" tooltip="Scientific explanation"/>
              </a:rPr>
              <a:t>explanation</a:t>
            </a:r>
            <a:r>
              <a:rPr lang="en-US" sz="3600" i="1" dirty="0">
                <a:latin typeface="Times New Roman" panose="02020603050405020304" pitchFamily="18" charset="0"/>
                <a:cs typeface="Times New Roman" panose="02020603050405020304" pitchFamily="18" charset="0"/>
              </a:rPr>
              <a:t>, and </a:t>
            </a:r>
            <a:r>
              <a:rPr lang="en-US" sz="3600" i="1" u="sng" dirty="0">
                <a:solidFill>
                  <a:srgbClr val="0070C0"/>
                </a:solidFill>
                <a:latin typeface="Times New Roman" panose="02020603050405020304" pitchFamily="18" charset="0"/>
                <a:cs typeface="Times New Roman" panose="02020603050405020304" pitchFamily="18" charset="0"/>
              </a:rPr>
              <a:t>prediction</a:t>
            </a:r>
            <a:r>
              <a:rPr lang="en-US" sz="3600" i="1" dirty="0">
                <a:latin typeface="Times New Roman" panose="02020603050405020304" pitchFamily="18" charset="0"/>
                <a:cs typeface="Times New Roman" panose="02020603050405020304" pitchFamily="18" charset="0"/>
              </a:rPr>
              <a:t> of real world </a:t>
            </a:r>
            <a:r>
              <a:rPr lang="en-US" sz="3600" i="1" dirty="0">
                <a:latin typeface="Times New Roman" panose="02020603050405020304" pitchFamily="18" charset="0"/>
                <a:cs typeface="Times New Roman" panose="02020603050405020304" pitchFamily="18" charset="0"/>
                <a:hlinkClick r:id="rId8" tooltip="Phenomenon"/>
              </a:rPr>
              <a:t>phenomena</a:t>
            </a:r>
            <a:r>
              <a:rPr lang="en-US" sz="36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40244469"/>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Secondly, the birth rate/ total fertility rate seem to be effected by a number of ‘social facts’</a:t>
            </a:r>
            <a:endParaRPr lang="en-US" dirty="0"/>
          </a:p>
          <a:p>
            <a:pPr marL="0" indent="0" algn="just" fontAlgn="base">
              <a:buNone/>
            </a:pPr>
            <a:r>
              <a:rPr lang="en-US" dirty="0"/>
              <a:t>Think back to the module on the family – while the decision to have babies seems personal and private, the number of children women have, and the age at which they have them seems to be influenced heavily by society. The decline in the birth rate is now  a global trend – and while there are different ’causes’ which have led to its reduction, some of the more common ones appear to be women’s empowerment and education , economic growth and state-promoted family planning.</a:t>
            </a:r>
          </a:p>
          <a:p>
            <a:endParaRPr lang="en-US" dirty="0"/>
          </a:p>
        </p:txBody>
      </p:sp>
    </p:spTree>
    <p:extLst>
      <p:ext uri="{BB962C8B-B14F-4D97-AF65-F5344CB8AC3E}">
        <p14:creationId xmlns:p14="http://schemas.microsoft.com/office/powerpoint/2010/main" val="3426483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structure </a:t>
            </a:r>
            <a:endParaRPr lang="en-US" dirty="0"/>
          </a:p>
        </p:txBody>
      </p:sp>
      <p:sp>
        <p:nvSpPr>
          <p:cNvPr id="3" name="Content Placeholder 2"/>
          <p:cNvSpPr>
            <a:spLocks noGrp="1"/>
          </p:cNvSpPr>
          <p:nvPr>
            <p:ph idx="1"/>
          </p:nvPr>
        </p:nvSpPr>
        <p:spPr/>
        <p:txBody>
          <a:bodyPr/>
          <a:lstStyle/>
          <a:p>
            <a:pPr algn="just"/>
            <a:r>
              <a:rPr lang="en-US" dirty="0" smtClean="0"/>
              <a:t>Structures consist of rules and resources that human beings employ as they engage in the routine practices whereby such structural rules and resources are continually reproduced.  </a:t>
            </a:r>
          </a:p>
          <a:p>
            <a:pPr algn="just"/>
            <a:r>
              <a:rPr lang="en-US" dirty="0" smtClean="0"/>
              <a:t>Social structure is the </a:t>
            </a:r>
            <a:r>
              <a:rPr lang="en-US" dirty="0"/>
              <a:t>distinctive, stable arrangement of institutions whereby </a:t>
            </a:r>
            <a:r>
              <a:rPr lang="en-US" dirty="0" smtClean="0"/>
              <a:t>human</a:t>
            </a:r>
            <a:r>
              <a:rPr lang="en-US" dirty="0"/>
              <a:t> beings in a society interact and live together</a:t>
            </a:r>
            <a:r>
              <a:rPr lang="en-US" dirty="0" smtClean="0"/>
              <a:t>.</a:t>
            </a:r>
          </a:p>
          <a:p>
            <a:pPr algn="just"/>
            <a:r>
              <a:rPr lang="en-US" dirty="0"/>
              <a:t>Social structure is sometimes defined simply as patterned social relations—those regular and repetitive aspects of the interactions between the members of a given social entity.</a:t>
            </a:r>
          </a:p>
        </p:txBody>
      </p:sp>
    </p:spTree>
    <p:extLst>
      <p:ext uri="{BB962C8B-B14F-4D97-AF65-F5344CB8AC3E}">
        <p14:creationId xmlns:p14="http://schemas.microsoft.com/office/powerpoint/2010/main" val="2447361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24110"/>
            <a:ext cx="7086600" cy="1280890"/>
          </a:xfrm>
        </p:spPr>
        <p:txBody>
          <a:bodyPr>
            <a:normAutofit fontScale="90000"/>
          </a:bodyPr>
          <a:lstStyle/>
          <a:p>
            <a:r>
              <a:rPr lang="en-US" b="1" dirty="0"/>
              <a:t>Several ideas are </a:t>
            </a:r>
            <a:r>
              <a:rPr lang="en-US" b="1" dirty="0" smtClean="0"/>
              <a:t>implicit</a:t>
            </a:r>
            <a:r>
              <a:rPr lang="en-US" b="1" dirty="0"/>
              <a:t> in the notion of social structure.</a:t>
            </a:r>
            <a:br>
              <a:rPr lang="en-US" b="1" dirty="0"/>
            </a:br>
            <a:endParaRPr lang="en-US" b="1" dirty="0"/>
          </a:p>
        </p:txBody>
      </p:sp>
      <p:sp>
        <p:nvSpPr>
          <p:cNvPr id="3" name="Content Placeholder 2"/>
          <p:cNvSpPr>
            <a:spLocks noGrp="1"/>
          </p:cNvSpPr>
          <p:nvPr>
            <p:ph idx="1"/>
          </p:nvPr>
        </p:nvSpPr>
        <p:spPr>
          <a:xfrm>
            <a:off x="990600" y="2133600"/>
            <a:ext cx="8077199" cy="4648200"/>
          </a:xfrm>
        </p:spPr>
        <p:txBody>
          <a:bodyPr>
            <a:normAutofit/>
          </a:bodyPr>
          <a:lstStyle/>
          <a:p>
            <a:r>
              <a:rPr lang="en-US" dirty="0" smtClean="0"/>
              <a:t>First</a:t>
            </a:r>
            <a:r>
              <a:rPr lang="en-US" dirty="0"/>
              <a:t>, human beings form social relations that are not arbitrary and coincidental but exhibit some regularity and </a:t>
            </a:r>
            <a:r>
              <a:rPr lang="en-US" dirty="0" smtClean="0"/>
              <a:t>continuity. </a:t>
            </a:r>
          </a:p>
          <a:p>
            <a:r>
              <a:rPr lang="en-US" dirty="0" smtClean="0"/>
              <a:t>Second</a:t>
            </a:r>
            <a:r>
              <a:rPr lang="en-US" dirty="0"/>
              <a:t>, social life is not chaotic and formless but is, in fact, </a:t>
            </a:r>
            <a:r>
              <a:rPr lang="en-US" dirty="0" smtClean="0"/>
              <a:t>differentiated</a:t>
            </a:r>
            <a:r>
              <a:rPr lang="en-US" dirty="0"/>
              <a:t> into certain groups, positions, and institutions that are interdependent or functionally </a:t>
            </a:r>
            <a:r>
              <a:rPr lang="en-US" dirty="0" smtClean="0"/>
              <a:t>interrelated. </a:t>
            </a:r>
          </a:p>
          <a:p>
            <a:r>
              <a:rPr lang="en-US" dirty="0" smtClean="0"/>
              <a:t>Third</a:t>
            </a:r>
            <a:r>
              <a:rPr lang="en-US" dirty="0"/>
              <a:t>, individual choices are shaped and circumscribed by the social </a:t>
            </a:r>
            <a:r>
              <a:rPr lang="en-US" dirty="0" smtClean="0"/>
              <a:t>environment, </a:t>
            </a:r>
            <a:r>
              <a:rPr lang="en-US" dirty="0"/>
              <a:t>because social groups, although </a:t>
            </a:r>
            <a:r>
              <a:rPr lang="en-US" dirty="0" smtClean="0"/>
              <a:t>constituted</a:t>
            </a:r>
            <a:r>
              <a:rPr lang="en-US" dirty="0"/>
              <a:t> by the </a:t>
            </a:r>
            <a:r>
              <a:rPr lang="en-US" dirty="0" smtClean="0"/>
              <a:t>social activities </a:t>
            </a:r>
            <a:r>
              <a:rPr lang="en-US" dirty="0"/>
              <a:t>of individuals, are not a direct result of the wishes and intentions of the individual members</a:t>
            </a:r>
            <a:r>
              <a:rPr lang="en-US" dirty="0" smtClean="0"/>
              <a:t>.</a:t>
            </a:r>
          </a:p>
          <a:p>
            <a:r>
              <a:rPr lang="en-US" dirty="0" smtClean="0"/>
              <a:t>The </a:t>
            </a:r>
            <a:r>
              <a:rPr lang="en-US" dirty="0"/>
              <a:t>notion of social structure implies, in other words, that human beings are not completely free and </a:t>
            </a:r>
            <a:r>
              <a:rPr lang="en-US" dirty="0" smtClean="0"/>
              <a:t>autonomous</a:t>
            </a:r>
            <a:r>
              <a:rPr lang="en-US" dirty="0"/>
              <a:t> in their choices and actions but are instead constrained by the social world they inhabit and the social relations they form with one another.</a:t>
            </a:r>
          </a:p>
        </p:txBody>
      </p:sp>
    </p:spTree>
    <p:extLst>
      <p:ext uri="{BB962C8B-B14F-4D97-AF65-F5344CB8AC3E}">
        <p14:creationId xmlns:p14="http://schemas.microsoft.com/office/powerpoint/2010/main" val="1601163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Social Structure </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2133600"/>
            <a:ext cx="8610599" cy="4191000"/>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social </a:t>
            </a:r>
            <a:r>
              <a:rPr lang="en-US" sz="2400" b="1" dirty="0" smtClean="0">
                <a:latin typeface="Times New Roman" panose="02020603050405020304" pitchFamily="18" charset="0"/>
                <a:cs typeface="Times New Roman" panose="02020603050405020304" pitchFamily="18" charset="0"/>
              </a:rPr>
              <a:t>structure refers </a:t>
            </a:r>
            <a:r>
              <a:rPr lang="en-US" sz="2400" b="1" dirty="0">
                <a:latin typeface="Times New Roman" panose="02020603050405020304" pitchFamily="18" charset="0"/>
                <a:cs typeface="Times New Roman" panose="02020603050405020304" pitchFamily="18" charset="0"/>
              </a:rPr>
              <a:t>to </a:t>
            </a:r>
            <a:r>
              <a:rPr lang="en-US" sz="2400" b="1" dirty="0" smtClean="0">
                <a:latin typeface="Times New Roman" panose="02020603050405020304" pitchFamily="18" charset="0"/>
                <a:cs typeface="Times New Roman" panose="02020603050405020304" pitchFamily="18" charset="0"/>
              </a:rPr>
              <a:t>all </a:t>
            </a:r>
            <a:r>
              <a:rPr lang="en-US" sz="2400" b="1" dirty="0">
                <a:latin typeface="Times New Roman" panose="02020603050405020304" pitchFamily="18" charset="0"/>
                <a:cs typeface="Times New Roman" panose="02020603050405020304" pitchFamily="18" charset="0"/>
              </a:rPr>
              <a:t>of the </a:t>
            </a:r>
            <a:r>
              <a:rPr lang="en-US" sz="2400" b="1" dirty="0" smtClean="0">
                <a:latin typeface="Times New Roman" panose="02020603050405020304" pitchFamily="18" charset="0"/>
                <a:cs typeface="Times New Roman" panose="02020603050405020304" pitchFamily="18" charset="0"/>
              </a:rPr>
              <a:t>following:</a:t>
            </a:r>
          </a:p>
          <a:p>
            <a:pPr>
              <a:lnSpc>
                <a:spcPct val="200000"/>
              </a:lnSpc>
            </a:pPr>
            <a:r>
              <a:rPr lang="en-US" sz="2400" b="1" dirty="0" smtClean="0">
                <a:latin typeface="Times New Roman" panose="02020603050405020304" pitchFamily="18" charset="0"/>
                <a:cs typeface="Times New Roman" panose="02020603050405020304" pitchFamily="18" charset="0"/>
              </a:rPr>
              <a:t>Patterns </a:t>
            </a:r>
            <a:r>
              <a:rPr lang="en-US" sz="2400" b="1" dirty="0">
                <a:latin typeface="Times New Roman" panose="02020603050405020304" pitchFamily="18" charset="0"/>
                <a:cs typeface="Times New Roman" panose="02020603050405020304" pitchFamily="18" charset="0"/>
              </a:rPr>
              <a:t>of aggregate behavior that are stable over </a:t>
            </a:r>
            <a:r>
              <a:rPr lang="en-US" sz="2400" b="1" dirty="0" smtClean="0">
                <a:latin typeface="Times New Roman" panose="02020603050405020304" pitchFamily="18" charset="0"/>
                <a:cs typeface="Times New Roman" panose="02020603050405020304" pitchFamily="18" charset="0"/>
              </a:rPr>
              <a:t>time.</a:t>
            </a:r>
          </a:p>
          <a:p>
            <a:pPr>
              <a:lnSpc>
                <a:spcPct val="200000"/>
              </a:lnSpc>
            </a:pPr>
            <a:r>
              <a:rPr lang="en-US" sz="2400" b="1" dirty="0" smtClean="0">
                <a:latin typeface="Times New Roman" panose="02020603050405020304" pitchFamily="18" charset="0"/>
                <a:cs typeface="Times New Roman" panose="02020603050405020304" pitchFamily="18" charset="0"/>
              </a:rPr>
              <a:t> Law-like regularities </a:t>
            </a:r>
            <a:r>
              <a:rPr lang="en-US" sz="2400" b="1" dirty="0">
                <a:latin typeface="Times New Roman" panose="02020603050405020304" pitchFamily="18" charset="0"/>
                <a:cs typeface="Times New Roman" panose="02020603050405020304" pitchFamily="18" charset="0"/>
              </a:rPr>
              <a:t>that govern the behavior of social </a:t>
            </a:r>
            <a:r>
              <a:rPr lang="en-US" sz="2400" b="1" dirty="0" smtClean="0">
                <a:latin typeface="Times New Roman" panose="02020603050405020304" pitchFamily="18" charset="0"/>
                <a:cs typeface="Times New Roman" panose="02020603050405020304" pitchFamily="18" charset="0"/>
              </a:rPr>
              <a:t>facts.</a:t>
            </a:r>
          </a:p>
          <a:p>
            <a:pPr>
              <a:lnSpc>
                <a:spcPct val="200000"/>
              </a:lnSpc>
            </a:pPr>
            <a:r>
              <a:rPr lang="en-US" sz="2400" b="1" dirty="0" smtClean="0">
                <a:latin typeface="Times New Roman" panose="02020603050405020304" pitchFamily="18" charset="0"/>
                <a:cs typeface="Times New Roman" panose="02020603050405020304" pitchFamily="18" charset="0"/>
              </a:rPr>
              <a:t>Systems </a:t>
            </a:r>
            <a:r>
              <a:rPr lang="en-US" sz="2400" b="1" dirty="0">
                <a:latin typeface="Times New Roman" panose="02020603050405020304" pitchFamily="18" charset="0"/>
                <a:cs typeface="Times New Roman" panose="02020603050405020304" pitchFamily="18" charset="0"/>
              </a:rPr>
              <a:t>of human relationships among social </a:t>
            </a:r>
            <a:r>
              <a:rPr lang="en-US" sz="2400" b="1" dirty="0" smtClean="0">
                <a:latin typeface="Times New Roman" panose="02020603050405020304" pitchFamily="18" charset="0"/>
                <a:cs typeface="Times New Roman" panose="02020603050405020304" pitchFamily="18" charset="0"/>
              </a:rPr>
              <a:t>positions.</a:t>
            </a:r>
          </a:p>
          <a:p>
            <a:pPr>
              <a:lnSpc>
                <a:spcPct val="200000"/>
              </a:lnSpc>
            </a:pPr>
            <a:r>
              <a:rPr lang="en-US" sz="2400" b="1" dirty="0" smtClean="0">
                <a:latin typeface="Times New Roman" panose="02020603050405020304" pitchFamily="18" charset="0"/>
                <a:cs typeface="Times New Roman" panose="02020603050405020304" pitchFamily="18" charset="0"/>
              </a:rPr>
              <a:t>Collective </a:t>
            </a:r>
            <a:r>
              <a:rPr lang="en-US" sz="2400" b="1" dirty="0">
                <a:latin typeface="Times New Roman" panose="02020603050405020304" pitchFamily="18" charset="0"/>
                <a:cs typeface="Times New Roman" panose="02020603050405020304" pitchFamily="18" charset="0"/>
              </a:rPr>
              <a:t>rules and resources that structure </a:t>
            </a:r>
            <a:r>
              <a:rPr lang="en-US" sz="2400" b="1" dirty="0" smtClean="0">
                <a:latin typeface="Times New Roman" panose="02020603050405020304" pitchFamily="18" charset="0"/>
                <a:cs typeface="Times New Roman" panose="02020603050405020304" pitchFamily="18" charset="0"/>
              </a:rPr>
              <a:t>behavior.</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2914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305799" cy="762000"/>
          </a:xfrm>
        </p:spPr>
        <p:txBody>
          <a:bodyPr>
            <a:normAutofit/>
          </a:bodyPr>
          <a:lstStyle/>
          <a:p>
            <a:r>
              <a:rPr lang="en-US" sz="2800" dirty="0">
                <a:latin typeface="Times New Roman" panose="02020603050405020304" pitchFamily="18" charset="0"/>
                <a:cs typeface="Times New Roman" panose="02020603050405020304" pitchFamily="18" charset="0"/>
              </a:rPr>
              <a:t>Patterns of aggregate behavior that are stable over time</a:t>
            </a:r>
            <a:endParaRPr lang="en-US" sz="2800" dirty="0"/>
          </a:p>
        </p:txBody>
      </p:sp>
      <p:sp>
        <p:nvSpPr>
          <p:cNvPr id="3" name="Content Placeholder 2"/>
          <p:cNvSpPr>
            <a:spLocks noGrp="1"/>
          </p:cNvSpPr>
          <p:nvPr>
            <p:ph idx="1"/>
          </p:nvPr>
        </p:nvSpPr>
        <p:spPr>
          <a:xfrm>
            <a:off x="457201" y="1295400"/>
            <a:ext cx="8534398" cy="5181600"/>
          </a:xfrm>
        </p:spPr>
        <p:txBody>
          <a:bodyPr>
            <a:noAutofit/>
          </a:bodyPr>
          <a:lstStyle/>
          <a:p>
            <a:pPr algn="just"/>
            <a:r>
              <a:rPr lang="en-US" sz="2000" dirty="0" err="1"/>
              <a:t>Homans</a:t>
            </a:r>
            <a:r>
              <a:rPr lang="en-US" sz="2000" dirty="0"/>
              <a:t> and Collins both advocate a reductionist approach to </a:t>
            </a:r>
            <a:r>
              <a:rPr lang="en-US" sz="2000" dirty="0" smtClean="0"/>
              <a:t>sociology, one </a:t>
            </a:r>
            <a:r>
              <a:rPr lang="en-US" sz="2000" dirty="0"/>
              <a:t>that attempts to explain phenomena from the bottom up. </a:t>
            </a:r>
            <a:r>
              <a:rPr lang="en-US" sz="2000" dirty="0" smtClean="0"/>
              <a:t>There is no </a:t>
            </a:r>
            <a:r>
              <a:rPr lang="en-US" sz="2000" dirty="0"/>
              <a:t>such thing as a 'state', an 'economy', a 'culture', a 'social class'. There are </a:t>
            </a:r>
            <a:r>
              <a:rPr lang="en-US" sz="2000" dirty="0" smtClean="0"/>
              <a:t>only collections </a:t>
            </a:r>
            <a:r>
              <a:rPr lang="en-US" sz="2000" dirty="0"/>
              <a:t>of individual people acting in particular kinds of </a:t>
            </a:r>
            <a:r>
              <a:rPr lang="en-US" sz="2000" dirty="0" smtClean="0"/>
              <a:t>micro-situations.</a:t>
            </a:r>
          </a:p>
          <a:p>
            <a:pPr algn="just"/>
            <a:r>
              <a:rPr lang="en-US" sz="2000" dirty="0"/>
              <a:t>structure is defined in behavioral terms: In fact, structure </a:t>
            </a:r>
            <a:r>
              <a:rPr lang="en-US" sz="2000" dirty="0" smtClean="0"/>
              <a:t>is conceived as a form of behavior - stable or repeated behavior.</a:t>
            </a:r>
            <a:endParaRPr lang="en-US" sz="2000" b="1" dirty="0" smtClean="0"/>
          </a:p>
          <a:p>
            <a:pPr algn="just"/>
            <a:r>
              <a:rPr lang="en-US" sz="2000" dirty="0" smtClean="0"/>
              <a:t>Social </a:t>
            </a:r>
            <a:r>
              <a:rPr lang="en-US" sz="2000" dirty="0"/>
              <a:t>patterns, institutions, and organizations are only abstractions from the behavior of individuals and summaries of the distribution of different micro-behaviors in time and space. These abstractions and summaries do not do anything; if they seem to indicate a continuous reality it is because the individuals that make them up repeat their </a:t>
            </a:r>
            <a:r>
              <a:rPr lang="en-US" sz="2000" dirty="0" err="1"/>
              <a:t>microbehaviors</a:t>
            </a:r>
            <a:r>
              <a:rPr lang="en-US" sz="2000" dirty="0"/>
              <a:t> many times, and if the 'structures' change it is because the individuals who enact them change their micro behaviors .</a:t>
            </a:r>
          </a:p>
        </p:txBody>
      </p:sp>
    </p:spTree>
    <p:extLst>
      <p:ext uri="{BB962C8B-B14F-4D97-AF65-F5344CB8AC3E}">
        <p14:creationId xmlns:p14="http://schemas.microsoft.com/office/powerpoint/2010/main" val="14274826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Law like regularities that govern the behavior of social facts</a:t>
            </a:r>
            <a:endParaRPr lang="en-US" dirty="0"/>
          </a:p>
        </p:txBody>
      </p:sp>
      <p:sp>
        <p:nvSpPr>
          <p:cNvPr id="3" name="Content Placeholder 2"/>
          <p:cNvSpPr>
            <a:spLocks noGrp="1"/>
          </p:cNvSpPr>
          <p:nvPr>
            <p:ph idx="1"/>
          </p:nvPr>
        </p:nvSpPr>
        <p:spPr/>
        <p:txBody>
          <a:bodyPr/>
          <a:lstStyle/>
          <a:p>
            <a:r>
              <a:rPr lang="en-US" dirty="0"/>
              <a:t>The idea of social structure as </a:t>
            </a:r>
            <a:r>
              <a:rPr lang="en-US" dirty="0" smtClean="0"/>
              <a:t>law-like </a:t>
            </a:r>
            <a:r>
              <a:rPr lang="en-US" dirty="0"/>
              <a:t>regularities among social facts is </a:t>
            </a:r>
            <a:r>
              <a:rPr lang="en-US" dirty="0" smtClean="0"/>
              <a:t>traditionally associated </a:t>
            </a:r>
            <a:r>
              <a:rPr lang="en-US" dirty="0"/>
              <a:t>with Durkheim and more recently with the school that </a:t>
            </a:r>
            <a:r>
              <a:rPr lang="en-US" dirty="0" smtClean="0"/>
              <a:t>has come </a:t>
            </a:r>
            <a:r>
              <a:rPr lang="en-US" dirty="0"/>
              <a:t>to be called Structural </a:t>
            </a:r>
            <a:r>
              <a:rPr lang="en-US" dirty="0" smtClean="0"/>
              <a:t>Sociology.</a:t>
            </a:r>
          </a:p>
          <a:p>
            <a:r>
              <a:rPr lang="en-US" dirty="0"/>
              <a:t>According to this view, social facts or group </a:t>
            </a:r>
            <a:r>
              <a:rPr lang="en-US" dirty="0" smtClean="0"/>
              <a:t>properties are </a:t>
            </a:r>
            <a:r>
              <a:rPr lang="en-US" dirty="0"/>
              <a:t>related to each other by a pattern of </a:t>
            </a:r>
            <a:r>
              <a:rPr lang="en-US" dirty="0" smtClean="0"/>
              <a:t>law-like </a:t>
            </a:r>
            <a:r>
              <a:rPr lang="en-US" dirty="0"/>
              <a:t>regularities, which </a:t>
            </a:r>
            <a:r>
              <a:rPr lang="en-US" dirty="0" smtClean="0"/>
              <a:t>together constitute </a:t>
            </a:r>
            <a:r>
              <a:rPr lang="en-US" dirty="0"/>
              <a:t>social structure</a:t>
            </a:r>
          </a:p>
        </p:txBody>
      </p:sp>
    </p:spTree>
    <p:extLst>
      <p:ext uri="{BB962C8B-B14F-4D97-AF65-F5344CB8AC3E}">
        <p14:creationId xmlns:p14="http://schemas.microsoft.com/office/powerpoint/2010/main" val="2501535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Group </a:t>
            </a:r>
            <a:endParaRPr lang="en-US" dirty="0"/>
          </a:p>
        </p:txBody>
      </p:sp>
      <p:sp>
        <p:nvSpPr>
          <p:cNvPr id="3" name="Content Placeholder 2"/>
          <p:cNvSpPr>
            <a:spLocks noGrp="1"/>
          </p:cNvSpPr>
          <p:nvPr>
            <p:ph idx="1"/>
          </p:nvPr>
        </p:nvSpPr>
        <p:spPr>
          <a:xfrm>
            <a:off x="152400" y="1447800"/>
            <a:ext cx="8382001" cy="5410200"/>
          </a:xfrm>
        </p:spPr>
        <p:txBody>
          <a:bodyPr>
            <a:normAutofit/>
          </a:bodyPr>
          <a:lstStyle/>
          <a:p>
            <a:r>
              <a:rPr lang="en-US" sz="2000" dirty="0"/>
              <a:t>G</a:t>
            </a:r>
            <a:r>
              <a:rPr lang="en-US" sz="2000" dirty="0" smtClean="0"/>
              <a:t>roup </a:t>
            </a:r>
            <a:r>
              <a:rPr lang="en-US" sz="2000" dirty="0"/>
              <a:t>is a number of people involved in a pattern of </a:t>
            </a:r>
            <a:r>
              <a:rPr lang="en-US" sz="2000" dirty="0" smtClean="0"/>
              <a:t>association </a:t>
            </a:r>
            <a:r>
              <a:rPr lang="en-US" sz="2000" dirty="0"/>
              <a:t>with one </a:t>
            </a:r>
            <a:r>
              <a:rPr lang="en-US" sz="2000" dirty="0" smtClean="0"/>
              <a:t>another.</a:t>
            </a:r>
          </a:p>
          <a:p>
            <a:r>
              <a:rPr lang="en-US" sz="2000" dirty="0"/>
              <a:t>Groups are created and maintained because they enable individual members to attain certain goals or interests which they hold in common</a:t>
            </a:r>
            <a:r>
              <a:rPr lang="en-US" sz="2000" dirty="0" smtClean="0"/>
              <a:t>.</a:t>
            </a:r>
          </a:p>
          <a:p>
            <a:r>
              <a:rPr lang="en-US" sz="2000" dirty="0"/>
              <a:t>According to </a:t>
            </a:r>
            <a:r>
              <a:rPr lang="en-US" sz="2000" dirty="0" err="1"/>
              <a:t>Maclver</a:t>
            </a:r>
            <a:r>
              <a:rPr lang="en-US" sz="2000" dirty="0"/>
              <a:t> and Page “Any collection of human beings who are brought into social relationship with one another”. Social relationships involve some degree of reciprocity and mutual awareness among the members of the group</a:t>
            </a:r>
            <a:r>
              <a:rPr lang="en-US" sz="2000" dirty="0" smtClean="0"/>
              <a:t>.</a:t>
            </a:r>
          </a:p>
          <a:p>
            <a:r>
              <a:rPr lang="en-US" sz="2000" dirty="0"/>
              <a:t>a social group consists of </a:t>
            </a:r>
            <a:r>
              <a:rPr lang="en-US" sz="2000" dirty="0" smtClean="0"/>
              <a:t>members </a:t>
            </a:r>
            <a:r>
              <a:rPr lang="en-US" sz="2000" dirty="0"/>
              <a:t>as have reciprocal relations. The members are bound by a sense of unity. Their interest is common, </a:t>
            </a:r>
            <a:r>
              <a:rPr lang="en-US" sz="2000" dirty="0" smtClean="0"/>
              <a:t>behavior </a:t>
            </a:r>
            <a:r>
              <a:rPr lang="en-US" sz="2000" dirty="0"/>
              <a:t>is similar. They are bound by the common consciousness of interaction. Viewed in this way, a family, a village, a nation, a political party or a trade union is a social group</a:t>
            </a:r>
          </a:p>
        </p:txBody>
      </p:sp>
    </p:spTree>
    <p:extLst>
      <p:ext uri="{BB962C8B-B14F-4D97-AF65-F5344CB8AC3E}">
        <p14:creationId xmlns:p14="http://schemas.microsoft.com/office/powerpoint/2010/main" val="1231841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304800"/>
            <a:ext cx="8381998" cy="609600"/>
          </a:xfrm>
        </p:spPr>
        <p:txBody>
          <a:bodyPr>
            <a:normAutofit/>
          </a:bodyPr>
          <a:lstStyle/>
          <a:p>
            <a:r>
              <a:rPr lang="en-US" sz="2800" dirty="0">
                <a:latin typeface="Times New Roman" panose="02020603050405020304" pitchFamily="18" charset="0"/>
                <a:cs typeface="Times New Roman" panose="02020603050405020304" pitchFamily="18" charset="0"/>
              </a:rPr>
              <a:t>Systems of human relationships among social positions</a:t>
            </a:r>
            <a:endParaRPr lang="en-US" sz="2800" dirty="0"/>
          </a:p>
        </p:txBody>
      </p:sp>
      <p:sp>
        <p:nvSpPr>
          <p:cNvPr id="3" name="Content Placeholder 2"/>
          <p:cNvSpPr>
            <a:spLocks noGrp="1"/>
          </p:cNvSpPr>
          <p:nvPr>
            <p:ph idx="1"/>
          </p:nvPr>
        </p:nvSpPr>
        <p:spPr>
          <a:xfrm>
            <a:off x="152400" y="914400"/>
            <a:ext cx="8839199" cy="5715000"/>
          </a:xfrm>
        </p:spPr>
        <p:txBody>
          <a:bodyPr>
            <a:noAutofit/>
          </a:bodyPr>
          <a:lstStyle/>
          <a:p>
            <a:pPr algn="just"/>
            <a:r>
              <a:rPr lang="en-US" sz="1600" dirty="0"/>
              <a:t>The conception of social structure as systems of human relationships </a:t>
            </a:r>
            <a:r>
              <a:rPr lang="en-US" sz="1600" dirty="0" smtClean="0"/>
              <a:t>among social </a:t>
            </a:r>
            <a:r>
              <a:rPr lang="en-US" sz="1600" dirty="0"/>
              <a:t>positions is most characteristically associated with the Marxian </a:t>
            </a:r>
            <a:r>
              <a:rPr lang="en-US" sz="1600" dirty="0" smtClean="0"/>
              <a:t>tradition. The </a:t>
            </a:r>
            <a:r>
              <a:rPr lang="en-US" sz="1600" dirty="0"/>
              <a:t>systems referred to are characteristically modes of </a:t>
            </a:r>
            <a:r>
              <a:rPr lang="en-US" sz="1600" dirty="0" smtClean="0"/>
              <a:t>production while </a:t>
            </a:r>
            <a:r>
              <a:rPr lang="en-US" sz="1600" dirty="0"/>
              <a:t>the social positions referred to are class positions. The human </a:t>
            </a:r>
            <a:r>
              <a:rPr lang="en-US" sz="1600" dirty="0" smtClean="0"/>
              <a:t>relationships are </a:t>
            </a:r>
            <a:r>
              <a:rPr lang="en-US" sz="1600" dirty="0"/>
              <a:t>class and </a:t>
            </a:r>
            <a:r>
              <a:rPr lang="en-US" sz="1600" dirty="0" smtClean="0"/>
              <a:t>intra-class </a:t>
            </a:r>
            <a:r>
              <a:rPr lang="en-US" sz="1600" dirty="0"/>
              <a:t>relations such as domination, competition </a:t>
            </a:r>
            <a:r>
              <a:rPr lang="en-US" sz="1600" dirty="0" smtClean="0"/>
              <a:t>and exploitation.</a:t>
            </a:r>
          </a:p>
          <a:p>
            <a:r>
              <a:rPr lang="en-US" sz="1600" dirty="0"/>
              <a:t>This conception of social structure is not even limited to the Marxian </a:t>
            </a:r>
            <a:r>
              <a:rPr lang="en-US" sz="1600" dirty="0" smtClean="0"/>
              <a:t>tradition. Among </a:t>
            </a:r>
            <a:r>
              <a:rPr lang="en-US" sz="1600" dirty="0"/>
              <a:t>others, some symbolic interactionists and network </a:t>
            </a:r>
            <a:r>
              <a:rPr lang="en-US" sz="1600" dirty="0" smtClean="0"/>
              <a:t>theorists adhere </a:t>
            </a:r>
            <a:r>
              <a:rPr lang="en-US" sz="1600" dirty="0"/>
              <a:t>to it as well. Patriarchies and racial modes of exclusion can also </a:t>
            </a:r>
            <a:r>
              <a:rPr lang="en-US" sz="1600" dirty="0" smtClean="0"/>
              <a:t>be viewed </a:t>
            </a:r>
            <a:r>
              <a:rPr lang="en-US" sz="1600" dirty="0"/>
              <a:t>as systems of relationships among social positions, although here </a:t>
            </a:r>
            <a:r>
              <a:rPr lang="en-US" sz="1600" dirty="0" smtClean="0"/>
              <a:t>the social </a:t>
            </a:r>
            <a:r>
              <a:rPr lang="en-US" sz="1600" dirty="0"/>
              <a:t>positions will be defined in terms of gender and race rather than </a:t>
            </a:r>
            <a:r>
              <a:rPr lang="en-US" sz="1600" dirty="0" smtClean="0"/>
              <a:t>class. On </a:t>
            </a:r>
            <a:r>
              <a:rPr lang="en-US" sz="1600" dirty="0"/>
              <a:t>the micro level too, the structure of units such as the family can </a:t>
            </a:r>
            <a:r>
              <a:rPr lang="en-US" sz="1600" dirty="0" smtClean="0"/>
              <a:t>be viewed </a:t>
            </a:r>
            <a:r>
              <a:rPr lang="en-US" sz="1600" dirty="0"/>
              <a:t>as a system of relationships - those linking the husband/father, </a:t>
            </a:r>
            <a:r>
              <a:rPr lang="en-US" sz="1600" dirty="0" smtClean="0"/>
              <a:t>wife/ mother</a:t>
            </a:r>
            <a:r>
              <a:rPr lang="en-US" sz="1600" dirty="0"/>
              <a:t>, and children, all of which are social positions</a:t>
            </a:r>
            <a:r>
              <a:rPr lang="en-US" sz="1600" dirty="0" smtClean="0"/>
              <a:t>.</a:t>
            </a:r>
          </a:p>
          <a:p>
            <a:r>
              <a:rPr lang="en-US" sz="1600" dirty="0"/>
              <a:t>there is a strong affinity </a:t>
            </a:r>
            <a:r>
              <a:rPr lang="en-US" sz="1600" dirty="0" smtClean="0"/>
              <a:t>between the </a:t>
            </a:r>
            <a:r>
              <a:rPr lang="en-US" sz="1600" dirty="0"/>
              <a:t>concept of structure as a system of human relationships and the </a:t>
            </a:r>
            <a:r>
              <a:rPr lang="en-US" sz="1600" dirty="0" smtClean="0"/>
              <a:t>post-positivist philosophy </a:t>
            </a:r>
            <a:r>
              <a:rPr lang="en-US" sz="1600" dirty="0"/>
              <a:t>of science advocated by the so-called </a:t>
            </a:r>
            <a:r>
              <a:rPr lang="en-US" sz="1600" dirty="0" smtClean="0"/>
              <a:t>realists. </a:t>
            </a:r>
            <a:r>
              <a:rPr lang="en-US" sz="1600" dirty="0"/>
              <a:t>According to the realists, </a:t>
            </a:r>
            <a:r>
              <a:rPr lang="en-US" sz="1600" dirty="0" smtClean="0"/>
              <a:t>the world </a:t>
            </a:r>
            <a:r>
              <a:rPr lang="en-US" sz="1600" dirty="0"/>
              <a:t>is a complex composite of entities, each having its own causal </a:t>
            </a:r>
            <a:r>
              <a:rPr lang="en-US" sz="1600" dirty="0" smtClean="0"/>
              <a:t>properties, i.e</a:t>
            </a:r>
            <a:r>
              <a:rPr lang="en-US" sz="1600" dirty="0"/>
              <a:t>., tendencies, forces, and capabilities. These causal properties in </a:t>
            </a:r>
            <a:r>
              <a:rPr lang="en-US" sz="1600" dirty="0" smtClean="0"/>
              <a:t>turn are </a:t>
            </a:r>
            <a:r>
              <a:rPr lang="en-US" sz="1600" dirty="0"/>
              <a:t>a function of each entity's internal structure</a:t>
            </a:r>
            <a:r>
              <a:rPr lang="en-US" sz="1600" dirty="0" smtClean="0"/>
              <a:t>.</a:t>
            </a:r>
            <a:r>
              <a:rPr lang="en-US" sz="1600" dirty="0"/>
              <a:t> It follows on the realist view that science has two tasks: to explain </a:t>
            </a:r>
            <a:r>
              <a:rPr lang="en-US" sz="1600" dirty="0" smtClean="0"/>
              <a:t>the causal </a:t>
            </a:r>
            <a:r>
              <a:rPr lang="en-US" sz="1600" dirty="0"/>
              <a:t>properties of each entity in terms of its internal structure and </a:t>
            </a:r>
            <a:r>
              <a:rPr lang="en-US" sz="1600" dirty="0" smtClean="0"/>
              <a:t>to explain </a:t>
            </a:r>
            <a:r>
              <a:rPr lang="en-US" sz="1600" dirty="0"/>
              <a:t>the occurrence of particular events in terms of conjunctures of </a:t>
            </a:r>
            <a:r>
              <a:rPr lang="en-US" sz="1600" dirty="0" smtClean="0"/>
              <a:t>the causal </a:t>
            </a:r>
            <a:r>
              <a:rPr lang="en-US" sz="1600" dirty="0"/>
              <a:t>properties of various interacting mechanisms.</a:t>
            </a:r>
          </a:p>
        </p:txBody>
      </p:sp>
    </p:spTree>
    <p:extLst>
      <p:ext uri="{BB962C8B-B14F-4D97-AF65-F5344CB8AC3E}">
        <p14:creationId xmlns:p14="http://schemas.microsoft.com/office/powerpoint/2010/main" val="2557649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group </a:t>
            </a:r>
            <a:endParaRPr lang="en-US" dirty="0"/>
          </a:p>
        </p:txBody>
      </p:sp>
      <p:sp>
        <p:nvSpPr>
          <p:cNvPr id="3" name="Content Placeholder 2"/>
          <p:cNvSpPr>
            <a:spLocks noGrp="1"/>
          </p:cNvSpPr>
          <p:nvPr>
            <p:ph idx="1"/>
          </p:nvPr>
        </p:nvSpPr>
        <p:spPr>
          <a:xfrm>
            <a:off x="228601" y="1295400"/>
            <a:ext cx="8305800" cy="4615822"/>
          </a:xfrm>
        </p:spPr>
        <p:txBody>
          <a:bodyPr>
            <a:normAutofit/>
          </a:bodyPr>
          <a:lstStyle/>
          <a:p>
            <a:pPr algn="just"/>
            <a:r>
              <a:rPr lang="en-US" sz="3600" b="1" dirty="0">
                <a:latin typeface="Calibri Light" panose="020F0302020204030204" pitchFamily="34" charset="0"/>
                <a:cs typeface="Calibri Light" panose="020F0302020204030204" pitchFamily="34" charset="0"/>
              </a:rPr>
              <a:t>group is a collection of people interacting together in an orderly way on the basis of shared expectations about each other’s </a:t>
            </a:r>
            <a:r>
              <a:rPr lang="en-US" sz="3600" b="1" dirty="0" smtClean="0">
                <a:latin typeface="Calibri Light" panose="020F0302020204030204" pitchFamily="34" charset="0"/>
                <a:cs typeface="Calibri Light" panose="020F0302020204030204" pitchFamily="34" charset="0"/>
              </a:rPr>
              <a:t>behavior</a:t>
            </a:r>
            <a:r>
              <a:rPr lang="en-US" sz="3600" b="1" dirty="0">
                <a:latin typeface="Calibri Light" panose="020F0302020204030204" pitchFamily="34" charset="0"/>
                <a:cs typeface="Calibri Light" panose="020F0302020204030204" pitchFamily="34" charset="0"/>
              </a:rPr>
              <a:t>. People in a given group play interrelated roles and recognized by themselves or others as a unit of interaction</a:t>
            </a:r>
          </a:p>
        </p:txBody>
      </p:sp>
    </p:spTree>
    <p:extLst>
      <p:ext uri="{BB962C8B-B14F-4D97-AF65-F5344CB8AC3E}">
        <p14:creationId xmlns:p14="http://schemas.microsoft.com/office/powerpoint/2010/main" val="38896248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important characteristics of social group</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2800" b="1" dirty="0"/>
              <a:t>Mutual </a:t>
            </a:r>
            <a:r>
              <a:rPr lang="en-US" sz="2800" b="1" dirty="0" smtClean="0"/>
              <a:t>Awareness</a:t>
            </a:r>
          </a:p>
          <a:p>
            <a:pPr>
              <a:buFont typeface="+mj-lt"/>
              <a:buAutoNum type="arabicPeriod"/>
            </a:pPr>
            <a:r>
              <a:rPr lang="en-US" sz="2800" b="1" dirty="0"/>
              <a:t>One or more Common </a:t>
            </a:r>
            <a:r>
              <a:rPr lang="en-US" sz="2800" b="1" dirty="0" smtClean="0"/>
              <a:t>Interests</a:t>
            </a:r>
          </a:p>
          <a:p>
            <a:pPr>
              <a:buFont typeface="+mj-lt"/>
              <a:buAutoNum type="arabicPeriod"/>
            </a:pPr>
            <a:r>
              <a:rPr lang="en-US" sz="2800" b="1" dirty="0"/>
              <a:t>Sense of </a:t>
            </a:r>
            <a:r>
              <a:rPr lang="en-US" sz="2800" b="1" dirty="0" smtClean="0"/>
              <a:t>Unity</a:t>
            </a:r>
          </a:p>
          <a:p>
            <a:pPr>
              <a:buFont typeface="+mj-lt"/>
              <a:buAutoNum type="arabicPeriod"/>
            </a:pPr>
            <a:r>
              <a:rPr lang="en-US" sz="2800" b="1" dirty="0" smtClean="0"/>
              <a:t>We-feeling</a:t>
            </a:r>
          </a:p>
          <a:p>
            <a:pPr>
              <a:buFont typeface="+mj-lt"/>
              <a:buAutoNum type="arabicPeriod"/>
            </a:pPr>
            <a:r>
              <a:rPr lang="en-US" sz="2800" b="1" dirty="0"/>
              <a:t>Similarity of </a:t>
            </a:r>
            <a:r>
              <a:rPr lang="en-US" sz="2800" b="1" dirty="0" smtClean="0"/>
              <a:t>Behavior</a:t>
            </a:r>
          </a:p>
          <a:p>
            <a:pPr>
              <a:buFont typeface="+mj-lt"/>
              <a:buAutoNum type="arabicPeriod"/>
            </a:pPr>
            <a:r>
              <a:rPr lang="en-US" sz="2800" b="1" dirty="0"/>
              <a:t>Group Norms</a:t>
            </a:r>
            <a:endParaRPr lang="en-US" sz="2800" dirty="0"/>
          </a:p>
          <a:p>
            <a:endParaRPr lang="en-US" sz="2800" dirty="0"/>
          </a:p>
        </p:txBody>
      </p:sp>
    </p:spTree>
    <p:extLst>
      <p:ext uri="{BB962C8B-B14F-4D97-AF65-F5344CB8AC3E}">
        <p14:creationId xmlns:p14="http://schemas.microsoft.com/office/powerpoint/2010/main" val="410748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normAutofit/>
          </a:bodyPr>
          <a:lstStyle/>
          <a:p>
            <a:pPr algn="ctr"/>
            <a:r>
              <a:rPr lang="en-US" sz="4000" b="1" dirty="0" smtClean="0"/>
              <a:t>Science </a:t>
            </a:r>
            <a:endParaRPr lang="en-US" sz="4000" b="1" dirty="0"/>
          </a:p>
        </p:txBody>
      </p:sp>
      <p:sp>
        <p:nvSpPr>
          <p:cNvPr id="3" name="Content Placeholder 2"/>
          <p:cNvSpPr>
            <a:spLocks noGrp="1"/>
          </p:cNvSpPr>
          <p:nvPr>
            <p:ph idx="1"/>
          </p:nvPr>
        </p:nvSpPr>
        <p:spPr>
          <a:xfrm>
            <a:off x="628650" y="1447800"/>
            <a:ext cx="7886700" cy="4729163"/>
          </a:xfrm>
        </p:spPr>
        <p:txBody>
          <a:bodyPr>
            <a:normAutofit/>
          </a:bodyPr>
          <a:lstStyle/>
          <a:p>
            <a:pPr marL="0" indent="0">
              <a:buNone/>
            </a:pPr>
            <a:r>
              <a:rPr lang="en-US" sz="2800" b="1" dirty="0"/>
              <a:t>Science has limits: A few things that science does not </a:t>
            </a:r>
            <a:r>
              <a:rPr lang="en-US" sz="2800" b="1" dirty="0" smtClean="0"/>
              <a:t>do:</a:t>
            </a:r>
            <a:endParaRPr lang="en-US" sz="2800" dirty="0"/>
          </a:p>
          <a:p>
            <a:pPr marL="457200" indent="-457200">
              <a:buFont typeface="+mj-lt"/>
              <a:buAutoNum type="arabicPeriod"/>
            </a:pPr>
            <a:r>
              <a:rPr lang="en-US" sz="2800" dirty="0"/>
              <a:t>Science doesn't make moral </a:t>
            </a:r>
            <a:r>
              <a:rPr lang="en-US" sz="2800" dirty="0" smtClean="0"/>
              <a:t>judgments.</a:t>
            </a:r>
          </a:p>
          <a:p>
            <a:pPr marL="457200" indent="-457200">
              <a:buFont typeface="+mj-lt"/>
              <a:buAutoNum type="arabicPeriod"/>
            </a:pPr>
            <a:r>
              <a:rPr lang="en-US" sz="2800" dirty="0"/>
              <a:t>Science doesn't make aesthetic </a:t>
            </a:r>
            <a:r>
              <a:rPr lang="en-US" sz="2800" dirty="0" smtClean="0"/>
              <a:t>judgments.</a:t>
            </a:r>
          </a:p>
          <a:p>
            <a:pPr marL="457200" indent="-457200">
              <a:buFont typeface="+mj-lt"/>
              <a:buAutoNum type="arabicPeriod"/>
            </a:pPr>
            <a:r>
              <a:rPr lang="en-US" sz="2800" dirty="0"/>
              <a:t>Science doesn't tell you how to use scientific </a:t>
            </a:r>
            <a:r>
              <a:rPr lang="en-US" sz="2800" dirty="0" smtClean="0"/>
              <a:t>knowledge.</a:t>
            </a:r>
          </a:p>
          <a:p>
            <a:pPr marL="457200" indent="-457200">
              <a:buFont typeface="+mj-lt"/>
              <a:buAutoNum type="arabicPeriod"/>
            </a:pPr>
            <a:r>
              <a:rPr lang="en-US" sz="2800" dirty="0"/>
              <a:t>Science doesn't draw conclusions about supernatural explanations</a:t>
            </a:r>
          </a:p>
        </p:txBody>
      </p:sp>
    </p:spTree>
    <p:extLst>
      <p:ext uri="{BB962C8B-B14F-4D97-AF65-F5344CB8AC3E}">
        <p14:creationId xmlns:p14="http://schemas.microsoft.com/office/powerpoint/2010/main" val="55200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normAutofit fontScale="90000"/>
          </a:bodyPr>
          <a:lstStyle/>
          <a:p>
            <a:r>
              <a:rPr lang="en-US" b="1" i="1" dirty="0"/>
              <a:t>Classification of </a:t>
            </a:r>
            <a:r>
              <a:rPr lang="en-US" b="1" i="1" dirty="0" smtClean="0"/>
              <a:t>Groups</a:t>
            </a:r>
            <a:r>
              <a:rPr lang="en-US" b="1" i="1" dirty="0"/>
              <a:t/>
            </a:r>
            <a:br>
              <a:rPr lang="en-US" b="1" i="1" dirty="0"/>
            </a:br>
            <a:endParaRPr lang="en-US" dirty="0"/>
          </a:p>
        </p:txBody>
      </p:sp>
      <p:sp>
        <p:nvSpPr>
          <p:cNvPr id="3" name="Content Placeholder 2"/>
          <p:cNvSpPr>
            <a:spLocks noGrp="1"/>
          </p:cNvSpPr>
          <p:nvPr>
            <p:ph idx="1"/>
          </p:nvPr>
        </p:nvSpPr>
        <p:spPr>
          <a:xfrm>
            <a:off x="1219201" y="2133600"/>
            <a:ext cx="7315200" cy="3777622"/>
          </a:xfrm>
        </p:spPr>
        <p:txBody>
          <a:bodyPr>
            <a:normAutofit/>
          </a:bodyPr>
          <a:lstStyle/>
          <a:p>
            <a:r>
              <a:rPr lang="en-US" sz="2400" b="1" dirty="0"/>
              <a:t>Various thinkers have chosen many criteria or bases for the classification of social groups such </a:t>
            </a:r>
            <a:r>
              <a:rPr lang="en-US" sz="2400" b="1" dirty="0" smtClean="0"/>
              <a:t>as:</a:t>
            </a:r>
          </a:p>
          <a:p>
            <a:pPr>
              <a:buFont typeface="+mj-lt"/>
              <a:buAutoNum type="arabicPeriod"/>
            </a:pPr>
            <a:r>
              <a:rPr lang="en-US" sz="2400" b="1" dirty="0" smtClean="0"/>
              <a:t> size and structure</a:t>
            </a:r>
          </a:p>
          <a:p>
            <a:pPr>
              <a:buFont typeface="+mj-lt"/>
              <a:buAutoNum type="arabicPeriod"/>
            </a:pPr>
            <a:r>
              <a:rPr lang="en-US" sz="2400" b="1" dirty="0" smtClean="0"/>
              <a:t>kind </a:t>
            </a:r>
            <a:r>
              <a:rPr lang="en-US" sz="2400" b="1" dirty="0"/>
              <a:t>of </a:t>
            </a:r>
            <a:r>
              <a:rPr lang="en-US" sz="2400" b="1" dirty="0" smtClean="0"/>
              <a:t>contact</a:t>
            </a:r>
          </a:p>
          <a:p>
            <a:pPr>
              <a:buFont typeface="+mj-lt"/>
              <a:buAutoNum type="arabicPeriod"/>
            </a:pPr>
            <a:r>
              <a:rPr lang="en-US" sz="2400" b="1" dirty="0" smtClean="0"/>
              <a:t> </a:t>
            </a:r>
            <a:r>
              <a:rPr lang="en-US" sz="2400" b="1" dirty="0"/>
              <a:t>nature of </a:t>
            </a:r>
            <a:r>
              <a:rPr lang="en-US" sz="2400" b="1" dirty="0" smtClean="0"/>
              <a:t>interests</a:t>
            </a:r>
          </a:p>
          <a:p>
            <a:pPr>
              <a:buFont typeface="+mj-lt"/>
              <a:buAutoNum type="arabicPeriod"/>
            </a:pPr>
            <a:r>
              <a:rPr lang="en-US" sz="2400" b="1" dirty="0" smtClean="0"/>
              <a:t> </a:t>
            </a:r>
            <a:r>
              <a:rPr lang="en-US" sz="2400" b="1" dirty="0"/>
              <a:t>degree of </a:t>
            </a:r>
            <a:r>
              <a:rPr lang="en-US" sz="2400" b="1" dirty="0" smtClean="0"/>
              <a:t>organization </a:t>
            </a:r>
          </a:p>
          <a:p>
            <a:pPr>
              <a:buFont typeface="+mj-lt"/>
              <a:buAutoNum type="arabicPeriod"/>
            </a:pPr>
            <a:r>
              <a:rPr lang="en-US" sz="2400" b="1" dirty="0" smtClean="0"/>
              <a:t>degree </a:t>
            </a:r>
            <a:r>
              <a:rPr lang="en-US" sz="2400" b="1" dirty="0"/>
              <a:t>of permanence</a:t>
            </a:r>
            <a:r>
              <a:rPr lang="en-US" sz="2400" dirty="0"/>
              <a:t> </a:t>
            </a:r>
          </a:p>
        </p:txBody>
      </p:sp>
    </p:spTree>
    <p:extLst>
      <p:ext uri="{BB962C8B-B14F-4D97-AF65-F5344CB8AC3E}">
        <p14:creationId xmlns:p14="http://schemas.microsoft.com/office/powerpoint/2010/main" val="8929328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Classification of Groups</a:t>
            </a:r>
            <a:br>
              <a:rPr lang="en-US" b="1" i="1" dirty="0"/>
            </a:br>
            <a:endParaRPr lang="en-US" dirty="0"/>
          </a:p>
        </p:txBody>
      </p:sp>
      <p:sp>
        <p:nvSpPr>
          <p:cNvPr id="3" name="Content Placeholder 2"/>
          <p:cNvSpPr>
            <a:spLocks noGrp="1"/>
          </p:cNvSpPr>
          <p:nvPr>
            <p:ph idx="1"/>
          </p:nvPr>
        </p:nvSpPr>
        <p:spPr>
          <a:xfrm>
            <a:off x="1523999" y="1676400"/>
            <a:ext cx="7010401" cy="4876800"/>
          </a:xfrm>
        </p:spPr>
        <p:txBody>
          <a:bodyPr>
            <a:normAutofit/>
          </a:bodyPr>
          <a:lstStyle/>
          <a:p>
            <a:pPr fontAlgn="base"/>
            <a:r>
              <a:rPr lang="en-US" sz="2000" b="1" dirty="0"/>
              <a:t>Dwight Sanderson has classified groups into three types on the bases of structure such </a:t>
            </a:r>
            <a:r>
              <a:rPr lang="en-US" sz="2000" b="1" dirty="0" smtClean="0"/>
              <a:t>as</a:t>
            </a:r>
          </a:p>
          <a:p>
            <a:pPr fontAlgn="base"/>
            <a:r>
              <a:rPr lang="en-US" sz="2000" b="1" dirty="0" smtClean="0"/>
              <a:t>involuntary </a:t>
            </a:r>
            <a:r>
              <a:rPr lang="en-US" sz="2000" b="1" dirty="0"/>
              <a:t>group</a:t>
            </a:r>
            <a:r>
              <a:rPr lang="en-US" sz="2000" dirty="0"/>
              <a:t> is that to which man has no choice, which is based on kinship such as the family, tribe or clan. </a:t>
            </a:r>
            <a:endParaRPr lang="en-US" sz="2000" dirty="0" smtClean="0"/>
          </a:p>
          <a:p>
            <a:pPr fontAlgn="base"/>
            <a:r>
              <a:rPr lang="en-US" sz="2000" b="1" dirty="0" smtClean="0"/>
              <a:t>voluntary </a:t>
            </a:r>
            <a:r>
              <a:rPr lang="en-US" sz="2000" b="1" dirty="0"/>
              <a:t>group </a:t>
            </a:r>
            <a:r>
              <a:rPr lang="en-US" sz="2000" dirty="0"/>
              <a:t>is one which a man joins of his volition or </a:t>
            </a:r>
            <a:r>
              <a:rPr lang="en-US" sz="2000" dirty="0" smtClean="0"/>
              <a:t>wishes. At any </a:t>
            </a:r>
            <a:r>
              <a:rPr lang="en-US" sz="2000" dirty="0"/>
              <a:t>time he is free to withdraw his membership from this group</a:t>
            </a:r>
            <a:r>
              <a:rPr lang="en-US" sz="2000" dirty="0" smtClean="0"/>
              <a:t>. </a:t>
            </a:r>
          </a:p>
          <a:p>
            <a:pPr fontAlgn="base"/>
            <a:r>
              <a:rPr lang="en-US" sz="2000" b="1" dirty="0" smtClean="0"/>
              <a:t>delegate </a:t>
            </a:r>
            <a:r>
              <a:rPr lang="en-US" sz="2000" b="1" dirty="0"/>
              <a:t>group </a:t>
            </a:r>
            <a:r>
              <a:rPr lang="en-US" sz="2000" dirty="0"/>
              <a:t>is one to which a man joins as a representative of a number of people either elected or nominated by them. Parliament or Assembly is a delegate group.</a:t>
            </a:r>
          </a:p>
          <a:p>
            <a:endParaRPr lang="en-US" sz="2000" dirty="0"/>
          </a:p>
        </p:txBody>
      </p:sp>
    </p:spTree>
    <p:extLst>
      <p:ext uri="{BB962C8B-B14F-4D97-AF65-F5344CB8AC3E}">
        <p14:creationId xmlns:p14="http://schemas.microsoft.com/office/powerpoint/2010/main" val="1636824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Classification of Groups</a:t>
            </a:r>
            <a:br>
              <a:rPr lang="en-US" b="1" i="1" dirty="0"/>
            </a:br>
            <a:endParaRPr lang="en-US" dirty="0"/>
          </a:p>
        </p:txBody>
      </p:sp>
      <p:sp>
        <p:nvSpPr>
          <p:cNvPr id="3" name="Content Placeholder 2"/>
          <p:cNvSpPr>
            <a:spLocks noGrp="1"/>
          </p:cNvSpPr>
          <p:nvPr>
            <p:ph idx="1"/>
          </p:nvPr>
        </p:nvSpPr>
        <p:spPr>
          <a:xfrm>
            <a:off x="762001" y="1600200"/>
            <a:ext cx="7772400" cy="5105400"/>
          </a:xfrm>
        </p:spPr>
        <p:txBody>
          <a:bodyPr>
            <a:noAutofit/>
          </a:bodyPr>
          <a:lstStyle/>
          <a:p>
            <a:pPr algn="just" fontAlgn="base"/>
            <a:r>
              <a:rPr lang="en-US" sz="2000" b="1" dirty="0"/>
              <a:t>George </a:t>
            </a:r>
            <a:r>
              <a:rPr lang="en-US" sz="2000" b="1" dirty="0" err="1"/>
              <a:t>Hasen</a:t>
            </a:r>
            <a:r>
              <a:rPr lang="en-US" sz="2000" b="1" dirty="0"/>
              <a:t> has classified groups into four types on the basis of their relations to other </a:t>
            </a:r>
            <a:r>
              <a:rPr lang="en-US" sz="2000" b="1" dirty="0" smtClean="0"/>
              <a:t>groups</a:t>
            </a:r>
            <a:r>
              <a:rPr lang="en-US" sz="2000" dirty="0" smtClean="0"/>
              <a:t>.</a:t>
            </a:r>
          </a:p>
          <a:p>
            <a:pPr algn="just" fontAlgn="base"/>
            <a:r>
              <a:rPr lang="en-US" sz="2000" dirty="0" smtClean="0"/>
              <a:t>An </a:t>
            </a:r>
            <a:r>
              <a:rPr lang="en-US" sz="2000" b="1" dirty="0"/>
              <a:t>unsocial group </a:t>
            </a:r>
            <a:r>
              <a:rPr lang="en-US" sz="2000" dirty="0"/>
              <a:t>is one which largely lives to itself and for itself and does not participate in the larger society of which it is a part. It does not mix-up with other groups and remains aloof from </a:t>
            </a:r>
            <a:r>
              <a:rPr lang="en-US" sz="2000" dirty="0" smtClean="0"/>
              <a:t>them. But </a:t>
            </a:r>
            <a:r>
              <a:rPr lang="en-US" sz="2000" dirty="0"/>
              <a:t>it never goes against the interests of the larger group. </a:t>
            </a:r>
            <a:endParaRPr lang="en-US" sz="2000" dirty="0" smtClean="0"/>
          </a:p>
          <a:p>
            <a:pPr algn="just" fontAlgn="base"/>
            <a:r>
              <a:rPr lang="en-US" sz="2000" dirty="0" smtClean="0"/>
              <a:t>A </a:t>
            </a:r>
            <a:r>
              <a:rPr lang="en-US" sz="2000" b="1" dirty="0"/>
              <a:t>pseudo-social group </a:t>
            </a:r>
            <a:r>
              <a:rPr lang="en-US" sz="2000" dirty="0"/>
              <a:t>participates in the larger group of which it is a part but mainly for its own gain and not for the greater </a:t>
            </a:r>
            <a:r>
              <a:rPr lang="en-US" sz="2000" dirty="0" smtClean="0"/>
              <a:t>good.</a:t>
            </a:r>
          </a:p>
          <a:p>
            <a:pPr algn="just" fontAlgn="base"/>
            <a:r>
              <a:rPr lang="en-US" sz="2000" dirty="0" smtClean="0"/>
              <a:t>An </a:t>
            </a:r>
            <a:r>
              <a:rPr lang="en-US" sz="2000" b="1" dirty="0"/>
              <a:t>antisocial group </a:t>
            </a:r>
            <a:r>
              <a:rPr lang="en-US" sz="2000" dirty="0"/>
              <a:t>is one, which acts against the interest of the larger group of which it is a part</a:t>
            </a:r>
            <a:r>
              <a:rPr lang="en-US" sz="2000" dirty="0" smtClean="0"/>
              <a:t>.</a:t>
            </a:r>
          </a:p>
          <a:p>
            <a:pPr algn="just" fontAlgn="base"/>
            <a:r>
              <a:rPr lang="en-US" sz="2000" dirty="0" smtClean="0"/>
              <a:t> </a:t>
            </a:r>
            <a:r>
              <a:rPr lang="en-US" sz="2000" dirty="0"/>
              <a:t>A </a:t>
            </a:r>
            <a:r>
              <a:rPr lang="en-US" sz="2000" b="1" dirty="0"/>
              <a:t>pro-social group </a:t>
            </a:r>
            <a:r>
              <a:rPr lang="en-US" sz="2000" dirty="0"/>
              <a:t>is the reverse of the antisocial group. It works for the larger interest of the society of which it is a part.</a:t>
            </a:r>
          </a:p>
          <a:p>
            <a:pPr algn="just"/>
            <a:endParaRPr lang="en-US" sz="2000" dirty="0"/>
          </a:p>
        </p:txBody>
      </p:sp>
    </p:spTree>
    <p:extLst>
      <p:ext uri="{BB962C8B-B14F-4D97-AF65-F5344CB8AC3E}">
        <p14:creationId xmlns:p14="http://schemas.microsoft.com/office/powerpoint/2010/main" val="16509051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Classification of Groups</a:t>
            </a:r>
            <a:br>
              <a:rPr lang="en-US" b="1" i="1" dirty="0"/>
            </a:br>
            <a:endParaRPr lang="en-US" dirty="0"/>
          </a:p>
        </p:txBody>
      </p:sp>
      <p:sp>
        <p:nvSpPr>
          <p:cNvPr id="3" name="Content Placeholder 2"/>
          <p:cNvSpPr>
            <a:spLocks noGrp="1"/>
          </p:cNvSpPr>
          <p:nvPr>
            <p:ph idx="1"/>
          </p:nvPr>
        </p:nvSpPr>
        <p:spPr>
          <a:xfrm>
            <a:off x="685800" y="2133600"/>
            <a:ext cx="7848601" cy="4419600"/>
          </a:xfrm>
        </p:spPr>
        <p:txBody>
          <a:bodyPr>
            <a:normAutofit/>
          </a:bodyPr>
          <a:lstStyle/>
          <a:p>
            <a:r>
              <a:rPr lang="en-US" sz="2400" dirty="0" smtClean="0"/>
              <a:t>Charles Cooley </a:t>
            </a:r>
            <a:r>
              <a:rPr lang="en-US" sz="2400" dirty="0"/>
              <a:t>in his book “Social </a:t>
            </a:r>
            <a:r>
              <a:rPr lang="en-US" sz="2400" dirty="0" err="1"/>
              <a:t>Organisation</a:t>
            </a:r>
            <a:r>
              <a:rPr lang="en-US" sz="2400" dirty="0"/>
              <a:t>”  classified groups on the basis of kind of contact </a:t>
            </a:r>
            <a:r>
              <a:rPr lang="en-US" sz="2400" dirty="0" smtClean="0"/>
              <a:t>into</a:t>
            </a:r>
          </a:p>
          <a:p>
            <a:pPr>
              <a:buFont typeface="+mj-lt"/>
              <a:buAutoNum type="arabicPeriod"/>
            </a:pPr>
            <a:r>
              <a:rPr lang="en-US" sz="2400" b="1" dirty="0" smtClean="0"/>
              <a:t>primary group</a:t>
            </a:r>
            <a:r>
              <a:rPr lang="en-US" sz="2400" dirty="0" smtClean="0"/>
              <a:t>: </a:t>
            </a:r>
            <a:r>
              <a:rPr lang="en-US" sz="2400" dirty="0"/>
              <a:t>there is face-to-face, close and intimate relationship among the members such as in the family. </a:t>
            </a:r>
            <a:endParaRPr lang="en-US" sz="2400" dirty="0" smtClean="0"/>
          </a:p>
          <a:p>
            <a:pPr>
              <a:buFont typeface="+mj-lt"/>
              <a:buAutoNum type="arabicPeriod"/>
            </a:pPr>
            <a:r>
              <a:rPr lang="en-US" sz="2400" b="1" dirty="0" smtClean="0"/>
              <a:t>secondary group</a:t>
            </a:r>
            <a:r>
              <a:rPr lang="en-US" sz="2400" dirty="0" smtClean="0"/>
              <a:t>: </a:t>
            </a:r>
            <a:r>
              <a:rPr lang="en-US" sz="2400" dirty="0"/>
              <a:t>the relationship among the members are indirect, impersonal and superficial such a the political party, a city and trade union etc.</a:t>
            </a:r>
          </a:p>
        </p:txBody>
      </p:sp>
    </p:spTree>
    <p:extLst>
      <p:ext uri="{BB962C8B-B14F-4D97-AF65-F5344CB8AC3E}">
        <p14:creationId xmlns:p14="http://schemas.microsoft.com/office/powerpoint/2010/main" val="17228065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Classification of Groups</a:t>
            </a:r>
            <a:br>
              <a:rPr lang="en-US" b="1" i="1" dirty="0"/>
            </a:br>
            <a:endParaRPr lang="en-US" dirty="0"/>
          </a:p>
        </p:txBody>
      </p:sp>
      <p:sp>
        <p:nvSpPr>
          <p:cNvPr id="3" name="Content Placeholder 2"/>
          <p:cNvSpPr>
            <a:spLocks noGrp="1"/>
          </p:cNvSpPr>
          <p:nvPr>
            <p:ph idx="1"/>
          </p:nvPr>
        </p:nvSpPr>
        <p:spPr>
          <a:xfrm>
            <a:off x="685801" y="2133600"/>
            <a:ext cx="7848600" cy="4343400"/>
          </a:xfrm>
        </p:spPr>
        <p:txBody>
          <a:bodyPr>
            <a:normAutofit/>
          </a:bodyPr>
          <a:lstStyle/>
          <a:p>
            <a:pPr algn="just">
              <a:lnSpc>
                <a:spcPct val="110000"/>
              </a:lnSpc>
            </a:pPr>
            <a:r>
              <a:rPr lang="en-US" sz="2400" dirty="0"/>
              <a:t>William Graham Sumner, an American Sociologist in his book “Folkways” made distinction between </a:t>
            </a:r>
            <a:r>
              <a:rPr lang="en-US" sz="2400" b="1" dirty="0"/>
              <a:t>in-group and out-group </a:t>
            </a:r>
            <a:r>
              <a:rPr lang="en-US" sz="2400" dirty="0"/>
              <a:t>from the individual point of </a:t>
            </a:r>
            <a:r>
              <a:rPr lang="en-US" sz="2400" dirty="0" smtClean="0"/>
              <a:t>view. </a:t>
            </a:r>
            <a:r>
              <a:rPr lang="en-US" sz="2400" dirty="0"/>
              <a:t>According to Sumner, “The groups with which the individual identifies himself are his in-groups, his family or tribe or sex or college or occupation or religion, by virtue of his awareness of likeness or consciousness of kind”. The individual belongs to a number of groups which are his in-groups; all other groups to which he does not belong are his out-groups.</a:t>
            </a:r>
          </a:p>
          <a:p>
            <a:endParaRPr lang="en-US" dirty="0"/>
          </a:p>
        </p:txBody>
      </p:sp>
    </p:spTree>
    <p:extLst>
      <p:ext uri="{BB962C8B-B14F-4D97-AF65-F5344CB8AC3E}">
        <p14:creationId xmlns:p14="http://schemas.microsoft.com/office/powerpoint/2010/main" val="21548120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Formal </a:t>
            </a:r>
            <a:r>
              <a:rPr lang="en-US" b="1" dirty="0" smtClean="0"/>
              <a:t>Organization</a:t>
            </a:r>
            <a:endParaRPr lang="en-US" dirty="0"/>
          </a:p>
        </p:txBody>
      </p:sp>
      <p:sp>
        <p:nvSpPr>
          <p:cNvPr id="3" name="Content Placeholder 2"/>
          <p:cNvSpPr>
            <a:spLocks noGrp="1"/>
          </p:cNvSpPr>
          <p:nvPr>
            <p:ph idx="1"/>
          </p:nvPr>
        </p:nvSpPr>
        <p:spPr/>
        <p:txBody>
          <a:bodyPr>
            <a:normAutofit/>
          </a:bodyPr>
          <a:lstStyle/>
          <a:p>
            <a:pPr algn="just"/>
            <a:r>
              <a:rPr lang="en-US" sz="3200" b="1" dirty="0">
                <a:latin typeface="Calibri" panose="020F0502020204030204" pitchFamily="34" charset="0"/>
                <a:cs typeface="Calibri" panose="020F0502020204030204" pitchFamily="34" charset="0"/>
              </a:rPr>
              <a:t>formal </a:t>
            </a:r>
            <a:r>
              <a:rPr lang="en-US" sz="3200" b="1" dirty="0" smtClean="0">
                <a:latin typeface="Calibri" panose="020F0502020204030204" pitchFamily="34" charset="0"/>
                <a:cs typeface="Calibri" panose="020F0502020204030204" pitchFamily="34" charset="0"/>
              </a:rPr>
              <a:t>organizations</a:t>
            </a: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are </a:t>
            </a:r>
            <a:r>
              <a:rPr lang="en-US" sz="3200" dirty="0">
                <a:latin typeface="Calibri" panose="020F0502020204030204" pitchFamily="34" charset="0"/>
                <a:cs typeface="Calibri" panose="020F0502020204030204" pitchFamily="34" charset="0"/>
              </a:rPr>
              <a:t>highly </a:t>
            </a:r>
            <a:r>
              <a:rPr lang="en-US" sz="3200" dirty="0" smtClean="0">
                <a:latin typeface="Calibri" panose="020F0502020204030204" pitchFamily="34" charset="0"/>
                <a:cs typeface="Calibri" panose="020F0502020204030204" pitchFamily="34" charset="0"/>
              </a:rPr>
              <a:t>bureaucratized, </a:t>
            </a:r>
            <a:r>
              <a:rPr lang="en-US" sz="3200" dirty="0">
                <a:latin typeface="Calibri" panose="020F0502020204030204" pitchFamily="34" charset="0"/>
                <a:cs typeface="Calibri" panose="020F0502020204030204" pitchFamily="34" charset="0"/>
              </a:rPr>
              <a:t>A bureaucracy is an ideal type of formal </a:t>
            </a:r>
            <a:r>
              <a:rPr lang="en-US" sz="3200" dirty="0" smtClean="0">
                <a:latin typeface="Calibri" panose="020F0502020204030204" pitchFamily="34" charset="0"/>
                <a:cs typeface="Calibri" panose="020F0502020204030204" pitchFamily="34" charset="0"/>
              </a:rPr>
              <a:t>organization. </a:t>
            </a:r>
            <a:r>
              <a:rPr lang="en-US" sz="3200" dirty="0">
                <a:latin typeface="Calibri" panose="020F0502020204030204" pitchFamily="34" charset="0"/>
                <a:cs typeface="Calibri" panose="020F0502020204030204" pitchFamily="34" charset="0"/>
              </a:rPr>
              <a:t>ideal type </a:t>
            </a:r>
            <a:r>
              <a:rPr lang="en-US" sz="3200" dirty="0" smtClean="0">
                <a:latin typeface="Calibri" panose="020F0502020204030204" pitchFamily="34" charset="0"/>
                <a:cs typeface="Calibri" panose="020F0502020204030204" pitchFamily="34" charset="0"/>
              </a:rPr>
              <a:t>refers </a:t>
            </a:r>
            <a:r>
              <a:rPr lang="en-US" sz="3200" dirty="0">
                <a:latin typeface="Calibri" panose="020F0502020204030204" pitchFamily="34" charset="0"/>
                <a:cs typeface="Calibri" panose="020F0502020204030204" pitchFamily="34" charset="0"/>
              </a:rPr>
              <a:t>to a general model that describes a collection of </a:t>
            </a:r>
            <a:r>
              <a:rPr lang="en-US" sz="3200" dirty="0" smtClean="0">
                <a:latin typeface="Calibri" panose="020F0502020204030204" pitchFamily="34" charset="0"/>
                <a:cs typeface="Calibri" panose="020F0502020204030204" pitchFamily="34" charset="0"/>
              </a:rPr>
              <a:t>characteristics. </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87783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81000" y="2438400"/>
            <a:ext cx="8153400" cy="3505200"/>
          </a:xfrm>
          <a:prstGeom prst="rect">
            <a:avLst/>
          </a:prstGeom>
        </p:spPr>
      </p:pic>
      <p:sp>
        <p:nvSpPr>
          <p:cNvPr id="5" name="Title 4"/>
          <p:cNvSpPr>
            <a:spLocks noGrp="1"/>
          </p:cNvSpPr>
          <p:nvPr>
            <p:ph type="title"/>
          </p:nvPr>
        </p:nvSpPr>
        <p:spPr>
          <a:xfrm>
            <a:off x="838200" y="624110"/>
            <a:ext cx="8305800" cy="5548090"/>
          </a:xfrm>
        </p:spPr>
        <p:txBody>
          <a:bodyPr/>
          <a:lstStyle/>
          <a:p>
            <a:pPr algn="just"/>
            <a:r>
              <a:rPr lang="en-US" sz="3200" dirty="0" err="1"/>
              <a:t>Amitai</a:t>
            </a:r>
            <a:r>
              <a:rPr lang="en-US" sz="3200" dirty="0"/>
              <a:t> </a:t>
            </a:r>
            <a:r>
              <a:rPr lang="en-US" sz="3200" dirty="0" err="1"/>
              <a:t>Etzioni</a:t>
            </a:r>
            <a:r>
              <a:rPr lang="en-US" sz="3200" dirty="0"/>
              <a:t> </a:t>
            </a:r>
            <a:r>
              <a:rPr lang="en-US" sz="3200" dirty="0" smtClean="0"/>
              <a:t>posited </a:t>
            </a:r>
            <a:r>
              <a:rPr lang="en-US" sz="3200" dirty="0"/>
              <a:t>that formal organizations fall into three categories</a:t>
            </a:r>
            <a:r>
              <a:rPr lang="en-US" sz="3200" dirty="0" smtClean="0"/>
              <a:t>.</a:t>
            </a: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39134320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24110"/>
            <a:ext cx="8382000" cy="5852890"/>
          </a:xfrm>
        </p:spPr>
        <p:txBody>
          <a:bodyPr>
            <a:normAutofit/>
          </a:bodyPr>
          <a:lstStyle/>
          <a:p>
            <a:r>
              <a:rPr lang="en-US" sz="4400" dirty="0" smtClean="0">
                <a:latin typeface="Calibri Light" panose="020F0302020204030204" pitchFamily="34" charset="0"/>
                <a:cs typeface="Calibri Light" panose="020F0302020204030204" pitchFamily="34" charset="0"/>
              </a:rPr>
              <a:t>     </a:t>
            </a:r>
            <a:r>
              <a:rPr lang="en-US" sz="4400" b="1" dirty="0"/>
              <a:t>Formal Organization</a:t>
            </a:r>
            <a:r>
              <a:rPr lang="en-US" sz="4400" dirty="0" smtClean="0">
                <a:latin typeface="Calibri Light" panose="020F0302020204030204" pitchFamily="34" charset="0"/>
                <a:cs typeface="Calibri Light" panose="020F0302020204030204" pitchFamily="34" charset="0"/>
              </a:rPr>
              <a:t/>
            </a:r>
            <a:br>
              <a:rPr lang="en-US" sz="4400" dirty="0" smtClean="0">
                <a:latin typeface="Calibri Light" panose="020F0302020204030204" pitchFamily="34" charset="0"/>
                <a:cs typeface="Calibri Light" panose="020F0302020204030204" pitchFamily="34" charset="0"/>
              </a:rPr>
            </a:br>
            <a:r>
              <a:rPr lang="en-US" sz="4000" b="1" dirty="0" smtClean="0">
                <a:latin typeface="Calibri Light" panose="020F0302020204030204" pitchFamily="34" charset="0"/>
                <a:cs typeface="Calibri Light" panose="020F0302020204030204" pitchFamily="34" charset="0"/>
              </a:rPr>
              <a:t>Max </a:t>
            </a:r>
            <a:r>
              <a:rPr lang="en-US" sz="4000" b="1" dirty="0">
                <a:latin typeface="Calibri Light" panose="020F0302020204030204" pitchFamily="34" charset="0"/>
                <a:cs typeface="Calibri Light" panose="020F0302020204030204" pitchFamily="34" charset="0"/>
              </a:rPr>
              <a:t>Weber </a:t>
            </a:r>
            <a:r>
              <a:rPr lang="en-US" sz="4000" b="1" dirty="0" smtClean="0">
                <a:latin typeface="Calibri Light" panose="020F0302020204030204" pitchFamily="34" charset="0"/>
                <a:cs typeface="Calibri Light" panose="020F0302020204030204" pitchFamily="34" charset="0"/>
              </a:rPr>
              <a:t>characterized </a:t>
            </a:r>
            <a:r>
              <a:rPr lang="en-US" sz="4000" b="1" dirty="0">
                <a:latin typeface="Calibri Light" panose="020F0302020204030204" pitchFamily="34" charset="0"/>
                <a:cs typeface="Calibri Light" panose="020F0302020204030204" pitchFamily="34" charset="0"/>
              </a:rPr>
              <a:t>a bureaucracy as </a:t>
            </a:r>
            <a:r>
              <a:rPr lang="en-US" sz="4000" b="1" dirty="0" smtClean="0">
                <a:latin typeface="Calibri Light" panose="020F0302020204030204" pitchFamily="34" charset="0"/>
                <a:cs typeface="Calibri Light" panose="020F0302020204030204" pitchFamily="34" charset="0"/>
              </a:rPr>
              <a:t>having:</a:t>
            </a:r>
            <a:r>
              <a:rPr lang="en-US" sz="4400" dirty="0" smtClean="0">
                <a:latin typeface="Calibri Light" panose="020F0302020204030204" pitchFamily="34" charset="0"/>
                <a:cs typeface="Calibri Light" panose="020F0302020204030204" pitchFamily="34" charset="0"/>
              </a:rPr>
              <a:t/>
            </a:r>
            <a:br>
              <a:rPr lang="en-US" sz="4400" dirty="0" smtClean="0">
                <a:latin typeface="Calibri Light" panose="020F0302020204030204" pitchFamily="34" charset="0"/>
                <a:cs typeface="Calibri Light" panose="020F0302020204030204" pitchFamily="34" charset="0"/>
              </a:rPr>
            </a:br>
            <a:r>
              <a:rPr lang="en-US" sz="4400" dirty="0">
                <a:latin typeface="Calibri Light" panose="020F0302020204030204" pitchFamily="34" charset="0"/>
                <a:cs typeface="Calibri Light" panose="020F0302020204030204" pitchFamily="34" charset="0"/>
              </a:rPr>
              <a:t>1-</a:t>
            </a:r>
            <a:r>
              <a:rPr lang="en-US" sz="4400" dirty="0" smtClean="0">
                <a:latin typeface="Calibri Light" panose="020F0302020204030204" pitchFamily="34" charset="0"/>
                <a:cs typeface="Calibri Light" panose="020F0302020204030204" pitchFamily="34" charset="0"/>
              </a:rPr>
              <a:t> </a:t>
            </a:r>
            <a:r>
              <a:rPr lang="en-US" sz="4400" dirty="0">
                <a:latin typeface="Calibri Light" panose="020F0302020204030204" pitchFamily="34" charset="0"/>
                <a:cs typeface="Calibri Light" panose="020F0302020204030204" pitchFamily="34" charset="0"/>
              </a:rPr>
              <a:t>Hierarchy of </a:t>
            </a:r>
            <a:r>
              <a:rPr lang="en-US" sz="4400" dirty="0" smtClean="0">
                <a:latin typeface="Calibri Light" panose="020F0302020204030204" pitchFamily="34" charset="0"/>
                <a:cs typeface="Calibri Light" panose="020F0302020204030204" pitchFamily="34" charset="0"/>
              </a:rPr>
              <a:t>authority</a:t>
            </a:r>
            <a:br>
              <a:rPr lang="en-US" sz="4400" dirty="0" smtClean="0">
                <a:latin typeface="Calibri Light" panose="020F0302020204030204" pitchFamily="34" charset="0"/>
                <a:cs typeface="Calibri Light" panose="020F0302020204030204" pitchFamily="34" charset="0"/>
              </a:rPr>
            </a:br>
            <a:r>
              <a:rPr lang="en-US" sz="4400" dirty="0" smtClean="0">
                <a:latin typeface="Calibri Light" panose="020F0302020204030204" pitchFamily="34" charset="0"/>
                <a:cs typeface="Calibri Light" panose="020F0302020204030204" pitchFamily="34" charset="0"/>
              </a:rPr>
              <a:t>2-clear </a:t>
            </a:r>
            <a:r>
              <a:rPr lang="en-US" sz="4400" dirty="0">
                <a:latin typeface="Calibri Light" panose="020F0302020204030204" pitchFamily="34" charset="0"/>
                <a:cs typeface="Calibri Light" panose="020F0302020204030204" pitchFamily="34" charset="0"/>
              </a:rPr>
              <a:t>division of </a:t>
            </a:r>
            <a:r>
              <a:rPr lang="en-US" sz="4400" dirty="0" smtClean="0">
                <a:latin typeface="Calibri Light" panose="020F0302020204030204" pitchFamily="34" charset="0"/>
                <a:cs typeface="Calibri Light" panose="020F0302020204030204" pitchFamily="34" charset="0"/>
              </a:rPr>
              <a:t>labor</a:t>
            </a:r>
            <a:br>
              <a:rPr lang="en-US" sz="4400" dirty="0" smtClean="0">
                <a:latin typeface="Calibri Light" panose="020F0302020204030204" pitchFamily="34" charset="0"/>
                <a:cs typeface="Calibri Light" panose="020F0302020204030204" pitchFamily="34" charset="0"/>
              </a:rPr>
            </a:br>
            <a:r>
              <a:rPr lang="en-US" sz="4400" dirty="0" smtClean="0">
                <a:latin typeface="Calibri Light" panose="020F0302020204030204" pitchFamily="34" charset="0"/>
                <a:cs typeface="Calibri Light" panose="020F0302020204030204" pitchFamily="34" charset="0"/>
              </a:rPr>
              <a:t>3- </a:t>
            </a:r>
            <a:r>
              <a:rPr lang="en-US" sz="4400" dirty="0">
                <a:latin typeface="Calibri Light" panose="020F0302020204030204" pitchFamily="34" charset="0"/>
                <a:cs typeface="Calibri Light" panose="020F0302020204030204" pitchFamily="34" charset="0"/>
              </a:rPr>
              <a:t>explicit </a:t>
            </a:r>
            <a:r>
              <a:rPr lang="en-US" sz="4400" dirty="0" smtClean="0">
                <a:latin typeface="Calibri Light" panose="020F0302020204030204" pitchFamily="34" charset="0"/>
                <a:cs typeface="Calibri Light" panose="020F0302020204030204" pitchFamily="34" charset="0"/>
              </a:rPr>
              <a:t>rules</a:t>
            </a:r>
            <a:br>
              <a:rPr lang="en-US" sz="4400" dirty="0" smtClean="0">
                <a:latin typeface="Calibri Light" panose="020F0302020204030204" pitchFamily="34" charset="0"/>
                <a:cs typeface="Calibri Light" panose="020F0302020204030204" pitchFamily="34" charset="0"/>
              </a:rPr>
            </a:br>
            <a:r>
              <a:rPr lang="en-US" sz="4400" dirty="0" smtClean="0">
                <a:latin typeface="Calibri Light" panose="020F0302020204030204" pitchFamily="34" charset="0"/>
                <a:cs typeface="Calibri Light" panose="020F0302020204030204" pitchFamily="34" charset="0"/>
              </a:rPr>
              <a:t>4- </a:t>
            </a:r>
            <a:r>
              <a:rPr lang="en-US" sz="4400" dirty="0">
                <a:latin typeface="Calibri Light" panose="020F0302020204030204" pitchFamily="34" charset="0"/>
                <a:cs typeface="Calibri Light" panose="020F0302020204030204" pitchFamily="34" charset="0"/>
              </a:rPr>
              <a:t>impersonality</a:t>
            </a:r>
          </a:p>
        </p:txBody>
      </p:sp>
    </p:spTree>
    <p:extLst>
      <p:ext uri="{BB962C8B-B14F-4D97-AF65-F5344CB8AC3E}">
        <p14:creationId xmlns:p14="http://schemas.microsoft.com/office/powerpoint/2010/main" val="30648668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GB" b="1" dirty="0"/>
              <a:t>Basic characteristics of culture </a:t>
            </a:r>
            <a:endParaRPr lang="en-US" b="1" dirty="0"/>
          </a:p>
        </p:txBody>
      </p:sp>
      <p:sp>
        <p:nvSpPr>
          <p:cNvPr id="3" name="Content Placeholder 2"/>
          <p:cNvSpPr>
            <a:spLocks noGrp="1"/>
          </p:cNvSpPr>
          <p:nvPr>
            <p:ph idx="1"/>
          </p:nvPr>
        </p:nvSpPr>
        <p:spPr>
          <a:xfrm>
            <a:off x="0" y="685800"/>
            <a:ext cx="8991600" cy="5943600"/>
          </a:xfrm>
        </p:spPr>
        <p:txBody>
          <a:bodyPr>
            <a:normAutofit fontScale="25000" lnSpcReduction="20000"/>
          </a:bodyPr>
          <a:lstStyle/>
          <a:p>
            <a:pPr algn="just">
              <a:buNone/>
            </a:pPr>
            <a:r>
              <a:rPr lang="en-GB" sz="11200" dirty="0">
                <a:latin typeface="Times New Roman" panose="02020603050405020304" pitchFamily="18" charset="0"/>
                <a:cs typeface="Times New Roman" panose="02020603050405020304" pitchFamily="18" charset="0"/>
              </a:rPr>
              <a:t>1- </a:t>
            </a:r>
            <a:r>
              <a:rPr lang="en-GB" sz="11200" b="1" dirty="0">
                <a:solidFill>
                  <a:schemeClr val="bg1"/>
                </a:solidFill>
                <a:latin typeface="Times New Roman" panose="02020603050405020304" pitchFamily="18" charset="0"/>
                <a:cs typeface="Times New Roman" panose="02020603050405020304" pitchFamily="18" charset="0"/>
              </a:rPr>
              <a:t>learn</a:t>
            </a:r>
            <a:r>
              <a:rPr lang="en-GB" sz="11200" b="1" dirty="0">
                <a:solidFill>
                  <a:schemeClr val="tx1"/>
                </a:solidFill>
                <a:latin typeface="Times New Roman" panose="02020603050405020304" pitchFamily="18" charset="0"/>
                <a:cs typeface="Times New Roman" panose="02020603050405020304" pitchFamily="18" charset="0"/>
              </a:rPr>
              <a:t>ed</a:t>
            </a:r>
            <a:r>
              <a:rPr lang="en-GB" sz="11200" b="1" dirty="0">
                <a:latin typeface="Times New Roman" panose="02020603050405020304" pitchFamily="18" charset="0"/>
                <a:cs typeface="Times New Roman" panose="02020603050405020304" pitchFamily="18" charset="0"/>
              </a:rPr>
              <a:t>: </a:t>
            </a:r>
            <a:r>
              <a:rPr lang="en-GB" sz="11200" dirty="0">
                <a:latin typeface="Times New Roman" panose="02020603050405020304" pitchFamily="18" charset="0"/>
                <a:cs typeface="Times New Roman" panose="02020603050405020304" pitchFamily="18" charset="0"/>
              </a:rPr>
              <a:t>we don’t inherit culture, it can be learned through school, family, peers, and the media.</a:t>
            </a:r>
          </a:p>
          <a:p>
            <a:pPr algn="just">
              <a:buNone/>
            </a:pPr>
            <a:r>
              <a:rPr lang="en-GB" sz="11200" dirty="0">
                <a:latin typeface="Times New Roman" panose="02020603050405020304" pitchFamily="18" charset="0"/>
                <a:cs typeface="Times New Roman" panose="02020603050405020304" pitchFamily="18" charset="0"/>
              </a:rPr>
              <a:t>2- </a:t>
            </a:r>
            <a:r>
              <a:rPr lang="en-GB" sz="11200" b="1" dirty="0">
                <a:latin typeface="Times New Roman" panose="02020603050405020304" pitchFamily="18" charset="0"/>
                <a:cs typeface="Times New Roman" panose="02020603050405020304" pitchFamily="18" charset="0"/>
              </a:rPr>
              <a:t>shared: </a:t>
            </a:r>
            <a:r>
              <a:rPr lang="en-GB" sz="11200" dirty="0">
                <a:latin typeface="Times New Roman" panose="02020603050405020304" pitchFamily="18" charset="0"/>
                <a:cs typeface="Times New Roman" panose="02020603050405020304" pitchFamily="18" charset="0"/>
              </a:rPr>
              <a:t>Despite the shared nature of culture, that doesn't mean that culture is the same for everyone. There can be certain things within a culture that are shared between some groups but not others.</a:t>
            </a:r>
          </a:p>
          <a:p>
            <a:pPr algn="just">
              <a:buNone/>
            </a:pPr>
            <a:r>
              <a:rPr lang="en-GB" sz="11200" dirty="0">
                <a:latin typeface="Times New Roman" panose="02020603050405020304" pitchFamily="18" charset="0"/>
                <a:cs typeface="Times New Roman" panose="02020603050405020304" pitchFamily="18" charset="0"/>
              </a:rPr>
              <a:t>3- </a:t>
            </a:r>
            <a:r>
              <a:rPr lang="en-GB" sz="11200" b="1" dirty="0">
                <a:latin typeface="Times New Roman" panose="02020603050405020304" pitchFamily="18" charset="0"/>
                <a:cs typeface="Times New Roman" panose="02020603050405020304" pitchFamily="18" charset="0"/>
              </a:rPr>
              <a:t>symbolic : </a:t>
            </a:r>
            <a:r>
              <a:rPr lang="en-GB" sz="11200" dirty="0">
                <a:latin typeface="Times New Roman" panose="02020603050405020304" pitchFamily="18" charset="0"/>
                <a:cs typeface="Times New Roman" panose="02020603050405020304" pitchFamily="18" charset="0"/>
              </a:rPr>
              <a:t>All cultures use symbols to communicate and pass on ideas and beliefs to other members of society.</a:t>
            </a:r>
          </a:p>
          <a:p>
            <a:pPr algn="just">
              <a:buNone/>
            </a:pPr>
            <a:r>
              <a:rPr lang="en-GB" sz="11200" dirty="0">
                <a:latin typeface="Times New Roman" panose="02020603050405020304" pitchFamily="18" charset="0"/>
                <a:cs typeface="Times New Roman" panose="02020603050405020304" pitchFamily="18" charset="0"/>
              </a:rPr>
              <a:t>4- </a:t>
            </a:r>
            <a:r>
              <a:rPr lang="en-GB" sz="11200" b="1" dirty="0">
                <a:latin typeface="Times New Roman" panose="02020603050405020304" pitchFamily="18" charset="0"/>
                <a:cs typeface="Times New Roman" panose="02020603050405020304" pitchFamily="18" charset="0"/>
              </a:rPr>
              <a:t>integrated: </a:t>
            </a:r>
            <a:r>
              <a:rPr lang="en-GB" sz="11200" dirty="0">
                <a:latin typeface="Times New Roman" panose="02020603050405020304" pitchFamily="18" charset="0"/>
                <a:cs typeface="Times New Roman" panose="02020603050405020304" pitchFamily="18" charset="0"/>
              </a:rPr>
              <a:t>Cultural integration is a form of cultural exchange in which one group assumes the beliefs, practices and rituals of another group without sacrificing the characteristics of its own culture.</a:t>
            </a:r>
          </a:p>
          <a:p>
            <a:pPr algn="just">
              <a:buNone/>
            </a:pPr>
            <a:r>
              <a:rPr lang="en-GB" sz="11200" dirty="0">
                <a:latin typeface="Times New Roman" panose="02020603050405020304" pitchFamily="18" charset="0"/>
                <a:cs typeface="Times New Roman" panose="02020603050405020304" pitchFamily="18" charset="0"/>
              </a:rPr>
              <a:t>5- </a:t>
            </a:r>
            <a:r>
              <a:rPr lang="en-GB" sz="11200" b="1" dirty="0">
                <a:latin typeface="Times New Roman" panose="02020603050405020304" pitchFamily="18" charset="0"/>
                <a:cs typeface="Times New Roman" panose="02020603050405020304" pitchFamily="18" charset="0"/>
              </a:rPr>
              <a:t>dynamic: </a:t>
            </a:r>
            <a:r>
              <a:rPr lang="en-GB" sz="11200" dirty="0">
                <a:latin typeface="Times New Roman" panose="02020603050405020304" pitchFamily="18" charset="0"/>
                <a:cs typeface="Times New Roman" panose="02020603050405020304" pitchFamily="18" charset="0"/>
              </a:rPr>
              <a:t>Culture is fluid rather than static, which means that culture changes all the time, every day, in subtle and tangible ways.  </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t>Culture</a:t>
            </a:r>
            <a:endParaRPr lang="en-US" dirty="0"/>
          </a:p>
        </p:txBody>
      </p:sp>
      <p:sp>
        <p:nvSpPr>
          <p:cNvPr id="3" name="Content Placeholder 2"/>
          <p:cNvSpPr>
            <a:spLocks noGrp="1"/>
          </p:cNvSpPr>
          <p:nvPr>
            <p:ph idx="1"/>
          </p:nvPr>
        </p:nvSpPr>
        <p:spPr>
          <a:xfrm>
            <a:off x="152400" y="762000"/>
            <a:ext cx="8839200" cy="5867400"/>
          </a:xfrm>
        </p:spPr>
        <p:txBody>
          <a:bodyPr>
            <a:normAutofit/>
          </a:bodyPr>
          <a:lstStyle/>
          <a:p>
            <a:pPr algn="just">
              <a:buNone/>
            </a:pPr>
            <a:r>
              <a:rPr lang="en-GB" sz="4000" dirty="0" smtClean="0">
                <a:latin typeface="Times New Roman" panose="02020603050405020304" pitchFamily="18" charset="0"/>
                <a:cs typeface="Times New Roman" panose="02020603050405020304" pitchFamily="18" charset="0"/>
              </a:rPr>
              <a:t>Culture is divided into aspects of :</a:t>
            </a:r>
          </a:p>
          <a:p>
            <a:pPr algn="just">
              <a:buNone/>
            </a:pPr>
            <a:r>
              <a:rPr lang="en-GB" sz="4400" dirty="0" smtClean="0">
                <a:latin typeface="Times New Roman" panose="02020603050405020304" pitchFamily="18" charset="0"/>
                <a:cs typeface="Times New Roman" panose="02020603050405020304" pitchFamily="18" charset="0"/>
              </a:rPr>
              <a:t>1-</a:t>
            </a:r>
            <a:r>
              <a:rPr lang="en-GB" sz="4400" b="1" dirty="0" smtClean="0">
                <a:latin typeface="Times New Roman" panose="02020603050405020304" pitchFamily="18" charset="0"/>
                <a:cs typeface="Times New Roman" panose="02020603050405020304" pitchFamily="18" charset="0"/>
              </a:rPr>
              <a:t>Material : </a:t>
            </a:r>
            <a:r>
              <a:rPr lang="en-US" sz="4400" dirty="0">
                <a:latin typeface="Times New Roman" panose="02020603050405020304" pitchFamily="18" charset="0"/>
                <a:cs typeface="Times New Roman" panose="02020603050405020304" pitchFamily="18" charset="0"/>
              </a:rPr>
              <a:t>use material culture </a:t>
            </a:r>
            <a:r>
              <a:rPr lang="en-GB" sz="4400" dirty="0">
                <a:latin typeface="Times New Roman" panose="02020603050405020304" pitchFamily="18" charset="0"/>
                <a:cs typeface="Times New Roman" panose="02020603050405020304" pitchFamily="18" charset="0"/>
              </a:rPr>
              <a:t>to modify and exploit the </a:t>
            </a:r>
            <a:r>
              <a:rPr lang="en-GB" sz="4400" dirty="0" smtClean="0">
                <a:latin typeface="Times New Roman" panose="02020603050405020304" pitchFamily="18" charset="0"/>
                <a:cs typeface="Times New Roman" panose="02020603050405020304" pitchFamily="18" charset="0"/>
              </a:rPr>
              <a:t>environment</a:t>
            </a:r>
            <a:r>
              <a:rPr lang="en-GB" sz="4400" b="1" dirty="0">
                <a:latin typeface="Times New Roman" panose="02020603050405020304" pitchFamily="18" charset="0"/>
                <a:cs typeface="Times New Roman" panose="02020603050405020304" pitchFamily="18" charset="0"/>
              </a:rPr>
              <a:t> </a:t>
            </a:r>
            <a:r>
              <a:rPr lang="en-GB" sz="4400" b="1" dirty="0" smtClean="0">
                <a:latin typeface="Times New Roman" panose="02020603050405020304" pitchFamily="18" charset="0"/>
                <a:cs typeface="Times New Roman" panose="02020603050405020304" pitchFamily="18" charset="0"/>
              </a:rPr>
              <a:t>(</a:t>
            </a:r>
            <a:r>
              <a:rPr lang="en-GB" sz="4400" dirty="0" smtClean="0">
                <a:latin typeface="Times New Roman" panose="02020603050405020304" pitchFamily="18" charset="0"/>
                <a:cs typeface="Times New Roman" panose="02020603050405020304" pitchFamily="18" charset="0"/>
              </a:rPr>
              <a:t>from </a:t>
            </a:r>
            <a:r>
              <a:rPr lang="en-GB" sz="4400" dirty="0">
                <a:latin typeface="Times New Roman" panose="02020603050405020304" pitchFamily="18" charset="0"/>
                <a:cs typeface="Times New Roman" panose="02020603050405020304" pitchFamily="18" charset="0"/>
              </a:rPr>
              <a:t>small </a:t>
            </a:r>
            <a:r>
              <a:rPr lang="en-US" sz="4400" dirty="0">
                <a:latin typeface="Times New Roman" panose="02020603050405020304" pitchFamily="18" charset="0"/>
                <a:cs typeface="Times New Roman" panose="02020603050405020304" pitchFamily="18" charset="0"/>
              </a:rPr>
              <a:t>handheld tools to </a:t>
            </a:r>
            <a:r>
              <a:rPr lang="en-US" sz="4400" dirty="0" smtClean="0">
                <a:latin typeface="Times New Roman" panose="02020603050405020304" pitchFamily="18" charset="0"/>
                <a:cs typeface="Times New Roman" panose="02020603050405020304" pitchFamily="18" charset="0"/>
              </a:rPr>
              <a:t>skyscrapers) . </a:t>
            </a:r>
          </a:p>
          <a:p>
            <a:pPr algn="just">
              <a:buNone/>
            </a:pPr>
            <a:r>
              <a:rPr lang="en-GB" sz="4400" dirty="0" smtClean="0">
                <a:latin typeface="Times New Roman" panose="02020603050405020304" pitchFamily="18" charset="0"/>
                <a:cs typeface="Times New Roman" panose="02020603050405020304" pitchFamily="18" charset="0"/>
              </a:rPr>
              <a:t>2- </a:t>
            </a:r>
            <a:r>
              <a:rPr lang="en-US" sz="4400" b="1" dirty="0" smtClean="0">
                <a:latin typeface="Times New Roman" panose="02020603050405020304" pitchFamily="18" charset="0"/>
                <a:cs typeface="Times New Roman" panose="02020603050405020304" pitchFamily="18" charset="0"/>
              </a:rPr>
              <a:t>non-material:  </a:t>
            </a:r>
            <a:r>
              <a:rPr lang="en-GB" sz="4400" dirty="0">
                <a:latin typeface="Times New Roman" panose="02020603050405020304" pitchFamily="18" charset="0"/>
                <a:cs typeface="Times New Roman" panose="02020603050405020304" pitchFamily="18" charset="0"/>
              </a:rPr>
              <a:t>consists of </a:t>
            </a:r>
            <a:r>
              <a:rPr lang="en-GB" sz="4400" dirty="0" smtClean="0">
                <a:latin typeface="Times New Roman" panose="02020603050405020304" pitchFamily="18" charset="0"/>
                <a:cs typeface="Times New Roman" panose="02020603050405020304" pitchFamily="18" charset="0"/>
              </a:rPr>
              <a:t>knowledge</a:t>
            </a:r>
            <a:r>
              <a:rPr lang="en-GB" sz="4400" dirty="0">
                <a:latin typeface="Times New Roman" panose="02020603050405020304" pitchFamily="18" charset="0"/>
                <a:cs typeface="Times New Roman" panose="02020603050405020304" pitchFamily="18" charset="0"/>
              </a:rPr>
              <a:t>, </a:t>
            </a:r>
            <a:r>
              <a:rPr lang="en-GB" sz="4400" dirty="0" smtClean="0">
                <a:latin typeface="Times New Roman" panose="02020603050405020304" pitchFamily="18" charset="0"/>
                <a:cs typeface="Times New Roman" panose="02020603050405020304" pitchFamily="18" charset="0"/>
              </a:rPr>
              <a:t>beliefs, art, moral and custom </a:t>
            </a:r>
            <a:r>
              <a:rPr lang="en-GB" sz="4400" dirty="0">
                <a:latin typeface="Times New Roman" panose="02020603050405020304" pitchFamily="18" charset="0"/>
                <a:cs typeface="Times New Roman" panose="02020603050405020304" pitchFamily="18" charset="0"/>
              </a:rPr>
              <a:t>for appropriate behaviour</a:t>
            </a:r>
            <a:r>
              <a:rPr lang="en-GB" sz="4400" dirty="0" smtClean="0">
                <a:latin typeface="Times New Roman" panose="02020603050405020304" pitchFamily="18" charset="0"/>
                <a:cs typeface="Times New Roman" panose="02020603050405020304" pitchFamily="18" charset="0"/>
              </a:rPr>
              <a:t>.</a:t>
            </a:r>
          </a:p>
          <a:p>
            <a:pPr algn="just">
              <a:buNone/>
            </a:pP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2D433-071B-46B6-9483-D92D22E753B3}"/>
              </a:ext>
            </a:extLst>
          </p:cNvPr>
          <p:cNvSpPr>
            <a:spLocks noGrp="1"/>
          </p:cNvSpPr>
          <p:nvPr>
            <p:ph type="title"/>
          </p:nvPr>
        </p:nvSpPr>
        <p:spPr>
          <a:xfrm rot="10800000" flipV="1">
            <a:off x="762000" y="533400"/>
            <a:ext cx="7619993" cy="3657600"/>
          </a:xfrm>
        </p:spPr>
        <p:txBody>
          <a:bodyPr>
            <a:noAutofit/>
          </a:bodyPr>
          <a:lstStyle/>
          <a:p>
            <a:pPr algn="just">
              <a:spcBef>
                <a:spcPts val="1000"/>
              </a:spcBef>
              <a:buClr>
                <a:srgbClr val="A53010"/>
              </a:buClr>
            </a:pPr>
            <a: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t/>
            </a:r>
            <a:b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br>
            <a: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t/>
            </a:r>
            <a:b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br>
            <a: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t/>
            </a:r>
            <a:b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br>
            <a: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t/>
            </a:r>
            <a:b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br>
            <a: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t/>
            </a:r>
            <a:b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br>
            <a: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t/>
            </a:r>
            <a:b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br>
            <a:r>
              <a:rPr lang="en-GB" sz="3600" b="1" u="sng" dirty="0">
                <a:solidFill>
                  <a:prstClr val="black">
                    <a:lumMod val="65000"/>
                    <a:lumOff val="35000"/>
                  </a:prstClr>
                </a:solidFill>
                <a:latin typeface="Times New Roman" panose="02020603050405020304" pitchFamily="18" charset="0"/>
                <a:cs typeface="Times New Roman" panose="02020603050405020304" pitchFamily="18" charset="0"/>
              </a:rPr>
              <a:t>social sciences </a:t>
            </a:r>
            <a:r>
              <a:rPr lang="en-GB" sz="3600" i="1" dirty="0">
                <a:solidFill>
                  <a:prstClr val="black">
                    <a:lumMod val="65000"/>
                    <a:lumOff val="35000"/>
                  </a:prstClr>
                </a:solidFill>
                <a:latin typeface="Times New Roman" panose="02020603050405020304" pitchFamily="18" charset="0"/>
                <a:cs typeface="Times New Roman" panose="02020603050405020304" pitchFamily="18" charset="0"/>
              </a:rPr>
              <a:t>consist of all those disciplines that apply scientific methods to the study of human </a:t>
            </a:r>
            <a:r>
              <a:rPr lang="en-US" sz="3600" i="1" dirty="0">
                <a:solidFill>
                  <a:prstClr val="black">
                    <a:lumMod val="65000"/>
                    <a:lumOff val="35000"/>
                  </a:prstClr>
                </a:solidFill>
                <a:latin typeface="Times New Roman" panose="02020603050405020304" pitchFamily="18" charset="0"/>
                <a:cs typeface="Times New Roman" panose="02020603050405020304" pitchFamily="18" charset="0"/>
              </a:rPr>
              <a:t>behavior.</a:t>
            </a:r>
            <a:r>
              <a:rPr lang="en-US" sz="3600" i="1" dirty="0"/>
              <a:t/>
            </a:r>
            <a:br>
              <a:rPr lang="en-US" sz="3600" i="1" dirty="0"/>
            </a:br>
            <a: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t/>
            </a:r>
            <a:b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br>
            <a: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t/>
            </a:r>
            <a:b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br>
            <a: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t> </a:t>
            </a:r>
            <a:br>
              <a:rPr lang="en-US" sz="3600" dirty="0">
                <a:solidFill>
                  <a:prstClr val="black">
                    <a:lumMod val="65000"/>
                    <a:lumOff val="35000"/>
                  </a:prstClr>
                </a:solidFill>
                <a:latin typeface="Times New Roman" panose="02020603050405020304" pitchFamily="18" charset="0"/>
                <a:ea typeface="+mn-ea"/>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3372FE6-64FC-4CCE-94F9-93CB63F80EF6}"/>
              </a:ext>
            </a:extLst>
          </p:cNvPr>
          <p:cNvSpPr>
            <a:spLocks noGrp="1"/>
          </p:cNvSpPr>
          <p:nvPr>
            <p:ph type="body" idx="1"/>
          </p:nvPr>
        </p:nvSpPr>
        <p:spPr>
          <a:xfrm>
            <a:off x="914397" y="2514600"/>
            <a:ext cx="8229599" cy="3657600"/>
          </a:xfrm>
        </p:spPr>
        <p:txBody>
          <a:bodyPr>
            <a:noAutofit/>
          </a:bodyPr>
          <a:lstStyle/>
          <a:p>
            <a:pPr algn="just"/>
            <a:r>
              <a:rPr lang="en-US" sz="3200" b="1" dirty="0">
                <a:solidFill>
                  <a:prstClr val="black">
                    <a:lumMod val="65000"/>
                    <a:lumOff val="35000"/>
                  </a:prstClr>
                </a:solidFill>
                <a:latin typeface="Times New Roman" panose="02020603050405020304" pitchFamily="18" charset="0"/>
                <a:cs typeface="Times New Roman" panose="02020603050405020304" pitchFamily="18" charset="0"/>
              </a:rPr>
              <a:t>The Emergence of social sciences: </a:t>
            </a:r>
            <a:r>
              <a:rPr lang="en-US" sz="3200" dirty="0">
                <a:solidFill>
                  <a:prstClr val="black">
                    <a:lumMod val="65000"/>
                    <a:lumOff val="35000"/>
                  </a:prstClr>
                </a:solidFill>
                <a:latin typeface="Times New Roman" panose="02020603050405020304" pitchFamily="18" charset="0"/>
                <a:cs typeface="Times New Roman" panose="02020603050405020304" pitchFamily="18" charset="0"/>
              </a:rPr>
              <a:t/>
            </a:r>
            <a:br>
              <a:rPr lang="en-US" sz="3200" dirty="0">
                <a:solidFill>
                  <a:prstClr val="black">
                    <a:lumMod val="65000"/>
                    <a:lumOff val="35000"/>
                  </a:prstClr>
                </a:solidFill>
                <a:latin typeface="Times New Roman" panose="02020603050405020304" pitchFamily="18" charset="0"/>
                <a:cs typeface="Times New Roman" panose="02020603050405020304" pitchFamily="18" charset="0"/>
              </a:rPr>
            </a:br>
            <a:r>
              <a:rPr lang="en-US" sz="3200" dirty="0">
                <a:solidFill>
                  <a:prstClr val="black">
                    <a:lumMod val="65000"/>
                    <a:lumOff val="35000"/>
                  </a:prstClr>
                </a:solidFill>
                <a:latin typeface="Times New Roman" panose="02020603050405020304" pitchFamily="18" charset="0"/>
                <a:cs typeface="Times New Roman" panose="02020603050405020304" pitchFamily="18" charset="0"/>
              </a:rPr>
              <a:t>Human beings were seen as the originator of knowledge. It was seen as human-made and constantly open to question. The social transformations produced new objects of analysis including; society, economy, politics and individual. </a:t>
            </a:r>
            <a:endParaRPr lang="en-US" sz="3200" dirty="0"/>
          </a:p>
        </p:txBody>
      </p:sp>
    </p:spTree>
    <p:extLst>
      <p:ext uri="{BB962C8B-B14F-4D97-AF65-F5344CB8AC3E}">
        <p14:creationId xmlns:p14="http://schemas.microsoft.com/office/powerpoint/2010/main" val="265133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mph" presetSubtype="0" fill="hold" grpId="0" nodeType="clickEffect">
                                  <p:stCondLst>
                                    <p:cond delay="0"/>
                                  </p:stCondLst>
                                  <p:childTnLst>
                                    <p:animClr clrSpc="hsl" dir="cw">
                                      <p:cBhvr override="childStyle">
                                        <p:cTn id="11" dur="500" fill="hold"/>
                                        <p:tgtEl>
                                          <p:spTgt spid="2"/>
                                        </p:tgtEl>
                                        <p:attrNameLst>
                                          <p:attrName>style.color</p:attrName>
                                        </p:attrNameLst>
                                      </p:cBhvr>
                                      <p:by>
                                        <p:hsl h="0" s="-70588" l="0"/>
                                      </p:by>
                                    </p:animClr>
                                    <p:animClr clrSpc="hsl" dir="cw">
                                      <p:cBhvr>
                                        <p:cTn id="12" dur="500" fill="hold"/>
                                        <p:tgtEl>
                                          <p:spTgt spid="2"/>
                                        </p:tgtEl>
                                        <p:attrNameLst>
                                          <p:attrName>fillcolor</p:attrName>
                                        </p:attrNameLst>
                                      </p:cBhvr>
                                      <p:by>
                                        <p:hsl h="0" s="-70588" l="0"/>
                                      </p:by>
                                    </p:animClr>
                                    <p:animClr clrSpc="hsl" dir="cw">
                                      <p:cBhvr>
                                        <p:cTn id="13" dur="500" fill="hold"/>
                                        <p:tgtEl>
                                          <p:spTgt spid="2"/>
                                        </p:tgtEl>
                                        <p:attrNameLst>
                                          <p:attrName>stroke.color</p:attrName>
                                        </p:attrNameLst>
                                      </p:cBhvr>
                                      <p:by>
                                        <p:hsl h="0" s="-70588" l="0"/>
                                      </p:by>
                                    </p:animClr>
                                    <p:set>
                                      <p:cBhvr>
                                        <p:cTn id="14"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71290"/>
          </a:xfrm>
        </p:spPr>
        <p:txBody>
          <a:bodyPr/>
          <a:lstStyle/>
          <a:p>
            <a:r>
              <a:rPr lang="en-US" b="1" dirty="0" smtClean="0"/>
              <a:t>Belief (Normative)</a:t>
            </a:r>
            <a:endParaRPr lang="en-US" b="1" dirty="0"/>
          </a:p>
        </p:txBody>
      </p:sp>
      <p:sp>
        <p:nvSpPr>
          <p:cNvPr id="3" name="Content Placeholder 2"/>
          <p:cNvSpPr>
            <a:spLocks noGrp="1"/>
          </p:cNvSpPr>
          <p:nvPr>
            <p:ph idx="1"/>
          </p:nvPr>
        </p:nvSpPr>
        <p:spPr>
          <a:xfrm>
            <a:off x="1676401" y="1524000"/>
            <a:ext cx="6858000" cy="4387222"/>
          </a:xfrm>
        </p:spPr>
        <p:txBody>
          <a:bodyPr>
            <a:normAutofit/>
          </a:bodyPr>
          <a:lstStyle/>
          <a:p>
            <a:pPr algn="just"/>
            <a:r>
              <a:rPr lang="en-GB" sz="3600" dirty="0">
                <a:latin typeface="Times New Roman" panose="02020603050405020304" pitchFamily="18" charset="0"/>
                <a:cs typeface="Times New Roman" panose="02020603050405020304" pitchFamily="18" charset="0"/>
              </a:rPr>
              <a:t>Beliefs are concerned with </a:t>
            </a:r>
            <a:r>
              <a:rPr lang="en-GB" sz="3600" dirty="0" smtClean="0">
                <a:latin typeface="Times New Roman" panose="02020603050405020304" pitchFamily="18" charset="0"/>
                <a:cs typeface="Times New Roman" panose="02020603050405020304" pitchFamily="18" charset="0"/>
              </a:rPr>
              <a:t>ideas </a:t>
            </a:r>
            <a:r>
              <a:rPr lang="en-GB" sz="3600" dirty="0">
                <a:latin typeface="Times New Roman" panose="02020603050405020304" pitchFamily="18" charset="0"/>
                <a:cs typeface="Times New Roman" panose="02020603050405020304" pitchFamily="18" charset="0"/>
              </a:rPr>
              <a:t>about how things ought to be are embodied </a:t>
            </a:r>
            <a:r>
              <a:rPr lang="en-GB" sz="3600" dirty="0" smtClean="0">
                <a:latin typeface="Times New Roman" panose="02020603050405020304" pitchFamily="18" charset="0"/>
                <a:cs typeface="Times New Roman" panose="02020603050405020304" pitchFamily="18" charset="0"/>
              </a:rPr>
              <a:t>in:</a:t>
            </a:r>
          </a:p>
          <a:p>
            <a:pPr algn="just"/>
            <a:r>
              <a:rPr lang="en-GB" sz="3600" dirty="0" smtClean="0">
                <a:latin typeface="Times New Roman" panose="02020603050405020304" pitchFamily="18" charset="0"/>
                <a:cs typeface="Times New Roman" panose="02020603050405020304" pitchFamily="18" charset="0"/>
              </a:rPr>
              <a:t> </a:t>
            </a:r>
            <a:r>
              <a:rPr lang="en-GB" sz="3600" dirty="0">
                <a:latin typeface="Times New Roman" panose="02020603050405020304" pitchFamily="18" charset="0"/>
                <a:cs typeface="Times New Roman" panose="02020603050405020304" pitchFamily="18" charset="0"/>
              </a:rPr>
              <a:t>values (specify what people ought to do ) </a:t>
            </a:r>
            <a:endParaRPr lang="en-GB" sz="3600" dirty="0" smtClean="0">
              <a:latin typeface="Times New Roman" panose="02020603050405020304" pitchFamily="18" charset="0"/>
              <a:cs typeface="Times New Roman" panose="02020603050405020304" pitchFamily="18" charset="0"/>
            </a:endParaRPr>
          </a:p>
          <a:p>
            <a:pPr algn="just"/>
            <a:r>
              <a:rPr lang="en-GB" sz="3600" dirty="0" smtClean="0">
                <a:latin typeface="Times New Roman" panose="02020603050405020304" pitchFamily="18" charset="0"/>
                <a:cs typeface="Times New Roman" panose="02020603050405020304" pitchFamily="18" charset="0"/>
              </a:rPr>
              <a:t>Norm </a:t>
            </a:r>
            <a:r>
              <a:rPr lang="en-GB" sz="3600" dirty="0">
                <a:latin typeface="Times New Roman" panose="02020603050405020304" pitchFamily="18" charset="0"/>
                <a:cs typeface="Times New Roman" panose="02020603050405020304" pitchFamily="18" charset="0"/>
              </a:rPr>
              <a:t>(are rules that regulate how people behaviour )  </a:t>
            </a:r>
          </a:p>
          <a:p>
            <a:pPr algn="just"/>
            <a:endParaRPr lang="en-US" dirty="0"/>
          </a:p>
        </p:txBody>
      </p:sp>
    </p:spTree>
    <p:extLst>
      <p:ext uri="{BB962C8B-B14F-4D97-AF65-F5344CB8AC3E}">
        <p14:creationId xmlns:p14="http://schemas.microsoft.com/office/powerpoint/2010/main" val="629155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sociology </a:t>
            </a:r>
            <a:endParaRPr lang="en-US" dirty="0"/>
          </a:p>
        </p:txBody>
      </p:sp>
      <p:sp>
        <p:nvSpPr>
          <p:cNvPr id="3" name="Content Placeholder 2"/>
          <p:cNvSpPr>
            <a:spLocks noGrp="1"/>
          </p:cNvSpPr>
          <p:nvPr>
            <p:ph idx="1"/>
          </p:nvPr>
        </p:nvSpPr>
        <p:spPr/>
        <p:txBody>
          <a:bodyPr>
            <a:normAutofit/>
          </a:bodyPr>
          <a:lstStyle/>
          <a:p>
            <a:pPr algn="just"/>
            <a:r>
              <a:rPr lang="en-US" sz="3600" dirty="0" smtClean="0">
                <a:latin typeface="Times New Roman" panose="02020603050405020304" pitchFamily="18" charset="0"/>
                <a:cs typeface="Times New Roman" panose="02020603050405020304" pitchFamily="18" charset="0"/>
              </a:rPr>
              <a:t>Cultural sociology is about meaning –making. Cultural sociologists investigate how meaning-making happens, why meanings vary, how meanings influence human action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6332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Components of Culture</a:t>
            </a:r>
            <a:endParaRPr lang="en-US" dirty="0"/>
          </a:p>
        </p:txBody>
      </p:sp>
      <p:sp>
        <p:nvSpPr>
          <p:cNvPr id="3" name="Content Placeholder 2"/>
          <p:cNvSpPr>
            <a:spLocks noGrp="1"/>
          </p:cNvSpPr>
          <p:nvPr>
            <p:ph idx="1"/>
          </p:nvPr>
        </p:nvSpPr>
        <p:spPr/>
        <p:txBody>
          <a:bodyPr/>
          <a:lstStyle/>
          <a:p>
            <a:r>
              <a:rPr lang="en-US" dirty="0"/>
              <a:t>Although engagement </a:t>
            </a:r>
            <a:r>
              <a:rPr lang="en-GB" dirty="0"/>
              <a:t>rings and birthday flowers have a material existence, they also reflect attitudes, beliefs, and values that are </a:t>
            </a:r>
            <a:r>
              <a:rPr lang="en-US" dirty="0"/>
              <a:t>part of American culture.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en-US" b="1" dirty="0"/>
              <a:t>Ethnocentrism and Cultural Relativism</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algn="just"/>
            <a:r>
              <a:rPr lang="en-GB" sz="2800" dirty="0"/>
              <a:t>People often make judgments about other cultures according to the customs and values of their own, a </a:t>
            </a:r>
            <a:r>
              <a:rPr lang="en-US" sz="2800" dirty="0"/>
              <a:t>practice sociologists call </a:t>
            </a:r>
            <a:r>
              <a:rPr lang="en-US" sz="2800" b="1" u="sng" dirty="0"/>
              <a:t>ethnocentrism.</a:t>
            </a:r>
          </a:p>
          <a:p>
            <a:pPr algn="just"/>
            <a:r>
              <a:rPr lang="en-GB" sz="2800" dirty="0"/>
              <a:t>To avoid ethnocentrism in their own research, sociologists are guided by the concept of </a:t>
            </a:r>
            <a:r>
              <a:rPr lang="en-GB" sz="2800" b="1" u="sng" dirty="0"/>
              <a:t>cultural relativism, </a:t>
            </a:r>
            <a:r>
              <a:rPr lang="en-GB" sz="2800" dirty="0"/>
              <a:t>the recognition that social groups and cultures must be studied and understood on their own terms before valid comparisons can be made. Cultural relativism requires that </a:t>
            </a:r>
            <a:r>
              <a:rPr lang="en-GB" sz="2800" dirty="0" err="1"/>
              <a:t>behaviors</a:t>
            </a:r>
            <a:r>
              <a:rPr lang="en-GB" sz="2800" dirty="0"/>
              <a:t> and customs be viewed and analyzed within the context </a:t>
            </a:r>
            <a:r>
              <a:rPr lang="en-US" sz="2800" dirty="0"/>
              <a:t>in which they occur.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Social structure </a:t>
            </a:r>
            <a:endParaRPr lang="ar-SA" b="1" dirty="0"/>
          </a:p>
        </p:txBody>
      </p:sp>
      <p:sp>
        <p:nvSpPr>
          <p:cNvPr id="3" name="Content Placeholder 2"/>
          <p:cNvSpPr>
            <a:spLocks noGrp="1"/>
          </p:cNvSpPr>
          <p:nvPr>
            <p:ph idx="1"/>
          </p:nvPr>
        </p:nvSpPr>
        <p:spPr>
          <a:xfrm>
            <a:off x="228600" y="1295400"/>
            <a:ext cx="8458200" cy="5029200"/>
          </a:xfrm>
        </p:spPr>
        <p:txBody>
          <a:bodyPr>
            <a:noAutofit/>
          </a:bodyPr>
          <a:lstStyle/>
          <a:p>
            <a:pPr algn="just"/>
            <a:r>
              <a:rPr lang="en-GB" sz="3700" dirty="0"/>
              <a:t>In the most general sense, the notion of “structure” refers to a set of relations between elements that has some measure of coherence and stability.</a:t>
            </a:r>
          </a:p>
          <a:p>
            <a:r>
              <a:rPr lang="en-GB" sz="3700" dirty="0"/>
              <a:t>The idea of </a:t>
            </a:r>
            <a:r>
              <a:rPr lang="en-GB" sz="3700" b="1" dirty="0"/>
              <a:t>social structure refers to </a:t>
            </a:r>
            <a:r>
              <a:rPr lang="en-GB" sz="4000" b="1" dirty="0"/>
              <a:t>the way a society is organized around the regulated ways people interrelate and organize social life.</a:t>
            </a:r>
            <a:endParaRPr lang="en-GB" sz="37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Social structure </a:t>
            </a:r>
            <a:endParaRPr lang="ar-SA" b="1" dirty="0"/>
          </a:p>
        </p:txBody>
      </p:sp>
      <p:sp>
        <p:nvSpPr>
          <p:cNvPr id="3" name="Content Placeholder 2"/>
          <p:cNvSpPr>
            <a:spLocks noGrp="1"/>
          </p:cNvSpPr>
          <p:nvPr>
            <p:ph idx="1"/>
          </p:nvPr>
        </p:nvSpPr>
        <p:spPr>
          <a:xfrm>
            <a:off x="457200" y="1600200"/>
            <a:ext cx="8382000" cy="4525963"/>
          </a:xfrm>
        </p:spPr>
        <p:txBody>
          <a:bodyPr>
            <a:normAutofit/>
          </a:bodyPr>
          <a:lstStyle/>
          <a:p>
            <a:pPr>
              <a:buNone/>
            </a:pPr>
            <a:r>
              <a:rPr lang="en-GB" b="1" dirty="0"/>
              <a:t>Jean Piaget </a:t>
            </a:r>
            <a:r>
              <a:rPr lang="en-GB" dirty="0"/>
              <a:t>specifies three important characteristics that define the idea of structure:</a:t>
            </a:r>
          </a:p>
          <a:p>
            <a:r>
              <a:rPr lang="en-GB" dirty="0"/>
              <a:t>Every structure is:</a:t>
            </a:r>
          </a:p>
          <a:p>
            <a:r>
              <a:rPr lang="en-GB" b="1" i="1" dirty="0"/>
              <a:t>first</a:t>
            </a:r>
            <a:r>
              <a:rPr lang="en-GB" b="1" dirty="0"/>
              <a:t>, </a:t>
            </a:r>
            <a:r>
              <a:rPr lang="en-GB" dirty="0"/>
              <a:t>a </a:t>
            </a:r>
            <a:r>
              <a:rPr lang="en-GB" b="1" dirty="0"/>
              <a:t>totality</a:t>
            </a:r>
            <a:r>
              <a:rPr lang="en-GB" dirty="0"/>
              <a:t> whose properties cannot be reduced to those of its constituent elements.</a:t>
            </a:r>
          </a:p>
          <a:p>
            <a:r>
              <a:rPr lang="en-GB" b="1" dirty="0"/>
              <a:t>Second, </a:t>
            </a:r>
            <a:r>
              <a:rPr lang="en-GB" dirty="0"/>
              <a:t>it is a system with its </a:t>
            </a:r>
            <a:r>
              <a:rPr lang="en-GB" b="1" dirty="0"/>
              <a:t>own laws </a:t>
            </a:r>
            <a:r>
              <a:rPr lang="en-GB" dirty="0"/>
              <a:t>or mechanisms for functioning. </a:t>
            </a:r>
          </a:p>
          <a:p>
            <a:r>
              <a:rPr lang="en-GB" b="1" dirty="0"/>
              <a:t>third, </a:t>
            </a:r>
            <a:r>
              <a:rPr lang="en-GB" dirty="0"/>
              <a:t>it is a </a:t>
            </a:r>
            <a:r>
              <a:rPr lang="en-GB" b="1" dirty="0"/>
              <a:t>self-regulated entity </a:t>
            </a:r>
            <a:r>
              <a:rPr lang="en-GB" dirty="0"/>
              <a:t>that to some degree maintains itself or preserves itself throughout time.</a:t>
            </a:r>
            <a:endParaRPr lang="ar-SA" dirty="0"/>
          </a:p>
          <a:p>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Visions  of social structure </a:t>
            </a:r>
            <a:endParaRPr lang="ar-SA" dirty="0"/>
          </a:p>
        </p:txBody>
      </p:sp>
      <p:sp>
        <p:nvSpPr>
          <p:cNvPr id="3" name="Content Placeholder 2"/>
          <p:cNvSpPr>
            <a:spLocks noGrp="1"/>
          </p:cNvSpPr>
          <p:nvPr>
            <p:ph idx="1"/>
          </p:nvPr>
        </p:nvSpPr>
        <p:spPr>
          <a:xfrm>
            <a:off x="304800" y="1600200"/>
            <a:ext cx="8610600" cy="4525963"/>
          </a:xfrm>
        </p:spPr>
        <p:txBody>
          <a:bodyPr>
            <a:normAutofit/>
          </a:bodyPr>
          <a:lstStyle/>
          <a:p>
            <a:r>
              <a:rPr lang="en-GB" dirty="0"/>
              <a:t>1- </a:t>
            </a:r>
            <a:r>
              <a:rPr lang="en-GB" b="1" dirty="0"/>
              <a:t>Institutional or Cultural Vision: </a:t>
            </a:r>
            <a:r>
              <a:rPr lang="en-GB" dirty="0"/>
              <a:t>From this point of view, the basic elements of social structure are the norms, beliefs, and values that regulate social action</a:t>
            </a:r>
            <a:endParaRPr lang="en-GB" b="1" dirty="0"/>
          </a:p>
          <a:p>
            <a:r>
              <a:rPr lang="en-GB" b="1" dirty="0"/>
              <a:t>2- Relational and Distributive Vision:  </a:t>
            </a:r>
            <a:r>
              <a:rPr lang="en-GB" dirty="0"/>
              <a:t>the elements that make up social structure are, basically, social relations, and the analysis of social structure focuses on the tissue of social relations that connects individuals, groups, organizations, communities, and societies.</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GB" b="1" dirty="0"/>
              <a:t>Social interaction </a:t>
            </a:r>
            <a:endParaRPr lang="en-US" b="1" dirty="0"/>
          </a:p>
        </p:txBody>
      </p:sp>
      <p:sp>
        <p:nvSpPr>
          <p:cNvPr id="3" name="Content Placeholder 2"/>
          <p:cNvSpPr>
            <a:spLocks noGrp="1"/>
          </p:cNvSpPr>
          <p:nvPr>
            <p:ph idx="1"/>
          </p:nvPr>
        </p:nvSpPr>
        <p:spPr>
          <a:xfrm>
            <a:off x="228600" y="1066800"/>
            <a:ext cx="8915400" cy="5410200"/>
          </a:xfrm>
        </p:spPr>
        <p:txBody>
          <a:bodyPr>
            <a:noAutofit/>
          </a:bodyPr>
          <a:lstStyle/>
          <a:p>
            <a:pPr algn="just">
              <a:buNone/>
            </a:pPr>
            <a:r>
              <a:rPr lang="en-CA" sz="3200" dirty="0"/>
              <a:t>The process by which people act toward</a:t>
            </a:r>
          </a:p>
          <a:p>
            <a:pPr algn="just">
              <a:buNone/>
            </a:pPr>
            <a:r>
              <a:rPr lang="en-CA" sz="3200" dirty="0"/>
              <a:t>And respond to others…the foundation</a:t>
            </a:r>
          </a:p>
          <a:p>
            <a:pPr algn="just">
              <a:buNone/>
            </a:pPr>
            <a:r>
              <a:rPr lang="en-CA" sz="3200" dirty="0"/>
              <a:t> for all relationships and groups in society.</a:t>
            </a:r>
          </a:p>
          <a:p>
            <a:pPr algn="just">
              <a:buNone/>
            </a:pPr>
            <a:r>
              <a:rPr lang="en-GB" sz="3200" dirty="0"/>
              <a:t>Social interaction involves two or more</a:t>
            </a:r>
          </a:p>
          <a:p>
            <a:pPr algn="just">
              <a:buNone/>
            </a:pPr>
            <a:r>
              <a:rPr lang="en-GB" sz="3200" dirty="0"/>
              <a:t> people Taking one another into account.</a:t>
            </a:r>
          </a:p>
          <a:p>
            <a:pPr algn="just">
              <a:buNone/>
            </a:pPr>
            <a:r>
              <a:rPr lang="en-GB" sz="3200" dirty="0"/>
              <a:t> It is the interplay between the actions of</a:t>
            </a:r>
          </a:p>
          <a:p>
            <a:pPr algn="just">
              <a:buNone/>
            </a:pPr>
            <a:r>
              <a:rPr lang="en-GB" sz="3200" dirty="0"/>
              <a:t> these individuals.</a:t>
            </a:r>
            <a:endParaRPr lang="en-CA" sz="3200" dirty="0"/>
          </a:p>
          <a:p>
            <a:pPr algn="just">
              <a:buNone/>
            </a:pPr>
            <a:endParaRPr lang="en-US" sz="3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Social interaction </a:t>
            </a:r>
            <a:endParaRPr lang="ar-SA" b="1" dirty="0"/>
          </a:p>
        </p:txBody>
      </p:sp>
      <p:sp>
        <p:nvSpPr>
          <p:cNvPr id="3" name="Content Placeholder 2"/>
          <p:cNvSpPr>
            <a:spLocks noGrp="1"/>
          </p:cNvSpPr>
          <p:nvPr>
            <p:ph idx="1"/>
          </p:nvPr>
        </p:nvSpPr>
        <p:spPr>
          <a:xfrm>
            <a:off x="0" y="1600200"/>
            <a:ext cx="8991600" cy="4800600"/>
          </a:xfrm>
        </p:spPr>
        <p:txBody>
          <a:bodyPr>
            <a:noAutofit/>
          </a:bodyPr>
          <a:lstStyle/>
          <a:p>
            <a:pPr algn="just">
              <a:lnSpc>
                <a:spcPct val="120000"/>
              </a:lnSpc>
            </a:pPr>
            <a:r>
              <a:rPr lang="en-GB" i="1" dirty="0"/>
              <a:t>A </a:t>
            </a:r>
            <a:r>
              <a:rPr lang="en-GB" b="1" i="1" dirty="0"/>
              <a:t>social interaction involves two or more people taking one another into account. It is the interplay between the actions of these individuals. </a:t>
            </a:r>
            <a:r>
              <a:rPr lang="en-GB" dirty="0"/>
              <a:t>In this respect, social interaction is a central concept to understanding the nature of social life. Without knowledge of the context (cultural meaning)and the  norms that guide people’s action It is impossible to know the meaning the interaction</a:t>
            </a:r>
            <a:r>
              <a:rPr lang="en-GB" sz="2800" dirty="0"/>
              <a:t>.</a:t>
            </a:r>
            <a:endParaRPr lang="ar-SA"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4540316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Social interaction </a:t>
            </a:r>
            <a:endParaRPr lang="en-US" dirty="0"/>
          </a:p>
        </p:txBody>
      </p:sp>
      <p:sp>
        <p:nvSpPr>
          <p:cNvPr id="3" name="Content Placeholder 2"/>
          <p:cNvSpPr>
            <a:spLocks noGrp="1"/>
          </p:cNvSpPr>
          <p:nvPr>
            <p:ph idx="1"/>
          </p:nvPr>
        </p:nvSpPr>
        <p:spPr>
          <a:xfrm>
            <a:off x="838201" y="1676400"/>
            <a:ext cx="7696200" cy="4724400"/>
          </a:xfrm>
        </p:spPr>
        <p:txBody>
          <a:bodyPr>
            <a:noAutofit/>
          </a:bodyPr>
          <a:lstStyle/>
          <a:p>
            <a:pPr algn="just">
              <a:buNone/>
            </a:pPr>
            <a:r>
              <a:rPr lang="en-CA" sz="3200" dirty="0" smtClean="0"/>
              <a:t>   The </a:t>
            </a:r>
            <a:r>
              <a:rPr lang="en-CA" sz="3200" dirty="0"/>
              <a:t>process by which people act </a:t>
            </a:r>
            <a:r>
              <a:rPr lang="en-CA" sz="3200" dirty="0" smtClean="0"/>
              <a:t>toward and </a:t>
            </a:r>
            <a:r>
              <a:rPr lang="en-CA" sz="3200" dirty="0"/>
              <a:t>respond </a:t>
            </a:r>
            <a:r>
              <a:rPr lang="en-CA" sz="3200" dirty="0" smtClean="0"/>
              <a:t>to others called social interaction. It </a:t>
            </a:r>
            <a:r>
              <a:rPr lang="en-GB" sz="3200" dirty="0" smtClean="0"/>
              <a:t>involves </a:t>
            </a:r>
            <a:r>
              <a:rPr lang="en-GB" sz="3200" dirty="0"/>
              <a:t>two or more people taking one another into account</a:t>
            </a:r>
            <a:r>
              <a:rPr lang="en-GB" sz="3200" dirty="0" smtClean="0"/>
              <a:t>. </a:t>
            </a:r>
            <a:r>
              <a:rPr lang="en-GB" sz="3200" dirty="0"/>
              <a:t>Without knowledge of the context (cultural meaning)and the  norms that guide people’s action It is impossible to know the meaning the interaction.</a:t>
            </a:r>
            <a:endParaRPr lang="ar-SA" sz="3200" dirty="0"/>
          </a:p>
          <a:p>
            <a:pPr algn="just">
              <a:buNone/>
            </a:pPr>
            <a:endParaRPr lang="en-US" sz="3200" dirty="0"/>
          </a:p>
        </p:txBody>
      </p:sp>
    </p:spTree>
    <p:extLst>
      <p:ext uri="{BB962C8B-B14F-4D97-AF65-F5344CB8AC3E}">
        <p14:creationId xmlns:p14="http://schemas.microsoft.com/office/powerpoint/2010/main" val="310282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3AFCD-1643-4E49-9D12-98973F2EEAE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What social science can do for us ?</a:t>
            </a:r>
          </a:p>
        </p:txBody>
      </p:sp>
      <p:sp>
        <p:nvSpPr>
          <p:cNvPr id="3" name="Content Placeholder 2">
            <a:extLst>
              <a:ext uri="{FF2B5EF4-FFF2-40B4-BE49-F238E27FC236}">
                <a16:creationId xmlns:a16="http://schemas.microsoft.com/office/drawing/2014/main" id="{7D76F477-8103-4F46-B8FE-050EBEC557E8}"/>
              </a:ext>
            </a:extLst>
          </p:cNvPr>
          <p:cNvSpPr>
            <a:spLocks noGrp="1"/>
          </p:cNvSpPr>
          <p:nvPr>
            <p:ph idx="1"/>
          </p:nvPr>
        </p:nvSpPr>
        <p:spPr>
          <a:xfrm>
            <a:off x="228601" y="2133600"/>
            <a:ext cx="8305800" cy="4572000"/>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1- social scientists help us imagine alternative futures.</a:t>
            </a:r>
          </a:p>
          <a:p>
            <a:pPr marL="0" indent="0">
              <a:buNone/>
            </a:pPr>
            <a:r>
              <a:rPr lang="en-US" sz="3200" dirty="0">
                <a:latin typeface="Times New Roman" panose="02020603050405020304" pitchFamily="18" charset="0"/>
                <a:cs typeface="Times New Roman" panose="02020603050405020304" pitchFamily="18" charset="0"/>
              </a:rPr>
              <a:t>2- social science can help us make sense of our problems.</a:t>
            </a:r>
          </a:p>
          <a:p>
            <a:pPr marL="0" indent="0">
              <a:buNone/>
            </a:pPr>
            <a:r>
              <a:rPr lang="en-US" sz="3200" dirty="0">
                <a:latin typeface="Times New Roman" panose="02020603050405020304" pitchFamily="18" charset="0"/>
                <a:cs typeface="Times New Roman" panose="02020603050405020304" pitchFamily="18" charset="0"/>
              </a:rPr>
              <a:t>3- social scientists contribute to our health and well-being.</a:t>
            </a:r>
          </a:p>
          <a:p>
            <a:pPr marL="0" indent="0">
              <a:buNone/>
            </a:pPr>
            <a:r>
              <a:rPr lang="en-US" sz="3200" dirty="0">
                <a:latin typeface="Times New Roman" panose="02020603050405020304" pitchFamily="18" charset="0"/>
                <a:cs typeface="Times New Roman" panose="02020603050405020304" pitchFamily="18" charset="0"/>
              </a:rPr>
              <a:t>4- social science might save your life.</a:t>
            </a:r>
          </a:p>
          <a:p>
            <a:pPr marL="0" indent="0">
              <a:buNone/>
            </a:pPr>
            <a:r>
              <a:rPr lang="en-US" sz="3200" dirty="0">
                <a:latin typeface="Times New Roman" panose="02020603050405020304" pitchFamily="18" charset="0"/>
                <a:cs typeface="Times New Roman" panose="02020603050405020304" pitchFamily="18" charset="0"/>
              </a:rPr>
              <a:t>5- social science can change the world for better. </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0320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Types of Social Interaction</a:t>
            </a:r>
            <a:endParaRPr lang="ar-SA" dirty="0"/>
          </a:p>
        </p:txBody>
      </p:sp>
      <p:sp>
        <p:nvSpPr>
          <p:cNvPr id="3" name="Content Placeholder 2"/>
          <p:cNvSpPr>
            <a:spLocks noGrp="1"/>
          </p:cNvSpPr>
          <p:nvPr>
            <p:ph idx="1"/>
          </p:nvPr>
        </p:nvSpPr>
        <p:spPr>
          <a:xfrm>
            <a:off x="228600" y="1371600"/>
            <a:ext cx="8610600" cy="5181600"/>
          </a:xfrm>
        </p:spPr>
        <p:txBody>
          <a:bodyPr>
            <a:normAutofit/>
          </a:bodyPr>
          <a:lstStyle/>
          <a:p>
            <a:pPr>
              <a:buNone/>
            </a:pPr>
            <a:r>
              <a:rPr lang="en-GB" b="1" dirty="0"/>
              <a:t>1-</a:t>
            </a:r>
            <a:r>
              <a:rPr lang="en-GB" i="1" dirty="0"/>
              <a:t> </a:t>
            </a:r>
            <a:r>
              <a:rPr lang="en-GB" b="1" i="1" dirty="0"/>
              <a:t>Nonverbal interaction </a:t>
            </a:r>
            <a:r>
              <a:rPr lang="en-GB" i="1" dirty="0"/>
              <a:t>(</a:t>
            </a:r>
            <a:r>
              <a:rPr lang="en-GB" dirty="0"/>
              <a:t>arm movements, gestures, eye contact…etc. </a:t>
            </a:r>
          </a:p>
          <a:p>
            <a:pPr>
              <a:buNone/>
            </a:pPr>
            <a:r>
              <a:rPr lang="en-GB" b="1" dirty="0"/>
              <a:t>2- Exchange </a:t>
            </a:r>
            <a:r>
              <a:rPr lang="en-GB" sz="2400" dirty="0"/>
              <a:t>(w</a:t>
            </a:r>
            <a:r>
              <a:rPr lang="en-GB" sz="2400" i="1" dirty="0"/>
              <a:t>hen people do something for each other with the express purpose of receiving a reward or return, they are involved in an </a:t>
            </a:r>
            <a:r>
              <a:rPr lang="en-GB" sz="2400" b="1" i="1" dirty="0"/>
              <a:t>exchange interaction </a:t>
            </a:r>
            <a:r>
              <a:rPr lang="en-GB" sz="2400" i="1" dirty="0"/>
              <a:t>such as </a:t>
            </a:r>
            <a:r>
              <a:rPr lang="en-GB" sz="2400" dirty="0"/>
              <a:t>employer-employee inaction</a:t>
            </a:r>
            <a:r>
              <a:rPr lang="en-GB" sz="2400" i="1" dirty="0"/>
              <a:t>)</a:t>
            </a:r>
          </a:p>
          <a:p>
            <a:pPr>
              <a:buNone/>
            </a:pPr>
            <a:r>
              <a:rPr lang="en-GB" b="1" dirty="0"/>
              <a:t>3- Cooperation </a:t>
            </a:r>
            <a:r>
              <a:rPr lang="en-GB" sz="2400" b="1" dirty="0"/>
              <a:t>(</a:t>
            </a:r>
            <a:r>
              <a:rPr lang="en-GB" sz="2400" dirty="0"/>
              <a:t>A </a:t>
            </a:r>
            <a:r>
              <a:rPr lang="en-GB" sz="2400" b="1" dirty="0"/>
              <a:t>cooperative interaction </a:t>
            </a:r>
            <a:r>
              <a:rPr lang="en-GB" sz="2400" dirty="0"/>
              <a:t>occurs </a:t>
            </a:r>
            <a:r>
              <a:rPr lang="en-GB" sz="2400" i="1" dirty="0"/>
              <a:t>when people act together to promote common interests or achieve shared goals).</a:t>
            </a:r>
          </a:p>
          <a:p>
            <a:pPr>
              <a:buNone/>
            </a:pPr>
            <a:r>
              <a:rPr lang="en-GB" b="1" dirty="0"/>
              <a:t>4- Conflict (</a:t>
            </a:r>
            <a:r>
              <a:rPr lang="en-GB" sz="2400" i="1" dirty="0"/>
              <a:t>people in conflict  struggle with one another for some prized object or value which are limited. In most conflict relationships, only one person can gain at someone else’s expense)</a:t>
            </a:r>
            <a:r>
              <a:rPr lang="en-GB" dirty="0"/>
              <a:t>.</a:t>
            </a:r>
          </a:p>
          <a:p>
            <a:pPr>
              <a:buNone/>
            </a:pPr>
            <a:r>
              <a:rPr lang="en-GB" b="1" dirty="0"/>
              <a:t>5- Competition </a:t>
            </a:r>
            <a:r>
              <a:rPr lang="en-GB" sz="2400" i="1" dirty="0"/>
              <a:t>(</a:t>
            </a:r>
            <a:r>
              <a:rPr lang="en-GB" sz="2400" b="1" i="1" dirty="0"/>
              <a:t>competition</a:t>
            </a:r>
            <a:r>
              <a:rPr lang="en-GB" sz="2400" i="1" dirty="0"/>
              <a:t> is a form of conflict in which individuals or groups confine their conflict within agreed upon rules).</a:t>
            </a:r>
          </a:p>
          <a:p>
            <a:endParaRPr lang="en-GB" b="1" dirty="0"/>
          </a:p>
          <a:p>
            <a:pPr>
              <a:buNone/>
            </a:pPr>
            <a:endParaRPr lang="ar-SA" sz="2400" b="1"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74638"/>
            <a:ext cx="5867400" cy="1143000"/>
          </a:xfrm>
        </p:spPr>
        <p:txBody>
          <a:bodyPr/>
          <a:lstStyle/>
          <a:p>
            <a:r>
              <a:rPr lang="en-GB" dirty="0"/>
              <a:t> George </a:t>
            </a:r>
            <a:r>
              <a:rPr lang="en-GB" dirty="0" err="1"/>
              <a:t>Simmel</a:t>
            </a:r>
            <a:endParaRPr lang="en-US" dirty="0"/>
          </a:p>
        </p:txBody>
      </p:sp>
      <p:sp>
        <p:nvSpPr>
          <p:cNvPr id="3" name="Content Placeholder 2"/>
          <p:cNvSpPr>
            <a:spLocks noGrp="1"/>
          </p:cNvSpPr>
          <p:nvPr>
            <p:ph idx="1"/>
          </p:nvPr>
        </p:nvSpPr>
        <p:spPr>
          <a:xfrm>
            <a:off x="1447800" y="1295400"/>
            <a:ext cx="7239000" cy="5562600"/>
          </a:xfrm>
        </p:spPr>
        <p:txBody>
          <a:bodyPr>
            <a:noAutofit/>
          </a:bodyPr>
          <a:lstStyle/>
          <a:p>
            <a:pPr algn="just">
              <a:buNone/>
            </a:pPr>
            <a:r>
              <a:rPr lang="en-GB" sz="2400" dirty="0"/>
              <a:t>   He developed a geometry of social    interaction. </a:t>
            </a:r>
            <a:r>
              <a:rPr lang="en-GB" sz="2400" b="1" dirty="0"/>
              <a:t>Two of the geometric coefficients are:</a:t>
            </a:r>
          </a:p>
          <a:p>
            <a:pPr algn="just">
              <a:buNone/>
            </a:pPr>
            <a:r>
              <a:rPr lang="en-GB" sz="2400" b="1" dirty="0"/>
              <a:t>   1- Number: </a:t>
            </a:r>
            <a:r>
              <a:rPr lang="en-GB" sz="2400" dirty="0"/>
              <a:t>the impact of number of                people on the quality of interaction.</a:t>
            </a:r>
          </a:p>
          <a:p>
            <a:pPr algn="just">
              <a:buNone/>
            </a:pPr>
            <a:r>
              <a:rPr lang="en-GB" sz="2400" b="1" dirty="0"/>
              <a:t>     A- Dyad (two individuals)</a:t>
            </a:r>
          </a:p>
          <a:p>
            <a:pPr algn="just">
              <a:buNone/>
            </a:pPr>
            <a:r>
              <a:rPr lang="en-GB" sz="2400" b="1" dirty="0"/>
              <a:t>     B-triad (three or more individuals )</a:t>
            </a:r>
          </a:p>
          <a:p>
            <a:pPr algn="just">
              <a:buNone/>
            </a:pPr>
            <a:r>
              <a:rPr lang="en-GB" sz="2400" b="1" dirty="0"/>
              <a:t>   2-</a:t>
            </a:r>
            <a:r>
              <a:rPr lang="en-GB" sz="2400" dirty="0"/>
              <a:t> </a:t>
            </a:r>
            <a:r>
              <a:rPr lang="en-GB" sz="2400" b="1" dirty="0"/>
              <a:t>distance: </a:t>
            </a:r>
            <a:r>
              <a:rPr lang="en-GB" sz="2400" dirty="0"/>
              <a:t>those who involve in an  interaction a combination of closeness and distance   </a:t>
            </a:r>
          </a:p>
          <a:p>
            <a:pPr algn="just">
              <a:buNone/>
            </a:pPr>
            <a:r>
              <a:rPr lang="en-GB" sz="2400" dirty="0"/>
              <a:t> </a:t>
            </a:r>
            <a:endParaRPr lang="en-US" sz="24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Form of social interaction </a:t>
            </a:r>
            <a:endParaRPr lang="en-US" b="1" dirty="0"/>
          </a:p>
        </p:txBody>
      </p:sp>
      <p:sp>
        <p:nvSpPr>
          <p:cNvPr id="3" name="Content Placeholder 2"/>
          <p:cNvSpPr>
            <a:spLocks noGrp="1"/>
          </p:cNvSpPr>
          <p:nvPr>
            <p:ph idx="1"/>
          </p:nvPr>
        </p:nvSpPr>
        <p:spPr/>
        <p:txBody>
          <a:bodyPr>
            <a:normAutofit fontScale="92500"/>
          </a:bodyPr>
          <a:lstStyle/>
          <a:p>
            <a:pPr>
              <a:buNone/>
            </a:pPr>
            <a:r>
              <a:rPr lang="en-GB" sz="3600" dirty="0"/>
              <a:t>he examine various form of social relationships</a:t>
            </a:r>
          </a:p>
          <a:p>
            <a:pPr>
              <a:buNone/>
            </a:pPr>
            <a:r>
              <a:rPr lang="en-GB" sz="3600" dirty="0"/>
              <a:t>from the point of view of </a:t>
            </a:r>
            <a:r>
              <a:rPr lang="en-GB" sz="3600" b="1" dirty="0"/>
              <a:t>reciprocal knowledge and secrecy</a:t>
            </a:r>
            <a:r>
              <a:rPr lang="en-GB" sz="3600" dirty="0"/>
              <a:t> : </a:t>
            </a:r>
          </a:p>
          <a:p>
            <a:pPr>
              <a:buNone/>
            </a:pPr>
            <a:r>
              <a:rPr lang="en-GB" sz="3600" dirty="0"/>
              <a:t>                     </a:t>
            </a:r>
            <a:r>
              <a:rPr lang="en-GB" sz="3600" dirty="0" smtClean="0"/>
              <a:t>     </a:t>
            </a:r>
            <a:r>
              <a:rPr lang="en-GB" sz="3600" b="1" dirty="0"/>
              <a:t>1- confidence</a:t>
            </a:r>
          </a:p>
          <a:p>
            <a:pPr>
              <a:buNone/>
            </a:pPr>
            <a:r>
              <a:rPr lang="en-GB" sz="3600" b="1" dirty="0"/>
              <a:t>                          2-accuantnceship (discretion)</a:t>
            </a:r>
          </a:p>
          <a:p>
            <a:pPr>
              <a:buNone/>
            </a:pPr>
            <a:r>
              <a:rPr lang="en-GB" sz="3600" b="1" dirty="0"/>
              <a:t>                          3-friendship</a:t>
            </a:r>
          </a:p>
          <a:p>
            <a:pPr>
              <a:buNone/>
            </a:pPr>
            <a:r>
              <a:rPr lang="en-GB" sz="3600" b="1" dirty="0"/>
              <a:t>                          4-intimate  </a:t>
            </a:r>
            <a:endParaRPr lang="en-US" sz="3600" b="1"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outcome of social interaction </a:t>
            </a:r>
            <a:endParaRPr lang="en-US" b="1" dirty="0"/>
          </a:p>
        </p:txBody>
      </p:sp>
      <p:sp>
        <p:nvSpPr>
          <p:cNvPr id="3" name="Content Placeholder 2"/>
          <p:cNvSpPr>
            <a:spLocks noGrp="1"/>
          </p:cNvSpPr>
          <p:nvPr>
            <p:ph idx="1"/>
          </p:nvPr>
        </p:nvSpPr>
        <p:spPr>
          <a:xfrm>
            <a:off x="1942415" y="2133600"/>
            <a:ext cx="6210985" cy="3777622"/>
          </a:xfrm>
        </p:spPr>
        <p:txBody>
          <a:bodyPr>
            <a:normAutofit/>
          </a:bodyPr>
          <a:lstStyle/>
          <a:p>
            <a:pPr algn="ctr">
              <a:buNone/>
            </a:pPr>
            <a:r>
              <a:rPr lang="en-GB" sz="4400" b="1" dirty="0" smtClean="0">
                <a:latin typeface="+mj-lt"/>
              </a:rPr>
              <a:t>  </a:t>
            </a:r>
            <a:r>
              <a:rPr lang="en-GB" sz="4400" b="1" dirty="0">
                <a:latin typeface="+mj-lt"/>
              </a:rPr>
              <a:t>1-  assimilation </a:t>
            </a:r>
            <a:endParaRPr lang="en-GB" sz="4400" b="1" dirty="0" smtClean="0">
              <a:latin typeface="+mj-lt"/>
            </a:endParaRPr>
          </a:p>
          <a:p>
            <a:pPr algn="ctr">
              <a:buNone/>
            </a:pPr>
            <a:r>
              <a:rPr lang="en-GB" sz="4400" b="1" dirty="0" smtClean="0">
                <a:latin typeface="+mj-lt"/>
              </a:rPr>
              <a:t> </a:t>
            </a:r>
            <a:r>
              <a:rPr lang="en-GB" sz="4400" b="1" dirty="0">
                <a:latin typeface="+mj-lt"/>
              </a:rPr>
              <a:t>2- integration</a:t>
            </a:r>
          </a:p>
          <a:p>
            <a:pPr algn="ctr">
              <a:buNone/>
            </a:pPr>
            <a:r>
              <a:rPr lang="en-GB" sz="4400" b="1" dirty="0">
                <a:latin typeface="+mj-lt"/>
              </a:rPr>
              <a:t>      </a:t>
            </a:r>
            <a:r>
              <a:rPr lang="en-GB" sz="4400" b="1" dirty="0" smtClean="0">
                <a:latin typeface="+mj-lt"/>
              </a:rPr>
              <a:t>  3-marginalization     4- separation </a:t>
            </a:r>
          </a:p>
          <a:p>
            <a:pPr algn="ctr">
              <a:buNone/>
            </a:pPr>
            <a:endParaRPr lang="en-US" sz="4400" b="1" dirty="0">
              <a:latin typeface="+mj-l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09800" y="1600200"/>
            <a:ext cx="6934200" cy="4525963"/>
          </a:xfrm>
        </p:spPr>
        <p:txBody>
          <a:bodyPr>
            <a:normAutofit/>
          </a:bodyPr>
          <a:lstStyle/>
          <a:p>
            <a:pPr>
              <a:buNone/>
            </a:pPr>
            <a:r>
              <a:rPr lang="en-GB" sz="4000" dirty="0"/>
              <a:t>A- I have a 14-years old son.</a:t>
            </a:r>
          </a:p>
          <a:p>
            <a:pPr>
              <a:buNone/>
            </a:pPr>
            <a:r>
              <a:rPr lang="en-GB" sz="4000" dirty="0"/>
              <a:t>B- well that is right</a:t>
            </a:r>
          </a:p>
          <a:p>
            <a:pPr>
              <a:buNone/>
            </a:pPr>
            <a:r>
              <a:rPr lang="en-GB" sz="4000" dirty="0"/>
              <a:t>A- I also have a pet</a:t>
            </a:r>
          </a:p>
          <a:p>
            <a:pPr>
              <a:buNone/>
            </a:pPr>
            <a:r>
              <a:rPr lang="en-GB" sz="4000" dirty="0"/>
              <a:t>B- oh , I am sorry   </a:t>
            </a:r>
            <a:endParaRPr lang="en-US" sz="40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GB" sz="2800" b="1" dirty="0"/>
              <a:t>The nature of groups </a:t>
            </a:r>
            <a:endParaRPr lang="en-US" sz="2800" b="1" dirty="0"/>
          </a:p>
        </p:txBody>
      </p:sp>
      <p:sp>
        <p:nvSpPr>
          <p:cNvPr id="3" name="Content Placeholder 2"/>
          <p:cNvSpPr>
            <a:spLocks noGrp="1"/>
          </p:cNvSpPr>
          <p:nvPr>
            <p:ph idx="1"/>
          </p:nvPr>
        </p:nvSpPr>
        <p:spPr>
          <a:xfrm>
            <a:off x="0" y="381000"/>
            <a:ext cx="8991600" cy="6477000"/>
          </a:xfrm>
        </p:spPr>
        <p:txBody>
          <a:bodyPr>
            <a:noAutofit/>
          </a:bodyPr>
          <a:lstStyle/>
          <a:p>
            <a:pPr indent="-324000" algn="just"/>
            <a:r>
              <a:rPr lang="en-GB" sz="2800" dirty="0"/>
              <a:t>A social group, unlike an aggregation, does not cease to exist when its members are away from one another.</a:t>
            </a:r>
          </a:p>
          <a:p>
            <a:pPr indent="-324000" algn="just"/>
            <a:r>
              <a:rPr lang="en-GB" sz="2800" dirty="0"/>
              <a:t>People with similar characteristics do not become a social group unless concrete, dynamic interrelations develop among them.</a:t>
            </a:r>
          </a:p>
          <a:p>
            <a:pPr indent="-324000" algn="just"/>
            <a:r>
              <a:rPr lang="en-GB" sz="2800" dirty="0"/>
              <a:t>it is difficult for everyone to participate in society without belonging to a number of groups. Groups are like bridges between the individual and society as a whole.</a:t>
            </a:r>
          </a:p>
          <a:p>
            <a:pPr indent="-324000" algn="just"/>
            <a:r>
              <a:rPr lang="en-GB" sz="2800" dirty="0"/>
              <a:t>As a group grows larger, the number of relationships within it increases, which often leads to the formation of </a:t>
            </a:r>
            <a:r>
              <a:rPr lang="en-GB" sz="2800" b="1" dirty="0"/>
              <a:t>subgroups.</a:t>
            </a:r>
          </a:p>
          <a:p>
            <a:pPr indent="-324000" algn="just"/>
            <a:r>
              <a:rPr lang="en-GB" sz="2800" dirty="0"/>
              <a:t>small groups tend to resist the addition of new members because increasing size threatens the nature of the group.</a:t>
            </a:r>
          </a:p>
          <a:p>
            <a:pPr indent="-324000" algn="just"/>
            <a:r>
              <a:rPr lang="en-GB" sz="2800" dirty="0"/>
              <a:t>Group members identify by </a:t>
            </a:r>
            <a:r>
              <a:rPr lang="en-GB" sz="2800" b="1" dirty="0"/>
              <a:t>in-group</a:t>
            </a:r>
            <a:r>
              <a:rPr lang="en-GB" sz="2800" dirty="0"/>
              <a:t> and </a:t>
            </a:r>
            <a:r>
              <a:rPr lang="en-GB" sz="2800" b="1" dirty="0"/>
              <a:t>out group</a:t>
            </a:r>
            <a:r>
              <a:rPr lang="en-GB" sz="2800" dirty="0"/>
              <a:t>.</a:t>
            </a:r>
          </a:p>
          <a:p>
            <a:pPr indent="-324000" algn="just"/>
            <a:endParaRPr lang="ar-SA" sz="2800" dirty="0"/>
          </a:p>
          <a:p>
            <a:pPr indent="-324000" algn="just"/>
            <a:endParaRPr lang="en-GB" sz="2800" dirty="0"/>
          </a:p>
          <a:p>
            <a:pPr indent="-324000" algn="just"/>
            <a:endParaRPr lang="en-GB" sz="2800" dirty="0"/>
          </a:p>
          <a:p>
            <a:pPr indent="-324000" algn="just">
              <a:buNone/>
            </a:pPr>
            <a:endParaRPr lang="en-US" sz="2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Social group </a:t>
            </a:r>
            <a:endParaRPr lang="en-US" b="1" dirty="0"/>
          </a:p>
        </p:txBody>
      </p:sp>
      <p:sp>
        <p:nvSpPr>
          <p:cNvPr id="3" name="Content Placeholder 2"/>
          <p:cNvSpPr>
            <a:spLocks noGrp="1"/>
          </p:cNvSpPr>
          <p:nvPr>
            <p:ph idx="1"/>
          </p:nvPr>
        </p:nvSpPr>
        <p:spPr/>
        <p:txBody>
          <a:bodyPr>
            <a:normAutofit/>
          </a:bodyPr>
          <a:lstStyle/>
          <a:p>
            <a:pPr algn="just">
              <a:buNone/>
            </a:pPr>
            <a:r>
              <a:rPr lang="en-GB" sz="4400" b="1" dirty="0"/>
              <a:t>   social group consists of a number of people who have a common identity, some feeling of unity, and certain common goals and shared norms.</a:t>
            </a:r>
            <a:endParaRPr lang="en-US" sz="4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classic answer to the problem of mobilizing individuals for social action is some kind of coercion, that is, punishment for free-riding. Coercion may come from law or government regulation (if free-riders can be accurately identified), from individual morality (internal norms), or from informal face-to-face sanctions (small group norms). Particularly in a small group, personal morality and group norms can be difficult to separate, because individual morality is usually anchored in some kind of group consensus. And in a small face-to-face group where each member and each member's behavior is known to others, social rewards for participation and social punishments for free-riding can make behavioral commitment rational after all. </a:t>
            </a:r>
            <a:r>
              <a:rPr lang="en-US"/>
              <a:t>When groups can be linked through common members or common leaders into a larger multi-group organization, social action becomes possible on a larger scale.</a:t>
            </a:r>
          </a:p>
        </p:txBody>
      </p:sp>
    </p:spTree>
    <p:extLst>
      <p:ext uri="{BB962C8B-B14F-4D97-AF65-F5344CB8AC3E}">
        <p14:creationId xmlns:p14="http://schemas.microsoft.com/office/powerpoint/2010/main" val="19352597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group</a:t>
            </a:r>
            <a:endParaRPr lang="ar-SA" dirty="0"/>
          </a:p>
        </p:txBody>
      </p:sp>
      <p:sp>
        <p:nvSpPr>
          <p:cNvPr id="3" name="Content Placeholder 2"/>
          <p:cNvSpPr>
            <a:spLocks noGrp="1"/>
          </p:cNvSpPr>
          <p:nvPr>
            <p:ph idx="1"/>
          </p:nvPr>
        </p:nvSpPr>
        <p:spPr>
          <a:xfrm>
            <a:off x="228600" y="1219200"/>
            <a:ext cx="8686800" cy="5257800"/>
          </a:xfrm>
        </p:spPr>
        <p:txBody>
          <a:bodyPr>
            <a:noAutofit/>
          </a:bodyPr>
          <a:lstStyle/>
          <a:p>
            <a:pPr>
              <a:buFont typeface="Wingdings" pitchFamily="2" charset="2"/>
              <a:buChar char="Ø"/>
            </a:pPr>
            <a:r>
              <a:rPr lang="en-GB" b="1" dirty="0"/>
              <a:t>social groups have the following characteristics</a:t>
            </a:r>
            <a:r>
              <a:rPr lang="en-GB" dirty="0"/>
              <a:t>: </a:t>
            </a:r>
          </a:p>
          <a:p>
            <a:pPr>
              <a:buNone/>
            </a:pPr>
            <a:r>
              <a:rPr lang="en-GB" b="1" dirty="0"/>
              <a:t>(1) </a:t>
            </a:r>
            <a:r>
              <a:rPr lang="en-GB" dirty="0"/>
              <a:t>permanence beyond the meetings of members, that is, even when members are dispersed.</a:t>
            </a:r>
          </a:p>
          <a:p>
            <a:pPr>
              <a:buNone/>
            </a:pPr>
            <a:r>
              <a:rPr lang="en-GB" b="1" dirty="0"/>
              <a:t>(2) </a:t>
            </a:r>
            <a:r>
              <a:rPr lang="en-GB" dirty="0"/>
              <a:t>means for identifying members.</a:t>
            </a:r>
          </a:p>
          <a:p>
            <a:pPr>
              <a:buNone/>
            </a:pPr>
            <a:r>
              <a:rPr lang="en-GB" b="1" dirty="0"/>
              <a:t>(3) </a:t>
            </a:r>
            <a:r>
              <a:rPr lang="en-GB" dirty="0"/>
              <a:t>mechanisms for recruiting new members.</a:t>
            </a:r>
          </a:p>
          <a:p>
            <a:pPr>
              <a:buNone/>
            </a:pPr>
            <a:r>
              <a:rPr lang="en-GB" b="1" dirty="0"/>
              <a:t>(4) </a:t>
            </a:r>
            <a:r>
              <a:rPr lang="en-GB" dirty="0"/>
              <a:t>goals or purposes.</a:t>
            </a:r>
          </a:p>
          <a:p>
            <a:pPr>
              <a:buNone/>
            </a:pPr>
            <a:r>
              <a:rPr lang="en-GB" b="1" dirty="0"/>
              <a:t>(5) </a:t>
            </a:r>
            <a:r>
              <a:rPr lang="en-GB" dirty="0"/>
              <a:t>social statuses and roles, that is, norms for behaviour.</a:t>
            </a:r>
          </a:p>
          <a:p>
            <a:pPr>
              <a:buNone/>
            </a:pPr>
            <a:r>
              <a:rPr lang="en-GB" b="1" dirty="0"/>
              <a:t>(6) </a:t>
            </a:r>
            <a:r>
              <a:rPr lang="en-GB" dirty="0"/>
              <a:t>means for controlling members’ behaviour.</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GB" b="1" dirty="0"/>
              <a:t>Functions of groups </a:t>
            </a:r>
            <a:endParaRPr lang="ar-SA" b="1" dirty="0"/>
          </a:p>
        </p:txBody>
      </p:sp>
      <p:sp>
        <p:nvSpPr>
          <p:cNvPr id="3" name="Content Placeholder 2"/>
          <p:cNvSpPr>
            <a:spLocks noGrp="1"/>
          </p:cNvSpPr>
          <p:nvPr>
            <p:ph idx="1"/>
          </p:nvPr>
        </p:nvSpPr>
        <p:spPr>
          <a:xfrm>
            <a:off x="304800" y="990600"/>
            <a:ext cx="8610600" cy="5562600"/>
          </a:xfrm>
        </p:spPr>
        <p:txBody>
          <a:bodyPr>
            <a:noAutofit/>
          </a:bodyPr>
          <a:lstStyle/>
          <a:p>
            <a:pPr>
              <a:buNone/>
            </a:pPr>
            <a:r>
              <a:rPr lang="en-GB" dirty="0"/>
              <a:t>(1) </a:t>
            </a:r>
            <a:r>
              <a:rPr lang="en-GB" b="1" dirty="0"/>
              <a:t>define their boundaries( </a:t>
            </a:r>
            <a:r>
              <a:rPr lang="en-GB" sz="2400" dirty="0"/>
              <a:t>in-group, out group</a:t>
            </a:r>
            <a:r>
              <a:rPr lang="en-GB" b="1" dirty="0"/>
              <a:t>)</a:t>
            </a:r>
            <a:r>
              <a:rPr lang="en-GB" dirty="0"/>
              <a:t>.</a:t>
            </a:r>
          </a:p>
          <a:p>
            <a:pPr>
              <a:buNone/>
            </a:pPr>
            <a:r>
              <a:rPr lang="en-GB" dirty="0"/>
              <a:t>(2) </a:t>
            </a:r>
            <a:r>
              <a:rPr lang="en-GB" b="1" dirty="0"/>
              <a:t>choose leaders</a:t>
            </a:r>
            <a:r>
              <a:rPr lang="en-GB" dirty="0"/>
              <a:t>.</a:t>
            </a:r>
          </a:p>
          <a:p>
            <a:pPr>
              <a:buNone/>
            </a:pPr>
            <a:r>
              <a:rPr lang="en-GB" dirty="0"/>
              <a:t>(3) </a:t>
            </a:r>
            <a:r>
              <a:rPr lang="en-GB" b="1" dirty="0"/>
              <a:t>make decisions</a:t>
            </a:r>
            <a:r>
              <a:rPr lang="en-GB" dirty="0"/>
              <a:t>.</a:t>
            </a:r>
          </a:p>
          <a:p>
            <a:pPr>
              <a:buNone/>
            </a:pPr>
            <a:r>
              <a:rPr lang="en-GB" dirty="0"/>
              <a:t>(4</a:t>
            </a:r>
            <a:r>
              <a:rPr lang="en-GB" b="1" dirty="0"/>
              <a:t>) set goals</a:t>
            </a:r>
            <a:r>
              <a:rPr lang="en-GB" dirty="0"/>
              <a:t>. </a:t>
            </a:r>
          </a:p>
          <a:p>
            <a:pPr>
              <a:buNone/>
            </a:pPr>
            <a:r>
              <a:rPr lang="en-GB" dirty="0"/>
              <a:t>(5) </a:t>
            </a:r>
            <a:r>
              <a:rPr lang="en-GB" b="1" dirty="0"/>
              <a:t>assign tasks </a:t>
            </a:r>
            <a:r>
              <a:rPr lang="en-GB" sz="2400" dirty="0"/>
              <a:t>(knowing what needs to be done and who is going to do it).</a:t>
            </a:r>
          </a:p>
          <a:p>
            <a:pPr>
              <a:buNone/>
            </a:pPr>
            <a:r>
              <a:rPr lang="en-GB" dirty="0"/>
              <a:t>(6) </a:t>
            </a:r>
            <a:r>
              <a:rPr lang="en-GB" b="1" dirty="0"/>
              <a:t>control members’ behaviour </a:t>
            </a:r>
            <a:r>
              <a:rPr lang="en-GB" sz="2400" dirty="0"/>
              <a:t>(member’s failure to conform is met with responses ranging from coolness to criticism or even ejection from the group, Primary groups tend to be more tolerant of members’ deviant behaviour than are secondary groups.).</a:t>
            </a:r>
            <a:endParaRPr lang="ar-SA"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0163" y="25412"/>
            <a:ext cx="6183103" cy="584776"/>
          </a:xfrm>
          <a:prstGeom prst="rect">
            <a:avLst/>
          </a:prstGeom>
        </p:spPr>
        <p:txBody>
          <a:bodyPr wrap="none">
            <a:spAutoFit/>
          </a:bodyPr>
          <a:lstStyle/>
          <a:p>
            <a:r>
              <a:rPr lang="en-US" sz="3200" b="1" u="sng" dirty="0">
                <a:latin typeface="Arial"/>
                <a:cs typeface="Arial"/>
              </a:rPr>
              <a:t>The Social Science Disciplines</a:t>
            </a:r>
          </a:p>
        </p:txBody>
      </p:sp>
      <p:graphicFrame>
        <p:nvGraphicFramePr>
          <p:cNvPr id="3" name="Object 2"/>
          <p:cNvGraphicFramePr>
            <a:graphicFrameLocks noChangeAspect="1"/>
          </p:cNvGraphicFramePr>
          <p:nvPr>
            <p:extLst>
              <p:ext uri="{D42A27DB-BD31-4B8C-83A1-F6EECF244321}">
                <p14:modId xmlns:p14="http://schemas.microsoft.com/office/powerpoint/2010/main" val="1519174342"/>
              </p:ext>
            </p:extLst>
          </p:nvPr>
        </p:nvGraphicFramePr>
        <p:xfrm>
          <a:off x="186110" y="892414"/>
          <a:ext cx="8570383" cy="584200"/>
        </p:xfrm>
        <a:graphic>
          <a:graphicData uri="http://schemas.openxmlformats.org/presentationml/2006/ole">
            <mc:AlternateContent xmlns:mc="http://schemas.openxmlformats.org/markup-compatibility/2006">
              <mc:Choice xmlns:v="urn:schemas-microsoft-com:vml" Requires="v">
                <p:oleObj spid="_x0000_s1144" name="Document" r:id="rId3" imgW="5629325" imgH="586763" progId="Word.Document.12">
                  <p:embed/>
                </p:oleObj>
              </mc:Choice>
              <mc:Fallback>
                <p:oleObj name="Document" r:id="rId3" imgW="5629325" imgH="586763" progId="Word.Document.12">
                  <p:embed/>
                  <p:pic>
                    <p:nvPicPr>
                      <p:cNvPr id="3" name="Object 2"/>
                      <p:cNvPicPr>
                        <a:picLocks noChangeAspect="1" noChangeArrowheads="1"/>
                      </p:cNvPicPr>
                      <p:nvPr/>
                    </p:nvPicPr>
                    <p:blipFill>
                      <a:blip r:embed="rId4"/>
                      <a:srcRect/>
                      <a:stretch>
                        <a:fillRect/>
                      </a:stretch>
                    </p:blipFill>
                    <p:spPr bwMode="auto">
                      <a:xfrm>
                        <a:off x="186110" y="892414"/>
                        <a:ext cx="8570383"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414407" y="1476614"/>
            <a:ext cx="1243024" cy="369332"/>
          </a:xfrm>
          <a:prstGeom prst="rect">
            <a:avLst/>
          </a:prstGeom>
        </p:spPr>
        <p:txBody>
          <a:bodyPr wrap="none">
            <a:spAutoFit/>
          </a:bodyPr>
          <a:lstStyle/>
          <a:p>
            <a:r>
              <a:rPr lang="en-US" dirty="0"/>
              <a:t>Sociology </a:t>
            </a:r>
          </a:p>
        </p:txBody>
      </p:sp>
      <p:sp>
        <p:nvSpPr>
          <p:cNvPr id="6" name="Rectangle 5"/>
          <p:cNvSpPr/>
          <p:nvPr/>
        </p:nvSpPr>
        <p:spPr>
          <a:xfrm>
            <a:off x="2025310" y="1384281"/>
            <a:ext cx="3396778" cy="923330"/>
          </a:xfrm>
          <a:prstGeom prst="rect">
            <a:avLst/>
          </a:prstGeom>
        </p:spPr>
        <p:txBody>
          <a:bodyPr wrap="square">
            <a:spAutoFit/>
          </a:bodyPr>
          <a:lstStyle/>
          <a:p>
            <a:r>
              <a:rPr lang="en-US" i="1" dirty="0"/>
              <a:t>Relationships among humans and groups living together in societies </a:t>
            </a:r>
          </a:p>
        </p:txBody>
      </p:sp>
      <p:sp>
        <p:nvSpPr>
          <p:cNvPr id="7" name="Rectangle 6"/>
          <p:cNvSpPr/>
          <p:nvPr/>
        </p:nvSpPr>
        <p:spPr>
          <a:xfrm>
            <a:off x="5422088" y="1476614"/>
            <a:ext cx="3483396" cy="1477328"/>
          </a:xfrm>
          <a:prstGeom prst="rect">
            <a:avLst/>
          </a:prstGeom>
        </p:spPr>
        <p:txBody>
          <a:bodyPr wrap="square">
            <a:spAutoFit/>
          </a:bodyPr>
          <a:lstStyle/>
          <a:p>
            <a:r>
              <a:rPr lang="en-US" i="1" dirty="0"/>
              <a:t>What are the functions of the various groups in society and what factors do people in these groups have in common? </a:t>
            </a:r>
          </a:p>
        </p:txBody>
      </p:sp>
      <p:sp>
        <p:nvSpPr>
          <p:cNvPr id="8" name="TextBox 7"/>
          <p:cNvSpPr txBox="1"/>
          <p:nvPr/>
        </p:nvSpPr>
        <p:spPr>
          <a:xfrm>
            <a:off x="550230" y="2953942"/>
            <a:ext cx="8626079" cy="646331"/>
          </a:xfrm>
          <a:prstGeom prst="rect">
            <a:avLst/>
          </a:prstGeom>
          <a:noFill/>
        </p:spPr>
        <p:txBody>
          <a:bodyPr wrap="none" rtlCol="0">
            <a:spAutoFit/>
          </a:bodyPr>
          <a:lstStyle/>
          <a:p>
            <a:r>
              <a:rPr lang="en-US" altLang="en-US" i="1" dirty="0"/>
              <a:t>The systematic study of the relationship between the individual and society </a:t>
            </a:r>
          </a:p>
          <a:p>
            <a:r>
              <a:rPr lang="en-US" altLang="en-US" i="1" dirty="0"/>
              <a:t>and of the consequences of different types of relationships.</a:t>
            </a:r>
            <a:endParaRPr lang="en-US" i="1" dirty="0"/>
          </a:p>
        </p:txBody>
      </p:sp>
      <p:pic>
        <p:nvPicPr>
          <p:cNvPr id="9" name="Picture 8"/>
          <p:cNvPicPr>
            <a:picLocks noChangeAspect="1"/>
          </p:cNvPicPr>
          <p:nvPr/>
        </p:nvPicPr>
        <p:blipFill>
          <a:blip r:embed="rId5" cstate="print"/>
          <a:stretch>
            <a:fillRect/>
          </a:stretch>
        </p:blipFill>
        <p:spPr>
          <a:xfrm>
            <a:off x="739372" y="3778541"/>
            <a:ext cx="2857500" cy="2857500"/>
          </a:xfrm>
          <a:prstGeom prst="rect">
            <a:avLst/>
          </a:prstGeom>
        </p:spPr>
      </p:pic>
      <p:pic>
        <p:nvPicPr>
          <p:cNvPr id="10" name="Picture 9"/>
          <p:cNvPicPr>
            <a:picLocks noChangeAspect="1"/>
          </p:cNvPicPr>
          <p:nvPr/>
        </p:nvPicPr>
        <p:blipFill>
          <a:blip r:embed="rId6" cstate="print"/>
          <a:stretch>
            <a:fillRect/>
          </a:stretch>
        </p:blipFill>
        <p:spPr>
          <a:xfrm>
            <a:off x="5870753" y="3778541"/>
            <a:ext cx="2425700" cy="2413000"/>
          </a:xfrm>
          <a:prstGeom prst="rect">
            <a:avLst/>
          </a:prstGeom>
        </p:spPr>
      </p:pic>
    </p:spTree>
    <p:extLst>
      <p:ext uri="{BB962C8B-B14F-4D97-AF65-F5344CB8AC3E}">
        <p14:creationId xmlns:p14="http://schemas.microsoft.com/office/powerpoint/2010/main" val="144312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0" fill="hold"/>
                                        <p:tgtEl>
                                          <p:spTgt spid="6"/>
                                        </p:tgtEl>
                                        <p:attrNameLst>
                                          <p:attrName>ppt_w</p:attrName>
                                        </p:attrNameLst>
                                      </p:cBhvr>
                                      <p:tavLst>
                                        <p:tav tm="0" fmla="#ppt_w*sin(2.5*pi*$)">
                                          <p:val>
                                            <p:fltVal val="0"/>
                                          </p:val>
                                        </p:tav>
                                        <p:tav tm="100000">
                                          <p:val>
                                            <p:fltVal val="1"/>
                                          </p:val>
                                        </p:tav>
                                      </p:tavLst>
                                    </p:anim>
                                    <p:anim calcmode="lin" valueType="num">
                                      <p:cBhvr>
                                        <p:cTn id="14" dur="5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0" fill="hold"/>
                                        <p:tgtEl>
                                          <p:spTgt spid="7"/>
                                        </p:tgtEl>
                                        <p:attrNameLst>
                                          <p:attrName>ppt_w</p:attrName>
                                        </p:attrNameLst>
                                      </p:cBhvr>
                                      <p:tavLst>
                                        <p:tav tm="0" fmla="#ppt_w*sin(2.5*pi*$)">
                                          <p:val>
                                            <p:fltVal val="0"/>
                                          </p:val>
                                        </p:tav>
                                        <p:tav tm="100000">
                                          <p:val>
                                            <p:fltVal val="1"/>
                                          </p:val>
                                        </p:tav>
                                      </p:tavLst>
                                    </p:anim>
                                    <p:anim calcmode="lin" valueType="num">
                                      <p:cBhvr>
                                        <p:cTn id="20" dur="5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000"/>
                                        <p:tgtEl>
                                          <p:spTgt spid="9"/>
                                        </p:tgtEl>
                                      </p:cBhvr>
                                    </p:animEffect>
                                    <p:anim calcmode="lin" valueType="num">
                                      <p:cBhvr>
                                        <p:cTn id="26" dur="2000" fill="hold"/>
                                        <p:tgtEl>
                                          <p:spTgt spid="9"/>
                                        </p:tgtEl>
                                        <p:attrNameLst>
                                          <p:attrName>style.rotation</p:attrName>
                                        </p:attrNameLst>
                                      </p:cBhvr>
                                      <p:tavLst>
                                        <p:tav tm="0">
                                          <p:val>
                                            <p:fltVal val="720"/>
                                          </p:val>
                                        </p:tav>
                                        <p:tav tm="100000">
                                          <p:val>
                                            <p:fltVal val="0"/>
                                          </p:val>
                                        </p:tav>
                                      </p:tavLst>
                                    </p:anim>
                                    <p:anim calcmode="lin" valueType="num">
                                      <p:cBhvr>
                                        <p:cTn id="27" dur="2000" fill="hold"/>
                                        <p:tgtEl>
                                          <p:spTgt spid="9"/>
                                        </p:tgtEl>
                                        <p:attrNameLst>
                                          <p:attrName>ppt_h</p:attrName>
                                        </p:attrNameLst>
                                      </p:cBhvr>
                                      <p:tavLst>
                                        <p:tav tm="0">
                                          <p:val>
                                            <p:fltVal val="0"/>
                                          </p:val>
                                        </p:tav>
                                        <p:tav tm="100000">
                                          <p:val>
                                            <p:strVal val="#ppt_h"/>
                                          </p:val>
                                        </p:tav>
                                      </p:tavLst>
                                    </p:anim>
                                    <p:anim calcmode="lin" valueType="num">
                                      <p:cBhvr>
                                        <p:cTn id="28" dur="2000" fill="hold"/>
                                        <p:tgtEl>
                                          <p:spTgt spid="9"/>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35"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2000"/>
                                        <p:tgtEl>
                                          <p:spTgt spid="10"/>
                                        </p:tgtEl>
                                      </p:cBhvr>
                                    </p:animEffect>
                                    <p:anim calcmode="lin" valueType="num">
                                      <p:cBhvr>
                                        <p:cTn id="34" dur="2000" fill="hold"/>
                                        <p:tgtEl>
                                          <p:spTgt spid="10"/>
                                        </p:tgtEl>
                                        <p:attrNameLst>
                                          <p:attrName>style.rotation</p:attrName>
                                        </p:attrNameLst>
                                      </p:cBhvr>
                                      <p:tavLst>
                                        <p:tav tm="0">
                                          <p:val>
                                            <p:fltVal val="720"/>
                                          </p:val>
                                        </p:tav>
                                        <p:tav tm="100000">
                                          <p:val>
                                            <p:fltVal val="0"/>
                                          </p:val>
                                        </p:tav>
                                      </p:tavLst>
                                    </p:anim>
                                    <p:anim calcmode="lin" valueType="num">
                                      <p:cBhvr>
                                        <p:cTn id="35" dur="2000" fill="hold"/>
                                        <p:tgtEl>
                                          <p:spTgt spid="10"/>
                                        </p:tgtEl>
                                        <p:attrNameLst>
                                          <p:attrName>ppt_h</p:attrName>
                                        </p:attrNameLst>
                                      </p:cBhvr>
                                      <p:tavLst>
                                        <p:tav tm="0">
                                          <p:val>
                                            <p:fltVal val="0"/>
                                          </p:val>
                                        </p:tav>
                                        <p:tav tm="100000">
                                          <p:val>
                                            <p:strVal val="#ppt_h"/>
                                          </p:val>
                                        </p:tav>
                                      </p:tavLst>
                                    </p:anim>
                                    <p:anim calcmode="lin" valueType="num">
                                      <p:cBhvr>
                                        <p:cTn id="36" dur="2000" fill="hold"/>
                                        <p:tgtEl>
                                          <p:spTgt spid="10"/>
                                        </p:tgtEl>
                                        <p:attrNameLst>
                                          <p:attrName>ppt_w</p:attrName>
                                        </p:attrNameLst>
                                      </p:cBhvr>
                                      <p:tavLst>
                                        <p:tav tm="0">
                                          <p:val>
                                            <p:fltVal val="0"/>
                                          </p:val>
                                        </p:tav>
                                        <p:tav tm="100000">
                                          <p:val>
                                            <p:strVal val="#ppt_w"/>
                                          </p:val>
                                        </p:tav>
                                      </p:tavLst>
                                    </p:anim>
                                  </p:childTnLst>
                                </p:cTn>
                              </p:par>
                            </p:childTnLst>
                          </p:cTn>
                        </p:par>
                      </p:childTnLst>
                    </p:cTn>
                  </p:par>
                  <p:par>
                    <p:cTn id="37" fill="hold">
                      <p:stCondLst>
                        <p:cond delay="indefinite"/>
                      </p:stCondLst>
                      <p:childTnLst>
                        <p:par>
                          <p:cTn id="38" fill="hold">
                            <p:stCondLst>
                              <p:cond delay="0"/>
                            </p:stCondLst>
                            <p:childTnLst>
                              <p:par>
                                <p:cTn id="39" presetID="19" presetClass="entr" presetSubtype="1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0" fill="hold"/>
                                        <p:tgtEl>
                                          <p:spTgt spid="8"/>
                                        </p:tgtEl>
                                        <p:attrNameLst>
                                          <p:attrName>ppt_w</p:attrName>
                                        </p:attrNameLst>
                                      </p:cBhvr>
                                      <p:tavLst>
                                        <p:tav tm="0" fmla="#ppt_w*sin(2.5*pi*$)">
                                          <p:val>
                                            <p:fltVal val="0"/>
                                          </p:val>
                                        </p:tav>
                                        <p:tav tm="100000">
                                          <p:val>
                                            <p:fltVal val="1"/>
                                          </p:val>
                                        </p:tav>
                                      </p:tavLst>
                                    </p:anim>
                                    <p:anim calcmode="lin" valueType="num">
                                      <p:cBhvr>
                                        <p:cTn id="42"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GB" b="1" dirty="0"/>
              <a:t>Types of group</a:t>
            </a:r>
            <a:endParaRPr lang="en-US" b="1" dirty="0"/>
          </a:p>
        </p:txBody>
      </p:sp>
      <p:graphicFrame>
        <p:nvGraphicFramePr>
          <p:cNvPr id="5" name="Content Placeholder 4"/>
          <p:cNvGraphicFramePr>
            <a:graphicFrameLocks noGrp="1"/>
          </p:cNvGraphicFramePr>
          <p:nvPr>
            <p:ph idx="1"/>
          </p:nvPr>
        </p:nvGraphicFramePr>
        <p:xfrm>
          <a:off x="228600" y="1295399"/>
          <a:ext cx="8610600" cy="4917560"/>
        </p:xfrm>
        <a:graphic>
          <a:graphicData uri="http://schemas.openxmlformats.org/drawingml/2006/table">
            <a:tbl>
              <a:tblPr firstRow="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527198">
                <a:tc>
                  <a:txBody>
                    <a:bodyPr/>
                    <a:lstStyle/>
                    <a:p>
                      <a:r>
                        <a:rPr lang="en-GB" sz="2800" dirty="0"/>
                        <a:t>Primary group</a:t>
                      </a:r>
                      <a:r>
                        <a:rPr lang="en-GB" sz="2800" baseline="0" dirty="0"/>
                        <a:t> </a:t>
                      </a:r>
                      <a:endParaRPr lang="en-US" sz="2800" dirty="0"/>
                    </a:p>
                  </a:txBody>
                  <a:tcPr/>
                </a:tc>
                <a:tc>
                  <a:txBody>
                    <a:bodyPr/>
                    <a:lstStyle/>
                    <a:p>
                      <a:r>
                        <a:rPr lang="en-GB" sz="2800" dirty="0"/>
                        <a:t>Secondary group </a:t>
                      </a:r>
                      <a:endParaRPr lang="en-US" sz="2800" dirty="0"/>
                    </a:p>
                  </a:txBody>
                  <a:tcPr/>
                </a:tc>
                <a:extLst>
                  <a:ext uri="{0D108BD9-81ED-4DB2-BD59-A6C34878D82A}">
                    <a16:rowId xmlns:a16="http://schemas.microsoft.com/office/drawing/2014/main" val="10000"/>
                  </a:ext>
                </a:extLst>
              </a:tr>
              <a:tr h="961361">
                <a:tc>
                  <a:txBody>
                    <a:bodyPr/>
                    <a:lstStyle/>
                    <a:p>
                      <a:r>
                        <a:rPr lang="en-GB" sz="2800" dirty="0"/>
                        <a:t>One</a:t>
                      </a:r>
                      <a:r>
                        <a:rPr lang="en-GB" sz="2800" baseline="0" dirty="0"/>
                        <a:t> responds to the whole person </a:t>
                      </a:r>
                      <a:endParaRPr lang="en-US" sz="2800" dirty="0"/>
                    </a:p>
                  </a:txBody>
                  <a:tcPr/>
                </a:tc>
                <a:tc>
                  <a:txBody>
                    <a:bodyPr/>
                    <a:lstStyle/>
                    <a:p>
                      <a:r>
                        <a:rPr lang="en-GB" sz="2800" dirty="0"/>
                        <a:t>One responds</a:t>
                      </a:r>
                      <a:r>
                        <a:rPr lang="en-GB" sz="2800" baseline="0" dirty="0"/>
                        <a:t> to a fragment of the person </a:t>
                      </a:r>
                      <a:endParaRPr lang="en-US" sz="2800" dirty="0"/>
                    </a:p>
                  </a:txBody>
                  <a:tcPr/>
                </a:tc>
                <a:extLst>
                  <a:ext uri="{0D108BD9-81ED-4DB2-BD59-A6C34878D82A}">
                    <a16:rowId xmlns:a16="http://schemas.microsoft.com/office/drawing/2014/main" val="10001"/>
                  </a:ext>
                </a:extLst>
              </a:tr>
              <a:tr h="961361">
                <a:tc>
                  <a:txBody>
                    <a:bodyPr/>
                    <a:lstStyle/>
                    <a:p>
                      <a:r>
                        <a:rPr lang="en-GB" sz="2800" dirty="0"/>
                        <a:t>Relationships non-transferable</a:t>
                      </a:r>
                      <a:endParaRPr lang="en-US" sz="2800" dirty="0"/>
                    </a:p>
                  </a:txBody>
                  <a:tcPr/>
                </a:tc>
                <a:tc>
                  <a:txBody>
                    <a:bodyPr/>
                    <a:lstStyle/>
                    <a:p>
                      <a:r>
                        <a:rPr lang="en-GB" sz="2800" dirty="0"/>
                        <a:t>Relationships transferable  </a:t>
                      </a:r>
                      <a:endParaRPr lang="en-US" sz="2800" dirty="0"/>
                    </a:p>
                  </a:txBody>
                  <a:tcPr/>
                </a:tc>
                <a:extLst>
                  <a:ext uri="{0D108BD9-81ED-4DB2-BD59-A6C34878D82A}">
                    <a16:rowId xmlns:a16="http://schemas.microsoft.com/office/drawing/2014/main" val="10002"/>
                  </a:ext>
                </a:extLst>
              </a:tr>
              <a:tr h="979081">
                <a:tc>
                  <a:txBody>
                    <a:bodyPr/>
                    <a:lstStyle/>
                    <a:p>
                      <a:r>
                        <a:rPr lang="en-GB" sz="2800" dirty="0"/>
                        <a:t>Relationship valued for itself</a:t>
                      </a:r>
                      <a:r>
                        <a:rPr lang="en-GB" sz="2800" baseline="0" dirty="0"/>
                        <a:t> </a:t>
                      </a:r>
                      <a:endParaRPr lang="en-US" sz="2800" dirty="0"/>
                    </a:p>
                  </a:txBody>
                  <a:tcPr/>
                </a:tc>
                <a:tc>
                  <a:txBody>
                    <a:bodyPr/>
                    <a:lstStyle/>
                    <a:p>
                      <a:r>
                        <a:rPr lang="en-GB" sz="2800" dirty="0"/>
                        <a:t>Relationship valued because it is a mean to an end </a:t>
                      </a:r>
                      <a:endParaRPr lang="en-US" sz="2800" dirty="0"/>
                    </a:p>
                  </a:txBody>
                  <a:tcPr/>
                </a:tc>
                <a:extLst>
                  <a:ext uri="{0D108BD9-81ED-4DB2-BD59-A6C34878D82A}">
                    <a16:rowId xmlns:a16="http://schemas.microsoft.com/office/drawing/2014/main" val="10003"/>
                  </a:ext>
                </a:extLst>
              </a:tr>
              <a:tr h="961361">
                <a:tc>
                  <a:txBody>
                    <a:bodyPr/>
                    <a:lstStyle/>
                    <a:p>
                      <a:r>
                        <a:rPr lang="en-GB" sz="2800" dirty="0"/>
                        <a:t>Provides</a:t>
                      </a:r>
                      <a:r>
                        <a:rPr lang="en-GB" sz="2800" baseline="0" dirty="0"/>
                        <a:t> emotional  support</a:t>
                      </a:r>
                      <a:endParaRPr lang="en-US" sz="2800" dirty="0"/>
                    </a:p>
                  </a:txBody>
                  <a:tcPr/>
                </a:tc>
                <a:tc>
                  <a:txBody>
                    <a:bodyPr/>
                    <a:lstStyle/>
                    <a:p>
                      <a:r>
                        <a:rPr lang="en-GB" sz="2800" dirty="0"/>
                        <a:t>May or may not provide emotional provide </a:t>
                      </a:r>
                      <a:endParaRPr lang="en-US" sz="2800" dirty="0"/>
                    </a:p>
                  </a:txBody>
                  <a:tcPr/>
                </a:tc>
                <a:extLst>
                  <a:ext uri="{0D108BD9-81ED-4DB2-BD59-A6C34878D82A}">
                    <a16:rowId xmlns:a16="http://schemas.microsoft.com/office/drawing/2014/main" val="10004"/>
                  </a:ext>
                </a:extLst>
              </a:tr>
              <a:tr h="527198">
                <a:tc>
                  <a:txBody>
                    <a:bodyPr/>
                    <a:lstStyle/>
                    <a:p>
                      <a:r>
                        <a:rPr lang="en-GB" sz="2800" dirty="0"/>
                        <a:t>Commitment to group </a:t>
                      </a:r>
                      <a:endParaRPr lang="en-US" sz="2800" dirty="0"/>
                    </a:p>
                  </a:txBody>
                  <a:tcPr/>
                </a:tc>
                <a:tc>
                  <a:txBody>
                    <a:bodyPr/>
                    <a:lstStyle/>
                    <a:p>
                      <a:r>
                        <a:rPr lang="en-GB" sz="2800" dirty="0"/>
                        <a:t>May or may not have </a:t>
                      </a:r>
                      <a:endParaRPr lang="en-US" sz="28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GB" b="1" dirty="0"/>
              <a:t>Cultural  and social Capital</a:t>
            </a:r>
            <a:endParaRPr lang="en-US" b="1" dirty="0"/>
          </a:p>
        </p:txBody>
      </p:sp>
      <p:sp>
        <p:nvSpPr>
          <p:cNvPr id="3" name="Content Placeholder 2"/>
          <p:cNvSpPr>
            <a:spLocks noGrp="1"/>
          </p:cNvSpPr>
          <p:nvPr>
            <p:ph idx="1"/>
          </p:nvPr>
        </p:nvSpPr>
        <p:spPr>
          <a:xfrm>
            <a:off x="228600" y="609600"/>
            <a:ext cx="8686800" cy="6019800"/>
          </a:xfrm>
        </p:spPr>
        <p:txBody>
          <a:bodyPr>
            <a:noAutofit/>
          </a:bodyPr>
          <a:lstStyle/>
          <a:p>
            <a:pPr marL="216000" algn="just">
              <a:buFont typeface="Wingdings" pitchFamily="2" charset="2"/>
              <a:buChar char="Ø"/>
            </a:pPr>
            <a:r>
              <a:rPr lang="en-GB" sz="3000" dirty="0"/>
              <a:t>The different forms of capital are mutually convertible. </a:t>
            </a:r>
          </a:p>
          <a:p>
            <a:pPr marL="216000" algn="just">
              <a:buFont typeface="Wingdings" pitchFamily="2" charset="2"/>
              <a:buChar char="Ø"/>
            </a:pPr>
            <a:r>
              <a:rPr lang="en-GB" sz="3000" b="1" dirty="0"/>
              <a:t>Cultural capital </a:t>
            </a:r>
            <a:r>
              <a:rPr lang="en-GB" sz="3000" dirty="0"/>
              <a:t>consists of various cultural advantage that can be turned into economic gains, occupational success and material resources.</a:t>
            </a:r>
          </a:p>
          <a:p>
            <a:pPr marL="216000" algn="just">
              <a:buFont typeface="Wingdings" pitchFamily="2" charset="2"/>
              <a:buChar char="Ø"/>
            </a:pPr>
            <a:r>
              <a:rPr lang="en-GB" sz="3000" b="1" dirty="0" err="1"/>
              <a:t>Bourdieu</a:t>
            </a:r>
            <a:r>
              <a:rPr lang="en-GB" sz="3000" b="1" dirty="0"/>
              <a:t> </a:t>
            </a:r>
            <a:r>
              <a:rPr lang="en-GB" sz="3000" dirty="0"/>
              <a:t>indentifies three forms of cultural capital: </a:t>
            </a:r>
          </a:p>
          <a:p>
            <a:pPr marL="216000" algn="just">
              <a:buNone/>
            </a:pPr>
            <a:r>
              <a:rPr lang="en-GB" sz="3000" b="1" dirty="0"/>
              <a:t>1- The embodied state: </a:t>
            </a:r>
            <a:r>
              <a:rPr lang="en-GB" sz="3000" dirty="0"/>
              <a:t>the culture that we carry around in our heads.</a:t>
            </a:r>
          </a:p>
          <a:p>
            <a:pPr marL="216000" algn="just">
              <a:buNone/>
            </a:pPr>
            <a:r>
              <a:rPr lang="en-GB" sz="3000" b="1" dirty="0"/>
              <a:t>2- the objectified state: </a:t>
            </a:r>
            <a:r>
              <a:rPr lang="en-GB" sz="3000" dirty="0"/>
              <a:t>the culture found in things such as books and paintings. </a:t>
            </a:r>
          </a:p>
          <a:p>
            <a:pPr marL="216000" algn="just">
              <a:buNone/>
            </a:pPr>
            <a:r>
              <a:rPr lang="en-GB" sz="3000" b="1" dirty="0"/>
              <a:t>3- the institutionalized state: </a:t>
            </a:r>
            <a:r>
              <a:rPr lang="en-GB" sz="3000" dirty="0"/>
              <a:t>the culture represented in qualifications.</a:t>
            </a:r>
          </a:p>
          <a:p>
            <a:pPr marL="216000" algn="just">
              <a:buNone/>
            </a:pPr>
            <a:endParaRPr lang="en-US"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545A-AE24-4089-9D49-0C5C38DC3239}"/>
              </a:ext>
            </a:extLst>
          </p:cNvPr>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sociological imagination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51DCF6C-519A-43A6-BB1C-6EBD1C4023F0}"/>
              </a:ext>
            </a:extLst>
          </p:cNvPr>
          <p:cNvSpPr>
            <a:spLocks noGrp="1"/>
          </p:cNvSpPr>
          <p:nvPr>
            <p:ph idx="1"/>
          </p:nvPr>
        </p:nvSpPr>
        <p:spPr>
          <a:xfrm>
            <a:off x="457200" y="1524000"/>
            <a:ext cx="8686799" cy="5029200"/>
          </a:xfrm>
        </p:spPr>
        <p:txBody>
          <a:bodyPr>
            <a:noAutofit/>
          </a:bodyPr>
          <a:lstStyle/>
          <a:p>
            <a:pPr algn="just"/>
            <a:r>
              <a:rPr lang="en-GB" sz="3600" b="1" i="1" dirty="0">
                <a:latin typeface="Times New Roman" panose="02020603050405020304" pitchFamily="18" charset="0"/>
                <a:cs typeface="Times New Roman" panose="02020603050405020304" pitchFamily="18" charset="0"/>
              </a:rPr>
              <a:t>sociological imagination refers to the relationship between individual experiences and forces in the larger society that shape our actions</a:t>
            </a:r>
            <a:r>
              <a:rPr lang="en-GB" sz="3600" i="1" dirty="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Sociological imagination is simply a "quality of mind" that allows one to grasp "history and biography and the relations between the two within society</a:t>
            </a:r>
            <a:endParaRPr lang="en-GB" sz="3600" dirty="0">
              <a:latin typeface="Times New Roman" panose="02020603050405020304" pitchFamily="18" charset="0"/>
              <a:cs typeface="Times New Roman" panose="02020603050405020304" pitchFamily="18" charset="0"/>
            </a:endParaRP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297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D1F64-D0E8-4A4E-944D-E7B22A3CA18F}"/>
              </a:ext>
            </a:extLst>
          </p:cNvPr>
          <p:cNvSpPr>
            <a:spLocks noGrp="1"/>
          </p:cNvSpPr>
          <p:nvPr>
            <p:ph type="title"/>
          </p:nvPr>
        </p:nvSpPr>
        <p:spPr>
          <a:xfrm>
            <a:off x="1219201" y="624110"/>
            <a:ext cx="7315200" cy="1280890"/>
          </a:xfrm>
        </p:spPr>
        <p:txBody>
          <a:bodyPr/>
          <a:lstStyle/>
          <a:p>
            <a:r>
              <a:rPr lang="en-US" dirty="0">
                <a:latin typeface="Times New Roman" panose="02020603050405020304" pitchFamily="18" charset="0"/>
                <a:cs typeface="Times New Roman" panose="02020603050405020304" pitchFamily="18" charset="0"/>
              </a:rPr>
              <a:t>Sociological imagination </a:t>
            </a:r>
          </a:p>
        </p:txBody>
      </p:sp>
      <p:sp>
        <p:nvSpPr>
          <p:cNvPr id="3" name="Content Placeholder 2">
            <a:extLst>
              <a:ext uri="{FF2B5EF4-FFF2-40B4-BE49-F238E27FC236}">
                <a16:creationId xmlns:a16="http://schemas.microsoft.com/office/drawing/2014/main" id="{F1724962-0BCC-4975-B3DE-ACF4BE4D181D}"/>
              </a:ext>
            </a:extLst>
          </p:cNvPr>
          <p:cNvSpPr>
            <a:spLocks noGrp="1"/>
          </p:cNvSpPr>
          <p:nvPr>
            <p:ph idx="1"/>
          </p:nvPr>
        </p:nvSpPr>
        <p:spPr>
          <a:xfrm>
            <a:off x="152400" y="2133600"/>
            <a:ext cx="10820400" cy="3777622"/>
          </a:xfrm>
        </p:spPr>
        <p:txBody>
          <a:bodyPr>
            <a:normAutofit/>
          </a:bodyPr>
          <a:lstStyle/>
          <a:p>
            <a:r>
              <a:rPr lang="en-US" sz="3200" i="1" dirty="0">
                <a:latin typeface="Times New Roman" panose="02020603050405020304" pitchFamily="18" charset="0"/>
                <a:cs typeface="Times New Roman" panose="02020603050405020304" pitchFamily="18" charset="0"/>
              </a:rPr>
              <a:t>sociological thinking views the society not as a group of isolated individuals or separate institutions, but as a whole.</a:t>
            </a:r>
          </a:p>
          <a:p>
            <a:r>
              <a:rPr lang="en-US" sz="3200" i="1" dirty="0">
                <a:latin typeface="Times New Roman" panose="02020603050405020304" pitchFamily="18" charset="0"/>
                <a:cs typeface="Times New Roman" panose="02020603050405020304" pitchFamily="18" charset="0"/>
              </a:rPr>
              <a:t>sociological thinking differs as it encourages thoughts and ideas that are levels higher than individuals’ personal experiences.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805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11866</TotalTime>
  <Words>4503</Words>
  <Application>Microsoft Office PowerPoint</Application>
  <PresentationFormat>On-screen Show (4:3)</PresentationFormat>
  <Paragraphs>312</Paragraphs>
  <Slides>71</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0" baseType="lpstr">
      <vt:lpstr>Ali_K_Khalid</vt:lpstr>
      <vt:lpstr>Arial</vt:lpstr>
      <vt:lpstr>Calibri</vt:lpstr>
      <vt:lpstr>Calibri Light</vt:lpstr>
      <vt:lpstr>Segoe UI Light</vt:lpstr>
      <vt:lpstr>Times New Roman</vt:lpstr>
      <vt:lpstr>Wingdings</vt:lpstr>
      <vt:lpstr>Office Theme</vt:lpstr>
      <vt:lpstr>Document</vt:lpstr>
      <vt:lpstr>Social concepts  Sociology First Stage  2020-2021 </vt:lpstr>
      <vt:lpstr>PowerPoint Presentation</vt:lpstr>
      <vt:lpstr>Science </vt:lpstr>
      <vt:lpstr>Science </vt:lpstr>
      <vt:lpstr>      social sciences consist of all those disciplines that apply scientific methods to the study of human behavior.     </vt:lpstr>
      <vt:lpstr>What social science can do for us ?</vt:lpstr>
      <vt:lpstr>PowerPoint Presentation</vt:lpstr>
      <vt:lpstr>sociological imagination</vt:lpstr>
      <vt:lpstr>Sociological imagination </vt:lpstr>
      <vt:lpstr>Peter Berger</vt:lpstr>
      <vt:lpstr>Basic Questions </vt:lpstr>
      <vt:lpstr>Science </vt:lpstr>
      <vt:lpstr>Science is the word for the human activity which produces truth and understanding.  </vt:lpstr>
      <vt:lpstr>Sociology </vt:lpstr>
      <vt:lpstr>Is Sociology Common Sense?</vt:lpstr>
      <vt:lpstr>Society </vt:lpstr>
      <vt:lpstr>Society </vt:lpstr>
      <vt:lpstr>Community </vt:lpstr>
      <vt:lpstr>TYPES OF SOCIETIES</vt:lpstr>
      <vt:lpstr>Society in three levels</vt:lpstr>
      <vt:lpstr>Culture </vt:lpstr>
      <vt:lpstr>Basic characteristics of culture  </vt:lpstr>
      <vt:lpstr>Elements of Culture </vt:lpstr>
      <vt:lpstr>Social fact </vt:lpstr>
      <vt:lpstr>Social Fact</vt:lpstr>
      <vt:lpstr>PowerPoint Presentation</vt:lpstr>
      <vt:lpstr>PowerPoint Presentation</vt:lpstr>
      <vt:lpstr>PowerPoint Presentation</vt:lpstr>
      <vt:lpstr>PowerPoint Presentation</vt:lpstr>
      <vt:lpstr>PowerPoint Presentation</vt:lpstr>
      <vt:lpstr>Social structure </vt:lpstr>
      <vt:lpstr>Several ideas are implicit in the notion of social structure. </vt:lpstr>
      <vt:lpstr>Social Structure </vt:lpstr>
      <vt:lpstr>Patterns of aggregate behavior that are stable over time</vt:lpstr>
      <vt:lpstr>Law like regularities that govern the behavior of social facts</vt:lpstr>
      <vt:lpstr>Social Group </vt:lpstr>
      <vt:lpstr>Systems of human relationships among social positions</vt:lpstr>
      <vt:lpstr>Social group </vt:lpstr>
      <vt:lpstr>the important characteristics of social group</vt:lpstr>
      <vt:lpstr>Classification of Groups </vt:lpstr>
      <vt:lpstr>Classification of Groups </vt:lpstr>
      <vt:lpstr>Classification of Groups </vt:lpstr>
      <vt:lpstr>Classification of Groups </vt:lpstr>
      <vt:lpstr>Classification of Groups </vt:lpstr>
      <vt:lpstr>Formal Organization</vt:lpstr>
      <vt:lpstr>Amitai Etzioni posited that formal organizations fall into three categories.  </vt:lpstr>
      <vt:lpstr>     Formal Organization Max Weber characterized a bureaucracy as having: 1- Hierarchy of authority 2-clear division of labor 3- explicit rules 4- impersonality</vt:lpstr>
      <vt:lpstr>Basic characteristics of culture </vt:lpstr>
      <vt:lpstr>Culture</vt:lpstr>
      <vt:lpstr>Belief (Normative)</vt:lpstr>
      <vt:lpstr>Cultural sociology </vt:lpstr>
      <vt:lpstr>Components of Culture</vt:lpstr>
      <vt:lpstr>Ethnocentrism and Cultural Relativism</vt:lpstr>
      <vt:lpstr>Social structure </vt:lpstr>
      <vt:lpstr>Social structure </vt:lpstr>
      <vt:lpstr>Visions  of social structure </vt:lpstr>
      <vt:lpstr>Social interaction </vt:lpstr>
      <vt:lpstr>Social interaction </vt:lpstr>
      <vt:lpstr>Social interaction </vt:lpstr>
      <vt:lpstr>Types of Social Interaction</vt:lpstr>
      <vt:lpstr> George Simmel</vt:lpstr>
      <vt:lpstr>Form of social interaction </vt:lpstr>
      <vt:lpstr>The outcome of social interaction </vt:lpstr>
      <vt:lpstr>PowerPoint Presentation</vt:lpstr>
      <vt:lpstr>The nature of groups </vt:lpstr>
      <vt:lpstr>Social group </vt:lpstr>
      <vt:lpstr>PowerPoint Presentation</vt:lpstr>
      <vt:lpstr>Social group</vt:lpstr>
      <vt:lpstr>Functions of groups </vt:lpstr>
      <vt:lpstr>Types of group</vt:lpstr>
      <vt:lpstr>Cultural  and social Capital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dc:title>
  <dc:creator>jabary</dc:creator>
  <cp:lastModifiedBy>Abdulsamih </cp:lastModifiedBy>
  <cp:revision>189</cp:revision>
  <dcterms:created xsi:type="dcterms:W3CDTF">2006-08-16T00:00:00Z</dcterms:created>
  <dcterms:modified xsi:type="dcterms:W3CDTF">2021-06-04T15:10:36Z</dcterms:modified>
</cp:coreProperties>
</file>