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8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58"/>
          </p14:sldIdLst>
        </p14:section>
        <p14:section name="Learn More" id="{2CC34DB2-6590-42C0-AD4B-A04C6060184E}">
          <p14:sldIdLst>
            <p14:sldId id="260"/>
            <p14:sldId id="261"/>
            <p14:sldId id="262"/>
            <p14:sldId id="263"/>
            <p14:sldId id="269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18" autoAdjust="0"/>
  </p:normalViewPr>
  <p:slideViewPr>
    <p:cSldViewPr snapToGrid="0">
      <p:cViewPr varScale="1">
        <p:scale>
          <a:sx n="52" d="100"/>
          <a:sy n="52" d="100"/>
        </p:scale>
        <p:origin x="48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5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85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82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95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9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29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4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61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21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45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600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0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40894"/>
            <a:ext cx="10515600" cy="931067"/>
          </a:xfrm>
        </p:spPr>
        <p:txBody>
          <a:bodyPr anchor="ctr" anchorCtr="0">
            <a:normAutofit fontScale="90000"/>
          </a:bodyPr>
          <a:lstStyle/>
          <a:p>
            <a:pPr marL="342900" marR="0" lvl="0" indent="-34290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br>
              <a:rPr lang="ar-IQ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</a:br>
            <a:r>
              <a:rPr lang="ar-IQ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تیۆری</a:t>
            </a:r>
            <a:r>
              <a:rPr lang="ar-IQ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ar-IQ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پەیوەندی</a:t>
            </a:r>
            <a:r>
              <a:rPr lang="ar-IQ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</a:t>
            </a:r>
            <a:r>
              <a:rPr lang="en-GB" sz="4800" dirty="0">
                <a:solidFill>
                  <a:srgbClr val="000000"/>
                </a:solidFill>
                <a:effectLst/>
                <a:latin typeface="Forte" panose="03060902040502070203" pitchFamily="66" charset="0"/>
                <a:ea typeface="Calibri" panose="020F0502020204030204" pitchFamily="34" charset="0"/>
                <a:cs typeface="Unikurd Jino" panose="020B0604030504040204" pitchFamily="34" charset="-78"/>
              </a:rPr>
              <a:t>Relevance</a:t>
            </a:r>
            <a:r>
              <a:rPr lang="en-GB" sz="54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800" dirty="0">
                <a:solidFill>
                  <a:srgbClr val="000000"/>
                </a:solidFill>
                <a:effectLst/>
                <a:latin typeface="Forte" panose="03060902040502070203" pitchFamily="66" charset="0"/>
                <a:ea typeface="Calibri" panose="020F0502020204030204" pitchFamily="34" charset="0"/>
                <a:cs typeface="Unikurd Jino" panose="020B0604030504040204" pitchFamily="34" charset="-78"/>
              </a:rPr>
              <a:t>Theory</a:t>
            </a:r>
            <a:r>
              <a:rPr lang="ar-IQ" sz="4800" dirty="0">
                <a:solidFill>
                  <a:srgbClr val="000000"/>
                </a:solidFill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sz="48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وپراگماتیک</a:t>
            </a:r>
            <a:r>
              <a:rPr lang="ar-IQ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Goran" panose="020B0604030504040204" pitchFamily="34" charset="-78"/>
              </a:rPr>
              <a:t>  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79503" y="1471961"/>
            <a:ext cx="11162370" cy="5970830"/>
          </a:xfrm>
        </p:spPr>
        <p:txBody>
          <a:bodyPr>
            <a:noAutofit/>
          </a:bodyPr>
          <a:lstStyle/>
          <a:p>
            <a:pPr marL="0" indent="0" algn="justLow" rtl="1">
              <a:buNone/>
            </a:pPr>
            <a:r>
              <a:rPr lang="ar-IQ" sz="2800" dirty="0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پەرەپێدراوی کارەکانی گرایس ە لە بنەمای هاریکاری ئەم تیۆرە دەچێتە ژێر خانەی دەروونناسی دەماری و لە ساڵی ١٩٨٦ ئەنترۆپۆلۆجی  فەرەنسی دان سبیربر(</a:t>
            </a:r>
            <a:r>
              <a:rPr lang="en-US" sz="2800" dirty="0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dan </a:t>
            </a:r>
            <a:r>
              <a:rPr lang="en-US" sz="2800" dirty="0" err="1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sperber</a:t>
            </a:r>
            <a:r>
              <a:rPr lang="ar-IQ" sz="2800" dirty="0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)و زمانەوانی بەریتانی دیردر ولسن (</a:t>
            </a:r>
            <a:r>
              <a:rPr lang="en-US" sz="2800" dirty="0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Deirdre </a:t>
            </a:r>
            <a:r>
              <a:rPr lang="en-US" sz="2800" dirty="0" err="1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wilson</a:t>
            </a:r>
            <a:r>
              <a:rPr lang="ar-IQ" sz="2800" dirty="0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IQ" sz="2800" dirty="0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لە پەرتوکێکدا بەناوی (پەیوەندی، گەیاندن، زانین) بڵاوکردەوە . ئەم تیۆرە جیاوازی لە نێوان دوو سیستەمی چارەسەری زانیاری دەکات، کە بریتین لە: سیستەمی لاکان (چارەسەری درکپێکراوە هەستییەکان دەکات وەک زانیارییە بیستراو و بینراو و زمانییەکان دەکات).- سیستەمی ناوەندیش : (چارەسەری بەرئەنجامەکان دەکات) .</a:t>
            </a:r>
            <a:endParaRPr lang="en-US" sz="2800" dirty="0">
              <a:solidFill>
                <a:srgbClr val="000000"/>
              </a:solidFill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pic>
        <p:nvPicPr>
          <p:cNvPr id="4" name="Picture 3" descr="PowerPoint program icon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52915" y="245327"/>
            <a:ext cx="11086170" cy="596026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IQ" sz="4300" dirty="0">
              <a:solidFill>
                <a:srgbClr val="000000"/>
              </a:solidFill>
              <a:latin typeface="Calibri" panose="020F0502020204030204" pitchFamily="34" charset="0"/>
              <a:cs typeface="Unikurd Jino" panose="020B0604030504040204" pitchFamily="34" charset="-78"/>
            </a:endParaRPr>
          </a:p>
        </p:txBody>
      </p:sp>
      <p:pic>
        <p:nvPicPr>
          <p:cNvPr id="4" name="Picture 3" descr="PowerPoint program icon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980B3E-8889-720A-3979-2A5195F534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6879" y="652406"/>
            <a:ext cx="9699057" cy="536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06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 program icon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  <p:sp>
        <p:nvSpPr>
          <p:cNvPr id="2" name="Subtitle 1">
            <a:extLst>
              <a:ext uri="{FF2B5EF4-FFF2-40B4-BE49-F238E27FC236}">
                <a16:creationId xmlns:a16="http://schemas.microsoft.com/office/drawing/2014/main" id="{EABEAE41-76AA-3AD7-6EE5-78A8939AF35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56534" y="273111"/>
            <a:ext cx="2110539" cy="95709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800" kern="1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شێوەی گوتنی پێشنیارکراو</a:t>
            </a:r>
            <a:endParaRPr lang="en-US" sz="1800" kern="1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B4B6B4-E1F3-3D15-9481-70F84B2CEB3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73659" y="1917030"/>
            <a:ext cx="2110539" cy="620277"/>
          </a:xfrm>
          <a:prstGeom prst="rect">
            <a:avLst/>
          </a:prstGeom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CDF9A8A8-701D-A0CA-FA94-F0BEA64633C0}"/>
              </a:ext>
            </a:extLst>
          </p:cNvPr>
          <p:cNvSpPr txBox="1"/>
          <p:nvPr/>
        </p:nvSpPr>
        <p:spPr>
          <a:xfrm>
            <a:off x="5040471" y="3175147"/>
            <a:ext cx="2243727" cy="50770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kern="100" dirty="0">
                <a:latin typeface="Calibri" panose="020F0502020204030204" pitchFamily="34" charset="0"/>
                <a:cs typeface="Arial" panose="020B0604020202020204" pitchFamily="34" charset="0"/>
              </a:rPr>
              <a:t>بیرۆکەی قسەکەر       </a:t>
            </a:r>
            <a:endParaRPr lang="en-US" kern="1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ADC3CC70-A8A7-7830-E9BD-167C050AC5F9}"/>
              </a:ext>
            </a:extLst>
          </p:cNvPr>
          <p:cNvSpPr txBox="1"/>
          <p:nvPr/>
        </p:nvSpPr>
        <p:spPr>
          <a:xfrm>
            <a:off x="8773361" y="4101432"/>
            <a:ext cx="1668098" cy="3746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kern="100" dirty="0">
                <a:latin typeface="Calibri" panose="020F0502020204030204" pitchFamily="34" charset="0"/>
                <a:cs typeface="Arial" panose="020B0604020202020204" pitchFamily="34" charset="0"/>
              </a:rPr>
              <a:t>وەسفکردن بە زمان</a:t>
            </a:r>
            <a:r>
              <a:rPr lang="ar-IQ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9256C219-6348-76DF-1ED9-55FAB1243DA4}"/>
              </a:ext>
            </a:extLst>
          </p:cNvPr>
          <p:cNvSpPr txBox="1"/>
          <p:nvPr/>
        </p:nvSpPr>
        <p:spPr>
          <a:xfrm>
            <a:off x="2126510" y="4232929"/>
            <a:ext cx="2120143" cy="37464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kern="100" dirty="0">
                <a:latin typeface="Calibri" panose="020F0502020204030204" pitchFamily="34" charset="0"/>
                <a:cs typeface="Arial" panose="020B0604020202020204" pitchFamily="34" charset="0"/>
              </a:rPr>
              <a:t>لێکدانەوە  بۆ</a:t>
            </a:r>
            <a:endParaRPr lang="en-US" kern="1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A7CF2351-B02D-7598-A160-CEA63B27F078}"/>
              </a:ext>
            </a:extLst>
          </p:cNvPr>
          <p:cNvSpPr txBox="1"/>
          <p:nvPr/>
        </p:nvSpPr>
        <p:spPr>
          <a:xfrm>
            <a:off x="9919535" y="5217192"/>
            <a:ext cx="1809773" cy="38734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باری </a:t>
            </a:r>
            <a:r>
              <a:rPr lang="ar-IQ" kern="100" dirty="0">
                <a:latin typeface="Calibri" panose="020F0502020204030204" pitchFamily="34" charset="0"/>
                <a:cs typeface="Arial" panose="020B0604020202020204" pitchFamily="34" charset="0"/>
              </a:rPr>
              <a:t>ئارەزووبۆکراو</a:t>
            </a:r>
            <a:r>
              <a:rPr lang="ar-IQ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B35BC0B7-1CAF-6555-B715-789D0CE9A0BD}"/>
              </a:ext>
            </a:extLst>
          </p:cNvPr>
          <p:cNvSpPr txBox="1"/>
          <p:nvPr/>
        </p:nvSpPr>
        <p:spPr>
          <a:xfrm>
            <a:off x="7018343" y="5217193"/>
            <a:ext cx="2510667" cy="3746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kern="100" dirty="0">
                <a:latin typeface="Calibri" panose="020F0502020204030204" pitchFamily="34" charset="0"/>
                <a:cs typeface="Arial" panose="020B0604020202020204" pitchFamily="34" charset="0"/>
              </a:rPr>
              <a:t>باری </a:t>
            </a:r>
            <a:r>
              <a:rPr lang="ar-IQ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kern="100" dirty="0">
                <a:latin typeface="Calibri" panose="020F0502020204030204" pitchFamily="34" charset="0"/>
                <a:cs typeface="Arial" panose="020B0604020202020204" pitchFamily="34" charset="0"/>
              </a:rPr>
              <a:t>راستەوخۆ</a:t>
            </a:r>
            <a:r>
              <a:rPr lang="ar-IQ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926CE26E-7531-FC6C-F297-E1EFF27A9679}"/>
              </a:ext>
            </a:extLst>
          </p:cNvPr>
          <p:cNvSpPr txBox="1"/>
          <p:nvPr/>
        </p:nvSpPr>
        <p:spPr>
          <a:xfrm>
            <a:off x="3053515" y="5229892"/>
            <a:ext cx="2120144" cy="37464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kern="100" dirty="0">
                <a:latin typeface="Calibri" panose="020F0502020204030204" pitchFamily="34" charset="0"/>
                <a:cs typeface="Arial" panose="020B0604020202020204" pitchFamily="34" charset="0"/>
              </a:rPr>
              <a:t>بیری </a:t>
            </a:r>
            <a:r>
              <a:rPr lang="ar-IQ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kern="100" dirty="0">
                <a:latin typeface="Calibri" panose="020F0502020204030204" pitchFamily="34" charset="0"/>
                <a:cs typeface="Arial" panose="020B0604020202020204" pitchFamily="34" charset="0"/>
              </a:rPr>
              <a:t>ئارەزوبۆکراو</a:t>
            </a:r>
            <a:r>
              <a:rPr lang="ar-IQ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0702C564-495A-9063-BE91-31A93B8EE1A6}"/>
              </a:ext>
            </a:extLst>
          </p:cNvPr>
          <p:cNvSpPr txBox="1"/>
          <p:nvPr/>
        </p:nvSpPr>
        <p:spPr>
          <a:xfrm>
            <a:off x="670216" y="5217191"/>
            <a:ext cx="1992773" cy="48185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kern="100" dirty="0">
                <a:latin typeface="Calibri" panose="020F0502020204030204" pitchFamily="34" charset="0"/>
                <a:cs typeface="Arial" panose="020B0604020202020204" pitchFamily="34" charset="0"/>
              </a:rPr>
              <a:t>بیری </a:t>
            </a:r>
            <a:r>
              <a:rPr lang="ar-IQ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kern="100" dirty="0">
                <a:latin typeface="Calibri" panose="020F0502020204030204" pitchFamily="34" charset="0"/>
                <a:cs typeface="Arial" panose="020B0604020202020204" pitchFamily="34" charset="0"/>
              </a:rPr>
              <a:t>گێڕدراوە</a:t>
            </a:r>
            <a:r>
              <a:rPr lang="ar-IQ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881314-BA4E-B8A7-C9BC-9AD5067CFC64}"/>
              </a:ext>
            </a:extLst>
          </p:cNvPr>
          <p:cNvCxnSpPr>
            <a:cxnSpLocks/>
            <a:stCxn id="2" idx="2"/>
            <a:endCxn id="5" idx="0"/>
          </p:cNvCxnSpPr>
          <p:nvPr/>
        </p:nvCxnSpPr>
        <p:spPr>
          <a:xfrm>
            <a:off x="6211804" y="1230206"/>
            <a:ext cx="17125" cy="686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94AD7B-E8CC-66D5-41A3-8BB7ACC93E8D}"/>
              </a:ext>
            </a:extLst>
          </p:cNvPr>
          <p:cNvCxnSpPr>
            <a:stCxn id="5" idx="2"/>
          </p:cNvCxnSpPr>
          <p:nvPr/>
        </p:nvCxnSpPr>
        <p:spPr>
          <a:xfrm flipH="1">
            <a:off x="6228928" y="2537307"/>
            <a:ext cx="1" cy="512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A590D84-1310-3C1E-005B-DC381032C00E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6162335" y="3682852"/>
            <a:ext cx="3445075" cy="418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7CB1F9D-ACEF-D0F9-7337-5438D272113F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 flipH="1">
            <a:off x="3186582" y="3682852"/>
            <a:ext cx="2975753" cy="550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10340A0-B20B-072B-DB2F-E97164C53761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9607410" y="4476082"/>
            <a:ext cx="1217012" cy="741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CCB95C4-F01F-DE3C-D6DB-C2D22862EE31}"/>
              </a:ext>
            </a:extLst>
          </p:cNvPr>
          <p:cNvCxnSpPr>
            <a:cxnSpLocks/>
            <a:stCxn id="8" idx="2"/>
            <a:endCxn id="11" idx="0"/>
          </p:cNvCxnSpPr>
          <p:nvPr/>
        </p:nvCxnSpPr>
        <p:spPr>
          <a:xfrm flipH="1">
            <a:off x="8273677" y="4476082"/>
            <a:ext cx="1333733" cy="741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6EBECE5-93ED-98BC-547E-DB2BA5C64593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3186582" y="4607578"/>
            <a:ext cx="927005" cy="622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5E0A89-EC7B-4377-C06E-14DE8DA58FB1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493176" y="4607578"/>
            <a:ext cx="1693406" cy="635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680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 program icon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D9812C-B48A-1A83-C760-1BE5AC6295C4}"/>
              </a:ext>
            </a:extLst>
          </p:cNvPr>
          <p:cNvSpPr txBox="1"/>
          <p:nvPr/>
        </p:nvSpPr>
        <p:spPr>
          <a:xfrm>
            <a:off x="765544" y="841978"/>
            <a:ext cx="1088773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Low" rtl="1"/>
            <a:r>
              <a:rPr lang="ar-IQ" sz="3200" dirty="0"/>
              <a:t>   </a:t>
            </a:r>
            <a:r>
              <a:rPr lang="ar-IQ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سبيربر وويلسون جەخت لەسەر ئەوە دەکەنەوە کە تێگەیشتن تەنها بریتی نییە لە تێگەیشتنی ئاخاوتن و کردنەوەی کۆدی زمانی، بەڵکو پێکهاتووە لە :</a:t>
            </a:r>
          </a:p>
          <a:p>
            <a:pPr algn="justLow" rtl="1"/>
            <a:r>
              <a:rPr lang="ar-IQ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‌ (أ) ئەوەی قسەکەر دەیەوێت بیڵێت .</a:t>
            </a:r>
          </a:p>
          <a:p>
            <a:pPr algn="justLow" rtl="1"/>
            <a:r>
              <a:rPr lang="ar-IQ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(ب)  لەگەڵ ئەوەی قسەکەر مەبەستییەتی و ئاماژەی بۆدەکات لە گوتنەکە .</a:t>
            </a:r>
          </a:p>
          <a:p>
            <a:pPr algn="justLow" rtl="1"/>
            <a:r>
              <a:rPr lang="ar-IQ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(ج)  هەڵوێستی گوێگر دەرباەرەی مەبەستی قسەکەر لەگوتنەکەیدا .</a:t>
            </a:r>
          </a:p>
          <a:p>
            <a:pPr algn="justLow" rtl="1"/>
            <a:r>
              <a:rPr lang="ar-IQ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(د) دەوروبەری مەبەست . </a:t>
            </a:r>
          </a:p>
          <a:p>
            <a:pPr algn="justLow" rtl="1"/>
            <a:r>
              <a:rPr lang="ar-IQ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 بەم پێیە لێکدانەوەی مەبەست تێکەڵاوە لە ناوەرۆکی ئاشکراو و گریمانەی دەوروبەری لەگەڵ هەڵوێستی گوێگر دەرباەرەی مەبەستی قسەکەر لەگوتنەکەیدا .</a:t>
            </a:r>
          </a:p>
          <a:p>
            <a:pPr algn="justLow" rtl="1"/>
            <a:r>
              <a:rPr lang="ar-IQ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 لەم تیۆرەدا دەوروبەری گونجاو هەڵدەبژرێت لەناو گریمانەکان، ئەمەش ئەکێکە لە کەموکوڕییەکان جگە لەمەش رۆڵی کۆمەڵگا باس ناکرێت .  </a:t>
            </a:r>
          </a:p>
        </p:txBody>
      </p:sp>
    </p:spTree>
    <p:extLst>
      <p:ext uri="{BB962C8B-B14F-4D97-AF65-F5344CB8AC3E}">
        <p14:creationId xmlns:p14="http://schemas.microsoft.com/office/powerpoint/2010/main" val="334617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40894"/>
            <a:ext cx="10515600" cy="931067"/>
          </a:xfrm>
        </p:spPr>
        <p:txBody>
          <a:bodyPr anchor="ctr" anchorCtr="0">
            <a:normAutofit fontScale="90000"/>
          </a:bodyPr>
          <a:lstStyle/>
          <a:p>
            <a:pPr marL="342900" marR="0" lvl="0" indent="-34290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br>
              <a:rPr lang="ar-IQ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</a:br>
            <a:r>
              <a:rPr lang="ar-IQ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چۆن گەیاندن روودەدات ؟ 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70216" y="1749287"/>
            <a:ext cx="11162370" cy="4567819"/>
          </a:xfrm>
        </p:spPr>
        <p:txBody>
          <a:bodyPr>
            <a:normAutofit/>
          </a:bodyPr>
          <a:lstStyle/>
          <a:p>
            <a:pPr algn="justLow" rtl="1"/>
            <a:r>
              <a:rPr lang="ar-IQ" sz="2800" dirty="0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دان سبیربر (</a:t>
            </a:r>
            <a:r>
              <a:rPr lang="en-US" sz="2800" dirty="0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dan </a:t>
            </a:r>
            <a:r>
              <a:rPr lang="en-US" sz="2800" dirty="0" err="1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sperber</a:t>
            </a:r>
            <a:r>
              <a:rPr lang="ar-IQ" sz="2800" dirty="0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)و دیردر ولسن (</a:t>
            </a:r>
            <a:r>
              <a:rPr lang="en-US" sz="2800" dirty="0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Deirdre </a:t>
            </a:r>
            <a:r>
              <a:rPr lang="en-US" sz="2800" dirty="0" err="1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wilson</a:t>
            </a:r>
            <a:r>
              <a:rPr lang="en-US" sz="2800" dirty="0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IQ" sz="2800" dirty="0">
                <a:solidFill>
                  <a:srgbClr val="000000"/>
                </a:solidFill>
                <a:latin typeface="Unikurd Goran" panose="020B0604030504040204" pitchFamily="34" charset="-78"/>
                <a:cs typeface="Unikurd Goran" panose="020B0604030504040204" pitchFamily="34" charset="-78"/>
              </a:rPr>
              <a:t>) لە هەوڵی ئەوەدابوو میکانزمێک بۆ سایکۆلۆجییەتی مرۆڤ دابنێن کە چۆنییەتی گەیاندن روونبکاتەوە، ئەوان پێیان وایە گەیاندن پرۆسەیەکە پێویستی بە دوو دەزگایە بۆ چارەسەری زانیاری : دەزگای ئەکەم ژینگەی فیزیایی ئەویتر دەگۆڕێت و دەزگای دووەم نواندن و هێمای بۆ دادەنێت .ئەم نواندنە هێماییانەش دەبنە وروژێنەرێک و لە مێشکدا رەنگدەداتەوە، بەڵام کتومت کۆپی وروژێنەرەکە نابێت . هەربۆیە بیر ناگوازرێتەوە بەڵکو بەرهەمی کاریگەری وروژێنەرەکانە .  </a:t>
            </a:r>
            <a:endParaRPr lang="en-US" sz="2800" dirty="0">
              <a:solidFill>
                <a:srgbClr val="000000"/>
              </a:solidFill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pic>
        <p:nvPicPr>
          <p:cNvPr id="4" name="Picture 3" descr="PowerPoint program icon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54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40894"/>
            <a:ext cx="10515600" cy="931067"/>
          </a:xfrm>
        </p:spPr>
        <p:txBody>
          <a:bodyPr anchor="ctr" anchorCtr="0">
            <a:normAutofit fontScale="90000"/>
          </a:bodyPr>
          <a:lstStyle/>
          <a:p>
            <a:pPr marL="342900" marR="0" lvl="0" indent="-34290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br>
              <a:rPr lang="ar-IQ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</a:br>
            <a:r>
              <a:rPr lang="ar-IQ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مۆدێلی دان سبیبر و دیردر ولسن ؟ 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14815" y="1749287"/>
            <a:ext cx="11162370" cy="4567819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IQ" sz="28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  ١- مەبەستەکانی قسەکەر : قسەکەر لە قسەکردندا زانیاری زیاتر دەگوازنەوە لەوەی کەدەریدەبڕن،قسەکەر دوو زانیاری بە وەگر دەدات :  </a:t>
            </a:r>
          </a:p>
          <a:p>
            <a:pPr marL="0" indent="0" algn="r" rtl="1">
              <a:buNone/>
            </a:pPr>
            <a:r>
              <a:rPr lang="ar-IQ" sz="28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+ مەبەستی هەواڵی : ئەو مەبەستەیە کە وەرگر سەرنجی دەدات، وروژێنەرەکەیە، واتای رووکەش دەگرێتەوە.</a:t>
            </a:r>
          </a:p>
          <a:p>
            <a:pPr algn="justLow" rtl="1">
              <a:lnSpc>
                <a:spcPct val="170000"/>
              </a:lnSpc>
            </a:pPr>
            <a:r>
              <a:rPr lang="ar-IQ" sz="28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+ مەبەستی گەیەندراو : مەبەستی هەواڵی یارمەتیدەر دەبیت بۆ گەیشتن بە مەبەستی گەیەنراو. کە مەبەستی بەدەستهێنراوە . نمونەی راگەیەنراو و بۆچوونی سیمۆلۆجی گەیاندن و جوارچێوەی مەعریفی و بنیاتی دەرەنجام و بیاتی کردەی قسەیی و مەبەستی راگەیاندن و مەبەستی گەیاندن دەگرێتەوە .. </a:t>
            </a: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cs typeface="Unikurd Jino" panose="020B0604030504040204" pitchFamily="34" charset="-78"/>
            </a:endParaRPr>
          </a:p>
        </p:txBody>
      </p:sp>
      <p:pic>
        <p:nvPicPr>
          <p:cNvPr id="4" name="Picture 3" descr="PowerPoint program icon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2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91015" y="356839"/>
            <a:ext cx="11086170" cy="596026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٢- ژینگەی مەعریفی : </a:t>
            </a:r>
          </a:p>
          <a:p>
            <a:pPr marL="0" indent="0" algn="r" rtl="1">
              <a:buNone/>
            </a:pPr>
            <a:r>
              <a:rPr lang="ar-IQ" sz="24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 تاکەکان لەم ژینگەیاندا جیاوازن، چونکە ژینگەکانیان جیاوازن، هەر بۆیەش لە توانای درکپێکردن و گەیشتن بە ئەنجامدا جیاوازن، کە بریتییە لە کۆڵێ شارەزایی کە دەتوانێت لە مێشکیدا بەکاری بێنێت بۆ درکپێکردن و تێگەیشتن و پشتی پێببەستێت بۆ لێکدانەوە .</a:t>
            </a:r>
          </a:p>
          <a:p>
            <a:pPr marL="0" indent="0" algn="r" rtl="1">
              <a:buNone/>
            </a:pPr>
            <a:r>
              <a:rPr lang="ar-IQ" sz="24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٣- ژینگەی هاوبەش : </a:t>
            </a:r>
          </a:p>
          <a:p>
            <a:pPr marL="0" indent="0" algn="r" rtl="1">
              <a:buNone/>
            </a:pPr>
            <a:r>
              <a:rPr lang="ar-IQ" sz="24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 ئەو شارەزاییانەیە کە لە ژینگە هاوبەشکان وەریگرتووە، هەربۆیەش شارەزایی هاوبەش لە نێوان تاکەکاندا هەیە ، ئەگەری فراوانبوونیشی هەیە.</a:t>
            </a:r>
          </a:p>
          <a:p>
            <a:pPr marL="0" indent="0" algn="r" rtl="1">
              <a:buNone/>
            </a:pPr>
            <a:endParaRPr lang="en-US" sz="4300" dirty="0">
              <a:solidFill>
                <a:srgbClr val="000000"/>
              </a:solidFill>
              <a:latin typeface="Calibri" panose="020F0502020204030204" pitchFamily="34" charset="0"/>
              <a:cs typeface="Unikurd Jino" panose="020B0604030504040204" pitchFamily="34" charset="-78"/>
            </a:endParaRPr>
          </a:p>
        </p:txBody>
      </p:sp>
      <p:pic>
        <p:nvPicPr>
          <p:cNvPr id="4" name="Picture 3" descr="PowerPoint program icon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57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91015" y="356839"/>
            <a:ext cx="11086170" cy="596026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٤- بنەمای پەیوەندی : </a:t>
            </a:r>
          </a:p>
          <a:p>
            <a:pPr marL="0" indent="0" algn="r" rtl="1">
              <a:buNone/>
            </a:pPr>
            <a:r>
              <a:rPr lang="ar-IQ" sz="26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ئەو زانیارییانەی تاک لە دەوروبەرەکەی وەریدەگرێت بە شێوەیەکی بەردەوام : </a:t>
            </a:r>
          </a:p>
          <a:p>
            <a:pPr marL="0" indent="0" algn="r" rtl="1">
              <a:buNone/>
            </a:pPr>
            <a:r>
              <a:rPr lang="ar-IQ" sz="28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+ زانیاری کۆن :زانیاری وەرگیراوە لە یادگەدا و </a:t>
            </a:r>
            <a:r>
              <a:rPr lang="ar-IQ" sz="24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دەتوانیین</a:t>
            </a:r>
            <a:r>
              <a:rPr lang="ar-IQ" sz="28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 بۆی بگەڕێینەوە . </a:t>
            </a:r>
          </a:p>
          <a:p>
            <a:pPr marL="0" indent="0" algn="r" rtl="1">
              <a:buNone/>
            </a:pPr>
            <a:r>
              <a:rPr lang="ar-IQ" sz="28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+ زانیاری نوێ : زانیاری چارەسەرکراوە و دەخرێتەسەر یادگە </a:t>
            </a:r>
          </a:p>
          <a:p>
            <a:pPr marL="0" indent="0" algn="r" rtl="1">
              <a:buNone/>
            </a:pPr>
            <a:r>
              <a:rPr lang="ar-IQ" sz="24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+ بەستانەوەی زاناری نوێ بە کۆن : بەستانەوەی زانیاری کۆنە بەنوێ، زانیارییە کۆنەکان دەبنە پێشەکییەک بۆ گەیشتن بە دەرەنجام 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Unikurd Jino" panose="020B0604030504040204" pitchFamily="34" charset="-78"/>
            </a:endParaRPr>
          </a:p>
        </p:txBody>
      </p:sp>
      <p:pic>
        <p:nvPicPr>
          <p:cNvPr id="4" name="Picture 3" descr="PowerPoint program icon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4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52915" y="245327"/>
            <a:ext cx="11086170" cy="5960267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ar-IQ" sz="43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٥- کاریگەری دەورووبەری :</a:t>
            </a:r>
          </a:p>
          <a:p>
            <a:pPr marL="0" indent="0" algn="r" rtl="1">
              <a:buNone/>
            </a:pPr>
            <a:r>
              <a:rPr lang="ar-IQ" sz="43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+ گریمانە پەسندەکان بەهێز دەکرێن : </a:t>
            </a:r>
          </a:p>
          <a:p>
            <a:pPr marL="0" indent="0" algn="r" rtl="1">
              <a:buNone/>
            </a:pPr>
            <a:r>
              <a:rPr lang="ar-IQ" sz="43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- ئەگەر هەردوو پێشەکییەکە راستبوون ئەنجامەکە راست دەبێت .</a:t>
            </a:r>
          </a:p>
          <a:p>
            <a:pPr marL="0" indent="0" algn="r" rtl="1">
              <a:buNone/>
            </a:pPr>
            <a:r>
              <a:rPr lang="ar-IQ" sz="43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- ئەگەر یەک لە پێشەکییەکان راست بوو، ئەویتر گوماناوی بوو، ئەوا ئەنجامەکەی زۆر پەسندنابێت .</a:t>
            </a:r>
          </a:p>
          <a:p>
            <a:pPr marL="0" indent="0" algn="r" rtl="1">
              <a:buNone/>
            </a:pPr>
            <a:r>
              <a:rPr lang="ar-IQ" sz="43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- ئەگەر هەردوو پێشەکییەکە راستبەبوون ، ئەوا ئەنجامەکەی نادورست دەبیت . </a:t>
            </a:r>
          </a:p>
          <a:p>
            <a:pPr marL="0" indent="0" algn="r" rtl="1">
              <a:buNone/>
            </a:pPr>
            <a:r>
              <a:rPr lang="ar-IQ" sz="43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+ گریمانە ناپەسندەکان لادەدرێن : ئەو گریمانانە دەگرێتەوە کە دژایەتی لە نێوان زانیاری کۆن و نوێدا هەیە . </a:t>
            </a:r>
          </a:p>
        </p:txBody>
      </p:sp>
      <p:pic>
        <p:nvPicPr>
          <p:cNvPr id="4" name="Picture 3" descr="PowerPoint program icon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21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52915" y="245327"/>
            <a:ext cx="11086170" cy="596026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4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٦- دەرەنجام :</a:t>
            </a:r>
          </a:p>
          <a:p>
            <a:pPr marL="0" indent="0" algn="r" rtl="1">
              <a:buNone/>
            </a:pPr>
            <a:r>
              <a:rPr lang="ar-IQ" sz="24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لە دەرەنجامدا وەرگر دەگات بە چەند ئەنجامێک .</a:t>
            </a:r>
          </a:p>
          <a:p>
            <a:pPr marL="0" indent="0" algn="r" rtl="1">
              <a:buNone/>
            </a:pPr>
            <a:r>
              <a:rPr lang="ar-IQ" sz="24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( دەوروبەری زەینی – گریمانەکردن – دەوروبەری مەعریفی (گونجان یان پەیوەندی) پێشنیاز – هەڵبژاردنی دەوروبەری زەینی گونجاو – کاریگەری دەوروبەر ) </a:t>
            </a:r>
          </a:p>
        </p:txBody>
      </p:sp>
      <p:pic>
        <p:nvPicPr>
          <p:cNvPr id="4" name="Picture 3" descr="PowerPoint program icon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94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52915" y="245327"/>
            <a:ext cx="11086170" cy="5960267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ar-IQ" sz="43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1- ڕاڤەكرنی گوتنی پێشتر: ئەم مەسەلەیە ڕاستەوخۆ بەدەستێت، بە پاڵپشتی گوێلێبوونی ئاخاوتنی كەسێك و راڤەكردنی ئەوەی لە مێشكیدا كۆبۆتەوە، ئەمیش دەبێتە بەشێك و جیانكرێتەوە لە دەوروبەری ڕاڤەكرنی گوتنی مەبەستدار.</a:t>
            </a:r>
          </a:p>
          <a:p>
            <a:pPr marL="0" indent="0" algn="r" rtl="1">
              <a:buNone/>
            </a:pPr>
            <a:r>
              <a:rPr lang="ar-IQ" sz="43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2- دەوروبەری فیزیكی: ئەم دەوروبەرە نواندنێكی مەسەلەیی بەخۆوە دەگرێت، لەم شوێنە هەڵقەڵابێت، كە پەیوەندیكردنی تیادا ئەنجام درابێت و كۆئەندامێ‌ تێگەیشتنی ئەم ئاخێوەرە چ بە شێوەیەكی ڕاستەوخۆ یان ناڕاستەوخۆ توانای نواندنی ئەو چەندە.</a:t>
            </a:r>
          </a:p>
          <a:p>
            <a:pPr marL="0" indent="0" algn="r" rtl="1">
              <a:buNone/>
            </a:pPr>
            <a:r>
              <a:rPr lang="ar-IQ" sz="43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3- بیرۆكەی سیستەمێ‌ مەركەزی : بریتییە لە پێزانینی جیاواز لە جیهانی دەرەوە و هەندێك لەم پێزانینانە لە دەوروبەری راڤەكردن بەكاردهێت .  </a:t>
            </a:r>
          </a:p>
        </p:txBody>
      </p:sp>
      <p:pic>
        <p:nvPicPr>
          <p:cNvPr id="4" name="Picture 3" descr="PowerPoint program icon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826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52915" y="245327"/>
            <a:ext cx="11086170" cy="5960267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IQ" sz="43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- لە پشوی کۆتایی هەفتە دوای ٢٥٥٧ هەفتە لە ١٩ ئۆکتۆبەری ١٩٧٤ کەشوهەوا زۆر خراپ دەبێت . </a:t>
            </a:r>
          </a:p>
          <a:p>
            <a:pPr marL="0" indent="0" algn="r" rtl="1">
              <a:buNone/>
            </a:pPr>
            <a:r>
              <a:rPr lang="ar-IQ" sz="4300" dirty="0">
                <a:solidFill>
                  <a:srgbClr val="000000"/>
                </a:solidFill>
                <a:latin typeface="Calibri" panose="020F0502020204030204" pitchFamily="34" charset="0"/>
                <a:cs typeface="Unikurd Jino" panose="020B0604030504040204" pitchFamily="34" charset="-78"/>
              </a:rPr>
              <a:t> ئەم دەربڕینە زانیاری زۆری تێدایە و ئەرکی زۆری دەوێ بۆ تێگەیشتن، هەربۆیەش پەیوەندی کەمە . جا هەرچەند ئەرک زیاتر بخرێتە سەر وەرگر پەیوەندی زۆرە و هەرچەند ئەرک کەمتر بخرێتە سەر وەرگر ئەوا پەیوەندیدارە . </a:t>
            </a:r>
          </a:p>
          <a:p>
            <a:pPr marL="0" indent="0" algn="r" rtl="1">
              <a:buNone/>
            </a:pPr>
            <a:endParaRPr lang="ar-IQ" sz="4300" dirty="0">
              <a:solidFill>
                <a:srgbClr val="000000"/>
              </a:solidFill>
              <a:latin typeface="Calibri" panose="020F0502020204030204" pitchFamily="34" charset="0"/>
              <a:cs typeface="Unikurd Jino" panose="020B0604030504040204" pitchFamily="34" charset="-78"/>
            </a:endParaRPr>
          </a:p>
        </p:txBody>
      </p:sp>
      <p:pic>
        <p:nvPicPr>
          <p:cNvPr id="4" name="Picture 3" descr="PowerPoint program icon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0755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 v2" id="{08D89365-2E4C-432D-9349-8DF9B80AEEA1}" vid="{010FF314-90DF-4A21-BD0D-ADCBA34234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3EE4EA-81C0-48D0-BEBD-A2EFD6B38B4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563EE24-83AF-4B4D-B45B-11D1ECD436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FC9C26-AD58-4393-99DE-F67958CF6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{13FAB616-271A-4AB1-8C89-249A9C2A3C1A}tf10001108_win32</Template>
  <TotalTime>322</TotalTime>
  <Words>768</Words>
  <Application>Microsoft Office PowerPoint</Application>
  <PresentationFormat>Widescreen</PresentationFormat>
  <Paragraphs>58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Forte</vt:lpstr>
      <vt:lpstr>Segoe UI</vt:lpstr>
      <vt:lpstr>Segoe UI Light</vt:lpstr>
      <vt:lpstr>Unikurd Goran</vt:lpstr>
      <vt:lpstr>Unikurd Jino</vt:lpstr>
      <vt:lpstr>Custom</vt:lpstr>
      <vt:lpstr> تیۆری پەیوەندی Relevance Theory وپراگماتیک   </vt:lpstr>
      <vt:lpstr> چۆن گەیاندن روودەدات ؟  </vt:lpstr>
      <vt:lpstr> مۆدێلی دان سبیبر و دیردر ولسن ؟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تیۆری پەیوەندی Relevance Theory   وپراگماتیک   </dc:title>
  <dc:creator>HP</dc:creator>
  <cp:keywords/>
  <cp:lastModifiedBy>HP</cp:lastModifiedBy>
  <cp:revision>30</cp:revision>
  <dcterms:created xsi:type="dcterms:W3CDTF">2023-10-18T15:57:18Z</dcterms:created>
  <dcterms:modified xsi:type="dcterms:W3CDTF">2023-10-23T12:09:06Z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