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8" r:id="rId3"/>
    <p:sldId id="301" r:id="rId4"/>
    <p:sldId id="259" r:id="rId5"/>
    <p:sldId id="302" r:id="rId6"/>
    <p:sldId id="260" r:id="rId7"/>
    <p:sldId id="261" r:id="rId8"/>
    <p:sldId id="262" r:id="rId9"/>
    <p:sldId id="263" r:id="rId10"/>
    <p:sldId id="264" r:id="rId11"/>
    <p:sldId id="265" r:id="rId12"/>
    <p:sldId id="267" r:id="rId13"/>
    <p:sldId id="303" r:id="rId14"/>
    <p:sldId id="268" r:id="rId15"/>
    <p:sldId id="269" r:id="rId16"/>
    <p:sldId id="270" r:id="rId17"/>
    <p:sldId id="304" r:id="rId18"/>
    <p:sldId id="271" r:id="rId19"/>
    <p:sldId id="272" r:id="rId20"/>
    <p:sldId id="273" r:id="rId21"/>
    <p:sldId id="305" r:id="rId22"/>
    <p:sldId id="274" r:id="rId23"/>
    <p:sldId id="275" r:id="rId24"/>
    <p:sldId id="276" r:id="rId25"/>
    <p:sldId id="277" r:id="rId26"/>
    <p:sldId id="278" r:id="rId27"/>
    <p:sldId id="279" r:id="rId28"/>
    <p:sldId id="280" r:id="rId29"/>
    <p:sldId id="281" r:id="rId30"/>
    <p:sldId id="282" r:id="rId31"/>
    <p:sldId id="300" r:id="rId32"/>
    <p:sldId id="283" r:id="rId33"/>
    <p:sldId id="284" r:id="rId34"/>
    <p:sldId id="285" r:id="rId35"/>
    <p:sldId id="286" r:id="rId36"/>
    <p:sldId id="287" r:id="rId37"/>
    <p:sldId id="288" r:id="rId38"/>
    <p:sldId id="289" r:id="rId39"/>
    <p:sldId id="306" r:id="rId40"/>
    <p:sldId id="290" r:id="rId41"/>
    <p:sldId id="291" r:id="rId42"/>
    <p:sldId id="307" r:id="rId43"/>
    <p:sldId id="292" r:id="rId44"/>
    <p:sldId id="293" r:id="rId45"/>
    <p:sldId id="294" r:id="rId46"/>
    <p:sldId id="295" r:id="rId47"/>
    <p:sldId id="296" r:id="rId48"/>
    <p:sldId id="297" r:id="rId49"/>
    <p:sldId id="298" r:id="rId50"/>
    <p:sldId id="29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varScale="1">
        <p:scale>
          <a:sx n="70" d="100"/>
          <a:sy n="70" d="100"/>
        </p:scale>
        <p:origin x="-137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3683E8-C19B-45B0-967D-828E23F80190}" type="datetimeFigureOut">
              <a:rPr lang="en-US" smtClean="0"/>
              <a:t>11/13/2020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459946-62A9-467F-9E20-945DEC860791}" type="slidenum">
              <a:rPr lang="en-US" smtClean="0"/>
              <a:t>‹#›</a:t>
            </a:fld>
            <a:endParaRPr lang="en-US"/>
          </a:p>
        </p:txBody>
      </p:sp>
    </p:spTree>
    <p:extLst>
      <p:ext uri="{BB962C8B-B14F-4D97-AF65-F5344CB8AC3E}">
        <p14:creationId xmlns:p14="http://schemas.microsoft.com/office/powerpoint/2010/main" val="3992269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59946-62A9-467F-9E20-945DEC860791}" type="slidenum">
              <a:rPr lang="en-US" smtClean="0"/>
              <a:t>1</a:t>
            </a:fld>
            <a:endParaRPr lang="en-US"/>
          </a:p>
        </p:txBody>
      </p:sp>
    </p:spTree>
    <p:extLst>
      <p:ext uri="{BB962C8B-B14F-4D97-AF65-F5344CB8AC3E}">
        <p14:creationId xmlns:p14="http://schemas.microsoft.com/office/powerpoint/2010/main" val="1364196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40.png"/><Relationship Id="rId5" Type="http://schemas.openxmlformats.org/officeDocument/2006/relationships/image" Target="../media/image25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340.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40.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49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6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0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0.png"/></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67.png"/><Relationship Id="rId4" Type="http://schemas.openxmlformats.org/officeDocument/2006/relationships/image" Target="../media/image72.png"/></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80.png"/></Relationships>
</file>

<file path=ppt/slides/_rels/slide3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 Id="rId5" Type="http://schemas.openxmlformats.org/officeDocument/2006/relationships/image" Target="../media/image85.png"/><Relationship Id="rId4" Type="http://schemas.openxmlformats.org/officeDocument/2006/relationships/image" Target="../media/image84.png"/></Relationships>
</file>

<file path=ppt/slides/_rels/slide37.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image" Target="../media/image86.png"/><Relationship Id="rId1" Type="http://schemas.openxmlformats.org/officeDocument/2006/relationships/slideLayout" Target="../slideLayouts/slideLayout7.xml"/><Relationship Id="rId5" Type="http://schemas.openxmlformats.org/officeDocument/2006/relationships/image" Target="../media/image89.png"/><Relationship Id="rId4" Type="http://schemas.openxmlformats.org/officeDocument/2006/relationships/image" Target="../media/image88.png"/></Relationships>
</file>

<file path=ppt/slides/_rels/slide3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3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4.png"/><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4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4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 Id="rId4" Type="http://schemas.openxmlformats.org/officeDocument/2006/relationships/image" Target="../media/image103.png"/></Relationships>
</file>

<file path=ppt/slides/_rels/slide4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 Id="rId5" Type="http://schemas.openxmlformats.org/officeDocument/2006/relationships/image" Target="../media/image108.png"/><Relationship Id="rId4" Type="http://schemas.openxmlformats.org/officeDocument/2006/relationships/image" Target="../media/image107.png"/></Relationships>
</file>

<file path=ppt/slides/_rels/slide4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 Id="rId5" Type="http://schemas.openxmlformats.org/officeDocument/2006/relationships/image" Target="../media/image112.png"/><Relationship Id="rId4" Type="http://schemas.openxmlformats.org/officeDocument/2006/relationships/image" Target="../media/image111.png"/></Relationships>
</file>

<file path=ppt/slides/_rels/slide4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7.xml"/><Relationship Id="rId5" Type="http://schemas.openxmlformats.org/officeDocument/2006/relationships/image" Target="../media/image116.png"/><Relationship Id="rId4" Type="http://schemas.openxmlformats.org/officeDocument/2006/relationships/image" Target="../media/image115.png"/></Relationships>
</file>

<file path=ppt/slides/_rels/slide49.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4800" y="304800"/>
            <a:ext cx="4572000" cy="646331"/>
          </a:xfrm>
          <a:prstGeom prst="rect">
            <a:avLst/>
          </a:prstGeom>
        </p:spPr>
        <p:txBody>
          <a:bodyPr>
            <a:spAutoFit/>
          </a:bodyPr>
          <a:lstStyle/>
          <a:p>
            <a:r>
              <a:rPr lang="en-US" dirty="0" smtClean="0"/>
              <a:t>THE </a:t>
            </a:r>
            <a:r>
              <a:rPr lang="en-US" dirty="0"/>
              <a:t>SPECIAL THEORY OF RELATIVITY</a:t>
            </a:r>
          </a:p>
          <a:p>
            <a:r>
              <a:rPr lang="en-US" dirty="0"/>
              <a:t>A.  The Michelson-Morley experiment</a:t>
            </a:r>
          </a:p>
        </p:txBody>
      </p:sp>
      <p:pic>
        <p:nvPicPr>
          <p:cNvPr id="14" name="Picture 13"/>
          <p:cNvPicPr/>
          <p:nvPr/>
        </p:nvPicPr>
        <p:blipFill>
          <a:blip r:embed="rId3">
            <a:extLst>
              <a:ext uri="{28A0092B-C50C-407E-A947-70E740481C1C}">
                <a14:useLocalDpi xmlns:a14="http://schemas.microsoft.com/office/drawing/2010/main" val="0"/>
              </a:ext>
            </a:extLst>
          </a:blip>
          <a:stretch>
            <a:fillRect/>
          </a:stretch>
        </p:blipFill>
        <p:spPr>
          <a:xfrm>
            <a:off x="4267200" y="502285"/>
            <a:ext cx="4781550" cy="2012315"/>
          </a:xfrm>
          <a:prstGeom prst="rect">
            <a:avLst/>
          </a:prstGeom>
        </p:spPr>
      </p:pic>
      <mc:AlternateContent xmlns:mc="http://schemas.openxmlformats.org/markup-compatibility/2006" xmlns:a14="http://schemas.microsoft.com/office/drawing/2010/main">
        <mc:Choice Requires="a14">
          <p:sp>
            <p:nvSpPr>
              <p:cNvPr id="15" name="Rectangle 14"/>
              <p:cNvSpPr/>
              <p:nvPr/>
            </p:nvSpPr>
            <p:spPr>
              <a:xfrm>
                <a:off x="76200" y="1447800"/>
                <a:ext cx="4362450"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400" i="1">
                              <a:latin typeface="Cambria Math"/>
                            </a:rPr>
                          </m:ctrlPr>
                        </m:sSupPr>
                        <m:e>
                          <m:r>
                            <a:rPr lang="en-US" sz="1400" i="1">
                              <a:latin typeface="Cambria Math"/>
                            </a:rPr>
                            <m:t>𝑉</m:t>
                          </m:r>
                        </m:e>
                        <m:sup>
                          <m:r>
                            <a:rPr lang="en-US" sz="1400" i="1">
                              <a:latin typeface="Cambria Math"/>
                            </a:rPr>
                            <m:t>2</m:t>
                          </m:r>
                        </m:sup>
                      </m:sSup>
                      <m:r>
                        <a:rPr lang="en-US" sz="1400" i="1">
                          <a:latin typeface="Cambria Math"/>
                        </a:rPr>
                        <m:t>=</m:t>
                      </m:r>
                      <m:sSup>
                        <m:sSupPr>
                          <m:ctrlPr>
                            <a:rPr lang="en-US" sz="1400" i="1">
                              <a:latin typeface="Cambria Math"/>
                            </a:rPr>
                          </m:ctrlPr>
                        </m:sSupPr>
                        <m:e>
                          <m:r>
                            <a:rPr lang="en-US" sz="1400" i="1">
                              <a:latin typeface="Cambria Math"/>
                            </a:rPr>
                            <m:t>𝑉</m:t>
                          </m:r>
                        </m:e>
                        <m:sup>
                          <m:r>
                            <a:rPr lang="en-US" sz="1400" i="1">
                              <a:latin typeface="Cambria Math"/>
                            </a:rPr>
                            <m:t>′2</m:t>
                          </m:r>
                        </m:sup>
                      </m:sSup>
                      <m:r>
                        <a:rPr lang="en-US" sz="1400" i="1">
                          <a:latin typeface="Cambria Math"/>
                        </a:rPr>
                        <m:t>+</m:t>
                      </m:r>
                      <m:sSup>
                        <m:sSupPr>
                          <m:ctrlPr>
                            <a:rPr lang="en-US" sz="1400" i="1">
                              <a:latin typeface="Cambria Math"/>
                            </a:rPr>
                          </m:ctrlPr>
                        </m:sSupPr>
                        <m:e>
                          <m:r>
                            <a:rPr lang="en-US" sz="1400" i="1">
                              <a:latin typeface="Cambria Math"/>
                            </a:rPr>
                            <m:t>ʋ</m:t>
                          </m:r>
                        </m:e>
                        <m:sup>
                          <m:r>
                            <a:rPr lang="en-US" sz="1400" i="1">
                              <a:latin typeface="Cambria Math"/>
                            </a:rPr>
                            <m:t>2</m:t>
                          </m:r>
                        </m:sup>
                      </m:sSup>
                      <m:r>
                        <a:rPr lang="en-US" sz="1400" i="1">
                          <a:latin typeface="Cambria Math"/>
                        </a:rPr>
                        <m:t>                                         (1−1)</m:t>
                      </m:r>
                    </m:oMath>
                  </m:oMathPara>
                </a14:m>
                <a:endParaRPr lang="en-US" sz="1400" dirty="0"/>
              </a:p>
            </p:txBody>
          </p:sp>
        </mc:Choice>
        <mc:Fallback xmlns="">
          <p:sp>
            <p:nvSpPr>
              <p:cNvPr id="15" name="Rectangle 14"/>
              <p:cNvSpPr>
                <a:spLocks noRot="1" noChangeAspect="1" noMove="1" noResize="1" noEditPoints="1" noAdjustHandles="1" noChangeArrowheads="1" noChangeShapeType="1" noTextEdit="1"/>
              </p:cNvSpPr>
              <p:nvPr/>
            </p:nvSpPr>
            <p:spPr>
              <a:xfrm>
                <a:off x="76200" y="1447800"/>
                <a:ext cx="4362450" cy="307777"/>
              </a:xfrm>
              <a:prstGeom prst="rect">
                <a:avLst/>
              </a:prstGeom>
              <a:blipFill rotWithShape="1">
                <a:blip r:embed="rId4"/>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52400" y="1905000"/>
                <a:ext cx="4572000" cy="63799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p>
                        <m:sSupPr>
                          <m:ctrlPr>
                            <a:rPr lang="en-US" sz="1200" i="1">
                              <a:latin typeface="Cambria Math"/>
                            </a:rPr>
                          </m:ctrlPr>
                        </m:sSupPr>
                        <m:e>
                          <m:r>
                            <a:rPr lang="en-US" sz="1200" i="1">
                              <a:latin typeface="Cambria Math"/>
                            </a:rPr>
                            <m:t>𝑉</m:t>
                          </m:r>
                        </m:e>
                        <m:sup>
                          <m:r>
                            <a:rPr lang="en-US" sz="1200" i="1">
                              <a:latin typeface="Cambria Math"/>
                            </a:rPr>
                            <m:t>′</m:t>
                          </m:r>
                        </m:sup>
                      </m:sSup>
                      <m:r>
                        <a:rPr lang="en-US" sz="1200" i="1">
                          <a:latin typeface="Cambria Math"/>
                        </a:rPr>
                        <m:t>=</m:t>
                      </m:r>
                      <m:rad>
                        <m:radPr>
                          <m:degHide m:val="on"/>
                          <m:ctrlPr>
                            <a:rPr lang="en-US" sz="1200" i="1">
                              <a:latin typeface="Cambria Math"/>
                            </a:rPr>
                          </m:ctrlPr>
                        </m:radPr>
                        <m:deg/>
                        <m:e>
                          <m:sSup>
                            <m:sSupPr>
                              <m:ctrlPr>
                                <a:rPr lang="en-US" sz="1200" i="1">
                                  <a:latin typeface="Cambria Math"/>
                                </a:rPr>
                              </m:ctrlPr>
                            </m:sSupPr>
                            <m:e>
                              <m:r>
                                <a:rPr lang="en-US" sz="1200" i="1">
                                  <a:latin typeface="Cambria Math"/>
                                </a:rPr>
                                <m:t>𝑉</m:t>
                              </m:r>
                            </m:e>
                            <m:sup>
                              <m:r>
                                <a:rPr lang="en-US" sz="1200" i="1">
                                  <a:latin typeface="Cambria Math"/>
                                </a:rPr>
                                <m:t>2</m:t>
                              </m:r>
                            </m:sup>
                          </m:sSup>
                          <m:r>
                            <a:rPr lang="en-US" sz="1200" i="1">
                              <a:latin typeface="Cambria Math"/>
                            </a:rPr>
                            <m:t>−</m:t>
                          </m:r>
                          <m:sSup>
                            <m:sSupPr>
                              <m:ctrlPr>
                                <a:rPr lang="en-US" sz="1200" i="1">
                                  <a:latin typeface="Cambria Math"/>
                                </a:rPr>
                              </m:ctrlPr>
                            </m:sSupPr>
                            <m:e>
                              <m:r>
                                <a:rPr lang="en-US" sz="1200" i="1">
                                  <a:latin typeface="Cambria Math"/>
                                </a:rPr>
                                <m:t>𝑣</m:t>
                              </m:r>
                            </m:e>
                            <m:sup>
                              <m:r>
                                <a:rPr lang="en-US" sz="1200" i="1">
                                  <a:latin typeface="Cambria Math"/>
                                </a:rPr>
                                <m:t>2</m:t>
                              </m:r>
                            </m:sup>
                          </m:sSup>
                        </m:e>
                      </m:rad>
                      <m:r>
                        <a:rPr lang="en-US" sz="1200" i="1">
                          <a:latin typeface="Cambria Math"/>
                        </a:rPr>
                        <m:t>=</m:t>
                      </m:r>
                      <m:r>
                        <a:rPr lang="en-US" sz="1200" i="1">
                          <a:latin typeface="Cambria Math"/>
                        </a:rPr>
                        <m:t>𝑉</m:t>
                      </m:r>
                      <m:rad>
                        <m:radPr>
                          <m:degHide m:val="on"/>
                          <m:ctrlPr>
                            <a:rPr lang="en-US" sz="1200" i="1">
                              <a:latin typeface="Cambria Math"/>
                            </a:rPr>
                          </m:ctrlPr>
                        </m:radPr>
                        <m:deg/>
                        <m:e>
                          <m:r>
                            <a:rPr lang="en-US" sz="1200" i="1">
                              <a:latin typeface="Cambria Math"/>
                            </a:rPr>
                            <m:t>1−</m:t>
                          </m:r>
                          <m:f>
                            <m:fPr>
                              <m:ctrlPr>
                                <a:rPr lang="en-US" sz="1200" i="1">
                                  <a:latin typeface="Cambria Math"/>
                                </a:rPr>
                              </m:ctrlPr>
                            </m:fPr>
                            <m:num>
                              <m:sSup>
                                <m:sSupPr>
                                  <m:ctrlPr>
                                    <a:rPr lang="en-US" sz="1200" i="1">
                                      <a:latin typeface="Cambria Math"/>
                                    </a:rPr>
                                  </m:ctrlPr>
                                </m:sSupPr>
                                <m:e>
                                  <m:r>
                                    <a:rPr lang="en-US" sz="1200" i="1">
                                      <a:latin typeface="Cambria Math"/>
                                    </a:rPr>
                                    <m:t>𝑣</m:t>
                                  </m:r>
                                </m:e>
                                <m:sup>
                                  <m:r>
                                    <a:rPr lang="en-US" sz="1200" i="1">
                                      <a:latin typeface="Cambria Math"/>
                                    </a:rPr>
                                    <m:t>2</m:t>
                                  </m:r>
                                </m:sup>
                              </m:sSup>
                            </m:num>
                            <m:den>
                              <m:sSup>
                                <m:sSupPr>
                                  <m:ctrlPr>
                                    <a:rPr lang="en-US" sz="1200" i="1">
                                      <a:latin typeface="Cambria Math"/>
                                    </a:rPr>
                                  </m:ctrlPr>
                                </m:sSupPr>
                                <m:e>
                                  <m:r>
                                    <a:rPr lang="en-US" sz="1200" i="1">
                                      <a:latin typeface="Cambria Math"/>
                                    </a:rPr>
                                    <m:t>𝑉</m:t>
                                  </m:r>
                                </m:e>
                                <m:sup>
                                  <m:r>
                                    <a:rPr lang="en-US" sz="1200" i="1">
                                      <a:latin typeface="Cambria Math"/>
                                    </a:rPr>
                                    <m:t>2</m:t>
                                  </m:r>
                                </m:sup>
                              </m:sSup>
                            </m:den>
                          </m:f>
                        </m:e>
                      </m:rad>
                      <m:r>
                        <a:rPr lang="en-US" sz="1200" i="1">
                          <a:latin typeface="Cambria Math"/>
                        </a:rPr>
                        <m:t>                          (1−2)</m:t>
                      </m:r>
                    </m:oMath>
                  </m:oMathPara>
                </a14:m>
                <a:endParaRPr lang="en-US" sz="1200" dirty="0"/>
              </a:p>
            </p:txBody>
          </p:sp>
        </mc:Choice>
        <mc:Fallback xmlns="">
          <p:sp>
            <p:nvSpPr>
              <p:cNvPr id="17" name="Rectangle 16"/>
              <p:cNvSpPr>
                <a:spLocks noRot="1" noChangeAspect="1" noMove="1" noResize="1" noEditPoints="1" noAdjustHandles="1" noChangeArrowheads="1" noChangeShapeType="1" noTextEdit="1"/>
              </p:cNvSpPr>
              <p:nvPr/>
            </p:nvSpPr>
            <p:spPr>
              <a:xfrm>
                <a:off x="-152400" y="1905000"/>
                <a:ext cx="4572000" cy="637995"/>
              </a:xfrm>
              <a:prstGeom prst="rect">
                <a:avLst/>
              </a:prstGeom>
              <a:blipFill rotWithShape="1">
                <a:blip r:embed="rId5"/>
                <a:stretch>
                  <a:fillRect/>
                </a:stretch>
              </a:blipFill>
            </p:spPr>
            <p:txBody>
              <a:bodyPr/>
              <a:lstStyle/>
              <a:p>
                <a:r>
                  <a:rPr lang="en-US">
                    <a:noFill/>
                  </a:rPr>
                  <a:t> </a:t>
                </a:r>
              </a:p>
            </p:txBody>
          </p:sp>
        </mc:Fallback>
      </mc:AlternateContent>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667000"/>
            <a:ext cx="38100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p:nvPr/>
        </p:nvPicPr>
        <p:blipFill>
          <a:blip r:embed="rId7">
            <a:extLst>
              <a:ext uri="{28A0092B-C50C-407E-A947-70E740481C1C}">
                <a14:useLocalDpi xmlns:a14="http://schemas.microsoft.com/office/drawing/2010/main" val="0"/>
              </a:ext>
            </a:extLst>
          </a:blip>
          <a:srcRect/>
          <a:stretch>
            <a:fillRect/>
          </a:stretch>
        </p:blipFill>
        <p:spPr bwMode="auto">
          <a:xfrm>
            <a:off x="4800600" y="2819400"/>
            <a:ext cx="4181475" cy="2620645"/>
          </a:xfrm>
          <a:prstGeom prst="rect">
            <a:avLst/>
          </a:prstGeom>
          <a:noFill/>
          <a:ln>
            <a:noFill/>
          </a:ln>
        </p:spPr>
      </p:pic>
      <p:sp>
        <p:nvSpPr>
          <p:cNvPr id="2" name="TextBox 1"/>
          <p:cNvSpPr txBox="1"/>
          <p:nvPr/>
        </p:nvSpPr>
        <p:spPr>
          <a:xfrm>
            <a:off x="457200" y="1066800"/>
            <a:ext cx="1981200" cy="369332"/>
          </a:xfrm>
          <a:prstGeom prst="rect">
            <a:avLst/>
          </a:prstGeom>
          <a:noFill/>
        </p:spPr>
        <p:txBody>
          <a:bodyPr wrap="square" rtlCol="0">
            <a:spAutoFit/>
          </a:bodyPr>
          <a:lstStyle/>
          <a:p>
            <a:r>
              <a:rPr lang="en-US" dirty="0" smtClean="0"/>
              <a:t>Boat A</a:t>
            </a:r>
            <a:endParaRPr lang="en-US" dirty="0"/>
          </a:p>
        </p:txBody>
      </p:sp>
      <p:sp>
        <p:nvSpPr>
          <p:cNvPr id="3" name="TextBox 2"/>
          <p:cNvSpPr txBox="1"/>
          <p:nvPr/>
        </p:nvSpPr>
        <p:spPr>
          <a:xfrm>
            <a:off x="457200" y="3657600"/>
            <a:ext cx="1800225" cy="369332"/>
          </a:xfrm>
          <a:prstGeom prst="rect">
            <a:avLst/>
          </a:prstGeom>
          <a:noFill/>
        </p:spPr>
        <p:txBody>
          <a:bodyPr wrap="square" rtlCol="0">
            <a:spAutoFit/>
          </a:bodyPr>
          <a:lstStyle/>
          <a:p>
            <a:r>
              <a:rPr lang="en-US" dirty="0" smtClean="0"/>
              <a:t>Boat B</a:t>
            </a:r>
            <a:endParaRPr lang="en-US" dirty="0"/>
          </a:p>
        </p:txBody>
      </p:sp>
      <mc:AlternateContent xmlns:mc="http://schemas.openxmlformats.org/markup-compatibility/2006" xmlns:a14="http://schemas.microsoft.com/office/drawing/2010/main">
        <mc:Choice Requires="a14">
          <p:sp>
            <p:nvSpPr>
              <p:cNvPr id="19" name="Rectangle 18"/>
              <p:cNvSpPr/>
              <p:nvPr/>
            </p:nvSpPr>
            <p:spPr>
              <a:xfrm>
                <a:off x="228600" y="3962400"/>
                <a:ext cx="4648200" cy="61549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i="1">
                              <a:latin typeface="Cambria Math"/>
                            </a:rPr>
                            <m:t>𝐷</m:t>
                          </m:r>
                        </m:num>
                        <m:den>
                          <m:r>
                            <a:rPr lang="en-US" i="1">
                              <a:latin typeface="Cambria Math"/>
                            </a:rPr>
                            <m:t>𝑉</m:t>
                          </m:r>
                          <m:r>
                            <a:rPr lang="en-US" i="1">
                              <a:latin typeface="Cambria Math"/>
                            </a:rPr>
                            <m:t>+</m:t>
                          </m:r>
                          <m:r>
                            <a:rPr lang="en-US" i="1">
                              <a:latin typeface="Cambria Math"/>
                            </a:rPr>
                            <m:t>𝑣</m:t>
                          </m:r>
                        </m:den>
                      </m:f>
                      <m:r>
                        <a:rPr lang="en-US" i="1">
                          <a:latin typeface="Cambria Math"/>
                        </a:rPr>
                        <m:t>                        </m:t>
                      </m:r>
                      <m:r>
                        <a:rPr lang="en-US" b="0" i="1" smtClean="0">
                          <a:latin typeface="Cambria Math"/>
                        </a:rPr>
                        <m:t>                   </m:t>
                      </m:r>
                      <m:r>
                        <a:rPr lang="en-US" i="1">
                          <a:latin typeface="Cambria Math"/>
                        </a:rPr>
                        <m:t> (1−4)</m:t>
                      </m:r>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228600" y="3962400"/>
                <a:ext cx="4648200" cy="61549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04800" y="4648200"/>
                <a:ext cx="4648200" cy="6109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a:rPr>
                            <m:t>𝐷</m:t>
                          </m:r>
                        </m:num>
                        <m:den>
                          <m:r>
                            <a:rPr lang="en-US" i="1">
                              <a:latin typeface="Cambria Math"/>
                            </a:rPr>
                            <m:t>𝑉</m:t>
                          </m:r>
                          <m:r>
                            <a:rPr lang="en-US" i="1">
                              <a:latin typeface="Cambria Math"/>
                            </a:rPr>
                            <m:t>−ʋ</m:t>
                          </m:r>
                        </m:den>
                      </m:f>
                      <m:r>
                        <a:rPr lang="en-US" i="1">
                          <a:latin typeface="Cambria Math"/>
                        </a:rPr>
                        <m:t>                                             (1−5)</m:t>
                      </m:r>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304800" y="4648200"/>
                <a:ext cx="4648200" cy="610936"/>
              </a:xfrm>
              <a:prstGeom prst="rect">
                <a:avLst/>
              </a:prstGeom>
              <a:blipFill rotWithShape="1">
                <a:blip r:embed="rId9"/>
                <a:stretch>
                  <a:fillRect/>
                </a:stretch>
              </a:blipFill>
            </p:spPr>
            <p:txBody>
              <a:bodyPr/>
              <a:lstStyle/>
              <a:p>
                <a:r>
                  <a:rPr lang="en-US">
                    <a:noFill/>
                  </a:rPr>
                  <a:t> </a:t>
                </a:r>
              </a:p>
            </p:txBody>
          </p:sp>
        </mc:Fallback>
      </mc:AlternateContent>
      <p:sp>
        <p:nvSpPr>
          <p:cNvPr id="21" name="Rectangle 20"/>
          <p:cNvSpPr/>
          <p:nvPr/>
        </p:nvSpPr>
        <p:spPr>
          <a:xfrm>
            <a:off x="578476" y="5334000"/>
            <a:ext cx="7422524" cy="369332"/>
          </a:xfrm>
          <a:prstGeom prst="rect">
            <a:avLst/>
          </a:prstGeom>
        </p:spPr>
        <p:txBody>
          <a:bodyPr wrap="square">
            <a:spAutoFit/>
          </a:bodyPr>
          <a:lstStyle/>
          <a:p>
            <a:r>
              <a:rPr lang="en-US" dirty="0"/>
              <a:t>The total round-trip time </a:t>
            </a:r>
            <a:r>
              <a:rPr lang="en-US" dirty="0" err="1"/>
              <a:t>t</a:t>
            </a:r>
            <a:r>
              <a:rPr lang="en-US" baseline="-25000" dirty="0" err="1"/>
              <a:t>B</a:t>
            </a:r>
            <a:r>
              <a:rPr lang="en-US" dirty="0"/>
              <a:t> is the sum of these times, namely,</a:t>
            </a:r>
          </a:p>
        </p:txBody>
      </p:sp>
      <p:pic>
        <p:nvPicPr>
          <p:cNvPr id="2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5715000"/>
            <a:ext cx="559117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228600" y="6412468"/>
            <a:ext cx="3879075" cy="369332"/>
          </a:xfrm>
          <a:prstGeom prst="rect">
            <a:avLst/>
          </a:prstGeom>
        </p:spPr>
        <p:txBody>
          <a:bodyPr wrap="none">
            <a:spAutoFit/>
          </a:bodyPr>
          <a:lstStyle/>
          <a:p>
            <a:r>
              <a:rPr lang="en-US" dirty="0"/>
              <a:t>The ratio between the times </a:t>
            </a:r>
            <a:r>
              <a:rPr lang="en-US" dirty="0" err="1"/>
              <a:t>t</a:t>
            </a:r>
            <a:r>
              <a:rPr lang="en-US" baseline="-25000" dirty="0" err="1"/>
              <a:t>A</a:t>
            </a:r>
            <a:r>
              <a:rPr lang="en-US" dirty="0"/>
              <a:t> and </a:t>
            </a:r>
            <a:r>
              <a:rPr lang="en-US" dirty="0" err="1"/>
              <a:t>t</a:t>
            </a:r>
            <a:r>
              <a:rPr lang="en-US" baseline="-25000" dirty="0" err="1"/>
              <a:t>B</a:t>
            </a:r>
            <a:r>
              <a:rPr lang="en-US" dirty="0"/>
              <a:t> is</a:t>
            </a:r>
          </a:p>
        </p:txBody>
      </p:sp>
      <mc:AlternateContent xmlns:mc="http://schemas.openxmlformats.org/markup-compatibility/2006" xmlns:a14="http://schemas.microsoft.com/office/drawing/2010/main">
        <mc:Choice Requires="a14">
          <p:sp>
            <p:nvSpPr>
              <p:cNvPr id="24" name="Rectangle 23"/>
              <p:cNvSpPr/>
              <p:nvPr/>
            </p:nvSpPr>
            <p:spPr>
              <a:xfrm>
                <a:off x="6019800" y="5943600"/>
                <a:ext cx="3048000" cy="81984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rgbClr val="FF0000"/>
                              </a:solidFill>
                              <a:latin typeface="Cambria Math"/>
                            </a:rPr>
                          </m:ctrlPr>
                        </m:fPr>
                        <m:num>
                          <m:sSub>
                            <m:sSubPr>
                              <m:ctrlPr>
                                <a:rPr lang="en-US" sz="1600" i="1">
                                  <a:solidFill>
                                    <a:srgbClr val="FF0000"/>
                                  </a:solidFill>
                                  <a:latin typeface="Cambria Math"/>
                                </a:rPr>
                              </m:ctrlPr>
                            </m:sSubPr>
                            <m:e>
                              <m:r>
                                <a:rPr lang="en-US" sz="1600" i="1">
                                  <a:solidFill>
                                    <a:srgbClr val="FF0000"/>
                                  </a:solidFill>
                                  <a:latin typeface="Cambria Math"/>
                                </a:rPr>
                                <m:t>𝑡</m:t>
                              </m:r>
                            </m:e>
                            <m:sub>
                              <m:r>
                                <a:rPr lang="en-US" sz="1600" i="1">
                                  <a:solidFill>
                                    <a:srgbClr val="FF0000"/>
                                  </a:solidFill>
                                  <a:latin typeface="Cambria Math"/>
                                </a:rPr>
                                <m:t>𝐴</m:t>
                              </m:r>
                            </m:sub>
                          </m:sSub>
                        </m:num>
                        <m:den>
                          <m:sSub>
                            <m:sSubPr>
                              <m:ctrlPr>
                                <a:rPr lang="en-US" sz="1600" i="1">
                                  <a:solidFill>
                                    <a:srgbClr val="FF0000"/>
                                  </a:solidFill>
                                  <a:latin typeface="Cambria Math"/>
                                </a:rPr>
                              </m:ctrlPr>
                            </m:sSubPr>
                            <m:e>
                              <m:r>
                                <a:rPr lang="en-US" sz="1600" i="1">
                                  <a:solidFill>
                                    <a:srgbClr val="FF0000"/>
                                  </a:solidFill>
                                  <a:latin typeface="Cambria Math"/>
                                </a:rPr>
                                <m:t>𝑡</m:t>
                              </m:r>
                            </m:e>
                            <m:sub>
                              <m:r>
                                <a:rPr lang="en-US" sz="1600" i="1">
                                  <a:solidFill>
                                    <a:srgbClr val="FF0000"/>
                                  </a:solidFill>
                                  <a:latin typeface="Cambria Math"/>
                                </a:rPr>
                                <m:t>𝐵</m:t>
                              </m:r>
                            </m:sub>
                          </m:sSub>
                        </m:den>
                      </m:f>
                      <m:r>
                        <a:rPr lang="en-US" sz="1600" i="1">
                          <a:solidFill>
                            <a:srgbClr val="FF0000"/>
                          </a:solidFill>
                          <a:latin typeface="Cambria Math"/>
                        </a:rPr>
                        <m:t>=</m:t>
                      </m:r>
                      <m:rad>
                        <m:radPr>
                          <m:degHide m:val="on"/>
                          <m:ctrlPr>
                            <a:rPr lang="en-US" sz="1600" i="1">
                              <a:solidFill>
                                <a:srgbClr val="FF0000"/>
                              </a:solidFill>
                              <a:latin typeface="Cambria Math"/>
                            </a:rPr>
                          </m:ctrlPr>
                        </m:radPr>
                        <m:deg/>
                        <m:e>
                          <m:r>
                            <a:rPr lang="en-US" sz="1600" i="1">
                              <a:solidFill>
                                <a:srgbClr val="FF0000"/>
                              </a:solidFill>
                              <a:latin typeface="Cambria Math"/>
                            </a:rPr>
                            <m:t>1−</m:t>
                          </m:r>
                          <m:f>
                            <m:fPr>
                              <m:ctrlPr>
                                <a:rPr lang="en-US" sz="1600" i="1">
                                  <a:solidFill>
                                    <a:srgbClr val="FF0000"/>
                                  </a:solidFill>
                                  <a:latin typeface="Cambria Math"/>
                                </a:rPr>
                              </m:ctrlPr>
                            </m:fPr>
                            <m:num>
                              <m:sSup>
                                <m:sSupPr>
                                  <m:ctrlPr>
                                    <a:rPr lang="en-US" sz="1600" i="1">
                                      <a:solidFill>
                                        <a:srgbClr val="FF0000"/>
                                      </a:solidFill>
                                      <a:latin typeface="Cambria Math"/>
                                    </a:rPr>
                                  </m:ctrlPr>
                                </m:sSupPr>
                                <m:e>
                                  <m:r>
                                    <a:rPr lang="en-US" sz="1600" i="1">
                                      <a:solidFill>
                                        <a:srgbClr val="FF0000"/>
                                      </a:solidFill>
                                      <a:latin typeface="Cambria Math"/>
                                    </a:rPr>
                                    <m:t>𝑣</m:t>
                                  </m:r>
                                </m:e>
                                <m:sup>
                                  <m:r>
                                    <a:rPr lang="en-US" sz="1600" i="1">
                                      <a:solidFill>
                                        <a:srgbClr val="FF0000"/>
                                      </a:solidFill>
                                      <a:latin typeface="Cambria Math"/>
                                    </a:rPr>
                                    <m:t>2</m:t>
                                  </m:r>
                                </m:sup>
                              </m:sSup>
                            </m:num>
                            <m:den>
                              <m:sSup>
                                <m:sSupPr>
                                  <m:ctrlPr>
                                    <a:rPr lang="en-US" sz="1600" i="1">
                                      <a:solidFill>
                                        <a:srgbClr val="FF0000"/>
                                      </a:solidFill>
                                      <a:latin typeface="Cambria Math"/>
                                    </a:rPr>
                                  </m:ctrlPr>
                                </m:sSupPr>
                                <m:e>
                                  <m:r>
                                    <a:rPr lang="en-US" sz="1600" i="1">
                                      <a:solidFill>
                                        <a:srgbClr val="FF0000"/>
                                      </a:solidFill>
                                      <a:latin typeface="Cambria Math"/>
                                    </a:rPr>
                                    <m:t>𝑉</m:t>
                                  </m:r>
                                </m:e>
                                <m:sup>
                                  <m:r>
                                    <a:rPr lang="en-US" sz="1600" i="1">
                                      <a:solidFill>
                                        <a:srgbClr val="FF0000"/>
                                      </a:solidFill>
                                      <a:latin typeface="Cambria Math"/>
                                    </a:rPr>
                                    <m:t>2</m:t>
                                  </m:r>
                                </m:sup>
                              </m:sSup>
                            </m:den>
                          </m:f>
                        </m:e>
                      </m:rad>
                      <m:r>
                        <a:rPr lang="en-US" sz="1600" i="1">
                          <a:solidFill>
                            <a:srgbClr val="FF0000"/>
                          </a:solidFill>
                          <a:latin typeface="Cambria Math"/>
                        </a:rPr>
                        <m:t>                    (1−7)</m:t>
                      </m:r>
                    </m:oMath>
                  </m:oMathPara>
                </a14:m>
                <a:endParaRPr lang="en-US" sz="1600" dirty="0">
                  <a:solidFill>
                    <a:srgbClr val="FF0000"/>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6019800" y="5943600"/>
                <a:ext cx="3048000" cy="819840"/>
              </a:xfrm>
              <a:prstGeom prst="rect">
                <a:avLst/>
              </a:prstGeom>
              <a:blipFill rotWithShape="1">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7266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 grpId="0"/>
      <p:bldP spid="3" grpId="0"/>
      <p:bldP spid="19" grpId="0"/>
      <p:bldP spid="20" grpId="0"/>
      <p:bldP spid="21" grpId="0"/>
      <p:bldP spid="23"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85800"/>
            <a:ext cx="4573240" cy="369332"/>
          </a:xfrm>
          <a:prstGeom prst="rect">
            <a:avLst/>
          </a:prstGeom>
        </p:spPr>
        <p:txBody>
          <a:bodyPr wrap="none">
            <a:spAutoFit/>
          </a:bodyPr>
          <a:lstStyle/>
          <a:p>
            <a:r>
              <a:rPr lang="en-US" dirty="0"/>
              <a:t>Substituting </a:t>
            </a:r>
            <a:r>
              <a:rPr lang="en-US" dirty="0" err="1"/>
              <a:t>Eqs</a:t>
            </a:r>
            <a:r>
              <a:rPr lang="en-US" dirty="0"/>
              <a:t>.(11)and(15) into Eq.(17) yields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355" y="1295400"/>
            <a:ext cx="52863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43000" y="2362200"/>
            <a:ext cx="2135008" cy="369332"/>
          </a:xfrm>
          <a:prstGeom prst="rect">
            <a:avLst/>
          </a:prstGeom>
        </p:spPr>
        <p:txBody>
          <a:bodyPr wrap="none">
            <a:spAutoFit/>
          </a:bodyPr>
          <a:lstStyle/>
          <a:p>
            <a:r>
              <a:rPr lang="en-US" dirty="0"/>
              <a:t>Solving for </a:t>
            </a:r>
            <a:r>
              <a:rPr lang="en-US" i="1" dirty="0"/>
              <a:t>x</a:t>
            </a:r>
            <a:r>
              <a:rPr lang="en-US" dirty="0"/>
              <a:t>, we find</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845" y="3021842"/>
            <a:ext cx="58102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74845" y="3962400"/>
            <a:ext cx="2404184" cy="369332"/>
          </a:xfrm>
          <a:prstGeom prst="rect">
            <a:avLst/>
          </a:prstGeom>
        </p:spPr>
        <p:txBody>
          <a:bodyPr wrap="none">
            <a:spAutoFit/>
          </a:bodyPr>
          <a:lstStyle/>
          <a:p>
            <a:r>
              <a:rPr lang="en-US" dirty="0"/>
              <a:t>The use of eq.(17) gives</a:t>
            </a:r>
          </a:p>
        </p:txBody>
      </p:sp>
      <p:sp>
        <p:nvSpPr>
          <p:cNvPr id="5" name="Rectangle 4"/>
          <p:cNvSpPr/>
          <p:nvPr/>
        </p:nvSpPr>
        <p:spPr>
          <a:xfrm>
            <a:off x="1298780" y="5380635"/>
            <a:ext cx="1823448" cy="369332"/>
          </a:xfrm>
          <a:prstGeom prst="rect">
            <a:avLst/>
          </a:prstGeom>
        </p:spPr>
        <p:txBody>
          <a:bodyPr wrap="none">
            <a:spAutoFit/>
          </a:bodyPr>
          <a:lstStyle/>
          <a:p>
            <a:r>
              <a:rPr lang="en-US" dirty="0"/>
              <a:t>Hence, we obtain</a:t>
            </a:r>
          </a:p>
        </p:txBody>
      </p:sp>
      <mc:AlternateContent xmlns:mc="http://schemas.openxmlformats.org/markup-compatibility/2006" xmlns:a14="http://schemas.microsoft.com/office/drawing/2010/main">
        <mc:Choice Requires="a14">
          <p:sp>
            <p:nvSpPr>
              <p:cNvPr id="6" name="Rectangle 5"/>
              <p:cNvSpPr/>
              <p:nvPr/>
            </p:nvSpPr>
            <p:spPr>
              <a:xfrm>
                <a:off x="3124820" y="5749967"/>
                <a:ext cx="4609339" cy="9573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a:rPr>
                        <m:t>𝑘</m:t>
                      </m:r>
                      <m:r>
                        <a:rPr lang="en-US" i="1" smtClean="0">
                          <a:solidFill>
                            <a:srgbClr val="FF0000"/>
                          </a:solidFill>
                          <a:latin typeface="Cambria Math"/>
                        </a:rPr>
                        <m:t>=</m:t>
                      </m:r>
                      <m:f>
                        <m:fPr>
                          <m:ctrlPr>
                            <a:rPr lang="en-US" i="1">
                              <a:solidFill>
                                <a:srgbClr val="FF0000"/>
                              </a:solidFill>
                              <a:latin typeface="Cambria Math"/>
                            </a:rPr>
                          </m:ctrlPr>
                        </m:fPr>
                        <m:num>
                          <m:r>
                            <a:rPr lang="en-US" i="1">
                              <a:solidFill>
                                <a:srgbClr val="FF0000"/>
                              </a:solidFill>
                              <a:latin typeface="Cambria Math"/>
                            </a:rPr>
                            <m:t>1</m:t>
                          </m:r>
                        </m:num>
                        <m:den>
                          <m:rad>
                            <m:radPr>
                              <m:degHide m:val="on"/>
                              <m:ctrlPr>
                                <a:rPr lang="en-US" i="1">
                                  <a:solidFill>
                                    <a:srgbClr val="FF0000"/>
                                  </a:solidFill>
                                  <a:latin typeface="Cambria Math"/>
                                </a:rPr>
                              </m:ctrlPr>
                            </m:radPr>
                            <m:deg/>
                            <m:e>
                              <m:r>
                                <a:rPr lang="en-US" i="1">
                                  <a:solidFill>
                                    <a:srgbClr val="FF0000"/>
                                  </a:solidFill>
                                  <a:latin typeface="Cambria Math"/>
                                </a:rPr>
                                <m:t>1−</m:t>
                              </m:r>
                              <m:f>
                                <m:fPr>
                                  <m:type m:val="skw"/>
                                  <m:ctrlPr>
                                    <a:rPr lang="en-US" i="1">
                                      <a:solidFill>
                                        <a:srgbClr val="FF0000"/>
                                      </a:solidFill>
                                      <a:latin typeface="Cambria Math"/>
                                    </a:rPr>
                                  </m:ctrlPr>
                                </m:fPr>
                                <m:num>
                                  <m:sSup>
                                    <m:sSupPr>
                                      <m:ctrlPr>
                                        <a:rPr lang="en-US" i="1">
                                          <a:solidFill>
                                            <a:srgbClr val="FF0000"/>
                                          </a:solidFill>
                                          <a:latin typeface="Cambria Math"/>
                                        </a:rPr>
                                      </m:ctrlPr>
                                    </m:sSupPr>
                                    <m:e>
                                      <m:r>
                                        <a:rPr lang="en-US" i="1">
                                          <a:solidFill>
                                            <a:srgbClr val="FF0000"/>
                                          </a:solidFill>
                                          <a:latin typeface="Cambria Math"/>
                                        </a:rPr>
                                        <m:t>𝑣</m:t>
                                      </m:r>
                                    </m:e>
                                    <m:sup>
                                      <m:r>
                                        <a:rPr lang="en-US" i="1">
                                          <a:solidFill>
                                            <a:srgbClr val="FF0000"/>
                                          </a:solidFill>
                                          <a:latin typeface="Cambria Math"/>
                                        </a:rPr>
                                        <m:t>2</m:t>
                                      </m:r>
                                    </m:sup>
                                  </m:sSup>
                                </m:num>
                                <m:den>
                                  <m:sSup>
                                    <m:sSupPr>
                                      <m:ctrlPr>
                                        <a:rPr lang="en-US" i="1">
                                          <a:solidFill>
                                            <a:srgbClr val="FF0000"/>
                                          </a:solidFill>
                                          <a:latin typeface="Cambria Math"/>
                                        </a:rPr>
                                      </m:ctrlPr>
                                    </m:sSupPr>
                                    <m:e>
                                      <m:r>
                                        <a:rPr lang="en-US" i="1">
                                          <a:solidFill>
                                            <a:srgbClr val="FF0000"/>
                                          </a:solidFill>
                                          <a:latin typeface="Cambria Math"/>
                                        </a:rPr>
                                        <m:t>𝑐</m:t>
                                      </m:r>
                                    </m:e>
                                    <m:sup>
                                      <m:r>
                                        <a:rPr lang="en-US" i="1">
                                          <a:solidFill>
                                            <a:srgbClr val="FF0000"/>
                                          </a:solidFill>
                                          <a:latin typeface="Cambria Math"/>
                                        </a:rPr>
                                        <m:t>2</m:t>
                                      </m:r>
                                    </m:sup>
                                  </m:sSup>
                                </m:den>
                              </m:f>
                            </m:e>
                          </m:rad>
                        </m:den>
                      </m:f>
                      <m:r>
                        <a:rPr lang="en-US" i="1">
                          <a:solidFill>
                            <a:srgbClr val="FF0000"/>
                          </a:solidFill>
                          <a:latin typeface="Cambria Math"/>
                        </a:rPr>
                        <m:t>                                      (1−21)</m:t>
                      </m:r>
                    </m:oMath>
                  </m:oMathPara>
                </a14:m>
                <a:endParaRPr lang="en-US" dirty="0">
                  <a:solidFill>
                    <a:srgbClr val="FF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3124820" y="5749967"/>
                <a:ext cx="4609339" cy="95731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485988" y="4375400"/>
                <a:ext cx="4186082" cy="9294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a:rPr>
                            <m:t>1+</m:t>
                          </m:r>
                          <m:f>
                            <m:fPr>
                              <m:type m:val="skw"/>
                              <m:ctrlPr>
                                <a:rPr lang="en-US" i="1">
                                  <a:latin typeface="Cambria Math"/>
                                </a:rPr>
                              </m:ctrlPr>
                            </m:fPr>
                            <m:num>
                              <m:r>
                                <a:rPr lang="en-US" i="1">
                                  <a:latin typeface="Cambria Math"/>
                                </a:rPr>
                                <m:t>𝑣</m:t>
                              </m:r>
                            </m:num>
                            <m:den>
                              <m:r>
                                <a:rPr lang="en-US" i="1">
                                  <a:latin typeface="Cambria Math"/>
                                </a:rPr>
                                <m:t>𝑐</m:t>
                              </m:r>
                            </m:den>
                          </m:f>
                        </m:num>
                        <m:den>
                          <m:r>
                            <a:rPr lang="en-US" i="1">
                              <a:latin typeface="Cambria Math"/>
                            </a:rPr>
                            <m:t>1−(</m:t>
                          </m:r>
                          <m:f>
                            <m:fPr>
                              <m:ctrlPr>
                                <a:rPr lang="en-US" i="1">
                                  <a:latin typeface="Cambria Math"/>
                                </a:rPr>
                              </m:ctrlPr>
                            </m:fPr>
                            <m:num>
                              <m:r>
                                <a:rPr lang="en-US" i="1">
                                  <a:latin typeface="Cambria Math"/>
                                </a:rPr>
                                <m:t>1</m:t>
                              </m:r>
                            </m:num>
                            <m:den>
                              <m:sSup>
                                <m:sSupPr>
                                  <m:ctrlPr>
                                    <a:rPr lang="en-US" i="1">
                                      <a:latin typeface="Cambria Math"/>
                                    </a:rPr>
                                  </m:ctrlPr>
                                </m:sSupPr>
                                <m:e>
                                  <m:r>
                                    <a:rPr lang="en-US" i="1">
                                      <a:latin typeface="Cambria Math"/>
                                    </a:rPr>
                                    <m:t>𝑘</m:t>
                                  </m:r>
                                </m:e>
                                <m:sup>
                                  <m:r>
                                    <a:rPr lang="en-US" i="1">
                                      <a:latin typeface="Cambria Math"/>
                                    </a:rPr>
                                    <m:t>2</m:t>
                                  </m:r>
                                </m:sup>
                              </m:sSup>
                            </m:den>
                          </m:f>
                          <m:r>
                            <a:rPr lang="en-US" i="1">
                              <a:latin typeface="Cambria Math"/>
                            </a:rPr>
                            <m:t>−1)(</m:t>
                          </m:r>
                          <m:f>
                            <m:fPr>
                              <m:type m:val="skw"/>
                              <m:ctrlPr>
                                <a:rPr lang="en-US" i="1">
                                  <a:latin typeface="Cambria Math"/>
                                </a:rPr>
                              </m:ctrlPr>
                            </m:fPr>
                            <m:num>
                              <m:r>
                                <a:rPr lang="en-US" i="1">
                                  <a:latin typeface="Cambria Math"/>
                                </a:rPr>
                                <m:t>𝑐</m:t>
                              </m:r>
                            </m:num>
                            <m:den>
                              <m:r>
                                <a:rPr lang="en-US" i="1">
                                  <a:latin typeface="Cambria Math"/>
                                </a:rPr>
                                <m:t>𝑣</m:t>
                              </m:r>
                            </m:den>
                          </m:f>
                          <m:r>
                            <a:rPr lang="en-US" i="1">
                              <a:latin typeface="Cambria Math"/>
                            </a:rPr>
                            <m:t>)</m:t>
                          </m:r>
                        </m:den>
                      </m:f>
                      <m:r>
                        <a:rPr lang="en-US" i="1">
                          <a:latin typeface="Cambria Math"/>
                        </a:rPr>
                        <m:t>=1                  (1−20)</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485988" y="4375400"/>
                <a:ext cx="4186082" cy="929422"/>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45839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3854197" cy="369332"/>
          </a:xfrm>
          <a:prstGeom prst="rect">
            <a:avLst/>
          </a:prstGeom>
        </p:spPr>
        <p:txBody>
          <a:bodyPr wrap="none">
            <a:spAutoFit/>
          </a:bodyPr>
          <a:lstStyle/>
          <a:p>
            <a:r>
              <a:rPr lang="en-US" dirty="0"/>
              <a:t>Thus, the transformation equations are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432435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00400"/>
            <a:ext cx="21431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4495800"/>
            <a:ext cx="4572000" cy="646331"/>
          </a:xfrm>
          <a:prstGeom prst="rect">
            <a:avLst/>
          </a:prstGeom>
        </p:spPr>
        <p:txBody>
          <a:bodyPr>
            <a:spAutoFit/>
          </a:bodyPr>
          <a:lstStyle/>
          <a:p>
            <a:r>
              <a:rPr lang="en-US" dirty="0">
                <a:solidFill>
                  <a:srgbClr val="FF0000"/>
                </a:solidFill>
              </a:rPr>
              <a:t>The above transformation is called the </a:t>
            </a:r>
            <a:endParaRPr lang="en-US" dirty="0" smtClean="0">
              <a:solidFill>
                <a:srgbClr val="FF0000"/>
              </a:solidFill>
            </a:endParaRPr>
          </a:p>
          <a:p>
            <a:r>
              <a:rPr lang="en-US" dirty="0" smtClean="0">
                <a:solidFill>
                  <a:srgbClr val="FF0000"/>
                </a:solidFill>
              </a:rPr>
              <a:t>Lorentz </a:t>
            </a:r>
            <a:r>
              <a:rPr lang="en-US" dirty="0">
                <a:solidFill>
                  <a:srgbClr val="FF0000"/>
                </a:solidFill>
              </a:rPr>
              <a:t>transformation.</a:t>
            </a:r>
          </a:p>
        </p:txBody>
      </p:sp>
      <p:cxnSp>
        <p:nvCxnSpPr>
          <p:cNvPr id="5" name="Straight Connector 4"/>
          <p:cNvCxnSpPr/>
          <p:nvPr/>
        </p:nvCxnSpPr>
        <p:spPr>
          <a:xfrm>
            <a:off x="4495800" y="76200"/>
            <a:ext cx="0" cy="678180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400932" y="297976"/>
            <a:ext cx="3664593" cy="369332"/>
          </a:xfrm>
          <a:prstGeom prst="rect">
            <a:avLst/>
          </a:prstGeom>
        </p:spPr>
        <p:txBody>
          <a:bodyPr wrap="none">
            <a:spAutoFit/>
          </a:bodyPr>
          <a:lstStyle/>
          <a:p>
            <a:r>
              <a:rPr lang="en-US" dirty="0"/>
              <a:t>The inverse Lorentz transformation is</a:t>
            </a:r>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219200"/>
            <a:ext cx="4104633" cy="306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27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915400" cy="1107996"/>
          </a:xfrm>
          <a:prstGeom prst="rect">
            <a:avLst/>
          </a:prstGeom>
        </p:spPr>
        <p:txBody>
          <a:bodyPr wrap="square">
            <a:spAutoFit/>
          </a:bodyPr>
          <a:lstStyle/>
          <a:p>
            <a:r>
              <a:rPr lang="en-US" i="1" dirty="0"/>
              <a:t>Simultaneity</a:t>
            </a:r>
            <a:endParaRPr lang="en-US" dirty="0"/>
          </a:p>
          <a:p>
            <a:r>
              <a:rPr lang="en-US" sz="1600" dirty="0"/>
              <a:t>The relative character of time as well as space has many implications. </a:t>
            </a:r>
            <a:r>
              <a:rPr lang="en-US" sz="1600" dirty="0" smtClean="0"/>
              <a:t>Notable, events </a:t>
            </a:r>
            <a:r>
              <a:rPr lang="en-US" sz="1600" dirty="0"/>
              <a:t>that seem to take place simultaneously to one observer may not be simultaneous to another observer in relative motion, and vice versa.</a:t>
            </a:r>
          </a:p>
        </p:txBody>
      </p:sp>
      <p:sp>
        <p:nvSpPr>
          <p:cNvPr id="3" name="Rectangle 2"/>
          <p:cNvSpPr/>
          <p:nvPr/>
        </p:nvSpPr>
        <p:spPr>
          <a:xfrm>
            <a:off x="209266" y="1447800"/>
            <a:ext cx="8763000" cy="830997"/>
          </a:xfrm>
          <a:prstGeom prst="rect">
            <a:avLst/>
          </a:prstGeom>
        </p:spPr>
        <p:txBody>
          <a:bodyPr wrap="square">
            <a:spAutoFit/>
          </a:bodyPr>
          <a:lstStyle/>
          <a:p>
            <a:r>
              <a:rPr lang="en-US" sz="1600" dirty="0"/>
              <a:t>Consider two events –the setting off of a pair of </a:t>
            </a:r>
            <a:r>
              <a:rPr lang="en-US" sz="1600" dirty="0" smtClean="0"/>
              <a:t>flares-that </a:t>
            </a:r>
            <a:r>
              <a:rPr lang="en-US" sz="1600" dirty="0"/>
              <a:t>occur at the same time t</a:t>
            </a:r>
            <a:r>
              <a:rPr lang="en-US" sz="1600" baseline="-25000" dirty="0"/>
              <a:t>0</a:t>
            </a:r>
            <a:r>
              <a:rPr lang="en-US" sz="1600" dirty="0"/>
              <a:t> to some body at two different locations </a:t>
            </a:r>
            <a:r>
              <a:rPr lang="en-US" sz="1600" i="1" dirty="0"/>
              <a:t>x</a:t>
            </a:r>
            <a:r>
              <a:rPr lang="en-US" sz="1600" baseline="-25000" dirty="0"/>
              <a:t>1</a:t>
            </a:r>
            <a:r>
              <a:rPr lang="en-US" sz="1600" dirty="0"/>
              <a:t> and </a:t>
            </a:r>
            <a:r>
              <a:rPr lang="en-US" sz="1600" i="1" dirty="0"/>
              <a:t>x</a:t>
            </a:r>
            <a:r>
              <a:rPr lang="en-US" sz="1600" baseline="-25000" dirty="0"/>
              <a:t>2</a:t>
            </a:r>
            <a:r>
              <a:rPr lang="en-US" sz="1600" dirty="0"/>
              <a:t>.What does the pilot of a spacecraft in flight see? To him, </a:t>
            </a:r>
            <a:r>
              <a:rPr lang="en-US" sz="1600" dirty="0">
                <a:solidFill>
                  <a:srgbClr val="FF0000"/>
                </a:solidFill>
              </a:rPr>
              <a:t>the flare at </a:t>
            </a:r>
            <a:r>
              <a:rPr lang="en-US" sz="1600" i="1" dirty="0">
                <a:solidFill>
                  <a:srgbClr val="FF0000"/>
                </a:solidFill>
              </a:rPr>
              <a:t>x</a:t>
            </a:r>
            <a:r>
              <a:rPr lang="en-US" sz="1600" baseline="-25000" dirty="0">
                <a:solidFill>
                  <a:srgbClr val="FF0000"/>
                </a:solidFill>
              </a:rPr>
              <a:t>1</a:t>
            </a:r>
            <a:r>
              <a:rPr lang="en-US" sz="1600" dirty="0">
                <a:solidFill>
                  <a:srgbClr val="FF0000"/>
                </a:solidFill>
              </a:rPr>
              <a:t> and t</a:t>
            </a:r>
            <a:r>
              <a:rPr lang="en-US" sz="1600" baseline="-25000" dirty="0">
                <a:solidFill>
                  <a:srgbClr val="FF0000"/>
                </a:solidFill>
              </a:rPr>
              <a:t>0</a:t>
            </a:r>
            <a:r>
              <a:rPr lang="en-US" sz="1600" dirty="0">
                <a:solidFill>
                  <a:srgbClr val="FF0000"/>
                </a:solidFill>
              </a:rPr>
              <a:t> appears at the time</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008" y="2133600"/>
            <a:ext cx="349567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3429000"/>
            <a:ext cx="4551246" cy="369332"/>
          </a:xfrm>
          <a:prstGeom prst="rect">
            <a:avLst/>
          </a:prstGeom>
        </p:spPr>
        <p:txBody>
          <a:bodyPr wrap="none">
            <a:spAutoFit/>
          </a:bodyPr>
          <a:lstStyle/>
          <a:p>
            <a:r>
              <a:rPr lang="en-US" dirty="0">
                <a:solidFill>
                  <a:srgbClr val="FF0000"/>
                </a:solidFill>
              </a:rPr>
              <a:t>While the flare at </a:t>
            </a:r>
            <a:r>
              <a:rPr lang="en-US" i="1" dirty="0">
                <a:solidFill>
                  <a:srgbClr val="FF0000"/>
                </a:solidFill>
              </a:rPr>
              <a:t>x</a:t>
            </a:r>
            <a:r>
              <a:rPr lang="en-US" baseline="-25000" dirty="0">
                <a:solidFill>
                  <a:srgbClr val="FF0000"/>
                </a:solidFill>
              </a:rPr>
              <a:t>2</a:t>
            </a:r>
            <a:r>
              <a:rPr lang="en-US" dirty="0">
                <a:solidFill>
                  <a:srgbClr val="FF0000"/>
                </a:solidFill>
              </a:rPr>
              <a:t> and t</a:t>
            </a:r>
            <a:r>
              <a:rPr lang="en-US" baseline="-25000" dirty="0">
                <a:solidFill>
                  <a:srgbClr val="FF0000"/>
                </a:solidFill>
              </a:rPr>
              <a:t>0</a:t>
            </a:r>
            <a:r>
              <a:rPr lang="en-US" dirty="0">
                <a:solidFill>
                  <a:srgbClr val="FF0000"/>
                </a:solidFill>
              </a:rPr>
              <a:t> appears at the time</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008" y="3810000"/>
            <a:ext cx="353377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 y="4953000"/>
            <a:ext cx="8743666" cy="646331"/>
          </a:xfrm>
          <a:prstGeom prst="rect">
            <a:avLst/>
          </a:prstGeom>
        </p:spPr>
        <p:txBody>
          <a:bodyPr wrap="square">
            <a:spAutoFit/>
          </a:bodyPr>
          <a:lstStyle/>
          <a:p>
            <a:r>
              <a:rPr lang="en-US" dirty="0"/>
              <a:t>Since </a:t>
            </a:r>
            <a:r>
              <a:rPr lang="en-US" i="1" dirty="0"/>
              <a:t>x</a:t>
            </a:r>
            <a:r>
              <a:rPr lang="en-US" baseline="-25000" dirty="0"/>
              <a:t>1</a:t>
            </a:r>
            <a:r>
              <a:rPr lang="en-US" dirty="0"/>
              <a:t> ≠ </a:t>
            </a:r>
            <a:r>
              <a:rPr lang="en-US" i="1" dirty="0"/>
              <a:t>x</a:t>
            </a:r>
            <a:r>
              <a:rPr lang="en-US" baseline="-25000" dirty="0"/>
              <a:t>2</a:t>
            </a:r>
            <a:r>
              <a:rPr lang="en-US" dirty="0"/>
              <a:t>, we have t</a:t>
            </a:r>
            <a:r>
              <a:rPr lang="en-US" baseline="-25000" dirty="0"/>
              <a:t>1</a:t>
            </a:r>
            <a:r>
              <a:rPr lang="en-US" dirty="0"/>
              <a:t>'≠ t</a:t>
            </a:r>
            <a:r>
              <a:rPr lang="en-US" baseline="-25000" dirty="0"/>
              <a:t>2</a:t>
            </a:r>
            <a:r>
              <a:rPr lang="en-US" dirty="0"/>
              <a:t>'. Hence two events that occur simultaneously to one observer are separated by a time interval</a:t>
            </a:r>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6037" y="5591175"/>
            <a:ext cx="43053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36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9600"/>
            <a:ext cx="90297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634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610600" cy="369332"/>
          </a:xfrm>
          <a:prstGeom prst="rect">
            <a:avLst/>
          </a:prstGeom>
          <a:noFill/>
        </p:spPr>
        <p:txBody>
          <a:bodyPr wrap="square" rtlCol="0">
            <a:spAutoFit/>
          </a:bodyPr>
          <a:lstStyle/>
          <a:p>
            <a:r>
              <a:rPr lang="en-US" dirty="0"/>
              <a:t>E. Length </a:t>
            </a:r>
            <a:r>
              <a:rPr lang="en-US" dirty="0" smtClean="0"/>
              <a:t>contraction</a:t>
            </a:r>
            <a:endParaRPr lang="en-US" dirty="0"/>
          </a:p>
        </p:txBody>
      </p:sp>
      <mc:AlternateContent xmlns:mc="http://schemas.openxmlformats.org/markup-compatibility/2006" xmlns:a14="http://schemas.microsoft.com/office/drawing/2010/main">
        <mc:Choice Requires="a14">
          <p:sp>
            <p:nvSpPr>
              <p:cNvPr id="3" name="Rectangle 2"/>
              <p:cNvSpPr/>
              <p:nvPr/>
            </p:nvSpPr>
            <p:spPr>
              <a:xfrm>
                <a:off x="2057400" y="2069068"/>
                <a:ext cx="40028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𝐿</m:t>
                          </m:r>
                        </m:e>
                        <m:sub>
                          <m:r>
                            <a:rPr lang="en-US" i="1">
                              <a:latin typeface="Cambria Math"/>
                            </a:rPr>
                            <m:t>0</m:t>
                          </m:r>
                        </m:sub>
                      </m:sSub>
                      <m:r>
                        <a:rPr lang="en-US" i="1">
                          <a:latin typeface="Cambria Math"/>
                        </a:rPr>
                        <m:t>=</m:t>
                      </m:r>
                      <m:sSub>
                        <m:sSubPr>
                          <m:ctrlPr>
                            <a:rPr lang="en-US" i="1">
                              <a:latin typeface="Cambria Math"/>
                            </a:rPr>
                          </m:ctrlPr>
                        </m:sSubPr>
                        <m:e>
                          <m:r>
                            <a:rPr lang="en-US" i="1">
                              <a:latin typeface="Cambria Math"/>
                            </a:rPr>
                            <m:t>𝑥</m:t>
                          </m:r>
                        </m:e>
                        <m:sub>
                          <m:r>
                            <a:rPr lang="en-US" i="1">
                              <a:latin typeface="Cambria Math"/>
                            </a:rPr>
                            <m:t>2</m:t>
                          </m:r>
                        </m:sub>
                      </m:sSub>
                      <m:r>
                        <a:rPr lang="en-US" i="1">
                          <a:latin typeface="Cambria Math"/>
                        </a:rPr>
                        <m:t>′−</m:t>
                      </m:r>
                      <m:sSub>
                        <m:sSubPr>
                          <m:ctrlPr>
                            <a:rPr lang="en-US" i="1">
                              <a:latin typeface="Cambria Math"/>
                            </a:rPr>
                          </m:ctrlPr>
                        </m:sSubPr>
                        <m:e>
                          <m:r>
                            <a:rPr lang="en-US" i="1">
                              <a:latin typeface="Cambria Math"/>
                            </a:rPr>
                            <m:t>𝑥</m:t>
                          </m:r>
                        </m:e>
                        <m:sub>
                          <m:r>
                            <a:rPr lang="en-US" i="1">
                              <a:latin typeface="Cambria Math"/>
                            </a:rPr>
                            <m:t>1</m:t>
                          </m:r>
                        </m:sub>
                      </m:sSub>
                      <m:r>
                        <a:rPr lang="en-US" i="1">
                          <a:latin typeface="Cambria Math"/>
                        </a:rPr>
                        <m:t>′                              (1−27)</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2057400" y="2069068"/>
                <a:ext cx="4002826" cy="369332"/>
              </a:xfrm>
              <a:prstGeom prst="rect">
                <a:avLst/>
              </a:prstGeom>
              <a:blipFill rotWithShape="1">
                <a:blip r:embed="rId2"/>
                <a:stretch>
                  <a:fillRect b="-11475"/>
                </a:stretch>
              </a:blipFill>
            </p:spPr>
            <p:txBody>
              <a:bodyPr/>
              <a:lstStyle/>
              <a:p>
                <a:r>
                  <a:rPr lang="en-US">
                    <a:noFill/>
                  </a:rPr>
                  <a:t> </a:t>
                </a:r>
              </a:p>
            </p:txBody>
          </p:sp>
        </mc:Fallback>
      </mc:AlternateContent>
      <p:sp>
        <p:nvSpPr>
          <p:cNvPr id="4" name="Rectangle 3"/>
          <p:cNvSpPr/>
          <p:nvPr/>
        </p:nvSpPr>
        <p:spPr>
          <a:xfrm>
            <a:off x="180833" y="2691825"/>
            <a:ext cx="8763000" cy="584775"/>
          </a:xfrm>
          <a:prstGeom prst="rect">
            <a:avLst/>
          </a:prstGeom>
        </p:spPr>
        <p:txBody>
          <a:bodyPr wrap="square">
            <a:spAutoFit/>
          </a:bodyPr>
          <a:lstStyle/>
          <a:p>
            <a:r>
              <a:rPr lang="en-US" sz="1600" dirty="0"/>
              <a:t>Suppose that we measure the length of the rod from a frame of reference S, parallel to which the rod is moving with the velocity ʋ. Will the length L measured in S be the same as the length L</a:t>
            </a:r>
            <a:r>
              <a:rPr lang="en-US" sz="1600" baseline="-25000" dirty="0"/>
              <a:t>0</a:t>
            </a:r>
            <a:r>
              <a:rPr lang="en-US" sz="1600" dirty="0"/>
              <a:t> measured in S'?</a:t>
            </a:r>
          </a:p>
        </p:txBody>
      </p:sp>
      <p:sp>
        <p:nvSpPr>
          <p:cNvPr id="5" name="TextBox 4"/>
          <p:cNvSpPr txBox="1"/>
          <p:nvPr/>
        </p:nvSpPr>
        <p:spPr>
          <a:xfrm>
            <a:off x="136478" y="3440668"/>
            <a:ext cx="8991600" cy="369332"/>
          </a:xfrm>
          <a:prstGeom prst="rect">
            <a:avLst/>
          </a:prstGeom>
          <a:noFill/>
        </p:spPr>
        <p:txBody>
          <a:bodyPr wrap="square" rtlCol="0">
            <a:spAutoFit/>
          </a:bodyPr>
          <a:lstStyle/>
          <a:p>
            <a:r>
              <a:rPr lang="en-US" dirty="0"/>
              <a:t>The length L of the rod in the frame S is determined </a:t>
            </a:r>
            <a:r>
              <a:rPr lang="en-US" dirty="0" smtClean="0"/>
              <a:t>as</a:t>
            </a:r>
            <a:endParaRPr lang="en-US" dirty="0"/>
          </a:p>
        </p:txBody>
      </p:sp>
      <mc:AlternateContent xmlns:mc="http://schemas.openxmlformats.org/markup-compatibility/2006" xmlns:a14="http://schemas.microsoft.com/office/drawing/2010/main">
        <mc:Choice Requires="a14">
          <p:sp>
            <p:nvSpPr>
              <p:cNvPr id="6" name="Rectangle 5"/>
              <p:cNvSpPr/>
              <p:nvPr/>
            </p:nvSpPr>
            <p:spPr>
              <a:xfrm>
                <a:off x="2331979" y="4050268"/>
                <a:ext cx="36790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𝐿</m:t>
                      </m:r>
                      <m:r>
                        <a:rPr lang="en-US" i="1">
                          <a:latin typeface="Cambria Math"/>
                        </a:rPr>
                        <m:t>=</m:t>
                      </m:r>
                      <m:sSub>
                        <m:sSubPr>
                          <m:ctrlPr>
                            <a:rPr lang="en-US" i="1">
                              <a:latin typeface="Cambria Math"/>
                            </a:rPr>
                          </m:ctrlPr>
                        </m:sSubPr>
                        <m:e>
                          <m:r>
                            <a:rPr lang="en-US" i="1">
                              <a:latin typeface="Cambria Math"/>
                            </a:rPr>
                            <m:t>𝑥</m:t>
                          </m:r>
                        </m:e>
                        <m:sub>
                          <m:r>
                            <a:rPr lang="en-US" i="1">
                              <a:latin typeface="Cambria Math"/>
                            </a:rPr>
                            <m:t>2</m:t>
                          </m:r>
                        </m:sub>
                      </m:sSub>
                      <m:r>
                        <a:rPr lang="en-US" i="1">
                          <a:latin typeface="Cambria Math"/>
                        </a:rPr>
                        <m:t>−</m:t>
                      </m:r>
                      <m:sSub>
                        <m:sSubPr>
                          <m:ctrlPr>
                            <a:rPr lang="en-US" i="1">
                              <a:latin typeface="Cambria Math"/>
                            </a:rPr>
                          </m:ctrlPr>
                        </m:sSubPr>
                        <m:e>
                          <m:r>
                            <a:rPr lang="en-US" i="1">
                              <a:latin typeface="Cambria Math"/>
                            </a:rPr>
                            <m:t>𝑥</m:t>
                          </m:r>
                        </m:e>
                        <m:sub>
                          <m:r>
                            <a:rPr lang="en-US" i="1">
                              <a:latin typeface="Cambria Math"/>
                            </a:rPr>
                            <m:t>1</m:t>
                          </m:r>
                        </m:sub>
                      </m:sSub>
                      <m:r>
                        <a:rPr lang="en-US" i="1">
                          <a:latin typeface="Cambria Math"/>
                        </a:rPr>
                        <m:t>                            (1−28)</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331979" y="4050268"/>
                <a:ext cx="3679084" cy="369332"/>
              </a:xfrm>
              <a:prstGeom prst="rect">
                <a:avLst/>
              </a:prstGeom>
              <a:blipFill rotWithShape="1">
                <a:blip r:embed="rId3"/>
                <a:stretch>
                  <a:fillRect b="-11475"/>
                </a:stretch>
              </a:blipFill>
            </p:spPr>
            <p:txBody>
              <a:bodyPr/>
              <a:lstStyle/>
              <a:p>
                <a:r>
                  <a:rPr lang="en-US">
                    <a:noFill/>
                  </a:rPr>
                  <a:t> </a:t>
                </a:r>
              </a:p>
            </p:txBody>
          </p:sp>
        </mc:Fallback>
      </mc:AlternateContent>
      <p:sp>
        <p:nvSpPr>
          <p:cNvPr id="7" name="TextBox 6"/>
          <p:cNvSpPr txBox="1"/>
          <p:nvPr/>
        </p:nvSpPr>
        <p:spPr>
          <a:xfrm>
            <a:off x="304800" y="4596825"/>
            <a:ext cx="8639033" cy="584775"/>
          </a:xfrm>
          <a:prstGeom prst="rect">
            <a:avLst/>
          </a:prstGeom>
          <a:noFill/>
        </p:spPr>
        <p:txBody>
          <a:bodyPr wrap="square" rtlCol="0">
            <a:spAutoFit/>
          </a:bodyPr>
          <a:lstStyle/>
          <a:p>
            <a:r>
              <a:rPr lang="en-US" sz="1600" dirty="0"/>
              <a:t>where </a:t>
            </a:r>
            <a:r>
              <a:rPr lang="en-US" sz="1600" i="1" dirty="0"/>
              <a:t>x</a:t>
            </a:r>
            <a:r>
              <a:rPr lang="en-US" sz="1600" baseline="-25000" dirty="0"/>
              <a:t>1</a:t>
            </a:r>
            <a:r>
              <a:rPr lang="en-US" sz="1600" dirty="0"/>
              <a:t> and </a:t>
            </a:r>
            <a:r>
              <a:rPr lang="en-US" sz="1600" i="1" dirty="0"/>
              <a:t>x</a:t>
            </a:r>
            <a:r>
              <a:rPr lang="en-US" sz="1600" baseline="-25000" dirty="0"/>
              <a:t>2</a:t>
            </a:r>
            <a:r>
              <a:rPr lang="en-US" sz="1600" dirty="0"/>
              <a:t> are the coordinates of the rod ends measured at the same time </a:t>
            </a:r>
            <a:r>
              <a:rPr lang="en-US" sz="1600" dirty="0" smtClean="0"/>
              <a:t>t. </a:t>
            </a:r>
            <a:r>
              <a:rPr lang="en-US" sz="1600" dirty="0"/>
              <a:t>According to the </a:t>
            </a:r>
            <a:r>
              <a:rPr lang="en-US" sz="1600" dirty="0" smtClean="0"/>
              <a:t>Lorentz </a:t>
            </a:r>
            <a:r>
              <a:rPr lang="en-US" sz="1600" dirty="0"/>
              <a:t>transformation, we </a:t>
            </a:r>
            <a:r>
              <a:rPr lang="en-US" sz="1600" dirty="0" smtClean="0"/>
              <a:t>have</a:t>
            </a:r>
            <a:endParaRPr lang="en-US" sz="1600"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257800"/>
            <a:ext cx="2615712"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5257800"/>
            <a:ext cx="2057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8600" y="1334869"/>
            <a:ext cx="8639033" cy="646331"/>
          </a:xfrm>
          <a:prstGeom prst="rect">
            <a:avLst/>
          </a:prstGeom>
          <a:noFill/>
        </p:spPr>
        <p:txBody>
          <a:bodyPr wrap="square" rtlCol="0">
            <a:spAutoFit/>
          </a:bodyPr>
          <a:lstStyle/>
          <a:p>
            <a:r>
              <a:rPr lang="en-US" dirty="0"/>
              <a:t>A rod is lying at rest along the </a:t>
            </a:r>
            <a:r>
              <a:rPr lang="en-US" i="1" dirty="0"/>
              <a:t>x</a:t>
            </a:r>
            <a:r>
              <a:rPr lang="en-US" dirty="0"/>
              <a:t>' axis of a frame of reference S' .The coordinates of its ends are </a:t>
            </a:r>
            <a:r>
              <a:rPr lang="en-US" i="1" dirty="0"/>
              <a:t>x</a:t>
            </a:r>
            <a:r>
              <a:rPr lang="en-US" baseline="-25000" dirty="0"/>
              <a:t>1</a:t>
            </a:r>
            <a:r>
              <a:rPr lang="en-US" dirty="0"/>
              <a:t>' and </a:t>
            </a:r>
            <a:r>
              <a:rPr lang="en-US" i="1" dirty="0"/>
              <a:t>x</a:t>
            </a:r>
            <a:r>
              <a:rPr lang="en-US" baseline="-25000" dirty="0"/>
              <a:t>2</a:t>
            </a:r>
            <a:r>
              <a:rPr lang="en-US" dirty="0"/>
              <a:t>'.The length L</a:t>
            </a:r>
            <a:r>
              <a:rPr lang="en-US" baseline="-25000" dirty="0"/>
              <a:t>0</a:t>
            </a:r>
            <a:r>
              <a:rPr lang="en-US" dirty="0"/>
              <a:t> of the rod </a:t>
            </a:r>
            <a:r>
              <a:rPr lang="en-US" dirty="0" smtClean="0"/>
              <a:t>is</a:t>
            </a:r>
            <a:endParaRPr lang="en-US" dirty="0"/>
          </a:p>
        </p:txBody>
      </p:sp>
      <p:sp>
        <p:nvSpPr>
          <p:cNvPr id="9" name="TextBox 8"/>
          <p:cNvSpPr txBox="1"/>
          <p:nvPr/>
        </p:nvSpPr>
        <p:spPr>
          <a:xfrm>
            <a:off x="304800" y="762000"/>
            <a:ext cx="8305800" cy="381000"/>
          </a:xfrm>
          <a:prstGeom prst="rect">
            <a:avLst/>
          </a:prstGeom>
          <a:noFill/>
        </p:spPr>
        <p:txBody>
          <a:bodyPr wrap="square" rtlCol="0">
            <a:spAutoFit/>
          </a:bodyPr>
          <a:lstStyle/>
          <a:p>
            <a:r>
              <a:rPr lang="en-US" dirty="0" smtClean="0">
                <a:solidFill>
                  <a:srgbClr val="00B050"/>
                </a:solidFill>
              </a:rPr>
              <a:t>Derive the relativistic length construction using the Lorentz transformation</a:t>
            </a:r>
            <a:endParaRPr lang="en-US" dirty="0">
              <a:solidFill>
                <a:srgbClr val="00B050"/>
              </a:solidFill>
            </a:endParaRPr>
          </a:p>
        </p:txBody>
      </p:sp>
    </p:spTree>
    <p:extLst>
      <p:ext uri="{BB962C8B-B14F-4D97-AF65-F5344CB8AC3E}">
        <p14:creationId xmlns:p14="http://schemas.microsoft.com/office/powerpoint/2010/main" val="331303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1876347" cy="369332"/>
          </a:xfrm>
          <a:prstGeom prst="rect">
            <a:avLst/>
          </a:prstGeom>
        </p:spPr>
        <p:txBody>
          <a:bodyPr wrap="none">
            <a:spAutoFit/>
          </a:bodyPr>
          <a:lstStyle/>
          <a:p>
            <a:r>
              <a:rPr lang="en-US" dirty="0"/>
              <a:t>Hence, we obtain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42291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90665" y="2514600"/>
            <a:ext cx="4428969" cy="369332"/>
          </a:xfrm>
          <a:prstGeom prst="rect">
            <a:avLst/>
          </a:prstGeom>
        </p:spPr>
        <p:txBody>
          <a:bodyPr wrap="none">
            <a:spAutoFit/>
          </a:bodyPr>
          <a:lstStyle/>
          <a:p>
            <a:r>
              <a:rPr lang="en-US" dirty="0"/>
              <a:t>The use of the definitions (27) and (28) yields</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200400"/>
            <a:ext cx="44291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343400"/>
            <a:ext cx="42100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4343400"/>
            <a:ext cx="914400" cy="369332"/>
          </a:xfrm>
          <a:prstGeom prst="rect">
            <a:avLst/>
          </a:prstGeom>
          <a:noFill/>
        </p:spPr>
        <p:txBody>
          <a:bodyPr wrap="square" rtlCol="0">
            <a:spAutoFit/>
          </a:bodyPr>
          <a:lstStyle/>
          <a:p>
            <a:r>
              <a:rPr lang="en-US" dirty="0" smtClean="0"/>
              <a:t>or</a:t>
            </a:r>
            <a:endParaRPr lang="en-US" dirty="0"/>
          </a:p>
        </p:txBody>
      </p:sp>
      <p:sp>
        <p:nvSpPr>
          <p:cNvPr id="5" name="Rectangle 4"/>
          <p:cNvSpPr/>
          <p:nvPr/>
        </p:nvSpPr>
        <p:spPr>
          <a:xfrm>
            <a:off x="228600" y="5477470"/>
            <a:ext cx="8686800" cy="923330"/>
          </a:xfrm>
          <a:prstGeom prst="rect">
            <a:avLst/>
          </a:prstGeom>
        </p:spPr>
        <p:txBody>
          <a:bodyPr wrap="square">
            <a:spAutoFit/>
          </a:bodyPr>
          <a:lstStyle/>
          <a:p>
            <a:r>
              <a:rPr lang="en-US" dirty="0"/>
              <a:t>According to the above equation, the length of an object in </a:t>
            </a:r>
            <a:r>
              <a:rPr lang="en-US" dirty="0">
                <a:solidFill>
                  <a:srgbClr val="FF0000"/>
                </a:solidFill>
              </a:rPr>
              <a:t>motion </a:t>
            </a:r>
            <a:r>
              <a:rPr lang="en-US" dirty="0"/>
              <a:t>with respect to an observer appears to be </a:t>
            </a:r>
            <a:r>
              <a:rPr lang="en-US" dirty="0">
                <a:solidFill>
                  <a:srgbClr val="FF0000"/>
                </a:solidFill>
              </a:rPr>
              <a:t>shorter</a:t>
            </a:r>
            <a:r>
              <a:rPr lang="en-US" dirty="0"/>
              <a:t> than when it is at rest with respect to him. This phenomenon is called the Lorentz - FitzGerald contraction or the length contraction.</a:t>
            </a:r>
          </a:p>
        </p:txBody>
      </p:sp>
    </p:spTree>
    <p:extLst>
      <p:ext uri="{BB962C8B-B14F-4D97-AF65-F5344CB8AC3E}">
        <p14:creationId xmlns:p14="http://schemas.microsoft.com/office/powerpoint/2010/main" val="213221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28600"/>
            <a:ext cx="9144000" cy="923330"/>
          </a:xfrm>
          <a:prstGeom prst="rect">
            <a:avLst/>
          </a:prstGeom>
        </p:spPr>
        <p:txBody>
          <a:bodyPr wrap="square">
            <a:spAutoFit/>
          </a:bodyPr>
          <a:lstStyle/>
          <a:p>
            <a:r>
              <a:rPr lang="en-US" dirty="0"/>
              <a:t>Ex. How fast should a rocket ship move for its length to be contracted to 99% of its rest length</a:t>
            </a:r>
            <a:r>
              <a:rPr lang="en-US" dirty="0" smtClean="0"/>
              <a:t>?</a:t>
            </a:r>
          </a:p>
          <a:p>
            <a:endParaRPr lang="en-US" dirty="0"/>
          </a:p>
          <a:p>
            <a:r>
              <a:rPr lang="en-US" dirty="0"/>
              <a:t>Sol.</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9" y="1594870"/>
            <a:ext cx="6993319" cy="236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22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82677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663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92875"/>
            <a:ext cx="9067800" cy="1754326"/>
          </a:xfrm>
          <a:prstGeom prst="rect">
            <a:avLst/>
          </a:prstGeom>
          <a:noFill/>
        </p:spPr>
        <p:txBody>
          <a:bodyPr wrap="square" rtlCol="0">
            <a:spAutoFit/>
          </a:bodyPr>
          <a:lstStyle/>
          <a:p>
            <a:r>
              <a:rPr lang="en-US" dirty="0" smtClean="0"/>
              <a:t>Time </a:t>
            </a:r>
            <a:r>
              <a:rPr lang="en-US" dirty="0"/>
              <a:t>intervals, too, are affected by relative motion. </a:t>
            </a:r>
            <a:r>
              <a:rPr lang="en-US" dirty="0">
                <a:solidFill>
                  <a:srgbClr val="00B0F0"/>
                </a:solidFill>
              </a:rPr>
              <a:t>Clocks moving with respect to an observer appear to tick </a:t>
            </a:r>
            <a:r>
              <a:rPr lang="en-US" dirty="0">
                <a:solidFill>
                  <a:srgbClr val="FF0000"/>
                </a:solidFill>
              </a:rPr>
              <a:t>less rapidly </a:t>
            </a:r>
            <a:r>
              <a:rPr lang="en-US" dirty="0">
                <a:solidFill>
                  <a:srgbClr val="00B0F0"/>
                </a:solidFill>
              </a:rPr>
              <a:t>than they do when at rest with respect to him. This effect is called time dilation.</a:t>
            </a:r>
          </a:p>
          <a:p>
            <a:r>
              <a:rPr lang="en-US" dirty="0" smtClean="0"/>
              <a:t>Let's consider an event happening at a point x´ in the frame S´ .An observer in S' measures the time. He finds that the event happens from the time t</a:t>
            </a:r>
            <a:r>
              <a:rPr lang="en-US" baseline="-25000" dirty="0" smtClean="0"/>
              <a:t>1</a:t>
            </a:r>
            <a:r>
              <a:rPr lang="en-US" dirty="0" smtClean="0"/>
              <a:t>' to the time t</a:t>
            </a:r>
            <a:r>
              <a:rPr lang="en-US" baseline="-25000" dirty="0" smtClean="0"/>
              <a:t>2</a:t>
            </a:r>
            <a:r>
              <a:rPr lang="en-US" dirty="0" smtClean="0"/>
              <a:t>'.  The duration of the event is   </a:t>
            </a:r>
            <a:endParaRPr lang="en-US"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057650"/>
            <a:ext cx="4943475"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750" y="5308695"/>
            <a:ext cx="498157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Rectangle 5"/>
              <p:cNvSpPr/>
              <p:nvPr/>
            </p:nvSpPr>
            <p:spPr>
              <a:xfrm>
                <a:off x="1642281" y="3331254"/>
                <a:ext cx="3941913" cy="4025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𝑡</m:t>
                          </m:r>
                        </m:e>
                        <m:sub>
                          <m:r>
                            <a:rPr lang="en-US" i="1">
                              <a:latin typeface="Cambria Math"/>
                            </a:rPr>
                            <m:t>0</m:t>
                          </m:r>
                        </m:sub>
                      </m:sSub>
                      <m:r>
                        <a:rPr lang="en-US" i="1">
                          <a:latin typeface="Cambria Math"/>
                        </a:rPr>
                        <m:t>=</m:t>
                      </m:r>
                      <m:sSubSup>
                        <m:sSubSupPr>
                          <m:ctrlPr>
                            <a:rPr lang="en-US" i="1">
                              <a:latin typeface="Cambria Math"/>
                            </a:rPr>
                          </m:ctrlPr>
                        </m:sSubSupPr>
                        <m:e>
                          <m:r>
                            <a:rPr lang="en-US" i="1">
                              <a:latin typeface="Cambria Math"/>
                            </a:rPr>
                            <m:t>𝑡</m:t>
                          </m:r>
                        </m:e>
                        <m:sub>
                          <m:r>
                            <a:rPr lang="en-US" i="1">
                              <a:latin typeface="Cambria Math"/>
                            </a:rPr>
                            <m:t>2</m:t>
                          </m:r>
                        </m:sub>
                        <m:sup>
                          <m:r>
                            <a:rPr lang="en-US" i="1">
                              <a:latin typeface="Cambria Math"/>
                            </a:rPr>
                            <m:t>′</m:t>
                          </m:r>
                        </m:sup>
                      </m:sSubSup>
                      <m:r>
                        <a:rPr lang="en-US" i="1">
                          <a:latin typeface="Cambria Math"/>
                        </a:rPr>
                        <m:t>−</m:t>
                      </m:r>
                      <m:sSubSup>
                        <m:sSubSupPr>
                          <m:ctrlPr>
                            <a:rPr lang="en-US" i="1">
                              <a:latin typeface="Cambria Math"/>
                            </a:rPr>
                          </m:ctrlPr>
                        </m:sSubSupPr>
                        <m:e>
                          <m:r>
                            <a:rPr lang="en-US" i="1">
                              <a:latin typeface="Cambria Math"/>
                            </a:rPr>
                            <m:t>𝑡</m:t>
                          </m:r>
                        </m:e>
                        <m:sub>
                          <m:r>
                            <a:rPr lang="en-US" i="1">
                              <a:latin typeface="Cambria Math"/>
                            </a:rPr>
                            <m:t>1</m:t>
                          </m:r>
                        </m:sub>
                        <m:sup>
                          <m:r>
                            <a:rPr lang="en-US" i="1">
                              <a:latin typeface="Cambria Math"/>
                            </a:rPr>
                            <m:t>′</m:t>
                          </m:r>
                        </m:sup>
                      </m:sSubSup>
                      <m:r>
                        <a:rPr lang="en-US" i="1">
                          <a:latin typeface="Cambria Math"/>
                        </a:rPr>
                        <m:t>                                 (1−33)</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1642281" y="3331254"/>
                <a:ext cx="3941913" cy="402546"/>
              </a:xfrm>
              <a:prstGeom prst="rect">
                <a:avLst/>
              </a:prstGeom>
              <a:blipFill rotWithShape="1">
                <a:blip r:embed="rId4"/>
                <a:stretch>
                  <a:fillRect b="-1493"/>
                </a:stretch>
              </a:blipFill>
            </p:spPr>
            <p:txBody>
              <a:bodyPr/>
              <a:lstStyle/>
              <a:p>
                <a:r>
                  <a:rPr lang="en-US">
                    <a:noFill/>
                  </a:rPr>
                  <a:t> </a:t>
                </a:r>
              </a:p>
            </p:txBody>
          </p:sp>
        </mc:Fallback>
      </mc:AlternateContent>
      <p:sp>
        <p:nvSpPr>
          <p:cNvPr id="7" name="TextBox 6"/>
          <p:cNvSpPr txBox="1"/>
          <p:nvPr/>
        </p:nvSpPr>
        <p:spPr>
          <a:xfrm>
            <a:off x="304800" y="762000"/>
            <a:ext cx="8305800" cy="381000"/>
          </a:xfrm>
          <a:prstGeom prst="rect">
            <a:avLst/>
          </a:prstGeom>
          <a:noFill/>
        </p:spPr>
        <p:txBody>
          <a:bodyPr wrap="square" rtlCol="0">
            <a:spAutoFit/>
          </a:bodyPr>
          <a:lstStyle/>
          <a:p>
            <a:r>
              <a:rPr lang="en-US" dirty="0" smtClean="0">
                <a:solidFill>
                  <a:srgbClr val="00B050"/>
                </a:solidFill>
              </a:rPr>
              <a:t>Derive the formula for time dilation using the inverse Lorentz transformation</a:t>
            </a:r>
            <a:endParaRPr lang="en-US" dirty="0">
              <a:solidFill>
                <a:srgbClr val="00B050"/>
              </a:solidFill>
            </a:endParaRPr>
          </a:p>
        </p:txBody>
      </p:sp>
      <p:sp>
        <p:nvSpPr>
          <p:cNvPr id="4" name="TextBox 3"/>
          <p:cNvSpPr txBox="1"/>
          <p:nvPr/>
        </p:nvSpPr>
        <p:spPr>
          <a:xfrm>
            <a:off x="304800" y="228600"/>
            <a:ext cx="3505200" cy="369332"/>
          </a:xfrm>
          <a:prstGeom prst="rect">
            <a:avLst/>
          </a:prstGeom>
          <a:noFill/>
        </p:spPr>
        <p:txBody>
          <a:bodyPr wrap="square" rtlCol="0">
            <a:spAutoFit/>
          </a:bodyPr>
          <a:lstStyle/>
          <a:p>
            <a:r>
              <a:rPr lang="en-US" dirty="0"/>
              <a:t>E. Time </a:t>
            </a:r>
            <a:r>
              <a:rPr lang="en-US" dirty="0" smtClean="0"/>
              <a:t>dilation</a:t>
            </a:r>
            <a:endParaRPr lang="en-US" dirty="0"/>
          </a:p>
        </p:txBody>
      </p:sp>
    </p:spTree>
    <p:extLst>
      <p:ext uri="{BB962C8B-B14F-4D97-AF65-F5344CB8AC3E}">
        <p14:creationId xmlns:p14="http://schemas.microsoft.com/office/powerpoint/2010/main" val="186015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1986" y="304800"/>
            <a:ext cx="6348413" cy="369332"/>
          </a:xfrm>
          <a:prstGeom prst="rect">
            <a:avLst/>
          </a:prstGeom>
        </p:spPr>
        <p:txBody>
          <a:bodyPr wrap="square">
            <a:spAutoFit/>
          </a:bodyPr>
          <a:lstStyle/>
          <a:p>
            <a:r>
              <a:rPr lang="en-US" dirty="0"/>
              <a:t>To the observer in S, the duration of the event is</a:t>
            </a: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800100"/>
            <a:ext cx="4429125"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1969532"/>
            <a:ext cx="2286000" cy="369332"/>
          </a:xfrm>
          <a:prstGeom prst="rect">
            <a:avLst/>
          </a:prstGeom>
          <a:noFill/>
        </p:spPr>
        <p:txBody>
          <a:bodyPr wrap="square" rtlCol="0">
            <a:spAutoFit/>
          </a:bodyPr>
          <a:lstStyle/>
          <a:p>
            <a:r>
              <a:rPr lang="en-US" dirty="0"/>
              <a:t>Hence, we </a:t>
            </a:r>
            <a:r>
              <a:rPr lang="en-US" dirty="0" smtClean="0"/>
              <a:t>obtain</a:t>
            </a:r>
            <a:endParaRPr lang="en-US" dirty="0"/>
          </a:p>
        </p:txBody>
      </p:sp>
      <mc:AlternateContent xmlns:mc="http://schemas.openxmlformats.org/markup-compatibility/2006" xmlns:a14="http://schemas.microsoft.com/office/drawing/2010/main">
        <mc:Choice Requires="a14">
          <p:sp>
            <p:nvSpPr>
              <p:cNvPr id="5" name="Rectangle 4"/>
              <p:cNvSpPr/>
              <p:nvPr/>
            </p:nvSpPr>
            <p:spPr>
              <a:xfrm>
                <a:off x="456163" y="2743200"/>
                <a:ext cx="4574073" cy="9372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a:rPr>
                        <m:t>𝑡</m:t>
                      </m:r>
                      <m:r>
                        <a:rPr lang="en-US" i="1" smtClean="0">
                          <a:solidFill>
                            <a:srgbClr val="FF0000"/>
                          </a:solidFill>
                          <a:latin typeface="Cambria Math"/>
                        </a:rPr>
                        <m:t>=</m:t>
                      </m:r>
                      <m:f>
                        <m:fPr>
                          <m:ctrlPr>
                            <a:rPr lang="en-US" i="1">
                              <a:solidFill>
                                <a:srgbClr val="FF0000"/>
                              </a:solidFill>
                              <a:latin typeface="Cambria Math"/>
                            </a:rPr>
                          </m:ctrlPr>
                        </m:fPr>
                        <m:num>
                          <m:sSub>
                            <m:sSubPr>
                              <m:ctrlPr>
                                <a:rPr lang="en-US" i="1">
                                  <a:solidFill>
                                    <a:srgbClr val="FF0000"/>
                                  </a:solidFill>
                                  <a:latin typeface="Cambria Math"/>
                                </a:rPr>
                              </m:ctrlPr>
                            </m:sSubPr>
                            <m:e>
                              <m:r>
                                <a:rPr lang="en-US" i="1">
                                  <a:solidFill>
                                    <a:srgbClr val="FF0000"/>
                                  </a:solidFill>
                                  <a:latin typeface="Cambria Math"/>
                                </a:rPr>
                                <m:t>𝑡</m:t>
                              </m:r>
                            </m:e>
                            <m:sub>
                              <m:r>
                                <a:rPr lang="en-US" i="1">
                                  <a:solidFill>
                                    <a:srgbClr val="FF0000"/>
                                  </a:solidFill>
                                  <a:latin typeface="Cambria Math"/>
                                </a:rPr>
                                <m:t>0</m:t>
                              </m:r>
                            </m:sub>
                          </m:sSub>
                        </m:num>
                        <m:den>
                          <m:rad>
                            <m:radPr>
                              <m:degHide m:val="on"/>
                              <m:ctrlPr>
                                <a:rPr lang="en-US" i="1">
                                  <a:solidFill>
                                    <a:srgbClr val="FF0000"/>
                                  </a:solidFill>
                                  <a:latin typeface="Cambria Math"/>
                                </a:rPr>
                              </m:ctrlPr>
                            </m:radPr>
                            <m:deg/>
                            <m:e>
                              <m:r>
                                <a:rPr lang="en-US" i="1">
                                  <a:solidFill>
                                    <a:srgbClr val="FF0000"/>
                                  </a:solidFill>
                                  <a:latin typeface="Cambria Math"/>
                                </a:rPr>
                                <m:t>1−</m:t>
                              </m:r>
                              <m:f>
                                <m:fPr>
                                  <m:type m:val="skw"/>
                                  <m:ctrlPr>
                                    <a:rPr lang="en-US" i="1">
                                      <a:solidFill>
                                        <a:srgbClr val="FF0000"/>
                                      </a:solidFill>
                                      <a:latin typeface="Cambria Math"/>
                                    </a:rPr>
                                  </m:ctrlPr>
                                </m:fPr>
                                <m:num>
                                  <m:sSup>
                                    <m:sSupPr>
                                      <m:ctrlPr>
                                        <a:rPr lang="en-US" i="1">
                                          <a:solidFill>
                                            <a:srgbClr val="FF0000"/>
                                          </a:solidFill>
                                          <a:latin typeface="Cambria Math"/>
                                        </a:rPr>
                                      </m:ctrlPr>
                                    </m:sSupPr>
                                    <m:e>
                                      <m:r>
                                        <a:rPr lang="en-US" i="1">
                                          <a:solidFill>
                                            <a:srgbClr val="FF0000"/>
                                          </a:solidFill>
                                          <a:latin typeface="Cambria Math"/>
                                        </a:rPr>
                                        <m:t>𝑣</m:t>
                                      </m:r>
                                    </m:e>
                                    <m:sup>
                                      <m:r>
                                        <a:rPr lang="en-US" i="1">
                                          <a:solidFill>
                                            <a:srgbClr val="FF0000"/>
                                          </a:solidFill>
                                          <a:latin typeface="Cambria Math"/>
                                        </a:rPr>
                                        <m:t>2</m:t>
                                      </m:r>
                                    </m:sup>
                                  </m:sSup>
                                </m:num>
                                <m:den>
                                  <m:sSup>
                                    <m:sSupPr>
                                      <m:ctrlPr>
                                        <a:rPr lang="en-US" i="1">
                                          <a:solidFill>
                                            <a:srgbClr val="FF0000"/>
                                          </a:solidFill>
                                          <a:latin typeface="Cambria Math"/>
                                        </a:rPr>
                                      </m:ctrlPr>
                                    </m:sSupPr>
                                    <m:e>
                                      <m:r>
                                        <a:rPr lang="en-US" i="1">
                                          <a:solidFill>
                                            <a:srgbClr val="FF0000"/>
                                          </a:solidFill>
                                          <a:latin typeface="Cambria Math"/>
                                        </a:rPr>
                                        <m:t>𝑐</m:t>
                                      </m:r>
                                    </m:e>
                                    <m:sup>
                                      <m:r>
                                        <a:rPr lang="en-US" i="1">
                                          <a:solidFill>
                                            <a:srgbClr val="FF0000"/>
                                          </a:solidFill>
                                          <a:latin typeface="Cambria Math"/>
                                        </a:rPr>
                                        <m:t>2</m:t>
                                      </m:r>
                                    </m:sup>
                                  </m:sSup>
                                </m:den>
                              </m:f>
                            </m:e>
                          </m:rad>
                        </m:den>
                      </m:f>
                      <m:r>
                        <a:rPr lang="en-US" i="1">
                          <a:solidFill>
                            <a:srgbClr val="FF0000"/>
                          </a:solidFill>
                          <a:latin typeface="Cambria Math"/>
                        </a:rPr>
                        <m:t>                                      (1−37)</m:t>
                      </m:r>
                    </m:oMath>
                  </m:oMathPara>
                </a14:m>
                <a:endParaRPr lang="en-US" dirty="0">
                  <a:solidFill>
                    <a:srgbClr val="FF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456163" y="2743200"/>
                <a:ext cx="4574073" cy="937244"/>
              </a:xfrm>
              <a:prstGeom prst="rect">
                <a:avLst/>
              </a:prstGeom>
              <a:blipFill rotWithShape="1">
                <a:blip r:embed="rId3"/>
                <a:stretch>
                  <a:fillRect/>
                </a:stretch>
              </a:blipFill>
            </p:spPr>
            <p:txBody>
              <a:bodyPr/>
              <a:lstStyle/>
              <a:p>
                <a:r>
                  <a:rPr lang="en-US">
                    <a:noFill/>
                  </a:rPr>
                  <a:t> </a:t>
                </a:r>
              </a:p>
            </p:txBody>
          </p:sp>
        </mc:Fallback>
      </mc:AlternateContent>
      <p:sp>
        <p:nvSpPr>
          <p:cNvPr id="6" name="Rectangle 5"/>
          <p:cNvSpPr/>
          <p:nvPr/>
        </p:nvSpPr>
        <p:spPr>
          <a:xfrm>
            <a:off x="381000" y="4343400"/>
            <a:ext cx="8382000" cy="923330"/>
          </a:xfrm>
          <a:prstGeom prst="rect">
            <a:avLst/>
          </a:prstGeom>
        </p:spPr>
        <p:txBody>
          <a:bodyPr wrap="square">
            <a:spAutoFit/>
          </a:bodyPr>
          <a:lstStyle/>
          <a:p>
            <a:r>
              <a:rPr lang="en-US" dirty="0"/>
              <a:t>Clearly, t &gt; t</a:t>
            </a:r>
            <a:r>
              <a:rPr lang="en-US" baseline="-25000" dirty="0"/>
              <a:t>0</a:t>
            </a:r>
            <a:r>
              <a:rPr lang="en-US" dirty="0"/>
              <a:t>. Thus, a clock moving with respect to an observer appears to tick </a:t>
            </a:r>
            <a:r>
              <a:rPr lang="en-US" dirty="0">
                <a:solidFill>
                  <a:srgbClr val="FF0000"/>
                </a:solidFill>
              </a:rPr>
              <a:t>less rapidly than it does when at rest with respect to him</a:t>
            </a:r>
            <a:r>
              <a:rPr lang="en-US" dirty="0"/>
              <a:t>. In other words, a moving clock runs more slowly than a stationary clock.</a:t>
            </a:r>
          </a:p>
        </p:txBody>
      </p:sp>
    </p:spTree>
    <p:extLst>
      <p:ext uri="{BB962C8B-B14F-4D97-AF65-F5344CB8AC3E}">
        <p14:creationId xmlns:p14="http://schemas.microsoft.com/office/powerpoint/2010/main" val="3873270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761624"/>
            <a:ext cx="4514850" cy="2655570"/>
          </a:xfrm>
          <a:prstGeom prst="rect">
            <a:avLst/>
          </a:prstGeom>
          <a:noFill/>
          <a:ln>
            <a:noFill/>
          </a:ln>
        </p:spPr>
      </p:pic>
      <p:sp>
        <p:nvSpPr>
          <p:cNvPr id="3" name="Rectangle 2"/>
          <p:cNvSpPr/>
          <p:nvPr/>
        </p:nvSpPr>
        <p:spPr>
          <a:xfrm>
            <a:off x="4800600" y="3962400"/>
            <a:ext cx="4140236" cy="369332"/>
          </a:xfrm>
          <a:prstGeom prst="rect">
            <a:avLst/>
          </a:prstGeom>
        </p:spPr>
        <p:txBody>
          <a:bodyPr wrap="none">
            <a:spAutoFit/>
          </a:bodyPr>
          <a:lstStyle/>
          <a:p>
            <a:r>
              <a:rPr lang="en-US" dirty="0"/>
              <a:t>FIG.3: The Michelson- Morley experiment.</a:t>
            </a:r>
          </a:p>
        </p:txBody>
      </p:sp>
      <p:sp>
        <p:nvSpPr>
          <p:cNvPr id="4" name="Rectangle 3"/>
          <p:cNvSpPr/>
          <p:nvPr/>
        </p:nvSpPr>
        <p:spPr>
          <a:xfrm>
            <a:off x="152400" y="5325070"/>
            <a:ext cx="8991600" cy="923330"/>
          </a:xfrm>
          <a:prstGeom prst="rect">
            <a:avLst/>
          </a:prstGeom>
        </p:spPr>
        <p:txBody>
          <a:bodyPr wrap="square">
            <a:spAutoFit/>
          </a:bodyPr>
          <a:lstStyle/>
          <a:p>
            <a:r>
              <a:rPr lang="en-US" dirty="0"/>
              <a:t>The negative result of the Michelson-Morley experiment had two consequences. </a:t>
            </a:r>
            <a:r>
              <a:rPr lang="en-US" dirty="0">
                <a:solidFill>
                  <a:srgbClr val="FF0000"/>
                </a:solidFill>
              </a:rPr>
              <a:t>First, it said that the hypothesis of the ether is wrong</a:t>
            </a:r>
            <a:r>
              <a:rPr lang="en-US" dirty="0"/>
              <a:t>. </a:t>
            </a:r>
            <a:r>
              <a:rPr lang="en-US" dirty="0">
                <a:solidFill>
                  <a:srgbClr val="00B050"/>
                </a:solidFill>
              </a:rPr>
              <a:t>Second, it suggested that the speed of light in free space is the same everywhere, regardless of any motion of the source or the observer.</a:t>
            </a:r>
          </a:p>
        </p:txBody>
      </p:sp>
    </p:spTree>
    <p:extLst>
      <p:ext uri="{BB962C8B-B14F-4D97-AF65-F5344CB8AC3E}">
        <p14:creationId xmlns:p14="http://schemas.microsoft.com/office/powerpoint/2010/main" val="1304732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8871"/>
            <a:ext cx="8610600" cy="1200329"/>
          </a:xfrm>
          <a:prstGeom prst="rect">
            <a:avLst/>
          </a:prstGeom>
        </p:spPr>
        <p:txBody>
          <a:bodyPr wrap="square">
            <a:spAutoFit/>
          </a:bodyPr>
          <a:lstStyle/>
          <a:p>
            <a:r>
              <a:rPr lang="en-US" dirty="0"/>
              <a:t>Example</a:t>
            </a:r>
          </a:p>
          <a:p>
            <a:r>
              <a:rPr lang="en-US" dirty="0"/>
              <a:t>A spacecraft is moving relative to the earth. An observer on the earth finds that, between 1 P.M. and 2 P.M. according to her clock, 3601 s elapse on the spacecraft’s clock. What is the spacecraft’s speed relative to the earth?</a:t>
            </a:r>
          </a:p>
        </p:txBody>
      </p:sp>
      <p:sp>
        <p:nvSpPr>
          <p:cNvPr id="3" name="TextBox 2"/>
          <p:cNvSpPr txBox="1"/>
          <p:nvPr/>
        </p:nvSpPr>
        <p:spPr>
          <a:xfrm>
            <a:off x="381000" y="1524000"/>
            <a:ext cx="8610600" cy="923330"/>
          </a:xfrm>
          <a:prstGeom prst="rect">
            <a:avLst/>
          </a:prstGeom>
          <a:noFill/>
        </p:spPr>
        <p:txBody>
          <a:bodyPr wrap="square" rtlCol="0">
            <a:spAutoFit/>
          </a:bodyPr>
          <a:lstStyle/>
          <a:p>
            <a:r>
              <a:rPr lang="en-US" dirty="0"/>
              <a:t>Solution</a:t>
            </a:r>
          </a:p>
          <a:p>
            <a:r>
              <a:rPr lang="en-US" dirty="0"/>
              <a:t>Here t</a:t>
            </a:r>
            <a:r>
              <a:rPr lang="en-US" baseline="-25000" dirty="0"/>
              <a:t>0</a:t>
            </a:r>
            <a:r>
              <a:rPr lang="en-US" dirty="0"/>
              <a:t> = 3600 s is the proper time interval on the earth and t = 3601 s is the time interval in the moving frame as measured from the earth. We proceed as follows</a:t>
            </a:r>
            <a:r>
              <a:rPr lang="en-US" dirty="0" smtClean="0"/>
              <a:t>:</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845252" y="2743200"/>
                <a:ext cx="3836499" cy="9997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𝑡</m:t>
                      </m:r>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𝑡</m:t>
                              </m:r>
                            </m:e>
                            <m:sub>
                              <m:r>
                                <a:rPr lang="en-US" i="1">
                                  <a:latin typeface="Cambria Math"/>
                                </a:rPr>
                                <m:t>0</m:t>
                              </m:r>
                            </m:sub>
                          </m:sSub>
                        </m:num>
                        <m:den>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den>
                      </m:f>
                      <m:r>
                        <a:rPr lang="en-US" i="1">
                          <a:latin typeface="Cambria Math"/>
                        </a:rPr>
                        <m:t>      ⥤1−</m:t>
                      </m:r>
                      <m:f>
                        <m:fPr>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r>
                        <a:rPr lang="en-US" i="1">
                          <a:latin typeface="Cambria Math"/>
                        </a:rPr>
                        <m:t>=(</m:t>
                      </m:r>
                      <m:sSup>
                        <m:sSupPr>
                          <m:ctrlPr>
                            <a:rPr lang="en-US" i="1">
                              <a:latin typeface="Cambria Math"/>
                            </a:rPr>
                          </m:ctrlPr>
                        </m:sSupPr>
                        <m:e>
                          <m:f>
                            <m:fPr>
                              <m:ctrlPr>
                                <a:rPr lang="en-US" i="1">
                                  <a:latin typeface="Cambria Math"/>
                                </a:rPr>
                              </m:ctrlPr>
                            </m:fPr>
                            <m:num>
                              <m:sSub>
                                <m:sSubPr>
                                  <m:ctrlPr>
                                    <a:rPr lang="en-US" i="1">
                                      <a:latin typeface="Cambria Math"/>
                                    </a:rPr>
                                  </m:ctrlPr>
                                </m:sSubPr>
                                <m:e>
                                  <m:r>
                                    <a:rPr lang="en-US" i="1">
                                      <a:latin typeface="Cambria Math"/>
                                    </a:rPr>
                                    <m:t>𝑡</m:t>
                                  </m:r>
                                </m:e>
                                <m:sub>
                                  <m:r>
                                    <a:rPr lang="en-US" i="1">
                                      <a:latin typeface="Cambria Math"/>
                                    </a:rPr>
                                    <m:t>0</m:t>
                                  </m:r>
                                </m:sub>
                              </m:sSub>
                            </m:num>
                            <m:den>
                              <m:r>
                                <a:rPr lang="en-US" i="1">
                                  <a:latin typeface="Cambria Math"/>
                                </a:rPr>
                                <m:t>𝑡</m:t>
                              </m:r>
                            </m:den>
                          </m:f>
                          <m:r>
                            <a:rPr lang="en-US" i="1">
                              <a:latin typeface="Cambria Math"/>
                            </a:rPr>
                            <m:t>)</m:t>
                          </m:r>
                        </m:e>
                        <m:sup>
                          <m:r>
                            <a:rPr lang="en-US" i="1">
                              <a:latin typeface="Cambria Math"/>
                            </a:rPr>
                            <m:t>2</m:t>
                          </m:r>
                        </m:sup>
                      </m:sSup>
                      <m:r>
                        <a:rPr lang="en-US" i="1">
                          <a:latin typeface="Cambria Math"/>
                        </a:rPr>
                        <m:t> </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845252" y="2743200"/>
                <a:ext cx="3836499" cy="999761"/>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828800" y="4038600"/>
                <a:ext cx="4572000" cy="203158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i="1">
                          <a:latin typeface="Cambria Math"/>
                        </a:rPr>
                        <m:t>𝑣</m:t>
                      </m:r>
                      <m:r>
                        <a:rPr lang="en-US" i="1">
                          <a:latin typeface="Cambria Math"/>
                        </a:rPr>
                        <m:t>=</m:t>
                      </m:r>
                      <m:r>
                        <a:rPr lang="en-US" i="1">
                          <a:latin typeface="Cambria Math"/>
                        </a:rPr>
                        <m:t>𝑐</m:t>
                      </m:r>
                      <m:rad>
                        <m:radPr>
                          <m:degHide m:val="on"/>
                          <m:ctrlPr>
                            <a:rPr lang="en-US" i="1">
                              <a:latin typeface="Cambria Math"/>
                            </a:rPr>
                          </m:ctrlPr>
                        </m:radPr>
                        <m:deg/>
                        <m:e>
                          <m:r>
                            <a:rPr lang="en-US" i="1">
                              <a:latin typeface="Cambria Math"/>
                            </a:rPr>
                            <m:t>1−</m:t>
                          </m:r>
                          <m:sSup>
                            <m:sSupPr>
                              <m:ctrlPr>
                                <a:rPr lang="en-US" i="1">
                                  <a:latin typeface="Cambria Math"/>
                                </a:rPr>
                              </m:ctrlPr>
                            </m:sSupPr>
                            <m:e>
                              <m:r>
                                <a:rPr lang="en-US" i="1">
                                  <a:latin typeface="Cambria Math"/>
                                </a:rPr>
                                <m:t>( </m:t>
                              </m:r>
                              <m:f>
                                <m:fPr>
                                  <m:ctrlPr>
                                    <a:rPr lang="en-US" i="1">
                                      <a:latin typeface="Cambria Math"/>
                                    </a:rPr>
                                  </m:ctrlPr>
                                </m:fPr>
                                <m:num>
                                  <m:sSub>
                                    <m:sSubPr>
                                      <m:ctrlPr>
                                        <a:rPr lang="en-US" i="1">
                                          <a:latin typeface="Cambria Math"/>
                                        </a:rPr>
                                      </m:ctrlPr>
                                    </m:sSubPr>
                                    <m:e>
                                      <m:r>
                                        <a:rPr lang="en-US" i="1">
                                          <a:latin typeface="Cambria Math"/>
                                        </a:rPr>
                                        <m:t>𝑡</m:t>
                                      </m:r>
                                    </m:e>
                                    <m:sub>
                                      <m:r>
                                        <a:rPr lang="en-US" i="1">
                                          <a:latin typeface="Cambria Math"/>
                                        </a:rPr>
                                        <m:t>0</m:t>
                                      </m:r>
                                    </m:sub>
                                  </m:sSub>
                                </m:num>
                                <m:den>
                                  <m:r>
                                    <a:rPr lang="en-US" i="1">
                                      <a:latin typeface="Cambria Math"/>
                                    </a:rPr>
                                    <m:t>𝑡</m:t>
                                  </m:r>
                                </m:den>
                              </m:f>
                              <m:r>
                                <a:rPr lang="en-US" i="1">
                                  <a:latin typeface="Cambria Math"/>
                                </a:rPr>
                                <m:t>)</m:t>
                              </m:r>
                            </m:e>
                            <m:sup>
                              <m:r>
                                <a:rPr lang="en-US" i="1">
                                  <a:latin typeface="Cambria Math"/>
                                </a:rPr>
                                <m:t>2</m:t>
                              </m:r>
                            </m:sup>
                          </m:sSup>
                        </m:e>
                      </m:rad>
                      <m:r>
                        <a:rPr lang="en-US" i="1">
                          <a:latin typeface="Cambria Math"/>
                        </a:rPr>
                        <m:t>=2.998×</m:t>
                      </m:r>
                      <m:sSup>
                        <m:sSupPr>
                          <m:ctrlPr>
                            <a:rPr lang="en-US" i="1">
                              <a:latin typeface="Cambria Math"/>
                            </a:rPr>
                          </m:ctrlPr>
                        </m:sSupPr>
                        <m:e>
                          <m:r>
                            <a:rPr lang="en-US" i="1">
                              <a:latin typeface="Cambria Math"/>
                            </a:rPr>
                            <m:t>10</m:t>
                          </m:r>
                        </m:e>
                        <m:sup>
                          <m:r>
                            <a:rPr lang="en-US" i="1">
                              <a:latin typeface="Cambria Math"/>
                            </a:rPr>
                            <m:t>8</m:t>
                          </m:r>
                        </m:sup>
                      </m:sSup>
                      <m:f>
                        <m:fPr>
                          <m:ctrlPr>
                            <a:rPr lang="en-US" i="1">
                              <a:latin typeface="Cambria Math"/>
                            </a:rPr>
                          </m:ctrlPr>
                        </m:fPr>
                        <m:num>
                          <m:r>
                            <a:rPr lang="en-US" i="1">
                              <a:latin typeface="Cambria Math"/>
                            </a:rPr>
                            <m:t>𝑚</m:t>
                          </m:r>
                        </m:num>
                        <m:den>
                          <m:r>
                            <a:rPr lang="en-US" i="1">
                              <a:latin typeface="Cambria Math"/>
                            </a:rPr>
                            <m:t>𝑠</m:t>
                          </m:r>
                        </m:den>
                      </m:f>
                      <m:r>
                        <a:rPr lang="en-US" i="1">
                          <a:latin typeface="Cambria Math"/>
                        </a:rPr>
                        <m:t> </m:t>
                      </m:r>
                      <m:rad>
                        <m:radPr>
                          <m:degHide m:val="on"/>
                          <m:ctrlPr>
                            <a:rPr lang="en-US" i="1">
                              <a:latin typeface="Cambria Math"/>
                            </a:rPr>
                          </m:ctrlPr>
                        </m:radPr>
                        <m:deg/>
                        <m:e>
                          <m:r>
                            <a:rPr lang="en-US" i="1">
                              <a:latin typeface="Cambria Math"/>
                            </a:rPr>
                            <m:t>1−</m:t>
                          </m:r>
                          <m:sSup>
                            <m:sSupPr>
                              <m:ctrlPr>
                                <a:rPr lang="en-US" i="1">
                                  <a:latin typeface="Cambria Math"/>
                                </a:rPr>
                              </m:ctrlPr>
                            </m:sSupPr>
                            <m:e>
                              <m:d>
                                <m:dPr>
                                  <m:ctrlPr>
                                    <a:rPr lang="en-US" i="1">
                                      <a:latin typeface="Cambria Math"/>
                                    </a:rPr>
                                  </m:ctrlPr>
                                </m:dPr>
                                <m:e>
                                  <m:r>
                                    <a:rPr lang="en-US" i="1">
                                      <a:latin typeface="Cambria Math"/>
                                    </a:rPr>
                                    <m:t> </m:t>
                                  </m:r>
                                  <m:f>
                                    <m:fPr>
                                      <m:ctrlPr>
                                        <a:rPr lang="en-US" i="1">
                                          <a:latin typeface="Cambria Math"/>
                                        </a:rPr>
                                      </m:ctrlPr>
                                    </m:fPr>
                                    <m:num>
                                      <m:r>
                                        <a:rPr lang="en-US" i="1">
                                          <a:latin typeface="Cambria Math"/>
                                        </a:rPr>
                                        <m:t>3600</m:t>
                                      </m:r>
                                    </m:num>
                                    <m:den>
                                      <m:r>
                                        <a:rPr lang="en-US" i="1">
                                          <a:latin typeface="Cambria Math"/>
                                        </a:rPr>
                                        <m:t>3601</m:t>
                                      </m:r>
                                    </m:den>
                                  </m:f>
                                </m:e>
                              </m:d>
                            </m:e>
                            <m:sup>
                              <m:r>
                                <a:rPr lang="en-US" i="1">
                                  <a:latin typeface="Cambria Math"/>
                                </a:rPr>
                                <m:t>2</m:t>
                              </m:r>
                            </m:sup>
                          </m:sSup>
                        </m:e>
                      </m:rad>
                      <m:r>
                        <a:rPr lang="en-US" i="1">
                          <a:latin typeface="Cambria Math"/>
                        </a:rPr>
                        <m:t>= 7.1×</m:t>
                      </m:r>
                      <m:sSup>
                        <m:sSupPr>
                          <m:ctrlPr>
                            <a:rPr lang="en-US" i="1">
                              <a:latin typeface="Cambria Math"/>
                            </a:rPr>
                          </m:ctrlPr>
                        </m:sSupPr>
                        <m:e>
                          <m:r>
                            <a:rPr lang="en-US" i="1">
                              <a:latin typeface="Cambria Math"/>
                            </a:rPr>
                            <m:t>10</m:t>
                          </m:r>
                        </m:e>
                        <m:sup>
                          <m:r>
                            <a:rPr lang="en-US" i="1">
                              <a:latin typeface="Cambria Math"/>
                            </a:rPr>
                            <m:t>6</m:t>
                          </m:r>
                        </m:sup>
                      </m:sSup>
                      <m:r>
                        <a:rPr lang="en-US" i="1">
                          <a:latin typeface="Cambria Math"/>
                        </a:rPr>
                        <m:t>𝑚</m:t>
                      </m:r>
                      <m:r>
                        <a:rPr lang="en-US" i="1">
                          <a:latin typeface="Cambria Math"/>
                        </a:rPr>
                        <m:t>/</m:t>
                      </m:r>
                      <m:r>
                        <a:rPr lang="en-US" i="1">
                          <a:latin typeface="Cambria Math"/>
                        </a:rPr>
                        <m:t>𝑠</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828800" y="4038600"/>
                <a:ext cx="4572000" cy="2031582"/>
              </a:xfrm>
              <a:prstGeom prst="rect">
                <a:avLst/>
              </a:prstGeom>
              <a:blipFill rotWithShape="1">
                <a:blip r:embed="rId3"/>
                <a:stretch>
                  <a:fillRect b="-1201"/>
                </a:stretch>
              </a:blipFill>
            </p:spPr>
            <p:txBody>
              <a:bodyPr/>
              <a:lstStyle/>
              <a:p>
                <a:r>
                  <a:rPr lang="en-US">
                    <a:noFill/>
                  </a:rPr>
                  <a:t> </a:t>
                </a:r>
              </a:p>
            </p:txBody>
          </p:sp>
        </mc:Fallback>
      </mc:AlternateContent>
    </p:spTree>
    <p:extLst>
      <p:ext uri="{BB962C8B-B14F-4D97-AF65-F5344CB8AC3E}">
        <p14:creationId xmlns:p14="http://schemas.microsoft.com/office/powerpoint/2010/main" val="271833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8953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1310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839200" cy="2308324"/>
          </a:xfrm>
          <a:prstGeom prst="rect">
            <a:avLst/>
          </a:prstGeom>
          <a:noFill/>
        </p:spPr>
        <p:txBody>
          <a:bodyPr wrap="square" rtlCol="0">
            <a:spAutoFit/>
          </a:bodyPr>
          <a:lstStyle/>
          <a:p>
            <a:pPr algn="just"/>
            <a:r>
              <a:rPr lang="en-US" dirty="0" smtClean="0"/>
              <a:t>EXPERIMENTAL VERIFICATION OF LENGTH CONTRACTION AND TIME DILATION </a:t>
            </a:r>
          </a:p>
          <a:p>
            <a:pPr algn="just"/>
            <a:r>
              <a:rPr lang="en-US" dirty="0" smtClean="0"/>
              <a:t>The conclusions of the special theory of relativity find direct experimental verification in many of the phenomena of particle physics. We shall illustrate this by an example. </a:t>
            </a:r>
            <a:r>
              <a:rPr lang="en-US" dirty="0" err="1" smtClean="0"/>
              <a:t>Muons</a:t>
            </a:r>
            <a:r>
              <a:rPr lang="en-US" dirty="0" smtClean="0"/>
              <a:t> are unstable sub- atomic particles, which decay into electron and neutrino. Their mean lifetime in a frame in which they are at rest is 2 µs. They are created in the upper atmosphere at a height 5 to 6 </a:t>
            </a:r>
            <a:r>
              <a:rPr lang="en-US" dirty="0" err="1" smtClean="0"/>
              <a:t>kms</a:t>
            </a:r>
            <a:r>
              <a:rPr lang="en-US" dirty="0" smtClean="0"/>
              <a:t> during the interaction of primary cosmic rays with the atmosphere. They are also found in considerable number at the sea level. The speed of </a:t>
            </a:r>
            <a:r>
              <a:rPr lang="en-US" dirty="0" err="1" smtClean="0"/>
              <a:t>muons</a:t>
            </a:r>
            <a:r>
              <a:rPr lang="en-US" dirty="0" smtClean="0"/>
              <a:t> is ʋ = 0.998 c</a:t>
            </a:r>
            <a:endParaRPr lang="en-US" dirty="0"/>
          </a:p>
        </p:txBody>
      </p:sp>
      <mc:AlternateContent xmlns:mc="http://schemas.openxmlformats.org/markup-compatibility/2006" xmlns:a14="http://schemas.microsoft.com/office/drawing/2010/main">
        <mc:Choice Requires="a14">
          <p:sp>
            <p:nvSpPr>
              <p:cNvPr id="3" name="Rectangle 2"/>
              <p:cNvSpPr/>
              <p:nvPr/>
            </p:nvSpPr>
            <p:spPr>
              <a:xfrm>
                <a:off x="914400" y="2819400"/>
                <a:ext cx="6172200" cy="41710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𝐿</m:t>
                      </m:r>
                      <m:r>
                        <a:rPr lang="en-US" i="1">
                          <a:latin typeface="Cambria Math"/>
                        </a:rPr>
                        <m:t>=</m:t>
                      </m:r>
                      <m:r>
                        <a:rPr lang="en-US" i="1">
                          <a:latin typeface="Cambria Math"/>
                        </a:rPr>
                        <m:t>𝑣</m:t>
                      </m:r>
                      <m:sSub>
                        <m:sSubPr>
                          <m:ctrlPr>
                            <a:rPr lang="en-US" i="1">
                              <a:latin typeface="Cambria Math"/>
                            </a:rPr>
                          </m:ctrlPr>
                        </m:sSubPr>
                        <m:e>
                          <m:r>
                            <a:rPr lang="en-US" i="1">
                              <a:latin typeface="Cambria Math"/>
                            </a:rPr>
                            <m:t>𝑡</m:t>
                          </m:r>
                        </m:e>
                        <m:sub>
                          <m:r>
                            <a:rPr lang="en-US" i="1">
                              <a:latin typeface="Cambria Math"/>
                            </a:rPr>
                            <m:t>0</m:t>
                          </m:r>
                        </m:sub>
                      </m:sSub>
                      <m:r>
                        <a:rPr lang="en-US" i="1">
                          <a:latin typeface="Cambria Math"/>
                        </a:rPr>
                        <m:t>=</m:t>
                      </m:r>
                      <m:d>
                        <m:dPr>
                          <m:ctrlPr>
                            <a:rPr lang="en-US" i="1">
                              <a:latin typeface="Cambria Math"/>
                            </a:rPr>
                          </m:ctrlPr>
                        </m:dPr>
                        <m:e>
                          <m:r>
                            <a:rPr lang="en-US" i="1">
                              <a:latin typeface="Cambria Math"/>
                            </a:rPr>
                            <m:t>2.994×</m:t>
                          </m:r>
                          <m:sSup>
                            <m:sSupPr>
                              <m:ctrlPr>
                                <a:rPr lang="en-US" i="1">
                                  <a:latin typeface="Cambria Math"/>
                                </a:rPr>
                              </m:ctrlPr>
                            </m:sSupPr>
                            <m:e>
                              <m:r>
                                <a:rPr lang="en-US" i="1">
                                  <a:latin typeface="Cambria Math"/>
                                </a:rPr>
                                <m:t>10</m:t>
                              </m:r>
                            </m:e>
                            <m:sup>
                              <m:r>
                                <a:rPr lang="en-US" i="1">
                                  <a:latin typeface="Cambria Math"/>
                                </a:rPr>
                                <m:t>8</m:t>
                              </m:r>
                            </m:sup>
                          </m:sSup>
                          <m:f>
                            <m:fPr>
                              <m:type m:val="skw"/>
                              <m:ctrlPr>
                                <a:rPr lang="en-US" i="1">
                                  <a:latin typeface="Cambria Math"/>
                                </a:rPr>
                              </m:ctrlPr>
                            </m:fPr>
                            <m:num>
                              <m:r>
                                <a:rPr lang="en-US" i="1">
                                  <a:latin typeface="Cambria Math"/>
                                </a:rPr>
                                <m:t>𝑚</m:t>
                              </m:r>
                            </m:num>
                            <m:den>
                              <m:r>
                                <a:rPr lang="en-US" i="1">
                                  <a:latin typeface="Cambria Math"/>
                                </a:rPr>
                                <m:t>𝑠</m:t>
                              </m:r>
                            </m:den>
                          </m:f>
                        </m:e>
                      </m:d>
                      <m:r>
                        <a:rPr lang="en-US" i="1">
                          <a:latin typeface="Cambria Math"/>
                        </a:rPr>
                        <m:t>×</m:t>
                      </m:r>
                      <m:d>
                        <m:dPr>
                          <m:ctrlPr>
                            <a:rPr lang="en-US" i="1">
                              <a:latin typeface="Cambria Math"/>
                            </a:rPr>
                          </m:ctrlPr>
                        </m:dPr>
                        <m:e>
                          <m:r>
                            <a:rPr lang="en-US" i="1">
                              <a:latin typeface="Cambria Math"/>
                            </a:rPr>
                            <m:t>2×</m:t>
                          </m:r>
                          <m:sSup>
                            <m:sSupPr>
                              <m:ctrlPr>
                                <a:rPr lang="en-US" i="1">
                                  <a:latin typeface="Cambria Math"/>
                                </a:rPr>
                              </m:ctrlPr>
                            </m:sSupPr>
                            <m:e>
                              <m:r>
                                <a:rPr lang="en-US" i="1">
                                  <a:latin typeface="Cambria Math"/>
                                </a:rPr>
                                <m:t>10</m:t>
                              </m:r>
                            </m:e>
                            <m:sup>
                              <m:r>
                                <a:rPr lang="en-US" i="1">
                                  <a:latin typeface="Cambria Math"/>
                                </a:rPr>
                                <m:t>−6</m:t>
                              </m:r>
                            </m:sup>
                          </m:sSup>
                          <m:r>
                            <a:rPr lang="en-US" i="1">
                              <a:latin typeface="Cambria Math"/>
                            </a:rPr>
                            <m:t>𝑠</m:t>
                          </m:r>
                        </m:e>
                      </m:d>
                      <m:r>
                        <a:rPr lang="en-US" i="1">
                          <a:latin typeface="Cambria Math"/>
                        </a:rPr>
                        <m:t>=600 </m:t>
                      </m:r>
                      <m:r>
                        <a:rPr lang="en-US" i="1">
                          <a:latin typeface="Cambria Math"/>
                        </a:rPr>
                        <m:t>𝑚</m:t>
                      </m:r>
                      <m:r>
                        <a:rPr lang="en-US" i="1">
                          <a:latin typeface="Cambria Math"/>
                        </a:rPr>
                        <m:t>               </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914400" y="2819400"/>
                <a:ext cx="6172200" cy="417102"/>
              </a:xfrm>
              <a:prstGeom prst="rect">
                <a:avLst/>
              </a:prstGeom>
              <a:blipFill rotWithShape="1">
                <a:blip r:embed="rId2"/>
                <a:stretch>
                  <a:fillRect t="-95588" b="-154412"/>
                </a:stretch>
              </a:blipFill>
            </p:spPr>
            <p:txBody>
              <a:bodyPr/>
              <a:lstStyle/>
              <a:p>
                <a:r>
                  <a:rPr lang="en-US">
                    <a:noFill/>
                  </a:rPr>
                  <a:t> </a:t>
                </a:r>
              </a:p>
            </p:txBody>
          </p:sp>
        </mc:Fallback>
      </mc:AlternateContent>
      <p:sp>
        <p:nvSpPr>
          <p:cNvPr id="4" name="Rectangle 3"/>
          <p:cNvSpPr/>
          <p:nvPr/>
        </p:nvSpPr>
        <p:spPr>
          <a:xfrm>
            <a:off x="228600" y="3429000"/>
            <a:ext cx="8763000" cy="923330"/>
          </a:xfrm>
          <a:prstGeom prst="rect">
            <a:avLst/>
          </a:prstGeom>
        </p:spPr>
        <p:txBody>
          <a:bodyPr wrap="square">
            <a:spAutoFit/>
          </a:bodyPr>
          <a:lstStyle/>
          <a:p>
            <a:r>
              <a:rPr lang="en-US" dirty="0"/>
              <a:t>This distance is much smaller than the height where the </a:t>
            </a:r>
            <a:r>
              <a:rPr lang="en-US" dirty="0" err="1"/>
              <a:t>muons</a:t>
            </a:r>
            <a:r>
              <a:rPr lang="en-US" dirty="0"/>
              <a:t> are born. Let us explain this paradox by relativistic calculation. The lifetime of </a:t>
            </a:r>
            <a:r>
              <a:rPr lang="en-US" dirty="0" err="1"/>
              <a:t>muons</a:t>
            </a:r>
            <a:r>
              <a:rPr lang="en-US" dirty="0"/>
              <a:t> is their proper life measured in their own frame. In laboratory frame their life is </a:t>
            </a:r>
          </a:p>
        </p:txBody>
      </p:sp>
      <mc:AlternateContent xmlns:mc="http://schemas.openxmlformats.org/markup-compatibility/2006" xmlns:a14="http://schemas.microsoft.com/office/drawing/2010/main">
        <mc:Choice Requires="a14">
          <p:sp>
            <p:nvSpPr>
              <p:cNvPr id="5" name="Rectangle 4"/>
              <p:cNvSpPr/>
              <p:nvPr/>
            </p:nvSpPr>
            <p:spPr>
              <a:xfrm>
                <a:off x="533400" y="4467338"/>
                <a:ext cx="8305800" cy="101906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𝑡</m:t>
                      </m:r>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𝑡</m:t>
                              </m:r>
                            </m:e>
                            <m:sub>
                              <m:r>
                                <a:rPr lang="en-US" i="1">
                                  <a:latin typeface="Cambria Math"/>
                                </a:rPr>
                                <m:t>0</m:t>
                              </m:r>
                            </m:sub>
                          </m:sSub>
                        </m:num>
                        <m:den>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den>
                      </m:f>
                      <m:r>
                        <a:rPr lang="en-US" i="1">
                          <a:latin typeface="Cambria Math"/>
                        </a:rPr>
                        <m:t>= </m:t>
                      </m:r>
                      <m:r>
                        <a:rPr lang="en-US" i="1">
                          <a:latin typeface="Cambria Math"/>
                        </a:rPr>
                        <m:t>𝑡</m:t>
                      </m:r>
                      <m:r>
                        <a:rPr lang="en-US" i="1">
                          <a:latin typeface="Cambria Math"/>
                        </a:rPr>
                        <m:t>=</m:t>
                      </m:r>
                      <m:f>
                        <m:fPr>
                          <m:ctrlPr>
                            <a:rPr lang="en-US" i="1">
                              <a:latin typeface="Cambria Math"/>
                            </a:rPr>
                          </m:ctrlPr>
                        </m:fPr>
                        <m:num>
                          <m:r>
                            <a:rPr lang="en-US" i="1">
                              <a:latin typeface="Cambria Math"/>
                            </a:rPr>
                            <m:t>2×</m:t>
                          </m:r>
                          <m:sSup>
                            <m:sSupPr>
                              <m:ctrlPr>
                                <a:rPr lang="en-US" i="1">
                                  <a:latin typeface="Cambria Math"/>
                                </a:rPr>
                              </m:ctrlPr>
                            </m:sSupPr>
                            <m:e>
                              <m:r>
                                <a:rPr lang="en-US" i="1">
                                  <a:latin typeface="Cambria Math"/>
                                </a:rPr>
                                <m:t>10</m:t>
                              </m:r>
                            </m:e>
                            <m:sup>
                              <m:r>
                                <a:rPr lang="en-US" i="1">
                                  <a:latin typeface="Cambria Math"/>
                                </a:rPr>
                                <m:t>−6</m:t>
                              </m:r>
                            </m:sup>
                          </m:sSup>
                          <m:r>
                            <a:rPr lang="en-US" i="1">
                              <a:latin typeface="Cambria Math"/>
                            </a:rPr>
                            <m:t>𝑠</m:t>
                          </m:r>
                        </m:num>
                        <m:den>
                          <m:rad>
                            <m:radPr>
                              <m:degHide m:val="on"/>
                              <m:ctrlPr>
                                <a:rPr lang="en-US" i="1">
                                  <a:latin typeface="Cambria Math"/>
                                </a:rPr>
                              </m:ctrlPr>
                            </m:radPr>
                            <m:deg/>
                            <m:e>
                              <m:r>
                                <a:rPr lang="en-US" i="1">
                                  <a:latin typeface="Cambria Math"/>
                                </a:rPr>
                                <m:t>1−</m:t>
                              </m:r>
                              <m:sSup>
                                <m:sSupPr>
                                  <m:ctrlPr>
                                    <a:rPr lang="en-US" i="1">
                                      <a:latin typeface="Cambria Math"/>
                                    </a:rPr>
                                  </m:ctrlPr>
                                </m:sSupPr>
                                <m:e>
                                  <m:r>
                                    <a:rPr lang="en-US" i="1">
                                      <a:latin typeface="Cambria Math"/>
                                    </a:rPr>
                                    <m:t>0.998</m:t>
                                  </m:r>
                                </m:e>
                                <m:sup>
                                  <m:r>
                                    <a:rPr lang="en-US" i="1">
                                      <a:latin typeface="Cambria Math"/>
                                    </a:rPr>
                                    <m:t>2</m:t>
                                  </m:r>
                                </m:sup>
                              </m:sSup>
                            </m:e>
                          </m:rad>
                        </m:den>
                      </m:f>
                      <m:r>
                        <a:rPr lang="en-US" i="1">
                          <a:latin typeface="Cambria Math"/>
                        </a:rPr>
                        <m:t>=</m:t>
                      </m:r>
                      <m:f>
                        <m:fPr>
                          <m:ctrlPr>
                            <a:rPr lang="en-US" i="1">
                              <a:latin typeface="Cambria Math"/>
                            </a:rPr>
                          </m:ctrlPr>
                        </m:fPr>
                        <m:num>
                          <m:r>
                            <a:rPr lang="en-US" i="1">
                              <a:latin typeface="Cambria Math"/>
                            </a:rPr>
                            <m:t>2×</m:t>
                          </m:r>
                          <m:sSup>
                            <m:sSupPr>
                              <m:ctrlPr>
                                <a:rPr lang="en-US" i="1">
                                  <a:latin typeface="Cambria Math"/>
                                </a:rPr>
                              </m:ctrlPr>
                            </m:sSupPr>
                            <m:e>
                              <m:r>
                                <a:rPr lang="en-US" i="1">
                                  <a:latin typeface="Cambria Math"/>
                                </a:rPr>
                                <m:t>10</m:t>
                              </m:r>
                            </m:e>
                            <m:sup>
                              <m:r>
                                <a:rPr lang="en-US" i="1">
                                  <a:latin typeface="Cambria Math"/>
                                </a:rPr>
                                <m:t>−6</m:t>
                              </m:r>
                            </m:sup>
                          </m:sSup>
                          <m:r>
                            <a:rPr lang="en-US" i="1">
                              <a:latin typeface="Cambria Math"/>
                            </a:rPr>
                            <m:t> </m:t>
                          </m:r>
                          <m:r>
                            <a:rPr lang="en-US" i="1">
                              <a:latin typeface="Cambria Math"/>
                            </a:rPr>
                            <m:t>𝑚</m:t>
                          </m:r>
                        </m:num>
                        <m:den>
                          <m:r>
                            <a:rPr lang="en-US" i="1">
                              <a:latin typeface="Cambria Math"/>
                            </a:rPr>
                            <m:t>0.063</m:t>
                          </m:r>
                        </m:den>
                      </m:f>
                      <m:r>
                        <a:rPr lang="en-US" i="1">
                          <a:latin typeface="Cambria Math"/>
                        </a:rPr>
                        <m:t>=32×</m:t>
                      </m:r>
                      <m:sSup>
                        <m:sSupPr>
                          <m:ctrlPr>
                            <a:rPr lang="en-US" i="1">
                              <a:latin typeface="Cambria Math"/>
                            </a:rPr>
                          </m:ctrlPr>
                        </m:sSupPr>
                        <m:e>
                          <m:r>
                            <a:rPr lang="en-US" i="1">
                              <a:latin typeface="Cambria Math"/>
                            </a:rPr>
                            <m:t>10</m:t>
                          </m:r>
                        </m:e>
                        <m:sup>
                          <m:r>
                            <a:rPr lang="en-US" i="1">
                              <a:latin typeface="Cambria Math"/>
                            </a:rPr>
                            <m:t>−6</m:t>
                          </m:r>
                        </m:sup>
                      </m:sSup>
                      <m:r>
                        <a:rPr lang="en-US" i="1">
                          <a:latin typeface="Cambria Math"/>
                        </a:rPr>
                        <m:t>𝑠</m:t>
                      </m:r>
                      <m:r>
                        <a:rPr lang="en-US" i="1">
                          <a:latin typeface="Cambria Math"/>
                        </a:rPr>
                        <m:t>                       </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533400" y="4467338"/>
                <a:ext cx="8305800" cy="1019062"/>
              </a:xfrm>
              <a:prstGeom prst="rect">
                <a:avLst/>
              </a:prstGeom>
              <a:blipFill rotWithShape="1">
                <a:blip r:embed="rId3"/>
                <a:stretch>
                  <a:fillRect/>
                </a:stretch>
              </a:blipFill>
            </p:spPr>
            <p:txBody>
              <a:bodyPr/>
              <a:lstStyle/>
              <a:p>
                <a:r>
                  <a:rPr lang="en-US">
                    <a:noFill/>
                  </a:rPr>
                  <a:t> </a:t>
                </a:r>
              </a:p>
            </p:txBody>
          </p:sp>
        </mc:Fallback>
      </mc:AlternateContent>
      <p:sp>
        <p:nvSpPr>
          <p:cNvPr id="6" name="Rectangle 5"/>
          <p:cNvSpPr/>
          <p:nvPr/>
        </p:nvSpPr>
        <p:spPr>
          <a:xfrm>
            <a:off x="609600" y="5955268"/>
            <a:ext cx="3948004" cy="369332"/>
          </a:xfrm>
          <a:prstGeom prst="rect">
            <a:avLst/>
          </a:prstGeom>
        </p:spPr>
        <p:txBody>
          <a:bodyPr wrap="none">
            <a:spAutoFit/>
          </a:bodyPr>
          <a:lstStyle/>
          <a:p>
            <a:r>
              <a:rPr lang="en-US" dirty="0"/>
              <a:t>In this time </a:t>
            </a:r>
            <a:r>
              <a:rPr lang="en-US" dirty="0" err="1"/>
              <a:t>muons</a:t>
            </a:r>
            <a:r>
              <a:rPr lang="en-US" dirty="0"/>
              <a:t> can travel a distance </a:t>
            </a:r>
          </a:p>
        </p:txBody>
      </p:sp>
    </p:spTree>
    <p:extLst>
      <p:ext uri="{BB962C8B-B14F-4D97-AF65-F5344CB8AC3E}">
        <p14:creationId xmlns:p14="http://schemas.microsoft.com/office/powerpoint/2010/main" val="28668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28600" y="381000"/>
                <a:ext cx="6324600" cy="370230"/>
              </a:xfrm>
              <a:prstGeom prst="rect">
                <a:avLst/>
              </a:prstGeom>
            </p:spPr>
            <p:txBody>
              <a:bodyPr wrap="square">
                <a:spAutoFit/>
              </a:bodyPr>
              <a:lstStyle/>
              <a:p>
                <a:r>
                  <a:rPr lang="en-US" dirty="0" smtClean="0"/>
                  <a:t>L</a:t>
                </a:r>
                <a14:m>
                  <m:oMath xmlns:m="http://schemas.openxmlformats.org/officeDocument/2006/math">
                    <m:r>
                      <a:rPr lang="en-US" i="1">
                        <a:latin typeface="Cambria Math"/>
                      </a:rPr>
                      <m:t>=</m:t>
                    </m:r>
                    <m:r>
                      <a:rPr lang="en-US" i="1">
                        <a:latin typeface="Cambria Math"/>
                      </a:rPr>
                      <m:t>𝑣𝑡</m:t>
                    </m:r>
                    <m:r>
                      <a:rPr lang="en-US" i="1">
                        <a:latin typeface="Cambria Math"/>
                      </a:rPr>
                      <m:t>=</m:t>
                    </m:r>
                    <m:d>
                      <m:dPr>
                        <m:ctrlPr>
                          <a:rPr lang="en-US" i="1">
                            <a:latin typeface="Cambria Math"/>
                          </a:rPr>
                        </m:ctrlPr>
                      </m:dPr>
                      <m:e>
                        <m:r>
                          <a:rPr lang="en-US" i="1">
                            <a:latin typeface="Cambria Math"/>
                          </a:rPr>
                          <m:t>2.994×</m:t>
                        </m:r>
                        <m:sSup>
                          <m:sSupPr>
                            <m:ctrlPr>
                              <a:rPr lang="en-US" i="1">
                                <a:latin typeface="Cambria Math"/>
                              </a:rPr>
                            </m:ctrlPr>
                          </m:sSupPr>
                          <m:e>
                            <m:r>
                              <a:rPr lang="en-US" i="1">
                                <a:latin typeface="Cambria Math"/>
                              </a:rPr>
                              <m:t>10</m:t>
                            </m:r>
                          </m:e>
                          <m:sup>
                            <m:r>
                              <a:rPr lang="en-US" i="1">
                                <a:latin typeface="Cambria Math"/>
                              </a:rPr>
                              <m:t>8</m:t>
                            </m:r>
                          </m:sup>
                        </m:sSup>
                        <m:f>
                          <m:fPr>
                            <m:type m:val="skw"/>
                            <m:ctrlPr>
                              <a:rPr lang="en-US" i="1">
                                <a:latin typeface="Cambria Math"/>
                              </a:rPr>
                            </m:ctrlPr>
                          </m:fPr>
                          <m:num>
                            <m:r>
                              <a:rPr lang="en-US" i="1">
                                <a:latin typeface="Cambria Math"/>
                              </a:rPr>
                              <m:t>𝑚</m:t>
                            </m:r>
                          </m:num>
                          <m:den>
                            <m:r>
                              <a:rPr lang="en-US" i="1">
                                <a:latin typeface="Cambria Math"/>
                              </a:rPr>
                              <m:t>𝑠</m:t>
                            </m:r>
                          </m:den>
                        </m:f>
                      </m:e>
                    </m:d>
                    <m:r>
                      <a:rPr lang="en-US" i="1">
                        <a:latin typeface="Cambria Math"/>
                      </a:rPr>
                      <m:t>×32×</m:t>
                    </m:r>
                    <m:sSup>
                      <m:sSupPr>
                        <m:ctrlPr>
                          <a:rPr lang="en-US" i="1">
                            <a:latin typeface="Cambria Math"/>
                          </a:rPr>
                        </m:ctrlPr>
                      </m:sSupPr>
                      <m:e>
                        <m:r>
                          <a:rPr lang="en-US" i="1">
                            <a:latin typeface="Cambria Math"/>
                          </a:rPr>
                          <m:t>10</m:t>
                        </m:r>
                      </m:e>
                      <m:sup>
                        <m:r>
                          <a:rPr lang="en-US" i="1">
                            <a:latin typeface="Cambria Math"/>
                          </a:rPr>
                          <m:t>−6</m:t>
                        </m:r>
                      </m:sup>
                    </m:sSup>
                    <m:r>
                      <a:rPr lang="en-US" i="1">
                        <a:latin typeface="Cambria Math"/>
                      </a:rPr>
                      <m:t>𝑠</m:t>
                    </m:r>
                    <m:r>
                      <a:rPr lang="en-US" i="1">
                        <a:latin typeface="Cambria Math"/>
                      </a:rPr>
                      <m:t>    =9600 </m:t>
                    </m:r>
                    <m:r>
                      <a:rPr lang="en-US" i="1">
                        <a:latin typeface="Cambria Math"/>
                      </a:rPr>
                      <m:t>𝑚</m:t>
                    </m:r>
                    <m:r>
                      <a:rPr lang="en-US" i="1">
                        <a:latin typeface="Cambria Math"/>
                      </a:rPr>
                      <m:t>.    </m:t>
                    </m:r>
                  </m:oMath>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228600" y="381000"/>
                <a:ext cx="6324600" cy="370230"/>
              </a:xfrm>
              <a:prstGeom prst="rect">
                <a:avLst/>
              </a:prstGeom>
              <a:blipFill rotWithShape="1">
                <a:blip r:embed="rId2"/>
                <a:stretch>
                  <a:fillRect l="-868" t="-118333" b="-178333"/>
                </a:stretch>
              </a:blipFill>
            </p:spPr>
            <p:txBody>
              <a:bodyPr/>
              <a:lstStyle/>
              <a:p>
                <a:r>
                  <a:rPr lang="en-US">
                    <a:noFill/>
                  </a:rPr>
                  <a:t> </a:t>
                </a:r>
              </a:p>
            </p:txBody>
          </p:sp>
        </mc:Fallback>
      </mc:AlternateContent>
      <p:sp>
        <p:nvSpPr>
          <p:cNvPr id="3" name="Rectangle 2"/>
          <p:cNvSpPr/>
          <p:nvPr/>
        </p:nvSpPr>
        <p:spPr>
          <a:xfrm>
            <a:off x="609600" y="990600"/>
            <a:ext cx="6019800" cy="369332"/>
          </a:xfrm>
          <a:prstGeom prst="rect">
            <a:avLst/>
          </a:prstGeom>
        </p:spPr>
        <p:txBody>
          <a:bodyPr wrap="square">
            <a:spAutoFit/>
          </a:bodyPr>
          <a:lstStyle/>
          <a:p>
            <a:r>
              <a:rPr lang="en-US" dirty="0"/>
              <a:t>Thus </a:t>
            </a:r>
            <a:r>
              <a:rPr lang="en-US" dirty="0" err="1"/>
              <a:t>muons</a:t>
            </a:r>
            <a:r>
              <a:rPr lang="en-US" dirty="0"/>
              <a:t> can reach the sea level in their lifetime.</a:t>
            </a:r>
          </a:p>
        </p:txBody>
      </p:sp>
      <p:sp>
        <p:nvSpPr>
          <p:cNvPr id="4" name="Rectangle 3"/>
          <p:cNvSpPr/>
          <p:nvPr/>
        </p:nvSpPr>
        <p:spPr>
          <a:xfrm>
            <a:off x="228600" y="1524000"/>
            <a:ext cx="8839200" cy="923330"/>
          </a:xfrm>
          <a:prstGeom prst="rect">
            <a:avLst/>
          </a:prstGeom>
        </p:spPr>
        <p:txBody>
          <a:bodyPr wrap="square">
            <a:spAutoFit/>
          </a:bodyPr>
          <a:lstStyle/>
          <a:p>
            <a:r>
              <a:rPr lang="en-US" dirty="0"/>
              <a:t>We can arrive at the same conclusion by considering the length contraction formula. In </a:t>
            </a:r>
            <a:r>
              <a:rPr lang="en-US" dirty="0" err="1"/>
              <a:t>muons</a:t>
            </a:r>
            <a:r>
              <a:rPr lang="en-US" dirty="0"/>
              <a:t> frame the distance between the birthplace of </a:t>
            </a:r>
            <a:r>
              <a:rPr lang="en-US" dirty="0" err="1"/>
              <a:t>muons</a:t>
            </a:r>
            <a:r>
              <a:rPr lang="en-US" dirty="0"/>
              <a:t> and the sea level appears to be contracted to</a:t>
            </a:r>
          </a:p>
        </p:txBody>
      </p:sp>
      <mc:AlternateContent xmlns:mc="http://schemas.openxmlformats.org/markup-compatibility/2006" xmlns:a14="http://schemas.microsoft.com/office/drawing/2010/main">
        <mc:Choice Requires="a14">
          <p:sp>
            <p:nvSpPr>
              <p:cNvPr id="5" name="Rectangle 4"/>
              <p:cNvSpPr/>
              <p:nvPr/>
            </p:nvSpPr>
            <p:spPr>
              <a:xfrm>
                <a:off x="228600" y="2776802"/>
                <a:ext cx="8458200" cy="65601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𝐿</m:t>
                      </m:r>
                      <m:r>
                        <a:rPr lang="en-US" i="1">
                          <a:latin typeface="Cambria Math"/>
                        </a:rPr>
                        <m:t>=</m:t>
                      </m:r>
                      <m:sSub>
                        <m:sSubPr>
                          <m:ctrlPr>
                            <a:rPr lang="en-US" i="1">
                              <a:latin typeface="Cambria Math"/>
                            </a:rPr>
                          </m:ctrlPr>
                        </m:sSubPr>
                        <m:e>
                          <m:r>
                            <a:rPr lang="en-US" i="1">
                              <a:latin typeface="Cambria Math"/>
                            </a:rPr>
                            <m:t>𝐿</m:t>
                          </m:r>
                        </m:e>
                        <m:sub>
                          <m:r>
                            <a:rPr lang="en-US" i="1">
                              <a:latin typeface="Cambria Math"/>
                            </a:rPr>
                            <m:t>0</m:t>
                          </m:r>
                        </m:sub>
                      </m:sSub>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r>
                        <a:rPr lang="en-US" i="1">
                          <a:latin typeface="Cambria Math"/>
                        </a:rPr>
                        <m:t>   =9600</m:t>
                      </m:r>
                      <m:r>
                        <a:rPr lang="en-US" i="1">
                          <a:latin typeface="Cambria Math"/>
                        </a:rPr>
                        <m:t>𝑚</m:t>
                      </m:r>
                      <m:r>
                        <a:rPr lang="en-US" i="1">
                          <a:latin typeface="Cambria Math"/>
                        </a:rPr>
                        <m:t> </m:t>
                      </m:r>
                      <m:rad>
                        <m:radPr>
                          <m:degHide m:val="on"/>
                          <m:ctrlPr>
                            <a:rPr lang="en-US" i="1">
                              <a:latin typeface="Cambria Math"/>
                            </a:rPr>
                          </m:ctrlPr>
                        </m:radPr>
                        <m:deg/>
                        <m:e>
                          <m:r>
                            <a:rPr lang="en-US" i="1">
                              <a:latin typeface="Cambria Math"/>
                            </a:rPr>
                            <m:t>1−</m:t>
                          </m:r>
                          <m:sSup>
                            <m:sSupPr>
                              <m:ctrlPr>
                                <a:rPr lang="en-US" i="1">
                                  <a:latin typeface="Cambria Math"/>
                                </a:rPr>
                              </m:ctrlPr>
                            </m:sSupPr>
                            <m:e>
                              <m:r>
                                <a:rPr lang="en-US" i="1">
                                  <a:latin typeface="Cambria Math"/>
                                </a:rPr>
                                <m:t>0.998</m:t>
                              </m:r>
                            </m:e>
                            <m:sup>
                              <m:r>
                                <a:rPr lang="en-US" i="1">
                                  <a:latin typeface="Cambria Math"/>
                                </a:rPr>
                                <m:t>2</m:t>
                              </m:r>
                            </m:sup>
                          </m:sSup>
                        </m:e>
                      </m:rad>
                      <m:r>
                        <a:rPr lang="en-US" i="1">
                          <a:latin typeface="Cambria Math"/>
                        </a:rPr>
                        <m:t> </m:t>
                      </m:r>
                      <m:r>
                        <a:rPr lang="en-US" i="1">
                          <a:latin typeface="Cambria Math"/>
                        </a:rPr>
                        <m:t>𝑚</m:t>
                      </m:r>
                      <m:r>
                        <a:rPr lang="en-US" i="1">
                          <a:latin typeface="Cambria Math"/>
                        </a:rPr>
                        <m:t>=9600×0.063</m:t>
                      </m:r>
                      <m:r>
                        <a:rPr lang="en-US" i="1">
                          <a:latin typeface="Cambria Math"/>
                        </a:rPr>
                        <m:t>𝑚</m:t>
                      </m:r>
                      <m:r>
                        <a:rPr lang="en-US" i="1">
                          <a:latin typeface="Cambria Math"/>
                        </a:rPr>
                        <m:t>=600</m:t>
                      </m:r>
                      <m:r>
                        <a:rPr lang="en-US" i="1">
                          <a:latin typeface="Cambria Math"/>
                        </a:rPr>
                        <m:t>𝑚</m:t>
                      </m:r>
                      <m:r>
                        <a:rPr lang="en-US" i="1">
                          <a:latin typeface="Cambria Math"/>
                        </a:rPr>
                        <m:t>     </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28600" y="2776802"/>
                <a:ext cx="8458200" cy="656013"/>
              </a:xfrm>
              <a:prstGeom prst="rect">
                <a:avLst/>
              </a:prstGeom>
              <a:blipFill rotWithShape="1">
                <a:blip r:embed="rId3"/>
                <a:stretch>
                  <a:fillRect/>
                </a:stretch>
              </a:blipFill>
            </p:spPr>
            <p:txBody>
              <a:bodyPr/>
              <a:lstStyle/>
              <a:p>
                <a:r>
                  <a:rPr lang="en-US">
                    <a:noFill/>
                  </a:rPr>
                  <a:t> </a:t>
                </a:r>
              </a:p>
            </p:txBody>
          </p:sp>
        </mc:Fallback>
      </mc:AlternateContent>
      <p:sp>
        <p:nvSpPr>
          <p:cNvPr id="6" name="Rectangle 5"/>
          <p:cNvSpPr/>
          <p:nvPr/>
        </p:nvSpPr>
        <p:spPr>
          <a:xfrm>
            <a:off x="457200" y="3932872"/>
            <a:ext cx="8458200" cy="1200329"/>
          </a:xfrm>
          <a:prstGeom prst="rect">
            <a:avLst/>
          </a:prstGeom>
        </p:spPr>
        <p:txBody>
          <a:bodyPr wrap="square">
            <a:spAutoFit/>
          </a:bodyPr>
          <a:lstStyle/>
          <a:p>
            <a:r>
              <a:rPr lang="en-US" dirty="0"/>
              <a:t>The time required to traverse this distance t=   L/ʋ = (600m)/(2.994 × 10</a:t>
            </a:r>
            <a:r>
              <a:rPr lang="en-US" baseline="30000" dirty="0"/>
              <a:t>8</a:t>
            </a:r>
            <a:r>
              <a:rPr lang="en-US" dirty="0"/>
              <a:t>m/s)=2×10</a:t>
            </a:r>
            <a:r>
              <a:rPr lang="en-US" baseline="30000" dirty="0"/>
              <a:t>-6</a:t>
            </a:r>
            <a:r>
              <a:rPr lang="en-US" dirty="0"/>
              <a:t>s</a:t>
            </a:r>
            <a:r>
              <a:rPr lang="en-US" dirty="0" smtClean="0"/>
              <a:t>.</a:t>
            </a:r>
          </a:p>
          <a:p>
            <a:endParaRPr lang="en-US" dirty="0"/>
          </a:p>
          <a:p>
            <a:r>
              <a:rPr lang="en-US" dirty="0" smtClean="0"/>
              <a:t> </a:t>
            </a:r>
            <a:r>
              <a:rPr lang="en-US" dirty="0"/>
              <a:t>This time is the same as the lifetime of the meson. Thus, the two points of view give identical results.</a:t>
            </a:r>
          </a:p>
        </p:txBody>
      </p:sp>
    </p:spTree>
    <p:extLst>
      <p:ext uri="{BB962C8B-B14F-4D97-AF65-F5344CB8AC3E}">
        <p14:creationId xmlns:p14="http://schemas.microsoft.com/office/powerpoint/2010/main" val="291069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839200" cy="2031325"/>
          </a:xfrm>
          <a:prstGeom prst="rect">
            <a:avLst/>
          </a:prstGeom>
        </p:spPr>
        <p:txBody>
          <a:bodyPr wrap="square">
            <a:spAutoFit/>
          </a:bodyPr>
          <a:lstStyle/>
          <a:p>
            <a:r>
              <a:rPr lang="en-US" dirty="0"/>
              <a:t>Example2: Twin paradox</a:t>
            </a:r>
          </a:p>
          <a:p>
            <a:r>
              <a:rPr lang="en-US" dirty="0"/>
              <a:t>Consider the famous relativistic effect known as the twin paradox. This paradox involves two identical clocks, one remains on earth and the other one is taken on a trip in to space at the speed ʋ and eventually is brought back. It is customary to replace the clocks with the pair of twins Dick and Jane. Dick is 20 years old when he takes off a space trip at a speed of 0.8c to a star 20 light-years away. His trip takes 50 years. To Jane, who stays behind, </a:t>
            </a:r>
            <a:r>
              <a:rPr lang="en-US" dirty="0">
                <a:solidFill>
                  <a:srgbClr val="00B0F0"/>
                </a:solidFill>
              </a:rPr>
              <a:t>the pace of Dick's life is slower than her pace by a factor of</a:t>
            </a:r>
          </a:p>
        </p:txBody>
      </p:sp>
      <mc:AlternateContent xmlns:mc="http://schemas.openxmlformats.org/markup-compatibility/2006" xmlns:a14="http://schemas.microsoft.com/office/drawing/2010/main">
        <mc:Choice Requires="a14">
          <p:sp>
            <p:nvSpPr>
              <p:cNvPr id="3" name="Rectangle 2"/>
              <p:cNvSpPr/>
              <p:nvPr/>
            </p:nvSpPr>
            <p:spPr>
              <a:xfrm>
                <a:off x="685800" y="2209800"/>
                <a:ext cx="6172200" cy="65601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r>
                        <a:rPr lang="en-US" i="1">
                          <a:latin typeface="Cambria Math"/>
                        </a:rPr>
                        <m:t>=</m:t>
                      </m:r>
                      <m:rad>
                        <m:radPr>
                          <m:degHide m:val="on"/>
                          <m:ctrlPr>
                            <a:rPr lang="en-US" i="1">
                              <a:latin typeface="Cambria Math"/>
                            </a:rPr>
                          </m:ctrlPr>
                        </m:radPr>
                        <m:deg/>
                        <m:e>
                          <m:r>
                            <a:rPr lang="en-US" i="1">
                              <a:latin typeface="Cambria Math"/>
                            </a:rPr>
                            <m:t>1−</m:t>
                          </m:r>
                          <m:sSup>
                            <m:sSupPr>
                              <m:ctrlPr>
                                <a:rPr lang="en-US" i="1">
                                  <a:latin typeface="Cambria Math"/>
                                </a:rPr>
                              </m:ctrlPr>
                            </m:sSupPr>
                            <m:e>
                              <m:r>
                                <a:rPr lang="en-US" i="1">
                                  <a:latin typeface="Cambria Math"/>
                                </a:rPr>
                                <m:t>0.8</m:t>
                              </m:r>
                            </m:e>
                            <m:sup>
                              <m:r>
                                <a:rPr lang="en-US" i="1">
                                  <a:latin typeface="Cambria Math"/>
                                </a:rPr>
                                <m:t>2</m:t>
                              </m:r>
                            </m:sup>
                          </m:sSup>
                        </m:e>
                      </m:rad>
                      <m:r>
                        <a:rPr lang="en-US" i="1">
                          <a:latin typeface="Cambria Math"/>
                        </a:rPr>
                        <m:t>=0.6=60%                  </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685800" y="2209800"/>
                <a:ext cx="6172200" cy="656013"/>
              </a:xfrm>
              <a:prstGeom prst="rect">
                <a:avLst/>
              </a:prstGeom>
              <a:blipFill rotWithShape="1">
                <a:blip r:embed="rId2"/>
                <a:stretch>
                  <a:fillRect/>
                </a:stretch>
              </a:blipFill>
            </p:spPr>
            <p:txBody>
              <a:bodyPr/>
              <a:lstStyle/>
              <a:p>
                <a:r>
                  <a:rPr lang="en-US">
                    <a:noFill/>
                  </a:rPr>
                  <a:t> </a:t>
                </a:r>
              </a:p>
            </p:txBody>
          </p:sp>
        </mc:Fallback>
      </mc:AlternateContent>
      <p:sp>
        <p:nvSpPr>
          <p:cNvPr id="4" name="Rectangle 3"/>
          <p:cNvSpPr/>
          <p:nvPr/>
        </p:nvSpPr>
        <p:spPr>
          <a:xfrm>
            <a:off x="76200" y="2914471"/>
            <a:ext cx="8534400" cy="1200329"/>
          </a:xfrm>
          <a:prstGeom prst="rect">
            <a:avLst/>
          </a:prstGeom>
        </p:spPr>
        <p:txBody>
          <a:bodyPr wrap="square">
            <a:spAutoFit/>
          </a:bodyPr>
          <a:lstStyle/>
          <a:p>
            <a:r>
              <a:rPr lang="en-US" dirty="0"/>
              <a:t>To Jane, Dick's heart beats only 3 times for every 5 beats of her heart; Dick thinks only 3 thoughts for every 5 thoughts of hers. Finally, Dick returns after 50 years according to Jane's calendar, but to Dick the trip has taken only 30 years. Dick is therefore 50 years old whereas Jane is 70 years old.</a:t>
            </a:r>
          </a:p>
        </p:txBody>
      </p:sp>
      <p:sp>
        <p:nvSpPr>
          <p:cNvPr id="5" name="Rectangle 4"/>
          <p:cNvSpPr/>
          <p:nvPr/>
        </p:nvSpPr>
        <p:spPr>
          <a:xfrm>
            <a:off x="152400" y="4419600"/>
            <a:ext cx="8382000" cy="1200329"/>
          </a:xfrm>
          <a:prstGeom prst="rect">
            <a:avLst/>
          </a:prstGeom>
        </p:spPr>
        <p:txBody>
          <a:bodyPr wrap="square">
            <a:spAutoFit/>
          </a:bodyPr>
          <a:lstStyle/>
          <a:p>
            <a:r>
              <a:rPr lang="en-US" dirty="0"/>
              <a:t>Where is the paradox? If we consider the situation from the point of view of Dick in the space craft, Jane on the earth is in motion relative to him at a speed of 0.8c. Should not Jane then be 50 years old when the space craft returns, while Dick is then be 70- the precise opposite of what was conducted above?</a:t>
            </a:r>
          </a:p>
        </p:txBody>
      </p:sp>
    </p:spTree>
    <p:extLst>
      <p:ext uri="{BB962C8B-B14F-4D97-AF65-F5344CB8AC3E}">
        <p14:creationId xmlns:p14="http://schemas.microsoft.com/office/powerpoint/2010/main" val="221675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763000" cy="1477328"/>
          </a:xfrm>
          <a:prstGeom prst="rect">
            <a:avLst/>
          </a:prstGeom>
        </p:spPr>
        <p:txBody>
          <a:bodyPr wrap="square">
            <a:spAutoFit/>
          </a:bodyPr>
          <a:lstStyle/>
          <a:p>
            <a:r>
              <a:rPr lang="en-US" dirty="0"/>
              <a:t>But the two situations are not equivalent. Dick changed from one inertial frame to a different one when he started out, when he reversed direction to head home, and when he landed on the earth. Jane, however, remained in the same inertial frame during Dick's trip. </a:t>
            </a:r>
            <a:r>
              <a:rPr lang="en-US" dirty="0">
                <a:solidFill>
                  <a:srgbClr val="00B050"/>
                </a:solidFill>
              </a:rPr>
              <a:t>Therefore, the time dilation formula applies to Jane's observations of Dick, but not to Dick's observations of Jane.</a:t>
            </a:r>
          </a:p>
        </p:txBody>
      </p:sp>
      <p:sp>
        <p:nvSpPr>
          <p:cNvPr id="3" name="Rectangle 2"/>
          <p:cNvSpPr/>
          <p:nvPr/>
        </p:nvSpPr>
        <p:spPr>
          <a:xfrm>
            <a:off x="228600" y="2209800"/>
            <a:ext cx="8763000" cy="646331"/>
          </a:xfrm>
          <a:prstGeom prst="rect">
            <a:avLst/>
          </a:prstGeom>
        </p:spPr>
        <p:txBody>
          <a:bodyPr wrap="square">
            <a:spAutoFit/>
          </a:bodyPr>
          <a:lstStyle/>
          <a:p>
            <a:r>
              <a:rPr lang="en-US" dirty="0"/>
              <a:t>To look at Dick's trip from his perspective, we must take in to account that the distance L he covers is shortened to</a:t>
            </a:r>
          </a:p>
        </p:txBody>
      </p:sp>
      <mc:AlternateContent xmlns:mc="http://schemas.openxmlformats.org/markup-compatibility/2006" xmlns:a14="http://schemas.microsoft.com/office/drawing/2010/main">
        <mc:Choice Requires="a14">
          <p:sp>
            <p:nvSpPr>
              <p:cNvPr id="4" name="Rectangle 3"/>
              <p:cNvSpPr/>
              <p:nvPr/>
            </p:nvSpPr>
            <p:spPr>
              <a:xfrm>
                <a:off x="349155" y="2977070"/>
                <a:ext cx="8458200" cy="65601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𝐿</m:t>
                      </m:r>
                      <m:r>
                        <a:rPr lang="en-US" i="1">
                          <a:latin typeface="Cambria Math"/>
                        </a:rPr>
                        <m:t>=</m:t>
                      </m:r>
                      <m:sSub>
                        <m:sSubPr>
                          <m:ctrlPr>
                            <a:rPr lang="en-US" i="1">
                              <a:latin typeface="Cambria Math"/>
                            </a:rPr>
                          </m:ctrlPr>
                        </m:sSubPr>
                        <m:e>
                          <m:r>
                            <a:rPr lang="en-US" i="1">
                              <a:latin typeface="Cambria Math"/>
                            </a:rPr>
                            <m:t>𝐿</m:t>
                          </m:r>
                        </m:e>
                        <m:sub>
                          <m:r>
                            <a:rPr lang="en-US" i="1">
                              <a:latin typeface="Cambria Math"/>
                            </a:rPr>
                            <m:t>0</m:t>
                          </m:r>
                        </m:sub>
                      </m:sSub>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r>
                        <a:rPr lang="en-US" i="1">
                          <a:latin typeface="Cambria Math"/>
                        </a:rPr>
                        <m:t>=20 </m:t>
                      </m:r>
                      <m:r>
                        <a:rPr lang="en-US" i="1">
                          <a:latin typeface="Cambria Math"/>
                        </a:rPr>
                        <m:t>𝑙𝑖𝑔h𝑡</m:t>
                      </m:r>
                      <m:r>
                        <a:rPr lang="en-US" i="1">
                          <a:latin typeface="Cambria Math"/>
                        </a:rPr>
                        <m:t>−</m:t>
                      </m:r>
                      <m:r>
                        <a:rPr lang="en-US" i="1">
                          <a:latin typeface="Cambria Math"/>
                        </a:rPr>
                        <m:t>𝑦𝑒𝑎𝑟</m:t>
                      </m:r>
                      <m:r>
                        <a:rPr lang="en-US" i="1">
                          <a:latin typeface="Cambria Math"/>
                        </a:rPr>
                        <m:t>×0.6=12 </m:t>
                      </m:r>
                      <m:r>
                        <a:rPr lang="en-US" i="1">
                          <a:latin typeface="Cambria Math"/>
                        </a:rPr>
                        <m:t>𝑙𝑖𝑔h𝑡</m:t>
                      </m:r>
                      <m:r>
                        <a:rPr lang="en-US" i="1">
                          <a:latin typeface="Cambria Math"/>
                        </a:rPr>
                        <m:t>−</m:t>
                      </m:r>
                      <m:r>
                        <a:rPr lang="en-US" i="1">
                          <a:latin typeface="Cambria Math"/>
                        </a:rPr>
                        <m:t>𝑦𝑒𝑎𝑟𝑠</m:t>
                      </m:r>
                      <m:r>
                        <a:rPr lang="en-US" i="1">
                          <a:latin typeface="Cambria Math"/>
                        </a:rPr>
                        <m:t>       </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49155" y="2977070"/>
                <a:ext cx="8458200" cy="656013"/>
              </a:xfrm>
              <a:prstGeom prst="rect">
                <a:avLst/>
              </a:prstGeom>
              <a:blipFill rotWithShape="1">
                <a:blip r:embed="rId2"/>
                <a:stretch>
                  <a:fillRect/>
                </a:stretch>
              </a:blipFill>
            </p:spPr>
            <p:txBody>
              <a:bodyPr/>
              <a:lstStyle/>
              <a:p>
                <a:r>
                  <a:rPr lang="en-US">
                    <a:noFill/>
                  </a:rPr>
                  <a:t> </a:t>
                </a:r>
              </a:p>
            </p:txBody>
          </p:sp>
        </mc:Fallback>
      </mc:AlternateContent>
      <p:sp>
        <p:nvSpPr>
          <p:cNvPr id="5" name="Rectangle 4"/>
          <p:cNvSpPr/>
          <p:nvPr/>
        </p:nvSpPr>
        <p:spPr>
          <a:xfrm>
            <a:off x="228600" y="4286071"/>
            <a:ext cx="8763000" cy="1477328"/>
          </a:xfrm>
          <a:prstGeom prst="rect">
            <a:avLst/>
          </a:prstGeom>
        </p:spPr>
        <p:txBody>
          <a:bodyPr wrap="square">
            <a:spAutoFit/>
          </a:bodyPr>
          <a:lstStyle/>
          <a:p>
            <a:r>
              <a:rPr lang="en-US" dirty="0"/>
              <a:t>Hence, to Dick, his trip </a:t>
            </a:r>
            <a:r>
              <a:rPr lang="en-US" dirty="0" smtClean="0"/>
              <a:t>took</a:t>
            </a:r>
          </a:p>
          <a:p>
            <a:endParaRPr lang="en-US" dirty="0"/>
          </a:p>
          <a:p>
            <a:r>
              <a:rPr lang="en-US" dirty="0"/>
              <a:t>2L/ʋ   = 2×12 light-years/0.8c = 30 </a:t>
            </a:r>
            <a:r>
              <a:rPr lang="en-US" dirty="0" smtClean="0"/>
              <a:t>years</a:t>
            </a:r>
          </a:p>
          <a:p>
            <a:r>
              <a:rPr lang="en-US" dirty="0" smtClean="0"/>
              <a:t>                      </a:t>
            </a:r>
            <a:endParaRPr lang="en-US" dirty="0"/>
          </a:p>
          <a:p>
            <a:r>
              <a:rPr lang="en-US" dirty="0"/>
              <a:t>Thus, the aging of the twins is no symmetric. </a:t>
            </a:r>
            <a:r>
              <a:rPr lang="en-US" dirty="0">
                <a:solidFill>
                  <a:srgbClr val="FF0000"/>
                </a:solidFill>
              </a:rPr>
              <a:t>This effect has been verified experimentally</a:t>
            </a:r>
            <a:r>
              <a:rPr lang="en-US" dirty="0"/>
              <a:t>.</a:t>
            </a:r>
          </a:p>
        </p:txBody>
      </p:sp>
    </p:spTree>
    <p:extLst>
      <p:ext uri="{BB962C8B-B14F-4D97-AF65-F5344CB8AC3E}">
        <p14:creationId xmlns:p14="http://schemas.microsoft.com/office/powerpoint/2010/main" val="41585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1677"/>
            <a:ext cx="8610600" cy="2585323"/>
          </a:xfrm>
          <a:prstGeom prst="rect">
            <a:avLst/>
          </a:prstGeom>
        </p:spPr>
        <p:txBody>
          <a:bodyPr wrap="square">
            <a:spAutoFit/>
          </a:bodyPr>
          <a:lstStyle/>
          <a:p>
            <a:r>
              <a:rPr lang="en-US" dirty="0"/>
              <a:t>G. Doppler Effect</a:t>
            </a:r>
          </a:p>
          <a:p>
            <a:r>
              <a:rPr lang="en-US" dirty="0"/>
              <a:t>1. Doppler Effect in sound</a:t>
            </a:r>
          </a:p>
          <a:p>
            <a:r>
              <a:rPr lang="en-US" dirty="0"/>
              <a:t>We are familiar with the increase in frequency of a sound when its source approaches us (or we approach the source) and the decrease in frequency when the source recedes from us (or we recede from the source). These changes in frequency constitute the Doppler Effect. The origin of this effect is straight forward. Indeed, successive waves emitted by a source moving toward an observer are closer together than normal because of the advance of the source. Consequently, the separation between the waves, i.e. the wavelength, is shorter, and hence the corresponding frequency is higher.</a:t>
            </a:r>
          </a:p>
        </p:txBody>
      </p:sp>
      <p:sp>
        <p:nvSpPr>
          <p:cNvPr id="3" name="Rectangle 2"/>
          <p:cNvSpPr/>
          <p:nvPr/>
        </p:nvSpPr>
        <p:spPr>
          <a:xfrm>
            <a:off x="228600" y="2895600"/>
            <a:ext cx="8610600" cy="369332"/>
          </a:xfrm>
          <a:prstGeom prst="rect">
            <a:avLst/>
          </a:prstGeom>
        </p:spPr>
        <p:txBody>
          <a:bodyPr wrap="square">
            <a:spAutoFit/>
          </a:bodyPr>
          <a:lstStyle/>
          <a:p>
            <a:r>
              <a:rPr lang="en-US" dirty="0"/>
              <a:t>The relation between the source frequency ν</a:t>
            </a:r>
            <a:r>
              <a:rPr lang="en-US" baseline="-25000" dirty="0"/>
              <a:t>0</a:t>
            </a:r>
            <a:r>
              <a:rPr lang="en-US" dirty="0"/>
              <a:t> and the observed frequency ν is</a:t>
            </a:r>
          </a:p>
        </p:txBody>
      </p:sp>
      <mc:AlternateContent xmlns:mc="http://schemas.openxmlformats.org/markup-compatibility/2006" xmlns:a14="http://schemas.microsoft.com/office/drawing/2010/main">
        <mc:Choice Requires="a14">
          <p:sp>
            <p:nvSpPr>
              <p:cNvPr id="4" name="Rectangle 3"/>
              <p:cNvSpPr/>
              <p:nvPr/>
            </p:nvSpPr>
            <p:spPr>
              <a:xfrm>
                <a:off x="1600200" y="3375495"/>
                <a:ext cx="4139595" cy="7393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𝜈</m:t>
                      </m:r>
                      <m:r>
                        <a:rPr lang="en-US" i="1">
                          <a:latin typeface="Cambria Math"/>
                        </a:rPr>
                        <m:t>=</m:t>
                      </m:r>
                      <m:sSub>
                        <m:sSubPr>
                          <m:ctrlPr>
                            <a:rPr lang="en-US" i="1">
                              <a:latin typeface="Cambria Math"/>
                            </a:rPr>
                          </m:ctrlPr>
                        </m:sSubPr>
                        <m:e>
                          <m:r>
                            <a:rPr lang="en-US" i="1">
                              <a:latin typeface="Cambria Math"/>
                            </a:rPr>
                            <m:t>𝜈</m:t>
                          </m:r>
                        </m:e>
                        <m:sub>
                          <m:r>
                            <a:rPr lang="en-US" i="1">
                              <a:latin typeface="Cambria Math"/>
                            </a:rPr>
                            <m:t>0</m:t>
                          </m:r>
                        </m:sub>
                      </m:sSub>
                      <m:f>
                        <m:fPr>
                          <m:ctrlPr>
                            <a:rPr lang="en-US" i="1">
                              <a:latin typeface="Cambria Math"/>
                            </a:rPr>
                          </m:ctrlPr>
                        </m:fPr>
                        <m:num>
                          <m:r>
                            <a:rPr lang="en-US" i="1">
                              <a:latin typeface="Cambria Math"/>
                            </a:rPr>
                            <m:t>1+</m:t>
                          </m:r>
                          <m:f>
                            <m:fPr>
                              <m:type m:val="skw"/>
                              <m:ctrlPr>
                                <a:rPr lang="en-US" i="1">
                                  <a:latin typeface="Cambria Math"/>
                                </a:rPr>
                              </m:ctrlPr>
                            </m:fPr>
                            <m:num>
                              <m:r>
                                <a:rPr lang="en-US" i="1">
                                  <a:latin typeface="Cambria Math"/>
                                </a:rPr>
                                <m:t>𝑣</m:t>
                              </m:r>
                            </m:num>
                            <m:den>
                              <m:r>
                                <a:rPr lang="en-US" i="1">
                                  <a:latin typeface="Cambria Math"/>
                                </a:rPr>
                                <m:t>𝑐</m:t>
                              </m:r>
                            </m:den>
                          </m:f>
                        </m:num>
                        <m:den>
                          <m:r>
                            <a:rPr lang="en-US" i="1">
                              <a:latin typeface="Cambria Math"/>
                            </a:rPr>
                            <m:t>1−</m:t>
                          </m:r>
                          <m:f>
                            <m:fPr>
                              <m:type m:val="skw"/>
                              <m:ctrlPr>
                                <a:rPr lang="en-US" i="1">
                                  <a:latin typeface="Cambria Math"/>
                                </a:rPr>
                              </m:ctrlPr>
                            </m:fPr>
                            <m:num>
                              <m:r>
                                <a:rPr lang="en-US" i="1">
                                  <a:latin typeface="Cambria Math"/>
                                </a:rPr>
                                <m:t>𝑉</m:t>
                              </m:r>
                            </m:num>
                            <m:den>
                              <m:r>
                                <a:rPr lang="en-US" i="1">
                                  <a:latin typeface="Cambria Math"/>
                                </a:rPr>
                                <m:t>𝑐</m:t>
                              </m:r>
                            </m:den>
                          </m:f>
                        </m:den>
                      </m:f>
                      <m:r>
                        <a:rPr lang="en-US" i="1">
                          <a:latin typeface="Cambria Math"/>
                        </a:rPr>
                        <m:t>                               (1−38)</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1600200" y="3375495"/>
                <a:ext cx="4139595" cy="739305"/>
              </a:xfrm>
              <a:prstGeom prst="rect">
                <a:avLst/>
              </a:prstGeom>
              <a:blipFill rotWithShape="1">
                <a:blip r:embed="rId2"/>
                <a:stretch>
                  <a:fillRect/>
                </a:stretch>
              </a:blipFill>
            </p:spPr>
            <p:txBody>
              <a:bodyPr/>
              <a:lstStyle/>
              <a:p>
                <a:r>
                  <a:rPr lang="en-US">
                    <a:noFill/>
                  </a:rPr>
                  <a:t> </a:t>
                </a:r>
              </a:p>
            </p:txBody>
          </p:sp>
        </mc:Fallback>
      </mc:AlternateContent>
      <p:sp>
        <p:nvSpPr>
          <p:cNvPr id="5" name="Rectangle 4"/>
          <p:cNvSpPr/>
          <p:nvPr/>
        </p:nvSpPr>
        <p:spPr>
          <a:xfrm>
            <a:off x="381000" y="4639270"/>
            <a:ext cx="8458200" cy="923330"/>
          </a:xfrm>
          <a:prstGeom prst="rect">
            <a:avLst/>
          </a:prstGeom>
        </p:spPr>
        <p:txBody>
          <a:bodyPr wrap="square">
            <a:spAutoFit/>
          </a:bodyPr>
          <a:lstStyle/>
          <a:p>
            <a:r>
              <a:rPr lang="en-US" dirty="0"/>
              <a:t>where c is the speed of sound, ʋ is the speed of the observer, and V is the speed of the source. The signs of ʋ and V are plus for approaching and minus receding. </a:t>
            </a:r>
            <a:r>
              <a:rPr lang="en-US" dirty="0">
                <a:solidFill>
                  <a:srgbClr val="00B050"/>
                </a:solidFill>
              </a:rPr>
              <a:t>Transverse motion does not cause a Doppler shift in sound.</a:t>
            </a:r>
          </a:p>
        </p:txBody>
      </p:sp>
    </p:spTree>
    <p:extLst>
      <p:ext uri="{BB962C8B-B14F-4D97-AF65-F5344CB8AC3E}">
        <p14:creationId xmlns:p14="http://schemas.microsoft.com/office/powerpoint/2010/main" val="129811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229600" cy="923330"/>
          </a:xfrm>
          <a:prstGeom prst="rect">
            <a:avLst/>
          </a:prstGeom>
        </p:spPr>
        <p:txBody>
          <a:bodyPr wrap="square">
            <a:spAutoFit/>
          </a:bodyPr>
          <a:lstStyle/>
          <a:p>
            <a:r>
              <a:rPr lang="en-US" dirty="0"/>
              <a:t>2. Doppler Effect in light</a:t>
            </a:r>
          </a:p>
          <a:p>
            <a:r>
              <a:rPr lang="en-US" dirty="0"/>
              <a:t>We consider a light source as a clock that ticks ν</a:t>
            </a:r>
            <a:r>
              <a:rPr lang="en-US" baseline="-25000" dirty="0"/>
              <a:t>0</a:t>
            </a:r>
            <a:r>
              <a:rPr lang="en-US" dirty="0"/>
              <a:t> times per second and emits a wave of light with each tick</a:t>
            </a:r>
            <a:r>
              <a:rPr lang="en-US" dirty="0" smtClean="0"/>
              <a:t>. we </a:t>
            </a:r>
            <a:r>
              <a:rPr lang="en-US" dirty="0"/>
              <a:t>will examine the three situations shown in Fig.(5)</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5" y="1524000"/>
            <a:ext cx="721995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3886200"/>
            <a:ext cx="3447547" cy="369332"/>
          </a:xfrm>
          <a:prstGeom prst="rect">
            <a:avLst/>
          </a:prstGeom>
        </p:spPr>
        <p:txBody>
          <a:bodyPr wrap="none">
            <a:spAutoFit/>
          </a:bodyPr>
          <a:lstStyle/>
          <a:p>
            <a:pPr lvl="0"/>
            <a:r>
              <a:rPr lang="en-US" dirty="0" smtClean="0"/>
              <a:t>A-Transverse </a:t>
            </a:r>
            <a:r>
              <a:rPr lang="en-US" dirty="0"/>
              <a:t>Doppler effect in light</a:t>
            </a:r>
          </a:p>
        </p:txBody>
      </p:sp>
      <mc:AlternateContent xmlns:mc="http://schemas.openxmlformats.org/markup-compatibility/2006" xmlns:a14="http://schemas.microsoft.com/office/drawing/2010/main">
        <mc:Choice Requires="a14">
          <p:sp>
            <p:nvSpPr>
              <p:cNvPr id="5" name="Rectangle 4"/>
              <p:cNvSpPr/>
              <p:nvPr/>
            </p:nvSpPr>
            <p:spPr>
              <a:xfrm>
                <a:off x="228600" y="4260629"/>
                <a:ext cx="8763000" cy="1487010"/>
              </a:xfrm>
              <a:prstGeom prst="rect">
                <a:avLst/>
              </a:prstGeom>
            </p:spPr>
            <p:txBody>
              <a:bodyPr wrap="square">
                <a:spAutoFit/>
              </a:bodyPr>
              <a:lstStyle/>
              <a:p>
                <a:r>
                  <a:rPr lang="en-US" dirty="0" smtClean="0"/>
                  <a:t>Assume that the observer is moving perpendicular to a line between him and the light source. </a:t>
                </a:r>
                <a:r>
                  <a:rPr lang="en-US" dirty="0">
                    <a:solidFill>
                      <a:srgbClr val="00B050"/>
                    </a:solidFill>
                  </a:rPr>
                  <a:t>In the reference frame of the source, the proper time between two adjacent ticks </a:t>
                </a:r>
                <a:r>
                  <a:rPr lang="en-US" dirty="0" smtClean="0">
                    <a:solidFill>
                      <a:srgbClr val="00B050"/>
                    </a:solidFill>
                  </a:rPr>
                  <a:t>is </a:t>
                </a:r>
                <a:r>
                  <a:rPr lang="en-US" dirty="0"/>
                  <a:t>t</a:t>
                </a:r>
                <a:r>
                  <a:rPr lang="en-US" baseline="-25000" dirty="0"/>
                  <a:t>0 </a:t>
                </a:r>
                <a:r>
                  <a:rPr lang="en-US" dirty="0"/>
                  <a:t>= 1/ν</a:t>
                </a:r>
                <a:r>
                  <a:rPr lang="en-US" baseline="-25000" dirty="0"/>
                  <a:t>0 </a:t>
                </a:r>
                <a:r>
                  <a:rPr lang="en-US" dirty="0"/>
                  <a:t>. </a:t>
                </a:r>
                <a:r>
                  <a:rPr lang="en-US" dirty="0">
                    <a:solidFill>
                      <a:srgbClr val="00B0F0"/>
                    </a:solidFill>
                  </a:rPr>
                  <a:t>In the reference frame of the observer, the time between two adjacent ticks </a:t>
                </a:r>
                <a:r>
                  <a:rPr lang="en-US" dirty="0" smtClean="0">
                    <a:solidFill>
                      <a:srgbClr val="00B0F0"/>
                    </a:solidFill>
                  </a:rPr>
                  <a:t>is </a:t>
                </a:r>
                <a14:m>
                  <m:oMath xmlns:m="http://schemas.openxmlformats.org/officeDocument/2006/math">
                    <m:r>
                      <a:rPr lang="en-US" i="1">
                        <a:latin typeface="Cambria Math"/>
                      </a:rPr>
                      <m:t>𝑡</m:t>
                    </m:r>
                    <m:r>
                      <a:rPr lang="en-US" i="1">
                        <a:latin typeface="Cambria Math"/>
                      </a:rPr>
                      <m:t>=</m:t>
                    </m:r>
                    <m:sSub>
                      <m:sSubPr>
                        <m:ctrlPr>
                          <a:rPr lang="en-US" i="1">
                            <a:latin typeface="Cambria Math"/>
                          </a:rPr>
                        </m:ctrlPr>
                      </m:sSubPr>
                      <m:e>
                        <m:r>
                          <a:rPr lang="en-US" i="1">
                            <a:latin typeface="Cambria Math"/>
                          </a:rPr>
                          <m:t>𝑡</m:t>
                        </m:r>
                      </m:e>
                      <m:sub>
                        <m:r>
                          <a:rPr lang="en-US" i="1">
                            <a:latin typeface="Cambria Math"/>
                          </a:rPr>
                          <m:t>0</m:t>
                        </m:r>
                      </m:sub>
                    </m:sSub>
                    <m:r>
                      <a:rPr lang="en-US" b="0" i="1" smtClean="0">
                        <a:latin typeface="Cambria Math"/>
                      </a:rPr>
                      <m:t>/</m:t>
                    </m:r>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oMath>
                </a14:m>
                <a:r>
                  <a:rPr lang="en-US" dirty="0"/>
                  <a:t>    .The frequency measured in the reference frame of the observer </a:t>
                </a:r>
                <a:r>
                  <a:rPr lang="en-US" dirty="0" smtClean="0"/>
                  <a:t>is</a:t>
                </a:r>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28600" y="4260629"/>
                <a:ext cx="8763000" cy="1487010"/>
              </a:xfrm>
              <a:prstGeom prst="rect">
                <a:avLst/>
              </a:prstGeom>
              <a:blipFill rotWithShape="1">
                <a:blip r:embed="rId3"/>
                <a:stretch>
                  <a:fillRect l="-626" t="-20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300224" y="5947034"/>
                <a:ext cx="4543552" cy="6823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𝜈</m:t>
                      </m:r>
                      <m:r>
                        <a:rPr lang="en-US" i="1">
                          <a:latin typeface="Cambria Math"/>
                        </a:rPr>
                        <m:t>= </m:t>
                      </m:r>
                      <m:f>
                        <m:fPr>
                          <m:ctrlPr>
                            <a:rPr lang="en-US" i="1">
                              <a:latin typeface="Cambria Math"/>
                            </a:rPr>
                          </m:ctrlPr>
                        </m:fPr>
                        <m:num>
                          <m:r>
                            <a:rPr lang="en-US" i="1">
                              <a:latin typeface="Cambria Math"/>
                            </a:rPr>
                            <m:t>1</m:t>
                          </m:r>
                        </m:num>
                        <m:den>
                          <m:r>
                            <a:rPr lang="en-US" i="1">
                              <a:latin typeface="Cambria Math"/>
                            </a:rPr>
                            <m:t>𝑡</m:t>
                          </m:r>
                        </m:den>
                      </m:f>
                      <m:r>
                        <a:rPr lang="en-US" i="1">
                          <a:latin typeface="Cambria Math"/>
                        </a:rPr>
                        <m:t>=</m:t>
                      </m:r>
                      <m:f>
                        <m:fPr>
                          <m:ctrlPr>
                            <a:rPr lang="en-US" i="1">
                              <a:latin typeface="Cambria Math"/>
                            </a:rPr>
                          </m:ctrlPr>
                        </m:fPr>
                        <m:num>
                          <m:r>
                            <a:rPr lang="en-US" i="1">
                              <a:latin typeface="Cambria Math"/>
                            </a:rPr>
                            <m:t>1</m:t>
                          </m:r>
                        </m:num>
                        <m:den>
                          <m:sSub>
                            <m:sSubPr>
                              <m:ctrlPr>
                                <a:rPr lang="en-US" i="1">
                                  <a:latin typeface="Cambria Math"/>
                                </a:rPr>
                              </m:ctrlPr>
                            </m:sSubPr>
                            <m:e>
                              <m:r>
                                <a:rPr lang="en-US" i="1">
                                  <a:latin typeface="Cambria Math"/>
                                </a:rPr>
                                <m:t>𝑡</m:t>
                              </m:r>
                            </m:e>
                            <m:sub>
                              <m:r>
                                <a:rPr lang="en-US" i="1">
                                  <a:latin typeface="Cambria Math"/>
                                </a:rPr>
                                <m:t>0</m:t>
                              </m:r>
                            </m:sub>
                          </m:sSub>
                        </m:den>
                      </m:f>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r>
                        <a:rPr lang="en-US" i="1">
                          <a:latin typeface="Cambria Math"/>
                        </a:rPr>
                        <m:t>                       (1−39)</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300224" y="5947034"/>
                <a:ext cx="4543552" cy="682366"/>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6583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57200" y="228600"/>
                <a:ext cx="4028667" cy="656013"/>
              </a:xfrm>
              <a:prstGeom prst="rect">
                <a:avLst/>
              </a:prstGeom>
            </p:spPr>
            <p:txBody>
              <a:bodyPr wrap="none">
                <a:spAutoFit/>
              </a:bodyPr>
              <a:lstStyle/>
              <a:p>
                <a14:m>
                  <m:oMath xmlns:m="http://schemas.openxmlformats.org/officeDocument/2006/math">
                    <m:r>
                      <a:rPr lang="en-US" i="1">
                        <a:latin typeface="Cambria Math"/>
                      </a:rPr>
                      <m:t>𝜈</m:t>
                    </m:r>
                    <m:r>
                      <a:rPr lang="en-US" i="1">
                        <a:latin typeface="Cambria Math"/>
                      </a:rPr>
                      <m:t>=</m:t>
                    </m:r>
                    <m:sSub>
                      <m:sSubPr>
                        <m:ctrlPr>
                          <a:rPr lang="en-US" i="1">
                            <a:latin typeface="Cambria Math"/>
                          </a:rPr>
                        </m:ctrlPr>
                      </m:sSubPr>
                      <m:e>
                        <m:r>
                          <a:rPr lang="en-US" i="1">
                            <a:latin typeface="Cambria Math"/>
                          </a:rPr>
                          <m:t>𝜈</m:t>
                        </m:r>
                      </m:e>
                      <m:sub>
                        <m:r>
                          <a:rPr lang="en-US" i="1">
                            <a:latin typeface="Cambria Math"/>
                          </a:rPr>
                          <m:t>0</m:t>
                        </m:r>
                      </m:sub>
                    </m:sSub>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oMath>
                </a14:m>
                <a:r>
                  <a:rPr lang="en-US" dirty="0"/>
                  <a:t>                               (1-40)</a:t>
                </a:r>
              </a:p>
            </p:txBody>
          </p:sp>
        </mc:Choice>
        <mc:Fallback xmlns="">
          <p:sp>
            <p:nvSpPr>
              <p:cNvPr id="2" name="Rectangle 1"/>
              <p:cNvSpPr>
                <a:spLocks noRot="1" noChangeAspect="1" noMove="1" noResize="1" noEditPoints="1" noAdjustHandles="1" noChangeArrowheads="1" noChangeShapeType="1" noTextEdit="1"/>
              </p:cNvSpPr>
              <p:nvPr/>
            </p:nvSpPr>
            <p:spPr>
              <a:xfrm>
                <a:off x="457200" y="228600"/>
                <a:ext cx="4028667" cy="656013"/>
              </a:xfrm>
              <a:prstGeom prst="rect">
                <a:avLst/>
              </a:prstGeom>
              <a:blipFill rotWithShape="1">
                <a:blip r:embed="rId2"/>
                <a:stretch>
                  <a:fillRect r="-454"/>
                </a:stretch>
              </a:blipFill>
            </p:spPr>
            <p:txBody>
              <a:bodyPr/>
              <a:lstStyle/>
              <a:p>
                <a:r>
                  <a:rPr lang="en-US">
                    <a:noFill/>
                  </a:rPr>
                  <a:t> </a:t>
                </a:r>
              </a:p>
            </p:txBody>
          </p:sp>
        </mc:Fallback>
      </mc:AlternateContent>
      <p:sp>
        <p:nvSpPr>
          <p:cNvPr id="3" name="Rectangle 2"/>
          <p:cNvSpPr/>
          <p:nvPr/>
        </p:nvSpPr>
        <p:spPr>
          <a:xfrm>
            <a:off x="76200" y="1197046"/>
            <a:ext cx="8534400" cy="1200329"/>
          </a:xfrm>
          <a:prstGeom prst="rect">
            <a:avLst/>
          </a:prstGeom>
        </p:spPr>
        <p:txBody>
          <a:bodyPr wrap="square">
            <a:spAutoFit/>
          </a:bodyPr>
          <a:lstStyle/>
          <a:p>
            <a:r>
              <a:rPr lang="en-US" dirty="0">
                <a:solidFill>
                  <a:srgbClr val="00B050"/>
                </a:solidFill>
              </a:rPr>
              <a:t>The observed frequency ν is always lower than the source frequency ν</a:t>
            </a:r>
            <a:r>
              <a:rPr lang="en-US" baseline="-25000" dirty="0">
                <a:solidFill>
                  <a:srgbClr val="00B050"/>
                </a:solidFill>
              </a:rPr>
              <a:t>0</a:t>
            </a:r>
            <a:r>
              <a:rPr lang="en-US" dirty="0">
                <a:solidFill>
                  <a:srgbClr val="00B050"/>
                </a:solidFill>
              </a:rPr>
              <a:t>.</a:t>
            </a:r>
            <a:r>
              <a:rPr lang="en-US" dirty="0"/>
              <a:t>The same formula is true when the source is moving perpendicular to the line between the source and the observer. </a:t>
            </a:r>
            <a:r>
              <a:rPr lang="en-US" dirty="0">
                <a:solidFill>
                  <a:srgbClr val="00B0F0"/>
                </a:solidFill>
              </a:rPr>
              <a:t>Thus, transverse motion does cause a Doppler shift in light</a:t>
            </a:r>
            <a:r>
              <a:rPr lang="en-US" dirty="0"/>
              <a:t>, unlike in the case of sound.</a:t>
            </a:r>
          </a:p>
        </p:txBody>
      </p:sp>
      <p:sp>
        <p:nvSpPr>
          <p:cNvPr id="4" name="Rectangle 3"/>
          <p:cNvSpPr/>
          <p:nvPr/>
        </p:nvSpPr>
        <p:spPr>
          <a:xfrm>
            <a:off x="76200" y="2514600"/>
            <a:ext cx="8763000" cy="2031325"/>
          </a:xfrm>
          <a:prstGeom prst="rect">
            <a:avLst/>
          </a:prstGeom>
        </p:spPr>
        <p:txBody>
          <a:bodyPr wrap="square">
            <a:spAutoFit/>
          </a:bodyPr>
          <a:lstStyle/>
          <a:p>
            <a:pPr lvl="0"/>
            <a:r>
              <a:rPr lang="en-US" dirty="0" smtClean="0"/>
              <a:t>B-Longitudinal </a:t>
            </a:r>
            <a:r>
              <a:rPr lang="en-US" dirty="0"/>
              <a:t>Doppler effect in light</a:t>
            </a:r>
          </a:p>
          <a:p>
            <a:r>
              <a:rPr lang="en-US" dirty="0"/>
              <a:t>Assume that the observer is receding from the source. We call S the reference frame of the source, and call S' the reference frame of the observer</a:t>
            </a:r>
            <a:r>
              <a:rPr lang="en-US" dirty="0" smtClean="0"/>
              <a:t>.</a:t>
            </a:r>
          </a:p>
          <a:p>
            <a:r>
              <a:rPr lang="en-US" dirty="0" smtClean="0"/>
              <a:t> </a:t>
            </a:r>
            <a:endParaRPr lang="en-US" dirty="0"/>
          </a:p>
          <a:p>
            <a:r>
              <a:rPr lang="en-US" dirty="0"/>
              <a:t>Now the observer travels the distance </a:t>
            </a:r>
            <a:r>
              <a:rPr lang="en-US" dirty="0" err="1"/>
              <a:t>ʋt</a:t>
            </a:r>
            <a:r>
              <a:rPr lang="en-US" dirty="0"/>
              <a:t> away from the source between ticks, which mean that the light wave from a given tick takes </a:t>
            </a:r>
            <a:r>
              <a:rPr lang="en-US" dirty="0" err="1"/>
              <a:t>ʋt</a:t>
            </a:r>
            <a:r>
              <a:rPr lang="en-US" dirty="0"/>
              <a:t>/c longer to reach him than the previous one. Hence the total time between the arrival of successive waves is</a:t>
            </a:r>
          </a:p>
        </p:txBody>
      </p:sp>
      <mc:AlternateContent xmlns:mc="http://schemas.openxmlformats.org/markup-compatibility/2006" xmlns:a14="http://schemas.microsoft.com/office/drawing/2010/main">
        <mc:Choice Requires="a14">
          <p:sp>
            <p:nvSpPr>
              <p:cNvPr id="5" name="Rectangle 4"/>
              <p:cNvSpPr/>
              <p:nvPr/>
            </p:nvSpPr>
            <p:spPr>
              <a:xfrm>
                <a:off x="846730" y="4566872"/>
                <a:ext cx="3639137" cy="5927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𝑇</m:t>
                      </m:r>
                      <m:r>
                        <a:rPr lang="en-US" i="1">
                          <a:latin typeface="Cambria Math"/>
                        </a:rPr>
                        <m:t>=</m:t>
                      </m:r>
                      <m:r>
                        <a:rPr lang="en-US" i="1">
                          <a:latin typeface="Cambria Math"/>
                        </a:rPr>
                        <m:t>𝑡</m:t>
                      </m:r>
                      <m:r>
                        <a:rPr lang="en-US" i="1">
                          <a:latin typeface="Cambria Math"/>
                        </a:rPr>
                        <m:t>+</m:t>
                      </m:r>
                      <m:f>
                        <m:fPr>
                          <m:ctrlPr>
                            <a:rPr lang="en-US" i="1">
                              <a:latin typeface="Cambria Math"/>
                            </a:rPr>
                          </m:ctrlPr>
                        </m:fPr>
                        <m:num>
                          <m:r>
                            <a:rPr lang="en-US" i="1">
                              <a:latin typeface="Cambria Math"/>
                            </a:rPr>
                            <m:t>𝑣𝑡</m:t>
                          </m:r>
                        </m:num>
                        <m:den>
                          <m:r>
                            <a:rPr lang="en-US" i="1">
                              <a:latin typeface="Cambria Math"/>
                            </a:rPr>
                            <m:t>𝑐</m:t>
                          </m:r>
                        </m:den>
                      </m:f>
                      <m:r>
                        <a:rPr lang="en-US" i="1">
                          <a:latin typeface="Cambria Math"/>
                        </a:rPr>
                        <m:t>                             (1−41)</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846730" y="4566872"/>
                <a:ext cx="3639137" cy="59272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57200" y="5207499"/>
                <a:ext cx="8382000" cy="111710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𝑇</m:t>
                      </m:r>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𝑡</m:t>
                              </m:r>
                            </m:e>
                            <m:sub>
                              <m:r>
                                <a:rPr lang="en-US" i="1">
                                  <a:latin typeface="Cambria Math"/>
                                </a:rPr>
                                <m:t>0</m:t>
                              </m:r>
                            </m:sub>
                          </m:sSub>
                        </m:num>
                        <m:den>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den>
                      </m:f>
                      <m:r>
                        <a:rPr lang="en-US" i="1">
                          <a:latin typeface="Cambria Math"/>
                        </a:rPr>
                        <m:t>  +  </m:t>
                      </m:r>
                      <m:f>
                        <m:fPr>
                          <m:ctrlPr>
                            <a:rPr lang="en-US" i="1">
                              <a:latin typeface="Cambria Math"/>
                            </a:rPr>
                          </m:ctrlPr>
                        </m:fPr>
                        <m:num>
                          <m:r>
                            <a:rPr lang="en-US" i="1">
                              <a:latin typeface="Cambria Math"/>
                            </a:rPr>
                            <m:t>(</m:t>
                          </m:r>
                          <m:f>
                            <m:fPr>
                              <m:type m:val="skw"/>
                              <m:ctrlPr>
                                <a:rPr lang="en-US" i="1">
                                  <a:latin typeface="Cambria Math"/>
                                </a:rPr>
                              </m:ctrlPr>
                            </m:fPr>
                            <m:num>
                              <m:r>
                                <a:rPr lang="en-US" i="1">
                                  <a:latin typeface="Cambria Math"/>
                                </a:rPr>
                                <m:t>𝑣</m:t>
                              </m:r>
                            </m:num>
                            <m:den>
                              <m:r>
                                <a:rPr lang="en-US" i="1">
                                  <a:latin typeface="Cambria Math"/>
                                </a:rPr>
                                <m:t>𝑐</m:t>
                              </m:r>
                            </m:den>
                          </m:f>
                          <m:r>
                            <a:rPr lang="en-US" i="1">
                              <a:latin typeface="Cambria Math"/>
                            </a:rPr>
                            <m:t>)</m:t>
                          </m:r>
                          <m:sSub>
                            <m:sSubPr>
                              <m:ctrlPr>
                                <a:rPr lang="en-US" i="1">
                                  <a:latin typeface="Cambria Math"/>
                                </a:rPr>
                              </m:ctrlPr>
                            </m:sSubPr>
                            <m:e>
                              <m:r>
                                <a:rPr lang="en-US" i="1">
                                  <a:latin typeface="Cambria Math"/>
                                </a:rPr>
                                <m:t>𝑡</m:t>
                              </m:r>
                            </m:e>
                            <m:sub>
                              <m:r>
                                <a:rPr lang="en-US" i="1">
                                  <a:latin typeface="Cambria Math"/>
                                </a:rPr>
                                <m:t>0</m:t>
                              </m:r>
                            </m:sub>
                          </m:sSub>
                        </m:num>
                        <m:den>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den>
                      </m:f>
                      <m:r>
                        <a:rPr lang="en-US" i="1">
                          <a:latin typeface="Cambria Math"/>
                        </a:rPr>
                        <m:t>=</m:t>
                      </m:r>
                      <m:sSub>
                        <m:sSubPr>
                          <m:ctrlPr>
                            <a:rPr lang="en-US" i="1">
                              <a:latin typeface="Cambria Math"/>
                            </a:rPr>
                          </m:ctrlPr>
                        </m:sSubPr>
                        <m:e>
                          <m:r>
                            <a:rPr lang="en-US" i="1">
                              <a:latin typeface="Cambria Math"/>
                            </a:rPr>
                            <m:t>𝑡</m:t>
                          </m:r>
                        </m:e>
                        <m:sub>
                          <m:r>
                            <a:rPr lang="en-US" i="1">
                              <a:latin typeface="Cambria Math"/>
                            </a:rPr>
                            <m:t>0</m:t>
                          </m:r>
                        </m:sub>
                      </m:sSub>
                      <m:f>
                        <m:fPr>
                          <m:ctrlPr>
                            <a:rPr lang="en-US" i="1">
                              <a:latin typeface="Cambria Math"/>
                            </a:rPr>
                          </m:ctrlPr>
                        </m:fPr>
                        <m:num>
                          <m:r>
                            <a:rPr lang="en-US" i="1">
                              <a:latin typeface="Cambria Math"/>
                            </a:rPr>
                            <m:t>1+</m:t>
                          </m:r>
                          <m:f>
                            <m:fPr>
                              <m:type m:val="skw"/>
                              <m:ctrlPr>
                                <a:rPr lang="en-US" i="1">
                                  <a:latin typeface="Cambria Math"/>
                                </a:rPr>
                              </m:ctrlPr>
                            </m:fPr>
                            <m:num>
                              <m:r>
                                <a:rPr lang="en-US" i="1">
                                  <a:latin typeface="Cambria Math"/>
                                </a:rPr>
                                <m:t>𝑣</m:t>
                              </m:r>
                            </m:num>
                            <m:den>
                              <m:r>
                                <a:rPr lang="en-US" i="1">
                                  <a:latin typeface="Cambria Math"/>
                                </a:rPr>
                                <m:t>𝑐</m:t>
                              </m:r>
                            </m:den>
                          </m:f>
                        </m:num>
                        <m:den>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den>
                      </m:f>
                      <m:r>
                        <a:rPr lang="en-US" i="1">
                          <a:latin typeface="Cambria Math"/>
                        </a:rPr>
                        <m:t>=</m:t>
                      </m:r>
                      <m:sSub>
                        <m:sSubPr>
                          <m:ctrlPr>
                            <a:rPr lang="en-US" i="1">
                              <a:latin typeface="Cambria Math"/>
                            </a:rPr>
                          </m:ctrlPr>
                        </m:sSubPr>
                        <m:e>
                          <m:r>
                            <a:rPr lang="en-US" i="1">
                              <a:latin typeface="Cambria Math"/>
                            </a:rPr>
                            <m:t>𝑡</m:t>
                          </m:r>
                        </m:e>
                        <m:sub>
                          <m:r>
                            <a:rPr lang="en-US" i="1">
                              <a:latin typeface="Cambria Math"/>
                            </a:rPr>
                            <m:t>0</m:t>
                          </m:r>
                        </m:sub>
                      </m:sSub>
                      <m:rad>
                        <m:radPr>
                          <m:degHide m:val="on"/>
                          <m:ctrlPr>
                            <a:rPr lang="en-US" i="1">
                              <a:latin typeface="Cambria Math"/>
                            </a:rPr>
                          </m:ctrlPr>
                        </m:radPr>
                        <m:deg/>
                        <m:e>
                          <m:f>
                            <m:fPr>
                              <m:ctrlPr>
                                <a:rPr lang="en-US" i="1">
                                  <a:latin typeface="Cambria Math"/>
                                </a:rPr>
                              </m:ctrlPr>
                            </m:fPr>
                            <m:num>
                              <m:r>
                                <a:rPr lang="en-US" i="1">
                                  <a:latin typeface="Cambria Math"/>
                                </a:rPr>
                                <m:t>1+</m:t>
                              </m:r>
                              <m:f>
                                <m:fPr>
                                  <m:type m:val="skw"/>
                                  <m:ctrlPr>
                                    <a:rPr lang="en-US" i="1">
                                      <a:latin typeface="Cambria Math"/>
                                    </a:rPr>
                                  </m:ctrlPr>
                                </m:fPr>
                                <m:num>
                                  <m:r>
                                    <a:rPr lang="en-US" i="1">
                                      <a:latin typeface="Cambria Math"/>
                                    </a:rPr>
                                    <m:t>𝑣</m:t>
                                  </m:r>
                                </m:num>
                                <m:den>
                                  <m:r>
                                    <a:rPr lang="en-US" i="1">
                                      <a:latin typeface="Cambria Math"/>
                                    </a:rPr>
                                    <m:t>𝑐</m:t>
                                  </m:r>
                                </m:den>
                              </m:f>
                            </m:num>
                            <m:den>
                              <m:r>
                                <a:rPr lang="en-US" i="1">
                                  <a:latin typeface="Cambria Math"/>
                                </a:rPr>
                                <m:t>1−</m:t>
                              </m:r>
                              <m:f>
                                <m:fPr>
                                  <m:type m:val="skw"/>
                                  <m:ctrlPr>
                                    <a:rPr lang="en-US" i="1">
                                      <a:latin typeface="Cambria Math"/>
                                    </a:rPr>
                                  </m:ctrlPr>
                                </m:fPr>
                                <m:num>
                                  <m:r>
                                    <a:rPr lang="en-US" i="1">
                                      <a:latin typeface="Cambria Math"/>
                                    </a:rPr>
                                    <m:t>𝑣</m:t>
                                  </m:r>
                                </m:num>
                                <m:den>
                                  <m:r>
                                    <a:rPr lang="en-US" i="1">
                                      <a:latin typeface="Cambria Math"/>
                                    </a:rPr>
                                    <m:t>𝑐</m:t>
                                  </m:r>
                                </m:den>
                              </m:f>
                            </m:den>
                          </m:f>
                        </m:e>
                      </m:rad>
                      <m:r>
                        <a:rPr lang="en-US" i="1">
                          <a:latin typeface="Cambria Math"/>
                        </a:rPr>
                        <m:t>                   (1−42)</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457200" y="5207499"/>
                <a:ext cx="8382000" cy="1117101"/>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234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3965060" cy="369332"/>
          </a:xfrm>
          <a:prstGeom prst="rect">
            <a:avLst/>
          </a:prstGeom>
        </p:spPr>
        <p:txBody>
          <a:bodyPr wrap="none">
            <a:spAutoFit/>
          </a:bodyPr>
          <a:lstStyle/>
          <a:p>
            <a:r>
              <a:rPr lang="en-US" dirty="0"/>
              <a:t>Hence, the observed frequency ν=1/T is </a:t>
            </a:r>
          </a:p>
        </p:txBody>
      </p:sp>
      <mc:AlternateContent xmlns:mc="http://schemas.openxmlformats.org/markup-compatibility/2006" xmlns:a14="http://schemas.microsoft.com/office/drawing/2010/main">
        <mc:Choice Requires="a14">
          <p:sp>
            <p:nvSpPr>
              <p:cNvPr id="3" name="Rectangle 2"/>
              <p:cNvSpPr/>
              <p:nvPr/>
            </p:nvSpPr>
            <p:spPr>
              <a:xfrm>
                <a:off x="381000" y="914400"/>
                <a:ext cx="4502066"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a:rPr>
                        <m:t>𝜈</m:t>
                      </m:r>
                      <m:r>
                        <a:rPr lang="en-US" i="1" smtClean="0">
                          <a:solidFill>
                            <a:srgbClr val="FF0000"/>
                          </a:solidFill>
                          <a:latin typeface="Cambria Math"/>
                        </a:rPr>
                        <m:t> (</m:t>
                      </m:r>
                      <m:r>
                        <a:rPr lang="en-US" i="1" smtClean="0">
                          <a:solidFill>
                            <a:srgbClr val="FF0000"/>
                          </a:solidFill>
                          <a:latin typeface="Cambria Math"/>
                        </a:rPr>
                        <m:t>𝑟𝑒𝑐𝑒𝑑𝑖𝑛𝑔</m:t>
                      </m:r>
                      <m:r>
                        <a:rPr lang="en-US" i="1" smtClean="0">
                          <a:solidFill>
                            <a:srgbClr val="FF0000"/>
                          </a:solidFill>
                          <a:latin typeface="Cambria Math"/>
                        </a:rPr>
                        <m:t>)=</m:t>
                      </m:r>
                      <m:sSub>
                        <m:sSubPr>
                          <m:ctrlPr>
                            <a:rPr lang="en-US" i="1">
                              <a:solidFill>
                                <a:srgbClr val="FF0000"/>
                              </a:solidFill>
                              <a:latin typeface="Cambria Math"/>
                            </a:rPr>
                          </m:ctrlPr>
                        </m:sSubPr>
                        <m:e>
                          <m:r>
                            <a:rPr lang="en-US" i="1">
                              <a:solidFill>
                                <a:srgbClr val="FF0000"/>
                              </a:solidFill>
                              <a:latin typeface="Cambria Math"/>
                            </a:rPr>
                            <m:t>𝜈</m:t>
                          </m:r>
                        </m:e>
                        <m:sub>
                          <m:r>
                            <a:rPr lang="en-US" i="1">
                              <a:solidFill>
                                <a:srgbClr val="FF0000"/>
                              </a:solidFill>
                              <a:latin typeface="Cambria Math"/>
                            </a:rPr>
                            <m:t>0</m:t>
                          </m:r>
                        </m:sub>
                      </m:sSub>
                      <m:rad>
                        <m:radPr>
                          <m:degHide m:val="on"/>
                          <m:ctrlPr>
                            <a:rPr lang="en-US" i="1">
                              <a:solidFill>
                                <a:srgbClr val="FF0000"/>
                              </a:solidFill>
                              <a:latin typeface="Cambria Math"/>
                            </a:rPr>
                          </m:ctrlPr>
                        </m:radPr>
                        <m:deg/>
                        <m:e>
                          <m:f>
                            <m:fPr>
                              <m:ctrlPr>
                                <a:rPr lang="en-US" i="1">
                                  <a:solidFill>
                                    <a:srgbClr val="FF0000"/>
                                  </a:solidFill>
                                  <a:latin typeface="Cambria Math"/>
                                </a:rPr>
                              </m:ctrlPr>
                            </m:fPr>
                            <m:num>
                              <m:r>
                                <a:rPr lang="en-US" i="1">
                                  <a:solidFill>
                                    <a:srgbClr val="FF0000"/>
                                  </a:solidFill>
                                  <a:latin typeface="Cambria Math"/>
                                </a:rPr>
                                <m:t>1−</m:t>
                              </m:r>
                              <m:f>
                                <m:fPr>
                                  <m:type m:val="skw"/>
                                  <m:ctrlPr>
                                    <a:rPr lang="en-US" i="1">
                                      <a:solidFill>
                                        <a:srgbClr val="FF0000"/>
                                      </a:solidFill>
                                      <a:latin typeface="Cambria Math"/>
                                    </a:rPr>
                                  </m:ctrlPr>
                                </m:fPr>
                                <m:num>
                                  <m:r>
                                    <a:rPr lang="en-US" i="1">
                                      <a:solidFill>
                                        <a:srgbClr val="FF0000"/>
                                      </a:solidFill>
                                      <a:latin typeface="Cambria Math"/>
                                    </a:rPr>
                                    <m:t>𝑣</m:t>
                                  </m:r>
                                </m:num>
                                <m:den>
                                  <m:r>
                                    <a:rPr lang="en-US" i="1">
                                      <a:solidFill>
                                        <a:srgbClr val="FF0000"/>
                                      </a:solidFill>
                                      <a:latin typeface="Cambria Math"/>
                                    </a:rPr>
                                    <m:t>𝑐</m:t>
                                  </m:r>
                                </m:den>
                              </m:f>
                            </m:num>
                            <m:den>
                              <m:r>
                                <a:rPr lang="en-US" i="1">
                                  <a:solidFill>
                                    <a:srgbClr val="FF0000"/>
                                  </a:solidFill>
                                  <a:latin typeface="Cambria Math"/>
                                </a:rPr>
                                <m:t>1+</m:t>
                              </m:r>
                              <m:f>
                                <m:fPr>
                                  <m:type m:val="skw"/>
                                  <m:ctrlPr>
                                    <a:rPr lang="en-US" i="1">
                                      <a:solidFill>
                                        <a:srgbClr val="FF0000"/>
                                      </a:solidFill>
                                      <a:latin typeface="Cambria Math"/>
                                    </a:rPr>
                                  </m:ctrlPr>
                                </m:fPr>
                                <m:num>
                                  <m:r>
                                    <a:rPr lang="en-US" i="1">
                                      <a:solidFill>
                                        <a:srgbClr val="FF0000"/>
                                      </a:solidFill>
                                      <a:latin typeface="Cambria Math"/>
                                    </a:rPr>
                                    <m:t>𝑣</m:t>
                                  </m:r>
                                </m:num>
                                <m:den>
                                  <m:r>
                                    <a:rPr lang="en-US" i="1">
                                      <a:solidFill>
                                        <a:srgbClr val="FF0000"/>
                                      </a:solidFill>
                                      <a:latin typeface="Cambria Math"/>
                                    </a:rPr>
                                    <m:t>𝑐</m:t>
                                  </m:r>
                                </m:den>
                              </m:f>
                            </m:den>
                          </m:f>
                        </m:e>
                      </m:rad>
                      <m:r>
                        <a:rPr lang="en-US" i="1">
                          <a:solidFill>
                            <a:srgbClr val="FF0000"/>
                          </a:solidFill>
                          <a:latin typeface="Cambria Math"/>
                        </a:rPr>
                        <m:t>            (1−43) </m:t>
                      </m:r>
                    </m:oMath>
                  </m:oMathPara>
                </a14:m>
                <a:endParaRPr lang="en-US" dirty="0">
                  <a:solidFill>
                    <a:srgbClr val="FF000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381000" y="914400"/>
                <a:ext cx="4502066" cy="910699"/>
              </a:xfrm>
              <a:prstGeom prst="rect">
                <a:avLst/>
              </a:prstGeom>
              <a:blipFill rotWithShape="1">
                <a:blip r:embed="rId2"/>
                <a:stretch>
                  <a:fillRect/>
                </a:stretch>
              </a:blipFill>
            </p:spPr>
            <p:txBody>
              <a:bodyPr/>
              <a:lstStyle/>
              <a:p>
                <a:r>
                  <a:rPr lang="en-US">
                    <a:noFill/>
                  </a:rPr>
                  <a:t> </a:t>
                </a:r>
              </a:p>
            </p:txBody>
          </p:sp>
        </mc:Fallback>
      </mc:AlternateContent>
      <p:sp>
        <p:nvSpPr>
          <p:cNvPr id="4" name="Rectangle 3"/>
          <p:cNvSpPr/>
          <p:nvPr/>
        </p:nvSpPr>
        <p:spPr>
          <a:xfrm>
            <a:off x="381000" y="1905000"/>
            <a:ext cx="8382000" cy="646331"/>
          </a:xfrm>
          <a:prstGeom prst="rect">
            <a:avLst/>
          </a:prstGeom>
        </p:spPr>
        <p:txBody>
          <a:bodyPr wrap="square">
            <a:spAutoFit/>
          </a:bodyPr>
          <a:lstStyle/>
          <a:p>
            <a:r>
              <a:rPr lang="en-US" dirty="0"/>
              <a:t>The observed frequency ν is lower than the source frequency. The same formula is true for the motion of the source away from the observer. </a:t>
            </a:r>
          </a:p>
        </p:txBody>
      </p:sp>
      <mc:AlternateContent xmlns:mc="http://schemas.openxmlformats.org/markup-compatibility/2006" xmlns:a14="http://schemas.microsoft.com/office/drawing/2010/main">
        <mc:Choice Requires="a14">
          <p:sp>
            <p:nvSpPr>
              <p:cNvPr id="5" name="Rectangle 4"/>
              <p:cNvSpPr/>
              <p:nvPr/>
            </p:nvSpPr>
            <p:spPr>
              <a:xfrm>
                <a:off x="1831460" y="3051701"/>
                <a:ext cx="5864740" cy="9106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a:rPr>
                        <m:t>𝜈</m:t>
                      </m:r>
                      <m:r>
                        <a:rPr lang="en-US" i="1" smtClean="0">
                          <a:solidFill>
                            <a:srgbClr val="FF0000"/>
                          </a:solidFill>
                          <a:latin typeface="Cambria Math"/>
                        </a:rPr>
                        <m:t>(</m:t>
                      </m:r>
                      <m:r>
                        <a:rPr lang="en-US" i="1" smtClean="0">
                          <a:solidFill>
                            <a:srgbClr val="FF0000"/>
                          </a:solidFill>
                          <a:latin typeface="Cambria Math"/>
                        </a:rPr>
                        <m:t>𝑎𝑝𝑝𝑟𝑜𝑐h𝑖𝑛𝑔</m:t>
                      </m:r>
                      <m:r>
                        <a:rPr lang="en-US" i="1" smtClean="0">
                          <a:solidFill>
                            <a:srgbClr val="FF0000"/>
                          </a:solidFill>
                          <a:latin typeface="Cambria Math"/>
                        </a:rPr>
                        <m:t>)=</m:t>
                      </m:r>
                      <m:sSub>
                        <m:sSubPr>
                          <m:ctrlPr>
                            <a:rPr lang="en-US" i="1">
                              <a:solidFill>
                                <a:srgbClr val="FF0000"/>
                              </a:solidFill>
                              <a:latin typeface="Cambria Math"/>
                            </a:rPr>
                          </m:ctrlPr>
                        </m:sSubPr>
                        <m:e>
                          <m:r>
                            <a:rPr lang="en-US" i="1">
                              <a:solidFill>
                                <a:srgbClr val="FF0000"/>
                              </a:solidFill>
                              <a:latin typeface="Cambria Math"/>
                            </a:rPr>
                            <m:t>𝜈</m:t>
                          </m:r>
                        </m:e>
                        <m:sub>
                          <m:r>
                            <a:rPr lang="en-US" i="1">
                              <a:solidFill>
                                <a:srgbClr val="FF0000"/>
                              </a:solidFill>
                              <a:latin typeface="Cambria Math"/>
                            </a:rPr>
                            <m:t>0</m:t>
                          </m:r>
                        </m:sub>
                      </m:sSub>
                      <m:rad>
                        <m:radPr>
                          <m:degHide m:val="on"/>
                          <m:ctrlPr>
                            <a:rPr lang="en-US" i="1">
                              <a:solidFill>
                                <a:srgbClr val="FF0000"/>
                              </a:solidFill>
                              <a:latin typeface="Cambria Math"/>
                            </a:rPr>
                          </m:ctrlPr>
                        </m:radPr>
                        <m:deg/>
                        <m:e>
                          <m:f>
                            <m:fPr>
                              <m:ctrlPr>
                                <a:rPr lang="en-US" i="1">
                                  <a:solidFill>
                                    <a:srgbClr val="FF0000"/>
                                  </a:solidFill>
                                  <a:latin typeface="Cambria Math"/>
                                </a:rPr>
                              </m:ctrlPr>
                            </m:fPr>
                            <m:num>
                              <m:r>
                                <a:rPr lang="en-US" i="1">
                                  <a:solidFill>
                                    <a:srgbClr val="FF0000"/>
                                  </a:solidFill>
                                  <a:latin typeface="Cambria Math"/>
                                </a:rPr>
                                <m:t>1+</m:t>
                              </m:r>
                              <m:f>
                                <m:fPr>
                                  <m:type m:val="skw"/>
                                  <m:ctrlPr>
                                    <a:rPr lang="en-US" i="1">
                                      <a:solidFill>
                                        <a:srgbClr val="FF0000"/>
                                      </a:solidFill>
                                      <a:latin typeface="Cambria Math"/>
                                    </a:rPr>
                                  </m:ctrlPr>
                                </m:fPr>
                                <m:num>
                                  <m:r>
                                    <a:rPr lang="en-US" i="1">
                                      <a:solidFill>
                                        <a:srgbClr val="FF0000"/>
                                      </a:solidFill>
                                      <a:latin typeface="Cambria Math"/>
                                    </a:rPr>
                                    <m:t>𝑣</m:t>
                                  </m:r>
                                </m:num>
                                <m:den>
                                  <m:r>
                                    <a:rPr lang="en-US" i="1">
                                      <a:solidFill>
                                        <a:srgbClr val="FF0000"/>
                                      </a:solidFill>
                                      <a:latin typeface="Cambria Math"/>
                                    </a:rPr>
                                    <m:t>𝑐</m:t>
                                  </m:r>
                                </m:den>
                              </m:f>
                            </m:num>
                            <m:den>
                              <m:r>
                                <a:rPr lang="en-US" i="1">
                                  <a:solidFill>
                                    <a:srgbClr val="FF0000"/>
                                  </a:solidFill>
                                  <a:latin typeface="Cambria Math"/>
                                </a:rPr>
                                <m:t>1−</m:t>
                              </m:r>
                              <m:f>
                                <m:fPr>
                                  <m:type m:val="skw"/>
                                  <m:ctrlPr>
                                    <a:rPr lang="en-US" i="1">
                                      <a:solidFill>
                                        <a:srgbClr val="FF0000"/>
                                      </a:solidFill>
                                      <a:latin typeface="Cambria Math"/>
                                    </a:rPr>
                                  </m:ctrlPr>
                                </m:fPr>
                                <m:num>
                                  <m:r>
                                    <a:rPr lang="en-US" i="1">
                                      <a:solidFill>
                                        <a:srgbClr val="FF0000"/>
                                      </a:solidFill>
                                      <a:latin typeface="Cambria Math"/>
                                    </a:rPr>
                                    <m:t>𝑣</m:t>
                                  </m:r>
                                </m:num>
                                <m:den>
                                  <m:r>
                                    <a:rPr lang="en-US" i="1">
                                      <a:solidFill>
                                        <a:srgbClr val="FF0000"/>
                                      </a:solidFill>
                                      <a:latin typeface="Cambria Math"/>
                                    </a:rPr>
                                    <m:t>𝑐</m:t>
                                  </m:r>
                                </m:den>
                              </m:f>
                            </m:den>
                          </m:f>
                        </m:e>
                      </m:rad>
                      <m:r>
                        <a:rPr lang="en-US" i="1">
                          <a:solidFill>
                            <a:srgbClr val="FF0000"/>
                          </a:solidFill>
                          <a:latin typeface="Cambria Math"/>
                        </a:rPr>
                        <m:t>                    (1−44)</m:t>
                      </m:r>
                    </m:oMath>
                  </m:oMathPara>
                </a14:m>
                <a:endParaRPr lang="en-US" dirty="0">
                  <a:solidFill>
                    <a:srgbClr val="FF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831460" y="3051701"/>
                <a:ext cx="5864740" cy="910699"/>
              </a:xfrm>
              <a:prstGeom prst="rect">
                <a:avLst/>
              </a:prstGeom>
              <a:blipFill rotWithShape="1">
                <a:blip r:embed="rId3"/>
                <a:stretch>
                  <a:fillRect/>
                </a:stretch>
              </a:blipFill>
            </p:spPr>
            <p:txBody>
              <a:bodyPr/>
              <a:lstStyle/>
              <a:p>
                <a:r>
                  <a:rPr lang="en-US">
                    <a:noFill/>
                  </a:rPr>
                  <a:t> </a:t>
                </a:r>
              </a:p>
            </p:txBody>
          </p:sp>
        </mc:Fallback>
      </mc:AlternateContent>
      <p:sp>
        <p:nvSpPr>
          <p:cNvPr id="6" name="Rectangle 5"/>
          <p:cNvSpPr/>
          <p:nvPr/>
        </p:nvSpPr>
        <p:spPr>
          <a:xfrm>
            <a:off x="381000" y="3962400"/>
            <a:ext cx="8382000" cy="646331"/>
          </a:xfrm>
          <a:prstGeom prst="rect">
            <a:avLst/>
          </a:prstGeom>
        </p:spPr>
        <p:txBody>
          <a:bodyPr wrap="square">
            <a:spAutoFit/>
          </a:bodyPr>
          <a:lstStyle/>
          <a:p>
            <a:r>
              <a:rPr lang="en-US" dirty="0"/>
              <a:t>In this case, the observed frequency ν is higher than the source frequency. The same formula is true for the motion of the source toward the observer.</a:t>
            </a:r>
          </a:p>
        </p:txBody>
      </p:sp>
      <p:sp>
        <p:nvSpPr>
          <p:cNvPr id="7" name="Rectangle 6"/>
          <p:cNvSpPr/>
          <p:nvPr/>
        </p:nvSpPr>
        <p:spPr>
          <a:xfrm>
            <a:off x="1447800" y="4648200"/>
            <a:ext cx="6248400" cy="369332"/>
          </a:xfrm>
          <a:prstGeom prst="rect">
            <a:avLst/>
          </a:prstGeom>
        </p:spPr>
        <p:txBody>
          <a:bodyPr wrap="square">
            <a:spAutoFit/>
          </a:bodyPr>
          <a:lstStyle/>
          <a:p>
            <a:r>
              <a:rPr lang="en-US" dirty="0"/>
              <a:t>Equation (1-43) and (1-44) can be combined in the single formula</a:t>
            </a:r>
          </a:p>
        </p:txBody>
      </p:sp>
      <mc:AlternateContent xmlns:mc="http://schemas.openxmlformats.org/markup-compatibility/2006" xmlns:a14="http://schemas.microsoft.com/office/drawing/2010/main">
        <mc:Choice Requires="a14">
          <p:sp>
            <p:nvSpPr>
              <p:cNvPr id="8" name="Rectangle 7"/>
              <p:cNvSpPr/>
              <p:nvPr/>
            </p:nvSpPr>
            <p:spPr>
              <a:xfrm>
                <a:off x="838200" y="5257800"/>
                <a:ext cx="3694153"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a:rPr>
                        <m:t>𝜈</m:t>
                      </m:r>
                      <m:r>
                        <a:rPr lang="en-US" i="1" smtClean="0">
                          <a:solidFill>
                            <a:srgbClr val="FF0000"/>
                          </a:solidFill>
                          <a:latin typeface="Cambria Math"/>
                        </a:rPr>
                        <m:t>=</m:t>
                      </m:r>
                      <m:sSub>
                        <m:sSubPr>
                          <m:ctrlPr>
                            <a:rPr lang="en-US" i="1">
                              <a:solidFill>
                                <a:srgbClr val="FF0000"/>
                              </a:solidFill>
                              <a:latin typeface="Cambria Math"/>
                            </a:rPr>
                          </m:ctrlPr>
                        </m:sSubPr>
                        <m:e>
                          <m:r>
                            <a:rPr lang="en-US" i="1">
                              <a:solidFill>
                                <a:srgbClr val="FF0000"/>
                              </a:solidFill>
                              <a:latin typeface="Cambria Math"/>
                            </a:rPr>
                            <m:t>𝜈</m:t>
                          </m:r>
                        </m:e>
                        <m:sub>
                          <m:r>
                            <a:rPr lang="en-US" i="1">
                              <a:solidFill>
                                <a:srgbClr val="FF0000"/>
                              </a:solidFill>
                              <a:latin typeface="Cambria Math"/>
                            </a:rPr>
                            <m:t>0</m:t>
                          </m:r>
                        </m:sub>
                      </m:sSub>
                      <m:rad>
                        <m:radPr>
                          <m:degHide m:val="on"/>
                          <m:ctrlPr>
                            <a:rPr lang="en-US" i="1">
                              <a:solidFill>
                                <a:srgbClr val="FF0000"/>
                              </a:solidFill>
                              <a:latin typeface="Cambria Math"/>
                            </a:rPr>
                          </m:ctrlPr>
                        </m:radPr>
                        <m:deg/>
                        <m:e>
                          <m:f>
                            <m:fPr>
                              <m:ctrlPr>
                                <a:rPr lang="en-US" i="1">
                                  <a:solidFill>
                                    <a:srgbClr val="FF0000"/>
                                  </a:solidFill>
                                  <a:latin typeface="Cambria Math"/>
                                </a:rPr>
                              </m:ctrlPr>
                            </m:fPr>
                            <m:num>
                              <m:r>
                                <a:rPr lang="en-US" i="1">
                                  <a:solidFill>
                                    <a:srgbClr val="FF0000"/>
                                  </a:solidFill>
                                  <a:latin typeface="Cambria Math"/>
                                </a:rPr>
                                <m:t>1+</m:t>
                              </m:r>
                              <m:f>
                                <m:fPr>
                                  <m:type m:val="skw"/>
                                  <m:ctrlPr>
                                    <a:rPr lang="en-US" i="1">
                                      <a:solidFill>
                                        <a:srgbClr val="FF0000"/>
                                      </a:solidFill>
                                      <a:latin typeface="Cambria Math"/>
                                    </a:rPr>
                                  </m:ctrlPr>
                                </m:fPr>
                                <m:num>
                                  <m:r>
                                    <a:rPr lang="en-US" i="1">
                                      <a:solidFill>
                                        <a:srgbClr val="FF0000"/>
                                      </a:solidFill>
                                      <a:latin typeface="Cambria Math"/>
                                    </a:rPr>
                                    <m:t>𝑣</m:t>
                                  </m:r>
                                </m:num>
                                <m:den>
                                  <m:r>
                                    <a:rPr lang="en-US" i="1">
                                      <a:solidFill>
                                        <a:srgbClr val="FF0000"/>
                                      </a:solidFill>
                                      <a:latin typeface="Cambria Math"/>
                                    </a:rPr>
                                    <m:t>𝑐</m:t>
                                  </m:r>
                                </m:den>
                              </m:f>
                            </m:num>
                            <m:den>
                              <m:r>
                                <a:rPr lang="en-US" i="1">
                                  <a:solidFill>
                                    <a:srgbClr val="FF0000"/>
                                  </a:solidFill>
                                  <a:latin typeface="Cambria Math"/>
                                </a:rPr>
                                <m:t>1−</m:t>
                              </m:r>
                              <m:f>
                                <m:fPr>
                                  <m:type m:val="skw"/>
                                  <m:ctrlPr>
                                    <a:rPr lang="en-US" i="1">
                                      <a:solidFill>
                                        <a:srgbClr val="FF0000"/>
                                      </a:solidFill>
                                      <a:latin typeface="Cambria Math"/>
                                    </a:rPr>
                                  </m:ctrlPr>
                                </m:fPr>
                                <m:num>
                                  <m:r>
                                    <a:rPr lang="en-US" i="1">
                                      <a:solidFill>
                                        <a:srgbClr val="FF0000"/>
                                      </a:solidFill>
                                      <a:latin typeface="Cambria Math"/>
                                    </a:rPr>
                                    <m:t>𝑣</m:t>
                                  </m:r>
                                </m:num>
                                <m:den>
                                  <m:r>
                                    <a:rPr lang="en-US" i="1">
                                      <a:solidFill>
                                        <a:srgbClr val="FF0000"/>
                                      </a:solidFill>
                                      <a:latin typeface="Cambria Math"/>
                                    </a:rPr>
                                    <m:t>𝑐</m:t>
                                  </m:r>
                                </m:den>
                              </m:f>
                            </m:den>
                          </m:f>
                        </m:e>
                      </m:rad>
                      <m:r>
                        <a:rPr lang="en-US" i="1">
                          <a:solidFill>
                            <a:srgbClr val="FF0000"/>
                          </a:solidFill>
                          <a:latin typeface="Cambria Math"/>
                        </a:rPr>
                        <m:t>                    (1−45)</m:t>
                      </m:r>
                    </m:oMath>
                  </m:oMathPara>
                </a14:m>
                <a:endParaRPr lang="en-US" dirty="0">
                  <a:solidFill>
                    <a:srgbClr val="FF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838200" y="5257800"/>
                <a:ext cx="3694153" cy="910699"/>
              </a:xfrm>
              <a:prstGeom prst="rect">
                <a:avLst/>
              </a:prstGeom>
              <a:blipFill rotWithShape="1">
                <a:blip r:embed="rId4"/>
                <a:stretch>
                  <a:fillRect/>
                </a:stretch>
              </a:blipFill>
            </p:spPr>
            <p:txBody>
              <a:bodyPr/>
              <a:lstStyle/>
              <a:p>
                <a:r>
                  <a:rPr lang="en-US">
                    <a:noFill/>
                  </a:rPr>
                  <a:t> </a:t>
                </a:r>
              </a:p>
            </p:txBody>
          </p:sp>
        </mc:Fallback>
      </mc:AlternateContent>
      <p:sp>
        <p:nvSpPr>
          <p:cNvPr id="9" name="TextBox 8"/>
          <p:cNvSpPr txBox="1"/>
          <p:nvPr/>
        </p:nvSpPr>
        <p:spPr>
          <a:xfrm>
            <a:off x="5105400" y="5334000"/>
            <a:ext cx="3886200" cy="1200329"/>
          </a:xfrm>
          <a:prstGeom prst="rect">
            <a:avLst/>
          </a:prstGeom>
          <a:noFill/>
        </p:spPr>
        <p:txBody>
          <a:bodyPr wrap="square" rtlCol="0">
            <a:spAutoFit/>
          </a:bodyPr>
          <a:lstStyle/>
          <a:p>
            <a:r>
              <a:rPr lang="en-US" dirty="0"/>
              <a:t>by adopting the convention that  ʋ is + for source and observer approaching each other and  -  for source and observer receding from each other</a:t>
            </a:r>
          </a:p>
        </p:txBody>
      </p:sp>
      <p:sp>
        <p:nvSpPr>
          <p:cNvPr id="10" name="TextBox 9"/>
          <p:cNvSpPr txBox="1"/>
          <p:nvPr/>
        </p:nvSpPr>
        <p:spPr>
          <a:xfrm>
            <a:off x="685800" y="2678668"/>
            <a:ext cx="7162800" cy="369332"/>
          </a:xfrm>
          <a:prstGeom prst="rect">
            <a:avLst/>
          </a:prstGeom>
          <a:noFill/>
        </p:spPr>
        <p:txBody>
          <a:bodyPr wrap="square" rtlCol="0">
            <a:spAutoFit/>
          </a:bodyPr>
          <a:lstStyle/>
          <a:p>
            <a:r>
              <a:rPr lang="en-US" dirty="0">
                <a:solidFill>
                  <a:srgbClr val="7030A0"/>
                </a:solidFill>
              </a:rPr>
              <a:t>In the case where the observer is approaching the source, we </a:t>
            </a:r>
            <a:r>
              <a:rPr lang="en-US" dirty="0" smtClean="0">
                <a:solidFill>
                  <a:srgbClr val="7030A0"/>
                </a:solidFill>
              </a:rPr>
              <a:t>have</a:t>
            </a:r>
            <a:endParaRPr lang="en-US" dirty="0">
              <a:solidFill>
                <a:srgbClr val="7030A0"/>
              </a:solidFill>
            </a:endParaRPr>
          </a:p>
        </p:txBody>
      </p:sp>
    </p:spTree>
    <p:extLst>
      <p:ext uri="{BB962C8B-B14F-4D97-AF65-F5344CB8AC3E}">
        <p14:creationId xmlns:p14="http://schemas.microsoft.com/office/powerpoint/2010/main" val="5006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lenovo\Desktop\Cap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179699"/>
            <a:ext cx="9124950" cy="7630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enovo\Desktop\Ca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8453438" cy="157206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962400"/>
            <a:ext cx="88773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718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68323"/>
            <a:ext cx="8686800" cy="2308324"/>
          </a:xfrm>
          <a:prstGeom prst="rect">
            <a:avLst/>
          </a:prstGeom>
        </p:spPr>
        <p:txBody>
          <a:bodyPr wrap="square">
            <a:spAutoFit/>
          </a:bodyPr>
          <a:lstStyle/>
          <a:p>
            <a:r>
              <a:rPr lang="en-US" dirty="0"/>
              <a:t>The Expanding </a:t>
            </a:r>
            <a:r>
              <a:rPr lang="en-US" dirty="0" smtClean="0"/>
              <a:t>Universe</a:t>
            </a:r>
          </a:p>
          <a:p>
            <a:endParaRPr lang="en-US" dirty="0"/>
          </a:p>
          <a:p>
            <a:r>
              <a:rPr lang="en-US" dirty="0"/>
              <a:t>The Doppler Effect in light is an important tool in astronomy. Stars emit light of certain characteristic frequencies called spectral lines, and motion of a star toward or away from the earth shows up as a Doppler shift in these frequencies. </a:t>
            </a:r>
            <a:r>
              <a:rPr lang="en-US" dirty="0">
                <a:solidFill>
                  <a:srgbClr val="FF0000"/>
                </a:solidFill>
              </a:rPr>
              <a:t>The spectral lines of distant galaxies of stars are all shifted toward the low-frequency (red) end of the spectrum and hence are called “red shifts.”</a:t>
            </a:r>
            <a:r>
              <a:rPr lang="en-US" dirty="0"/>
              <a:t> Such shifts indicate that the galaxies are receding from us and from one another, that is, the universe is expanding.</a:t>
            </a:r>
          </a:p>
        </p:txBody>
      </p:sp>
    </p:spTree>
    <p:extLst>
      <p:ext uri="{BB962C8B-B14F-4D97-AF65-F5344CB8AC3E}">
        <p14:creationId xmlns:p14="http://schemas.microsoft.com/office/powerpoint/2010/main" val="26169459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8915400" cy="1200329"/>
          </a:xfrm>
          <a:prstGeom prst="rect">
            <a:avLst/>
          </a:prstGeom>
        </p:spPr>
        <p:txBody>
          <a:bodyPr wrap="square">
            <a:spAutoFit/>
          </a:bodyPr>
          <a:lstStyle/>
          <a:p>
            <a:r>
              <a:rPr lang="en-US" dirty="0"/>
              <a:t>Example </a:t>
            </a:r>
          </a:p>
          <a:p>
            <a:r>
              <a:rPr lang="en-US" dirty="0"/>
              <a:t>A distant galaxy in the constellation Hydra is receding from the earth at 6.12 × 10</a:t>
            </a:r>
            <a:r>
              <a:rPr lang="en-US" baseline="30000" dirty="0"/>
              <a:t>7</a:t>
            </a:r>
            <a:r>
              <a:rPr lang="en-US" dirty="0"/>
              <a:t>m/s. By how much is a green spectral line of wavelength 500 nm (1 nm × 10</a:t>
            </a:r>
            <a:r>
              <a:rPr lang="en-US" baseline="30000" dirty="0"/>
              <a:t>-9</a:t>
            </a:r>
            <a:r>
              <a:rPr lang="en-US" dirty="0"/>
              <a:t> m) emitted by this galaxy shifted toward the red end of the spectrum?</a:t>
            </a:r>
          </a:p>
        </p:txBody>
      </p:sp>
      <p:sp>
        <p:nvSpPr>
          <p:cNvPr id="3" name="TextBox 2"/>
          <p:cNvSpPr txBox="1"/>
          <p:nvPr/>
        </p:nvSpPr>
        <p:spPr>
          <a:xfrm>
            <a:off x="457200" y="1752600"/>
            <a:ext cx="3657600" cy="369332"/>
          </a:xfrm>
          <a:prstGeom prst="rect">
            <a:avLst/>
          </a:prstGeom>
          <a:noFill/>
        </p:spPr>
        <p:txBody>
          <a:bodyPr wrap="square" rtlCol="0">
            <a:spAutoFit/>
          </a:bodyPr>
          <a:lstStyle/>
          <a:p>
            <a:r>
              <a:rPr lang="en-US" dirty="0" smtClean="0"/>
              <a:t>solution</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2743200" y="2518301"/>
                <a:ext cx="1806200"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𝜆</m:t>
                      </m:r>
                      <m:r>
                        <a:rPr lang="en-US" i="1">
                          <a:latin typeface="Cambria Math"/>
                        </a:rPr>
                        <m:t>=</m:t>
                      </m:r>
                      <m:sSub>
                        <m:sSubPr>
                          <m:ctrlPr>
                            <a:rPr lang="en-US" i="1">
                              <a:latin typeface="Cambria Math"/>
                            </a:rPr>
                          </m:ctrlPr>
                        </m:sSubPr>
                        <m:e>
                          <m:r>
                            <a:rPr lang="en-US" i="1">
                              <a:latin typeface="Cambria Math"/>
                            </a:rPr>
                            <m:t>𝜆</m:t>
                          </m:r>
                        </m:e>
                        <m:sub>
                          <m:r>
                            <a:rPr lang="en-US" i="1">
                              <a:latin typeface="Cambria Math"/>
                            </a:rPr>
                            <m:t>0</m:t>
                          </m:r>
                        </m:sub>
                      </m:sSub>
                      <m:rad>
                        <m:radPr>
                          <m:degHide m:val="on"/>
                          <m:ctrlPr>
                            <a:rPr lang="en-US" i="1">
                              <a:latin typeface="Cambria Math"/>
                            </a:rPr>
                          </m:ctrlPr>
                        </m:radPr>
                        <m:deg/>
                        <m:e>
                          <m:f>
                            <m:fPr>
                              <m:ctrlPr>
                                <a:rPr lang="en-US" i="1">
                                  <a:latin typeface="Cambria Math"/>
                                </a:rPr>
                              </m:ctrlPr>
                            </m:fPr>
                            <m:num>
                              <m:r>
                                <a:rPr lang="en-US" i="1">
                                  <a:latin typeface="Cambria Math"/>
                                </a:rPr>
                                <m:t>1+</m:t>
                              </m:r>
                              <m:f>
                                <m:fPr>
                                  <m:type m:val="skw"/>
                                  <m:ctrlPr>
                                    <a:rPr lang="en-US" i="1">
                                      <a:latin typeface="Cambria Math"/>
                                    </a:rPr>
                                  </m:ctrlPr>
                                </m:fPr>
                                <m:num>
                                  <m:r>
                                    <a:rPr lang="en-US" i="1">
                                      <a:latin typeface="Cambria Math"/>
                                    </a:rPr>
                                    <m:t>𝑣</m:t>
                                  </m:r>
                                </m:num>
                                <m:den>
                                  <m:r>
                                    <a:rPr lang="en-US" i="1">
                                      <a:latin typeface="Cambria Math"/>
                                    </a:rPr>
                                    <m:t>𝑐</m:t>
                                  </m:r>
                                </m:den>
                              </m:f>
                            </m:num>
                            <m:den>
                              <m:r>
                                <a:rPr lang="en-US" i="1">
                                  <a:latin typeface="Cambria Math"/>
                                </a:rPr>
                                <m:t>1−</m:t>
                              </m:r>
                              <m:f>
                                <m:fPr>
                                  <m:type m:val="skw"/>
                                  <m:ctrlPr>
                                    <a:rPr lang="en-US" i="1">
                                      <a:latin typeface="Cambria Math"/>
                                    </a:rPr>
                                  </m:ctrlPr>
                                </m:fPr>
                                <m:num>
                                  <m:r>
                                    <a:rPr lang="en-US" i="1">
                                      <a:latin typeface="Cambria Math"/>
                                    </a:rPr>
                                    <m:t>𝑣</m:t>
                                  </m:r>
                                </m:num>
                                <m:den>
                                  <m:r>
                                    <a:rPr lang="en-US" i="1">
                                      <a:latin typeface="Cambria Math"/>
                                    </a:rPr>
                                    <m:t>𝑐</m:t>
                                  </m:r>
                                </m:den>
                              </m:f>
                            </m:den>
                          </m:f>
                        </m:e>
                      </m:rad>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2743200" y="2518301"/>
                <a:ext cx="1806200" cy="910699"/>
              </a:xfrm>
              <a:prstGeom prst="rect">
                <a:avLst/>
              </a:prstGeom>
              <a:blipFill rotWithShape="1">
                <a:blip r:embed="rId2"/>
                <a:stretch>
                  <a:fillRect/>
                </a:stretch>
              </a:blipFill>
            </p:spPr>
            <p:txBody>
              <a:bodyPr/>
              <a:lstStyle/>
              <a:p>
                <a:r>
                  <a:rPr lang="en-US">
                    <a:noFill/>
                  </a:rPr>
                  <a:t> </a:t>
                </a:r>
              </a:p>
            </p:txBody>
          </p:sp>
        </mc:Fallback>
      </mc:AlternateContent>
      <p:sp>
        <p:nvSpPr>
          <p:cNvPr id="5" name="Rectangle 4"/>
          <p:cNvSpPr/>
          <p:nvPr/>
        </p:nvSpPr>
        <p:spPr>
          <a:xfrm>
            <a:off x="685800" y="3886200"/>
            <a:ext cx="3559179" cy="369332"/>
          </a:xfrm>
          <a:prstGeom prst="rect">
            <a:avLst/>
          </a:prstGeom>
        </p:spPr>
        <p:txBody>
          <a:bodyPr wrap="none">
            <a:spAutoFit/>
          </a:bodyPr>
          <a:lstStyle/>
          <a:p>
            <a:r>
              <a:rPr lang="en-US" dirty="0"/>
              <a:t>Here ʋ = 0.204c and λ</a:t>
            </a:r>
            <a:r>
              <a:rPr lang="en-US" baseline="-25000" dirty="0"/>
              <a:t>0</a:t>
            </a:r>
            <a:r>
              <a:rPr lang="en-US" dirty="0"/>
              <a:t> = 500 nm, so</a:t>
            </a:r>
          </a:p>
        </p:txBody>
      </p:sp>
      <mc:AlternateContent xmlns:mc="http://schemas.openxmlformats.org/markup-compatibility/2006" xmlns:a14="http://schemas.microsoft.com/office/drawing/2010/main">
        <mc:Choice Requires="a14">
          <p:sp>
            <p:nvSpPr>
              <p:cNvPr id="6" name="Rectangle 5"/>
              <p:cNvSpPr/>
              <p:nvPr/>
            </p:nvSpPr>
            <p:spPr>
              <a:xfrm>
                <a:off x="1371600" y="4724400"/>
                <a:ext cx="3525516"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𝜆</m:t>
                      </m:r>
                      <m:r>
                        <a:rPr lang="en-US" i="1">
                          <a:latin typeface="Cambria Math"/>
                        </a:rPr>
                        <m:t>=500</m:t>
                      </m:r>
                      <m:r>
                        <a:rPr lang="en-US" i="1">
                          <a:latin typeface="Cambria Math"/>
                        </a:rPr>
                        <m:t>𝑛𝑚</m:t>
                      </m:r>
                      <m:rad>
                        <m:radPr>
                          <m:degHide m:val="on"/>
                          <m:ctrlPr>
                            <a:rPr lang="en-US" i="1">
                              <a:latin typeface="Cambria Math"/>
                            </a:rPr>
                          </m:ctrlPr>
                        </m:radPr>
                        <m:deg/>
                        <m:e>
                          <m:f>
                            <m:fPr>
                              <m:ctrlPr>
                                <a:rPr lang="en-US" i="1">
                                  <a:latin typeface="Cambria Math"/>
                                </a:rPr>
                              </m:ctrlPr>
                            </m:fPr>
                            <m:num>
                              <m:r>
                                <a:rPr lang="en-US" i="1">
                                  <a:latin typeface="Cambria Math"/>
                                </a:rPr>
                                <m:t>1+0.204</m:t>
                              </m:r>
                            </m:num>
                            <m:den>
                              <m:r>
                                <a:rPr lang="en-US" i="1">
                                  <a:latin typeface="Cambria Math"/>
                                </a:rPr>
                                <m:t>1−0.204</m:t>
                              </m:r>
                            </m:den>
                          </m:f>
                        </m:e>
                      </m:rad>
                      <m:r>
                        <a:rPr lang="en-US" i="1">
                          <a:latin typeface="Cambria Math"/>
                        </a:rPr>
                        <m:t>=615</m:t>
                      </m:r>
                      <m:r>
                        <a:rPr lang="en-US" i="1">
                          <a:latin typeface="Cambria Math"/>
                        </a:rPr>
                        <m:t>𝑛𝑚</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1371600" y="4724400"/>
                <a:ext cx="3525516" cy="910699"/>
              </a:xfrm>
              <a:prstGeom prst="rect">
                <a:avLst/>
              </a:prstGeom>
              <a:blipFill rotWithShape="1">
                <a:blip r:embed="rId3"/>
                <a:stretch>
                  <a:fillRect/>
                </a:stretch>
              </a:blipFill>
            </p:spPr>
            <p:txBody>
              <a:bodyPr/>
              <a:lstStyle/>
              <a:p>
                <a:r>
                  <a:rPr lang="en-US">
                    <a:noFill/>
                  </a:rPr>
                  <a:t> </a:t>
                </a:r>
              </a:p>
            </p:txBody>
          </p:sp>
        </mc:Fallback>
      </mc:AlternateContent>
      <p:sp>
        <p:nvSpPr>
          <p:cNvPr id="7" name="Rectangle 6"/>
          <p:cNvSpPr/>
          <p:nvPr/>
        </p:nvSpPr>
        <p:spPr>
          <a:xfrm>
            <a:off x="457200" y="5943600"/>
            <a:ext cx="8420639" cy="369332"/>
          </a:xfrm>
          <a:prstGeom prst="rect">
            <a:avLst/>
          </a:prstGeom>
        </p:spPr>
        <p:txBody>
          <a:bodyPr wrap="none">
            <a:spAutoFit/>
          </a:bodyPr>
          <a:lstStyle/>
          <a:p>
            <a:r>
              <a:rPr lang="en-US" dirty="0"/>
              <a:t>which is in the orange part of the spectrum</a:t>
            </a:r>
            <a:r>
              <a:rPr lang="en-US" dirty="0" smtClean="0"/>
              <a:t>.</a:t>
            </a:r>
            <a:r>
              <a:rPr lang="en-US" dirty="0"/>
              <a:t> The shift is λ - λ</a:t>
            </a:r>
            <a:r>
              <a:rPr lang="en-US" baseline="-25000" dirty="0"/>
              <a:t>0</a:t>
            </a:r>
            <a:r>
              <a:rPr lang="en-US" dirty="0"/>
              <a:t> </a:t>
            </a:r>
            <a:r>
              <a:rPr lang="en-US" dirty="0" smtClean="0"/>
              <a:t>= 615nm-500 </a:t>
            </a:r>
            <a:r>
              <a:rPr lang="en-US" dirty="0"/>
              <a:t>nm= 115 nm.</a:t>
            </a:r>
          </a:p>
        </p:txBody>
      </p:sp>
    </p:spTree>
    <p:extLst>
      <p:ext uri="{BB962C8B-B14F-4D97-AF65-F5344CB8AC3E}">
        <p14:creationId xmlns:p14="http://schemas.microsoft.com/office/powerpoint/2010/main" val="49300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2181687" cy="369332"/>
          </a:xfrm>
          <a:prstGeom prst="rect">
            <a:avLst/>
          </a:prstGeom>
        </p:spPr>
        <p:txBody>
          <a:bodyPr wrap="none">
            <a:spAutoFit/>
          </a:bodyPr>
          <a:lstStyle/>
          <a:p>
            <a:r>
              <a:rPr lang="en-US" dirty="0"/>
              <a:t>The relativity of mass</a:t>
            </a: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5229225" y="-65405"/>
            <a:ext cx="3686175" cy="2656205"/>
          </a:xfrm>
          <a:prstGeom prst="rect">
            <a:avLst/>
          </a:prstGeom>
        </p:spPr>
      </p:pic>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4991100" y="2590800"/>
            <a:ext cx="4000500" cy="426720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52736" y="1262697"/>
                <a:ext cx="411510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𝐴</m:t>
                          </m:r>
                        </m:sub>
                      </m:sSub>
                      <m:r>
                        <a:rPr lang="en-US" i="1">
                          <a:latin typeface="Cambria Math"/>
                        </a:rPr>
                        <m:t>=</m:t>
                      </m:r>
                      <m:sSub>
                        <m:sSubPr>
                          <m:ctrlPr>
                            <a:rPr lang="en-US" i="1">
                              <a:latin typeface="Cambria Math"/>
                            </a:rPr>
                          </m:ctrlPr>
                        </m:sSubPr>
                        <m:e>
                          <m:r>
                            <a:rPr lang="en-US" i="1">
                              <a:latin typeface="Cambria Math"/>
                            </a:rPr>
                            <m:t>𝑉</m:t>
                          </m:r>
                        </m:e>
                        <m:sub>
                          <m:r>
                            <a:rPr lang="en-US" i="1">
                              <a:latin typeface="Cambria Math"/>
                            </a:rPr>
                            <m:t>𝐵</m:t>
                          </m:r>
                        </m:sub>
                      </m:sSub>
                      <m:r>
                        <a:rPr lang="en-US" i="1">
                          <a:latin typeface="Cambria Math"/>
                        </a:rPr>
                        <m:t>′=</m:t>
                      </m:r>
                      <m:r>
                        <a:rPr lang="en-US" i="1">
                          <a:latin typeface="Cambria Math"/>
                        </a:rPr>
                        <m:t>𝑉</m:t>
                      </m:r>
                      <m:r>
                        <a:rPr lang="en-US" i="1">
                          <a:latin typeface="Cambria Math"/>
                        </a:rPr>
                        <m:t>                                 (1−46)</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52736" y="1262697"/>
                <a:ext cx="4115101" cy="369332"/>
              </a:xfrm>
              <a:prstGeom prst="rect">
                <a:avLst/>
              </a:prstGeom>
              <a:blipFill rotWithShape="1">
                <a:blip r:embed="rId4"/>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52736" y="2259010"/>
                <a:ext cx="3741537" cy="6635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𝑡</m:t>
                          </m:r>
                        </m:e>
                        <m:sub>
                          <m:r>
                            <a:rPr lang="en-US" i="1">
                              <a:latin typeface="Cambria Math"/>
                            </a:rPr>
                            <m:t>0</m:t>
                          </m:r>
                        </m:sub>
                      </m:sSub>
                      <m:r>
                        <a:rPr lang="en-US" i="1">
                          <a:latin typeface="Cambria Math"/>
                        </a:rPr>
                        <m:t>=</m:t>
                      </m:r>
                      <m:f>
                        <m:fPr>
                          <m:ctrlPr>
                            <a:rPr lang="en-US" i="1">
                              <a:latin typeface="Cambria Math"/>
                            </a:rPr>
                          </m:ctrlPr>
                        </m:fPr>
                        <m:num>
                          <m:r>
                            <a:rPr lang="en-US" i="1">
                              <a:latin typeface="Cambria Math"/>
                            </a:rPr>
                            <m:t>2</m:t>
                          </m:r>
                          <m:r>
                            <a:rPr lang="en-US" i="1">
                              <a:latin typeface="Cambria Math"/>
                            </a:rPr>
                            <m:t>𝑙</m:t>
                          </m:r>
                        </m:num>
                        <m:den>
                          <m:sSub>
                            <m:sSubPr>
                              <m:ctrlPr>
                                <a:rPr lang="en-US" i="1">
                                  <a:latin typeface="Cambria Math"/>
                                </a:rPr>
                              </m:ctrlPr>
                            </m:sSubPr>
                            <m:e>
                              <m:r>
                                <a:rPr lang="en-US" i="1">
                                  <a:latin typeface="Cambria Math"/>
                                </a:rPr>
                                <m:t>𝑉</m:t>
                              </m:r>
                            </m:e>
                            <m:sub>
                              <m:r>
                                <a:rPr lang="en-US" i="1">
                                  <a:latin typeface="Cambria Math"/>
                                </a:rPr>
                                <m:t>𝐴</m:t>
                              </m:r>
                            </m:sub>
                          </m:sSub>
                        </m:den>
                      </m:f>
                      <m:r>
                        <a:rPr lang="en-US" i="1">
                          <a:latin typeface="Cambria Math"/>
                        </a:rPr>
                        <m:t>=</m:t>
                      </m:r>
                      <m:f>
                        <m:fPr>
                          <m:ctrlPr>
                            <a:rPr lang="en-US" i="1">
                              <a:latin typeface="Cambria Math"/>
                            </a:rPr>
                          </m:ctrlPr>
                        </m:fPr>
                        <m:num>
                          <m:r>
                            <a:rPr lang="en-US" i="1">
                              <a:latin typeface="Cambria Math"/>
                            </a:rPr>
                            <m:t>2</m:t>
                          </m:r>
                          <m:r>
                            <a:rPr lang="en-US" i="1">
                              <a:latin typeface="Cambria Math"/>
                            </a:rPr>
                            <m:t>𝑙</m:t>
                          </m:r>
                        </m:num>
                        <m:den>
                          <m:sSub>
                            <m:sSubPr>
                              <m:ctrlPr>
                                <a:rPr lang="en-US" i="1">
                                  <a:latin typeface="Cambria Math"/>
                                </a:rPr>
                              </m:ctrlPr>
                            </m:sSubPr>
                            <m:e>
                              <m:r>
                                <a:rPr lang="en-US" i="1">
                                  <a:latin typeface="Cambria Math"/>
                                </a:rPr>
                                <m:t>𝑉</m:t>
                              </m:r>
                            </m:e>
                            <m:sub>
                              <m:r>
                                <a:rPr lang="en-US" i="1">
                                  <a:latin typeface="Cambria Math"/>
                                </a:rPr>
                                <m:t>𝐵</m:t>
                              </m:r>
                            </m:sub>
                          </m:sSub>
                          <m:r>
                            <a:rPr lang="en-US" i="1">
                              <a:latin typeface="Cambria Math"/>
                            </a:rPr>
                            <m:t>′</m:t>
                          </m:r>
                        </m:den>
                      </m:f>
                      <m:r>
                        <a:rPr lang="en-US" i="1">
                          <a:latin typeface="Cambria Math"/>
                        </a:rPr>
                        <m:t>                        (1−47)</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352736" y="2259010"/>
                <a:ext cx="3741537" cy="663580"/>
              </a:xfrm>
              <a:prstGeom prst="rect">
                <a:avLst/>
              </a:prstGeom>
              <a:blipFill rotWithShape="1">
                <a:blip r:embed="rId5"/>
                <a:stretch>
                  <a:fillRect/>
                </a:stretch>
              </a:blipFill>
            </p:spPr>
            <p:txBody>
              <a:bodyPr/>
              <a:lstStyle/>
              <a:p>
                <a:r>
                  <a:rPr lang="en-US">
                    <a:noFill/>
                  </a:rPr>
                  <a:t> </a:t>
                </a:r>
              </a:p>
            </p:txBody>
          </p:sp>
        </mc:Fallback>
      </mc:AlternateContent>
      <p:sp>
        <p:nvSpPr>
          <p:cNvPr id="7" name="TextBox 6"/>
          <p:cNvSpPr txBox="1"/>
          <p:nvPr/>
        </p:nvSpPr>
        <p:spPr>
          <a:xfrm>
            <a:off x="352736" y="3468469"/>
            <a:ext cx="5819464" cy="369332"/>
          </a:xfrm>
          <a:prstGeom prst="rect">
            <a:avLst/>
          </a:prstGeom>
          <a:noFill/>
        </p:spPr>
        <p:txBody>
          <a:bodyPr wrap="square" rtlCol="0">
            <a:spAutoFit/>
          </a:bodyPr>
          <a:lstStyle/>
          <a:p>
            <a:r>
              <a:rPr lang="en-US" dirty="0"/>
              <a:t>the round-trip time t for B as measured in S is longer than t</a:t>
            </a:r>
            <a:r>
              <a:rPr lang="en-US" baseline="-25000" dirty="0"/>
              <a:t>0</a:t>
            </a:r>
            <a:r>
              <a:rPr lang="en-US" dirty="0"/>
              <a:t> </a:t>
            </a:r>
          </a:p>
        </p:txBody>
      </p:sp>
      <mc:AlternateContent xmlns:mc="http://schemas.openxmlformats.org/markup-compatibility/2006" xmlns:a14="http://schemas.microsoft.com/office/drawing/2010/main">
        <mc:Choice Requires="a14">
          <p:sp>
            <p:nvSpPr>
              <p:cNvPr id="8" name="Rectangle 7"/>
              <p:cNvSpPr/>
              <p:nvPr/>
            </p:nvSpPr>
            <p:spPr>
              <a:xfrm>
                <a:off x="533400" y="4038600"/>
                <a:ext cx="2964658" cy="9372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𝑡</m:t>
                      </m:r>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𝑡</m:t>
                              </m:r>
                            </m:e>
                            <m:sub>
                              <m:r>
                                <a:rPr lang="en-US" i="1">
                                  <a:latin typeface="Cambria Math"/>
                                </a:rPr>
                                <m:t>0</m:t>
                              </m:r>
                            </m:sub>
                          </m:sSub>
                        </m:num>
                        <m:den>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den>
                      </m:f>
                      <m:r>
                        <a:rPr lang="en-US" i="1">
                          <a:latin typeface="Cambria Math"/>
                        </a:rPr>
                        <m:t>                        </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533400" y="4038600"/>
                <a:ext cx="2964658" cy="937244"/>
              </a:xfrm>
              <a:prstGeom prst="rect">
                <a:avLst/>
              </a:prstGeom>
              <a:blipFill rotWithShape="1">
                <a:blip r:embed="rId6"/>
                <a:stretch>
                  <a:fillRect/>
                </a:stretch>
              </a:blipFill>
            </p:spPr>
            <p:txBody>
              <a:bodyPr/>
              <a:lstStyle/>
              <a:p>
                <a:r>
                  <a:rPr lang="en-US">
                    <a:noFill/>
                  </a:rPr>
                  <a:t> </a:t>
                </a:r>
              </a:p>
            </p:txBody>
          </p:sp>
        </mc:Fallback>
      </mc:AlternateContent>
      <p:sp>
        <p:nvSpPr>
          <p:cNvPr id="9" name="Rectangle 8"/>
          <p:cNvSpPr/>
          <p:nvPr/>
        </p:nvSpPr>
        <p:spPr>
          <a:xfrm>
            <a:off x="510654" y="5181600"/>
            <a:ext cx="4336636" cy="369332"/>
          </a:xfrm>
          <a:prstGeom prst="rect">
            <a:avLst/>
          </a:prstGeom>
        </p:spPr>
        <p:txBody>
          <a:bodyPr wrap="none">
            <a:spAutoFit/>
          </a:bodyPr>
          <a:lstStyle/>
          <a:p>
            <a:r>
              <a:rPr lang="en-US" dirty="0"/>
              <a:t>Hence, the speed V</a:t>
            </a:r>
            <a:r>
              <a:rPr lang="en-US" baseline="-25000" dirty="0"/>
              <a:t>B</a:t>
            </a:r>
            <a:r>
              <a:rPr lang="en-US" dirty="0"/>
              <a:t> of B as measured in S is</a:t>
            </a:r>
          </a:p>
        </p:txBody>
      </p:sp>
    </p:spTree>
    <p:extLst>
      <p:ext uri="{BB962C8B-B14F-4D97-AF65-F5344CB8AC3E}">
        <p14:creationId xmlns:p14="http://schemas.microsoft.com/office/powerpoint/2010/main" val="60356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0707" y="304800"/>
                <a:ext cx="7953064" cy="9616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𝐵</m:t>
                          </m:r>
                        </m:sub>
                      </m:sSub>
                      <m:r>
                        <a:rPr lang="en-US" i="1">
                          <a:latin typeface="Cambria Math"/>
                        </a:rPr>
                        <m:t>=</m:t>
                      </m:r>
                      <m:f>
                        <m:fPr>
                          <m:ctrlPr>
                            <a:rPr lang="en-US" i="1">
                              <a:latin typeface="Cambria Math"/>
                            </a:rPr>
                          </m:ctrlPr>
                        </m:fPr>
                        <m:num>
                          <m:r>
                            <a:rPr lang="en-US" i="1">
                              <a:latin typeface="Cambria Math"/>
                            </a:rPr>
                            <m:t>2</m:t>
                          </m:r>
                          <m:r>
                            <a:rPr lang="en-US" i="1">
                              <a:latin typeface="Cambria Math"/>
                            </a:rPr>
                            <m:t>𝐿</m:t>
                          </m:r>
                        </m:num>
                        <m:den>
                          <m:r>
                            <a:rPr lang="en-US" i="1">
                              <a:latin typeface="Cambria Math"/>
                            </a:rPr>
                            <m:t>𝑡</m:t>
                          </m:r>
                        </m:den>
                      </m:f>
                      <m:r>
                        <a:rPr lang="en-US" i="1">
                          <a:latin typeface="Cambria Math"/>
                        </a:rPr>
                        <m:t>=</m:t>
                      </m:r>
                      <m:f>
                        <m:fPr>
                          <m:ctrlPr>
                            <a:rPr lang="en-US" i="1">
                              <a:latin typeface="Cambria Math"/>
                            </a:rPr>
                          </m:ctrlPr>
                        </m:fPr>
                        <m:num>
                          <m:r>
                            <a:rPr lang="en-US" i="1">
                              <a:latin typeface="Cambria Math"/>
                            </a:rPr>
                            <m:t>2</m:t>
                          </m:r>
                          <m:r>
                            <a:rPr lang="en-US" i="1">
                              <a:latin typeface="Cambria Math"/>
                            </a:rPr>
                            <m:t>𝐿</m:t>
                          </m:r>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num>
                        <m:den>
                          <m:sSub>
                            <m:sSubPr>
                              <m:ctrlPr>
                                <a:rPr lang="en-US" i="1">
                                  <a:latin typeface="Cambria Math"/>
                                </a:rPr>
                              </m:ctrlPr>
                            </m:sSubPr>
                            <m:e>
                              <m:r>
                                <a:rPr lang="en-US" i="1">
                                  <a:latin typeface="Cambria Math"/>
                                </a:rPr>
                                <m:t>𝑡</m:t>
                              </m:r>
                            </m:e>
                            <m:sub>
                              <m:r>
                                <a:rPr lang="en-US" i="1">
                                  <a:latin typeface="Cambria Math"/>
                                </a:rPr>
                                <m:t>0</m:t>
                              </m:r>
                            </m:sub>
                          </m:sSub>
                        </m:den>
                      </m:f>
                      <m:r>
                        <a:rPr lang="en-US" i="1">
                          <a:latin typeface="Cambria Math"/>
                        </a:rPr>
                        <m:t>=</m:t>
                      </m:r>
                      <m:sSub>
                        <m:sSubPr>
                          <m:ctrlPr>
                            <a:rPr lang="en-US" i="1">
                              <a:latin typeface="Cambria Math"/>
                            </a:rPr>
                          </m:ctrlPr>
                        </m:sSubPr>
                        <m:e>
                          <m:r>
                            <a:rPr lang="en-US" i="1">
                              <a:latin typeface="Cambria Math"/>
                            </a:rPr>
                            <m:t>𝑉</m:t>
                          </m:r>
                        </m:e>
                        <m:sub>
                          <m:r>
                            <a:rPr lang="en-US" i="1">
                              <a:latin typeface="Cambria Math"/>
                            </a:rPr>
                            <m:t>𝐴</m:t>
                          </m:r>
                        </m:sub>
                      </m:sSub>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r>
                        <a:rPr lang="en-US" i="1">
                          <a:latin typeface="Cambria Math"/>
                        </a:rPr>
                        <m:t>                                 (1−48)</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30707" y="304800"/>
                <a:ext cx="7953064" cy="961610"/>
              </a:xfrm>
              <a:prstGeom prst="rect">
                <a:avLst/>
              </a:prstGeom>
              <a:blipFill rotWithShape="1">
                <a:blip r:embed="rId2"/>
                <a:stretch>
                  <a:fillRect/>
                </a:stretch>
              </a:blipFill>
            </p:spPr>
            <p:txBody>
              <a:bodyPr/>
              <a:lstStyle/>
              <a:p>
                <a:r>
                  <a:rPr lang="en-US">
                    <a:noFill/>
                  </a:rPr>
                  <a:t> </a:t>
                </a:r>
              </a:p>
            </p:txBody>
          </p:sp>
        </mc:Fallback>
      </mc:AlternateContent>
      <p:sp>
        <p:nvSpPr>
          <p:cNvPr id="3" name="Rectangle 2"/>
          <p:cNvSpPr/>
          <p:nvPr/>
        </p:nvSpPr>
        <p:spPr>
          <a:xfrm>
            <a:off x="381000" y="1524000"/>
            <a:ext cx="7772400" cy="369332"/>
          </a:xfrm>
          <a:prstGeom prst="rect">
            <a:avLst/>
          </a:prstGeom>
        </p:spPr>
        <p:txBody>
          <a:bodyPr wrap="square">
            <a:spAutoFit/>
          </a:bodyPr>
          <a:lstStyle/>
          <a:p>
            <a:r>
              <a:rPr lang="en-US" dirty="0">
                <a:solidFill>
                  <a:srgbClr val="FF0000"/>
                </a:solidFill>
              </a:rPr>
              <a:t>Since the collision is elastic</a:t>
            </a:r>
            <a:r>
              <a:rPr lang="en-US" dirty="0"/>
              <a:t>, the total momentum is conserved, that is,</a:t>
            </a:r>
          </a:p>
        </p:txBody>
      </p:sp>
      <mc:AlternateContent xmlns:mc="http://schemas.openxmlformats.org/markup-compatibility/2006" xmlns:a14="http://schemas.microsoft.com/office/drawing/2010/main">
        <mc:Choice Requires="a14">
          <p:sp>
            <p:nvSpPr>
              <p:cNvPr id="4" name="Rectangle 3"/>
              <p:cNvSpPr/>
              <p:nvPr/>
            </p:nvSpPr>
            <p:spPr>
              <a:xfrm>
                <a:off x="624953" y="2209800"/>
                <a:ext cx="6764571"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𝑚</m:t>
                          </m:r>
                        </m:e>
                        <m:sub>
                          <m:r>
                            <a:rPr lang="en-US" i="1">
                              <a:latin typeface="Cambria Math"/>
                            </a:rPr>
                            <m:t>𝐴</m:t>
                          </m:r>
                        </m:sub>
                      </m:sSub>
                      <m:sSub>
                        <m:sSubPr>
                          <m:ctrlPr>
                            <a:rPr lang="en-US" i="1">
                              <a:latin typeface="Cambria Math"/>
                            </a:rPr>
                          </m:ctrlPr>
                        </m:sSubPr>
                        <m:e>
                          <m:r>
                            <a:rPr lang="en-US" i="1">
                              <a:latin typeface="Cambria Math"/>
                            </a:rPr>
                            <m:t>𝑉</m:t>
                          </m:r>
                        </m:e>
                        <m:sub>
                          <m:r>
                            <a:rPr lang="en-US" i="1">
                              <a:latin typeface="Cambria Math"/>
                            </a:rPr>
                            <m:t>𝐴</m:t>
                          </m:r>
                        </m:sub>
                      </m:sSub>
                      <m:r>
                        <a:rPr lang="en-US" i="1">
                          <a:latin typeface="Cambria Math"/>
                        </a:rPr>
                        <m:t>−</m:t>
                      </m:r>
                      <m:sSub>
                        <m:sSubPr>
                          <m:ctrlPr>
                            <a:rPr lang="en-US" i="1">
                              <a:latin typeface="Cambria Math"/>
                            </a:rPr>
                          </m:ctrlPr>
                        </m:sSubPr>
                        <m:e>
                          <m:r>
                            <a:rPr lang="en-US" i="1">
                              <a:latin typeface="Cambria Math"/>
                            </a:rPr>
                            <m:t>𝑚</m:t>
                          </m:r>
                        </m:e>
                        <m:sub>
                          <m:r>
                            <a:rPr lang="en-US" i="1">
                              <a:latin typeface="Cambria Math"/>
                            </a:rPr>
                            <m:t>𝐵</m:t>
                          </m:r>
                        </m:sub>
                      </m:sSub>
                      <m:sSub>
                        <m:sSubPr>
                          <m:ctrlPr>
                            <a:rPr lang="en-US" i="1">
                              <a:latin typeface="Cambria Math"/>
                            </a:rPr>
                          </m:ctrlPr>
                        </m:sSubPr>
                        <m:e>
                          <m:r>
                            <a:rPr lang="en-US" i="1">
                              <a:latin typeface="Cambria Math"/>
                            </a:rPr>
                            <m:t>𝑉</m:t>
                          </m:r>
                        </m:e>
                        <m:sub>
                          <m:r>
                            <a:rPr lang="en-US" i="1">
                              <a:latin typeface="Cambria Math"/>
                            </a:rPr>
                            <m:t>𝐵</m:t>
                          </m:r>
                        </m:sub>
                      </m:sSub>
                      <m:r>
                        <a:rPr lang="en-US" i="1">
                          <a:latin typeface="Cambria Math"/>
                        </a:rPr>
                        <m:t>=−</m:t>
                      </m:r>
                      <m:sSub>
                        <m:sSubPr>
                          <m:ctrlPr>
                            <a:rPr lang="en-US" i="1">
                              <a:latin typeface="Cambria Math"/>
                            </a:rPr>
                          </m:ctrlPr>
                        </m:sSubPr>
                        <m:e>
                          <m:r>
                            <a:rPr lang="en-US" i="1">
                              <a:latin typeface="Cambria Math"/>
                            </a:rPr>
                            <m:t>𝑚</m:t>
                          </m:r>
                        </m:e>
                        <m:sub>
                          <m:r>
                            <a:rPr lang="en-US" i="1">
                              <a:latin typeface="Cambria Math"/>
                            </a:rPr>
                            <m:t>𝐴</m:t>
                          </m:r>
                        </m:sub>
                      </m:sSub>
                      <m:sSub>
                        <m:sSubPr>
                          <m:ctrlPr>
                            <a:rPr lang="en-US" i="1">
                              <a:latin typeface="Cambria Math"/>
                            </a:rPr>
                          </m:ctrlPr>
                        </m:sSubPr>
                        <m:e>
                          <m:r>
                            <a:rPr lang="en-US" i="1">
                              <a:latin typeface="Cambria Math"/>
                            </a:rPr>
                            <m:t>𝑉</m:t>
                          </m:r>
                        </m:e>
                        <m:sub>
                          <m:r>
                            <a:rPr lang="en-US" i="1">
                              <a:latin typeface="Cambria Math"/>
                            </a:rPr>
                            <m:t>𝐴</m:t>
                          </m:r>
                        </m:sub>
                      </m:sSub>
                      <m:r>
                        <a:rPr lang="en-US" i="1">
                          <a:latin typeface="Cambria Math"/>
                        </a:rPr>
                        <m:t>+</m:t>
                      </m:r>
                      <m:sSub>
                        <m:sSubPr>
                          <m:ctrlPr>
                            <a:rPr lang="en-US" i="1">
                              <a:latin typeface="Cambria Math"/>
                            </a:rPr>
                          </m:ctrlPr>
                        </m:sSubPr>
                        <m:e>
                          <m:r>
                            <a:rPr lang="en-US" i="1">
                              <a:latin typeface="Cambria Math"/>
                            </a:rPr>
                            <m:t>𝑚</m:t>
                          </m:r>
                        </m:e>
                        <m:sub>
                          <m:r>
                            <a:rPr lang="en-US" i="1">
                              <a:latin typeface="Cambria Math"/>
                            </a:rPr>
                            <m:t>𝐵</m:t>
                          </m:r>
                        </m:sub>
                      </m:sSub>
                      <m:sSub>
                        <m:sSubPr>
                          <m:ctrlPr>
                            <a:rPr lang="en-US" i="1">
                              <a:latin typeface="Cambria Math"/>
                            </a:rPr>
                          </m:ctrlPr>
                        </m:sSubPr>
                        <m:e>
                          <m:r>
                            <a:rPr lang="en-US" i="1">
                              <a:latin typeface="Cambria Math"/>
                            </a:rPr>
                            <m:t>𝑉</m:t>
                          </m:r>
                        </m:e>
                        <m:sub>
                          <m:r>
                            <a:rPr lang="en-US" i="1">
                              <a:latin typeface="Cambria Math"/>
                            </a:rPr>
                            <m:t>𝐵</m:t>
                          </m:r>
                        </m:sub>
                      </m:sSub>
                      <m:r>
                        <a:rPr lang="en-US" i="1">
                          <a:latin typeface="Cambria Math"/>
                        </a:rPr>
                        <m:t>            (1−49)</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624953" y="2209800"/>
                <a:ext cx="6764571" cy="369332"/>
              </a:xfrm>
              <a:prstGeom prst="rect">
                <a:avLst/>
              </a:prstGeom>
              <a:blipFill rotWithShape="1">
                <a:blip r:embed="rId3"/>
                <a:stretch>
                  <a:fillRect b="-11667"/>
                </a:stretch>
              </a:blipFill>
            </p:spPr>
            <p:txBody>
              <a:bodyPr/>
              <a:lstStyle/>
              <a:p>
                <a:r>
                  <a:rPr lang="en-US">
                    <a:noFill/>
                  </a:rPr>
                  <a:t> </a:t>
                </a:r>
              </a:p>
            </p:txBody>
          </p:sp>
        </mc:Fallback>
      </mc:AlternateContent>
      <p:sp>
        <p:nvSpPr>
          <p:cNvPr id="5" name="Rectangle 4"/>
          <p:cNvSpPr/>
          <p:nvPr/>
        </p:nvSpPr>
        <p:spPr>
          <a:xfrm>
            <a:off x="381000" y="2743200"/>
            <a:ext cx="8153400" cy="369332"/>
          </a:xfrm>
          <a:prstGeom prst="rect">
            <a:avLst/>
          </a:prstGeom>
        </p:spPr>
        <p:txBody>
          <a:bodyPr wrap="square">
            <a:spAutoFit/>
          </a:bodyPr>
          <a:lstStyle/>
          <a:p>
            <a:r>
              <a:rPr lang="en-US" dirty="0"/>
              <a:t>where m</a:t>
            </a:r>
            <a:r>
              <a:rPr lang="en-US" baseline="-25000" dirty="0"/>
              <a:t>A</a:t>
            </a:r>
            <a:r>
              <a:rPr lang="en-US" dirty="0"/>
              <a:t> and </a:t>
            </a:r>
            <a:r>
              <a:rPr lang="en-US" dirty="0" err="1"/>
              <a:t>m</a:t>
            </a:r>
            <a:r>
              <a:rPr lang="en-US" baseline="-25000" dirty="0" err="1"/>
              <a:t>B</a:t>
            </a:r>
            <a:r>
              <a:rPr lang="en-US" dirty="0"/>
              <a:t> are the masses of A and B as measured in S. This leads to</a:t>
            </a:r>
          </a:p>
        </p:txBody>
      </p:sp>
      <mc:AlternateContent xmlns:mc="http://schemas.openxmlformats.org/markup-compatibility/2006" xmlns:a14="http://schemas.microsoft.com/office/drawing/2010/main">
        <mc:Choice Requires="a14">
          <p:sp>
            <p:nvSpPr>
              <p:cNvPr id="6" name="Rectangle 5"/>
              <p:cNvSpPr/>
              <p:nvPr/>
            </p:nvSpPr>
            <p:spPr>
              <a:xfrm>
                <a:off x="2431730" y="3200400"/>
                <a:ext cx="495779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𝑚</m:t>
                          </m:r>
                        </m:e>
                        <m:sub>
                          <m:r>
                            <a:rPr lang="en-US" i="1">
                              <a:latin typeface="Cambria Math"/>
                            </a:rPr>
                            <m:t>𝐴</m:t>
                          </m:r>
                        </m:sub>
                      </m:sSub>
                      <m:sSub>
                        <m:sSubPr>
                          <m:ctrlPr>
                            <a:rPr lang="en-US" i="1">
                              <a:latin typeface="Cambria Math"/>
                            </a:rPr>
                          </m:ctrlPr>
                        </m:sSubPr>
                        <m:e>
                          <m:r>
                            <a:rPr lang="en-US" i="1">
                              <a:latin typeface="Cambria Math"/>
                            </a:rPr>
                            <m:t>𝑉</m:t>
                          </m:r>
                        </m:e>
                        <m:sub>
                          <m:r>
                            <a:rPr lang="en-US" i="1">
                              <a:latin typeface="Cambria Math"/>
                            </a:rPr>
                            <m:t>𝐴</m:t>
                          </m:r>
                        </m:sub>
                      </m:sSub>
                      <m:r>
                        <a:rPr lang="en-US" i="1">
                          <a:latin typeface="Cambria Math"/>
                        </a:rPr>
                        <m:t>=</m:t>
                      </m:r>
                      <m:sSub>
                        <m:sSubPr>
                          <m:ctrlPr>
                            <a:rPr lang="en-US" i="1">
                              <a:latin typeface="Cambria Math"/>
                            </a:rPr>
                          </m:ctrlPr>
                        </m:sSubPr>
                        <m:e>
                          <m:r>
                            <a:rPr lang="en-US" i="1">
                              <a:latin typeface="Cambria Math"/>
                            </a:rPr>
                            <m:t>𝑚</m:t>
                          </m:r>
                        </m:e>
                        <m:sub>
                          <m:r>
                            <a:rPr lang="en-US" i="1">
                              <a:latin typeface="Cambria Math"/>
                            </a:rPr>
                            <m:t>𝐵</m:t>
                          </m:r>
                        </m:sub>
                      </m:sSub>
                      <m:sSub>
                        <m:sSubPr>
                          <m:ctrlPr>
                            <a:rPr lang="en-US" i="1">
                              <a:latin typeface="Cambria Math"/>
                            </a:rPr>
                          </m:ctrlPr>
                        </m:sSubPr>
                        <m:e>
                          <m:r>
                            <a:rPr lang="en-US" i="1">
                              <a:latin typeface="Cambria Math"/>
                            </a:rPr>
                            <m:t>𝑉</m:t>
                          </m:r>
                        </m:e>
                        <m:sub>
                          <m:r>
                            <a:rPr lang="en-US" i="1">
                              <a:latin typeface="Cambria Math"/>
                            </a:rPr>
                            <m:t>𝐵</m:t>
                          </m:r>
                        </m:sub>
                      </m:sSub>
                      <m:r>
                        <a:rPr lang="en-US" i="1">
                          <a:latin typeface="Cambria Math"/>
                        </a:rPr>
                        <m:t>                      (1−50)</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431730" y="3200400"/>
                <a:ext cx="4957794" cy="369332"/>
              </a:xfrm>
              <a:prstGeom prst="rect">
                <a:avLst/>
              </a:prstGeom>
              <a:blipFill rotWithShape="1">
                <a:blip r:embed="rId4"/>
                <a:stretch>
                  <a:fillRect b="-11475"/>
                </a:stretch>
              </a:blipFill>
            </p:spPr>
            <p:txBody>
              <a:bodyPr/>
              <a:lstStyle/>
              <a:p>
                <a:r>
                  <a:rPr lang="en-US">
                    <a:noFill/>
                  </a:rPr>
                  <a:t> </a:t>
                </a:r>
              </a:p>
            </p:txBody>
          </p:sp>
        </mc:Fallback>
      </mc:AlternateContent>
      <p:sp>
        <p:nvSpPr>
          <p:cNvPr id="7" name="Rectangle 6"/>
          <p:cNvSpPr/>
          <p:nvPr/>
        </p:nvSpPr>
        <p:spPr>
          <a:xfrm>
            <a:off x="609600" y="3733800"/>
            <a:ext cx="4038600" cy="369332"/>
          </a:xfrm>
          <a:prstGeom prst="rect">
            <a:avLst/>
          </a:prstGeom>
        </p:spPr>
        <p:txBody>
          <a:bodyPr wrap="square">
            <a:spAutoFit/>
          </a:bodyPr>
          <a:lstStyle/>
          <a:p>
            <a:r>
              <a:rPr lang="en-US" dirty="0"/>
              <a:t>Inserting Eq.(48) into Eq.(50),we find</a:t>
            </a:r>
          </a:p>
        </p:txBody>
      </p:sp>
      <mc:AlternateContent xmlns:mc="http://schemas.openxmlformats.org/markup-compatibility/2006" xmlns:a14="http://schemas.microsoft.com/office/drawing/2010/main">
        <mc:Choice Requires="a14">
          <p:sp>
            <p:nvSpPr>
              <p:cNvPr id="8" name="Rectangle 7"/>
              <p:cNvSpPr/>
              <p:nvPr/>
            </p:nvSpPr>
            <p:spPr>
              <a:xfrm>
                <a:off x="583264" y="4114800"/>
                <a:ext cx="5893735" cy="121969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a:rPr>
                          </m:ctrlPr>
                        </m:sSubPr>
                        <m:e>
                          <m:r>
                            <a:rPr lang="en-US" i="1">
                              <a:solidFill>
                                <a:srgbClr val="FF0000"/>
                              </a:solidFill>
                              <a:latin typeface="Cambria Math"/>
                            </a:rPr>
                            <m:t>𝑚</m:t>
                          </m:r>
                        </m:e>
                        <m:sub>
                          <m:r>
                            <a:rPr lang="en-US" i="1">
                              <a:solidFill>
                                <a:srgbClr val="FF0000"/>
                              </a:solidFill>
                              <a:latin typeface="Cambria Math"/>
                            </a:rPr>
                            <m:t>𝐴</m:t>
                          </m:r>
                        </m:sub>
                      </m:sSub>
                      <m:r>
                        <a:rPr lang="en-US" i="1">
                          <a:solidFill>
                            <a:srgbClr val="FF0000"/>
                          </a:solidFill>
                          <a:latin typeface="Cambria Math"/>
                        </a:rPr>
                        <m:t>=</m:t>
                      </m:r>
                      <m:sSub>
                        <m:sSubPr>
                          <m:ctrlPr>
                            <a:rPr lang="en-US" i="1">
                              <a:solidFill>
                                <a:srgbClr val="FF0000"/>
                              </a:solidFill>
                              <a:latin typeface="Cambria Math"/>
                            </a:rPr>
                          </m:ctrlPr>
                        </m:sSubPr>
                        <m:e>
                          <m:r>
                            <a:rPr lang="en-US" i="1">
                              <a:solidFill>
                                <a:srgbClr val="FF0000"/>
                              </a:solidFill>
                              <a:latin typeface="Cambria Math"/>
                            </a:rPr>
                            <m:t>𝑚</m:t>
                          </m:r>
                        </m:e>
                        <m:sub>
                          <m:r>
                            <a:rPr lang="en-US" i="1">
                              <a:solidFill>
                                <a:srgbClr val="FF0000"/>
                              </a:solidFill>
                              <a:latin typeface="Cambria Math"/>
                            </a:rPr>
                            <m:t>𝐵</m:t>
                          </m:r>
                        </m:sub>
                      </m:sSub>
                      <m:rad>
                        <m:radPr>
                          <m:degHide m:val="on"/>
                          <m:ctrlPr>
                            <a:rPr lang="en-US" i="1">
                              <a:solidFill>
                                <a:srgbClr val="FF0000"/>
                              </a:solidFill>
                              <a:latin typeface="Cambria Math"/>
                            </a:rPr>
                          </m:ctrlPr>
                        </m:radPr>
                        <m:deg/>
                        <m:e>
                          <m:r>
                            <a:rPr lang="en-US" i="1">
                              <a:solidFill>
                                <a:srgbClr val="FF0000"/>
                              </a:solidFill>
                              <a:latin typeface="Cambria Math"/>
                            </a:rPr>
                            <m:t>1−</m:t>
                          </m:r>
                          <m:f>
                            <m:fPr>
                              <m:type m:val="skw"/>
                              <m:ctrlPr>
                                <a:rPr lang="en-US" i="1">
                                  <a:solidFill>
                                    <a:srgbClr val="FF0000"/>
                                  </a:solidFill>
                                  <a:latin typeface="Cambria Math"/>
                                </a:rPr>
                              </m:ctrlPr>
                            </m:fPr>
                            <m:num>
                              <m:sSup>
                                <m:sSupPr>
                                  <m:ctrlPr>
                                    <a:rPr lang="en-US" i="1">
                                      <a:solidFill>
                                        <a:srgbClr val="FF0000"/>
                                      </a:solidFill>
                                      <a:latin typeface="Cambria Math"/>
                                    </a:rPr>
                                  </m:ctrlPr>
                                </m:sSupPr>
                                <m:e>
                                  <m:r>
                                    <a:rPr lang="en-US" i="1">
                                      <a:solidFill>
                                        <a:srgbClr val="FF0000"/>
                                      </a:solidFill>
                                      <a:latin typeface="Cambria Math"/>
                                    </a:rPr>
                                    <m:t>𝑣</m:t>
                                  </m:r>
                                </m:e>
                                <m:sup>
                                  <m:r>
                                    <a:rPr lang="en-US" i="1">
                                      <a:solidFill>
                                        <a:srgbClr val="FF0000"/>
                                      </a:solidFill>
                                      <a:latin typeface="Cambria Math"/>
                                    </a:rPr>
                                    <m:t>2</m:t>
                                  </m:r>
                                </m:sup>
                              </m:sSup>
                            </m:num>
                            <m:den>
                              <m:sSup>
                                <m:sSupPr>
                                  <m:ctrlPr>
                                    <a:rPr lang="en-US" i="1">
                                      <a:solidFill>
                                        <a:srgbClr val="FF0000"/>
                                      </a:solidFill>
                                      <a:latin typeface="Cambria Math"/>
                                    </a:rPr>
                                  </m:ctrlPr>
                                </m:sSupPr>
                                <m:e>
                                  <m:r>
                                    <a:rPr lang="en-US" i="1">
                                      <a:solidFill>
                                        <a:srgbClr val="FF0000"/>
                                      </a:solidFill>
                                      <a:latin typeface="Cambria Math"/>
                                    </a:rPr>
                                    <m:t>𝑐</m:t>
                                  </m:r>
                                </m:e>
                                <m:sup>
                                  <m:r>
                                    <a:rPr lang="en-US" i="1">
                                      <a:solidFill>
                                        <a:srgbClr val="FF0000"/>
                                      </a:solidFill>
                                      <a:latin typeface="Cambria Math"/>
                                    </a:rPr>
                                    <m:t>2</m:t>
                                  </m:r>
                                </m:sup>
                              </m:sSup>
                            </m:den>
                          </m:f>
                        </m:e>
                      </m:rad>
                      <m:r>
                        <a:rPr lang="en-US" i="1">
                          <a:solidFill>
                            <a:srgbClr val="FF0000"/>
                          </a:solidFill>
                          <a:latin typeface="Cambria Math"/>
                        </a:rPr>
                        <m:t>                   </m:t>
                      </m:r>
                      <m:d>
                        <m:dPr>
                          <m:ctrlPr>
                            <a:rPr lang="en-US" i="1">
                              <a:solidFill>
                                <a:srgbClr val="FF0000"/>
                              </a:solidFill>
                              <a:latin typeface="Cambria Math"/>
                            </a:rPr>
                          </m:ctrlPr>
                        </m:dPr>
                        <m:e>
                          <m:r>
                            <a:rPr lang="en-US" i="1">
                              <a:solidFill>
                                <a:srgbClr val="FF0000"/>
                              </a:solidFill>
                              <a:latin typeface="Cambria Math"/>
                            </a:rPr>
                            <m:t>1−51</m:t>
                          </m:r>
                        </m:e>
                      </m:d>
                      <m:r>
                        <a:rPr lang="en-US" b="0" i="1" smtClean="0">
                          <a:solidFill>
                            <a:srgbClr val="FF0000"/>
                          </a:solidFill>
                          <a:latin typeface="Cambria Math"/>
                        </a:rPr>
                        <m:t>   </m:t>
                      </m:r>
                    </m:oMath>
                  </m:oMathPara>
                </a14:m>
                <a:endParaRPr lang="en-US" b="0" i="1" dirty="0" smtClean="0">
                  <a:solidFill>
                    <a:srgbClr val="FF0000"/>
                  </a:solidFill>
                  <a:latin typeface="Cambria Math"/>
                </a:endParaRPr>
              </a:p>
              <a:p>
                <a:pPr/>
                <a14:m>
                  <m:oMathPara xmlns:m="http://schemas.openxmlformats.org/officeDocument/2006/math">
                    <m:oMathParaPr>
                      <m:jc m:val="centerGroup"/>
                    </m:oMathParaPr>
                    <m:oMath xmlns:m="http://schemas.openxmlformats.org/officeDocument/2006/math">
                      <m:r>
                        <a:rPr lang="en-US" i="1">
                          <a:solidFill>
                            <a:srgbClr val="FF0000"/>
                          </a:solidFill>
                          <a:latin typeface="Cambria Math"/>
                        </a:rPr>
                        <m:t>𝑜𝑟</m:t>
                      </m:r>
                      <m:r>
                        <a:rPr lang="en-US" b="0" i="1" smtClean="0">
                          <a:solidFill>
                            <a:srgbClr val="FF0000"/>
                          </a:solidFill>
                          <a:latin typeface="Cambria Math"/>
                        </a:rPr>
                        <m:t>                       </m:t>
                      </m:r>
                      <m:r>
                        <a:rPr lang="en-US" i="1">
                          <a:solidFill>
                            <a:srgbClr val="FF0000"/>
                          </a:solidFill>
                          <a:latin typeface="Cambria Math"/>
                        </a:rPr>
                        <m:t>𝑚</m:t>
                      </m:r>
                      <m:r>
                        <a:rPr lang="en-US" i="1">
                          <a:solidFill>
                            <a:srgbClr val="FF0000"/>
                          </a:solidFill>
                          <a:latin typeface="Cambria Math"/>
                        </a:rPr>
                        <m:t>=</m:t>
                      </m:r>
                      <m:sSub>
                        <m:sSubPr>
                          <m:ctrlPr>
                            <a:rPr lang="en-US" i="1">
                              <a:solidFill>
                                <a:srgbClr val="FF0000"/>
                              </a:solidFill>
                              <a:latin typeface="Cambria Math"/>
                            </a:rPr>
                          </m:ctrlPr>
                        </m:sSubPr>
                        <m:e>
                          <m:r>
                            <a:rPr lang="en-US" i="1">
                              <a:solidFill>
                                <a:srgbClr val="FF0000"/>
                              </a:solidFill>
                              <a:latin typeface="Cambria Math"/>
                            </a:rPr>
                            <m:t>𝑚</m:t>
                          </m:r>
                        </m:e>
                        <m:sub>
                          <m:r>
                            <a:rPr lang="en-US" i="1">
                              <a:solidFill>
                                <a:srgbClr val="FF0000"/>
                              </a:solidFill>
                              <a:latin typeface="Cambria Math"/>
                            </a:rPr>
                            <m:t>0</m:t>
                          </m:r>
                        </m:sub>
                      </m:sSub>
                      <m:r>
                        <a:rPr lang="en-US" b="0" i="1" smtClean="0">
                          <a:solidFill>
                            <a:srgbClr val="FF0000"/>
                          </a:solidFill>
                          <a:latin typeface="Cambria Math"/>
                        </a:rPr>
                        <m:t>/</m:t>
                      </m:r>
                      <m:rad>
                        <m:radPr>
                          <m:degHide m:val="on"/>
                          <m:ctrlPr>
                            <a:rPr lang="en-US" i="1">
                              <a:solidFill>
                                <a:srgbClr val="FF0000"/>
                              </a:solidFill>
                              <a:latin typeface="Cambria Math"/>
                            </a:rPr>
                          </m:ctrlPr>
                        </m:radPr>
                        <m:deg/>
                        <m:e>
                          <m:r>
                            <a:rPr lang="en-US" i="1">
                              <a:solidFill>
                                <a:srgbClr val="FF0000"/>
                              </a:solidFill>
                              <a:latin typeface="Cambria Math"/>
                            </a:rPr>
                            <m:t>1−</m:t>
                          </m:r>
                          <m:f>
                            <m:fPr>
                              <m:type m:val="skw"/>
                              <m:ctrlPr>
                                <a:rPr lang="en-US" i="1">
                                  <a:solidFill>
                                    <a:srgbClr val="FF0000"/>
                                  </a:solidFill>
                                  <a:latin typeface="Cambria Math"/>
                                </a:rPr>
                              </m:ctrlPr>
                            </m:fPr>
                            <m:num>
                              <m:sSup>
                                <m:sSupPr>
                                  <m:ctrlPr>
                                    <a:rPr lang="en-US" i="1">
                                      <a:solidFill>
                                        <a:srgbClr val="FF0000"/>
                                      </a:solidFill>
                                      <a:latin typeface="Cambria Math"/>
                                    </a:rPr>
                                  </m:ctrlPr>
                                </m:sSupPr>
                                <m:e>
                                  <m:r>
                                    <a:rPr lang="en-US" i="1">
                                      <a:solidFill>
                                        <a:srgbClr val="FF0000"/>
                                      </a:solidFill>
                                      <a:latin typeface="Cambria Math"/>
                                    </a:rPr>
                                    <m:t>𝑣</m:t>
                                  </m:r>
                                </m:e>
                                <m:sup>
                                  <m:r>
                                    <a:rPr lang="en-US" i="1">
                                      <a:solidFill>
                                        <a:srgbClr val="FF0000"/>
                                      </a:solidFill>
                                      <a:latin typeface="Cambria Math"/>
                                    </a:rPr>
                                    <m:t>2</m:t>
                                  </m:r>
                                </m:sup>
                              </m:sSup>
                            </m:num>
                            <m:den>
                              <m:sSup>
                                <m:sSupPr>
                                  <m:ctrlPr>
                                    <a:rPr lang="en-US" i="1">
                                      <a:solidFill>
                                        <a:srgbClr val="FF0000"/>
                                      </a:solidFill>
                                      <a:latin typeface="Cambria Math"/>
                                    </a:rPr>
                                  </m:ctrlPr>
                                </m:sSupPr>
                                <m:e>
                                  <m:r>
                                    <a:rPr lang="en-US" i="1">
                                      <a:solidFill>
                                        <a:srgbClr val="FF0000"/>
                                      </a:solidFill>
                                      <a:latin typeface="Cambria Math"/>
                                    </a:rPr>
                                    <m:t>𝑐</m:t>
                                  </m:r>
                                </m:e>
                                <m:sup>
                                  <m:r>
                                    <a:rPr lang="en-US" i="1">
                                      <a:solidFill>
                                        <a:srgbClr val="FF0000"/>
                                      </a:solidFill>
                                      <a:latin typeface="Cambria Math"/>
                                    </a:rPr>
                                    <m:t>2</m:t>
                                  </m:r>
                                </m:sup>
                              </m:sSup>
                            </m:den>
                          </m:f>
                        </m:e>
                      </m:rad>
                      <m:r>
                        <a:rPr lang="en-US" i="1">
                          <a:solidFill>
                            <a:srgbClr val="FF0000"/>
                          </a:solidFill>
                          <a:latin typeface="Cambria Math"/>
                        </a:rPr>
                        <m:t>                   (1−52</m:t>
                      </m:r>
                    </m:oMath>
                  </m:oMathPara>
                </a14:m>
                <a:endParaRPr lang="en-US" dirty="0">
                  <a:solidFill>
                    <a:srgbClr val="FF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583264" y="4114800"/>
                <a:ext cx="5893735" cy="121969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81000" y="5562600"/>
                <a:ext cx="8610600" cy="1085875"/>
              </a:xfrm>
              <a:prstGeom prst="rect">
                <a:avLst/>
              </a:prstGeom>
              <a:noFill/>
            </p:spPr>
            <p:txBody>
              <a:bodyPr wrap="square" rtlCol="0">
                <a:spAutoFit/>
              </a:bodyPr>
              <a:lstStyle/>
              <a:p>
                <a:r>
                  <a:rPr lang="en-US" sz="1600" dirty="0"/>
                  <a:t>We call m</a:t>
                </a:r>
                <a:r>
                  <a:rPr lang="en-US" sz="1600" baseline="-25000" dirty="0"/>
                  <a:t>0</a:t>
                </a:r>
                <a:r>
                  <a:rPr lang="en-US" sz="1600" dirty="0"/>
                  <a:t> the rest mass or the proper mass. Thus, the mass m of a moving body is larger than its rest mass m</a:t>
                </a:r>
                <a:r>
                  <a:rPr lang="en-US" sz="1600" baseline="-25000" dirty="0"/>
                  <a:t>0</a:t>
                </a:r>
                <a:r>
                  <a:rPr lang="en-US" sz="1600" dirty="0"/>
                  <a:t> by the factor    </a:t>
                </a:r>
                <a14:m>
                  <m:oMath xmlns:m="http://schemas.openxmlformats.org/officeDocument/2006/math">
                    <m:r>
                      <a:rPr lang="en-US" sz="1600" i="1">
                        <a:latin typeface="Cambria Math"/>
                      </a:rPr>
                      <m:t>1 /</m:t>
                    </m:r>
                    <m:rad>
                      <m:radPr>
                        <m:degHide m:val="on"/>
                        <m:ctrlPr>
                          <a:rPr lang="en-US" sz="1600" i="1">
                            <a:latin typeface="Cambria Math"/>
                          </a:rPr>
                        </m:ctrlPr>
                      </m:radPr>
                      <m:deg/>
                      <m:e>
                        <m:r>
                          <a:rPr lang="en-US" sz="1600" i="1">
                            <a:latin typeface="Cambria Math"/>
                          </a:rPr>
                          <m:t>1−</m:t>
                        </m:r>
                        <m:f>
                          <m:fPr>
                            <m:type m:val="skw"/>
                            <m:ctrlPr>
                              <a:rPr lang="en-US" sz="1600" i="1">
                                <a:latin typeface="Cambria Math"/>
                              </a:rPr>
                            </m:ctrlPr>
                          </m:fPr>
                          <m:num>
                            <m:sSup>
                              <m:sSupPr>
                                <m:ctrlPr>
                                  <a:rPr lang="en-US" sz="1600" i="1">
                                    <a:latin typeface="Cambria Math"/>
                                  </a:rPr>
                                </m:ctrlPr>
                              </m:sSupPr>
                              <m:e>
                                <m:r>
                                  <a:rPr lang="en-US" sz="1600" i="1">
                                    <a:latin typeface="Cambria Math"/>
                                  </a:rPr>
                                  <m:t>𝑣</m:t>
                                </m:r>
                              </m:e>
                              <m:sup>
                                <m:r>
                                  <a:rPr lang="en-US" sz="1600" i="1">
                                    <a:latin typeface="Cambria Math"/>
                                  </a:rPr>
                                  <m:t>2</m:t>
                                </m:r>
                              </m:sup>
                            </m:sSup>
                          </m:num>
                          <m:den>
                            <m:sSup>
                              <m:sSupPr>
                                <m:ctrlPr>
                                  <a:rPr lang="en-US" sz="1600" i="1">
                                    <a:latin typeface="Cambria Math"/>
                                  </a:rPr>
                                </m:ctrlPr>
                              </m:sSupPr>
                              <m:e>
                                <m:r>
                                  <a:rPr lang="en-US" sz="1600" i="1">
                                    <a:latin typeface="Cambria Math"/>
                                  </a:rPr>
                                  <m:t>𝑐</m:t>
                                </m:r>
                              </m:e>
                              <m:sup>
                                <m:r>
                                  <a:rPr lang="en-US" sz="1600" i="1">
                                    <a:latin typeface="Cambria Math"/>
                                  </a:rPr>
                                  <m:t>2</m:t>
                                </m:r>
                              </m:sup>
                            </m:sSup>
                          </m:den>
                        </m:f>
                      </m:e>
                    </m:rad>
                    <m:r>
                      <a:rPr lang="en-US" sz="1600" i="1">
                        <a:latin typeface="Cambria Math"/>
                      </a:rPr>
                      <m:t>      </m:t>
                    </m:r>
                  </m:oMath>
                </a14:m>
                <a:r>
                  <a:rPr lang="en-US" sz="1600" dirty="0"/>
                  <a:t>.The increase of the mass due to motion is a relativistic effect. We call m the relativistic mass of the body</a:t>
                </a:r>
                <a:r>
                  <a:rPr lang="en-US" sz="1600" dirty="0" smtClean="0"/>
                  <a:t>.</a:t>
                </a:r>
                <a:endParaRPr lang="en-US"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381000" y="5562600"/>
                <a:ext cx="8610600" cy="1085875"/>
              </a:xfrm>
              <a:prstGeom prst="rect">
                <a:avLst/>
              </a:prstGeom>
              <a:blipFill rotWithShape="1">
                <a:blip r:embed="rId6"/>
                <a:stretch>
                  <a:fillRect l="-425" t="-1685" r="-142" b="-6180"/>
                </a:stretch>
              </a:blipFill>
            </p:spPr>
            <p:txBody>
              <a:bodyPr/>
              <a:lstStyle/>
              <a:p>
                <a:r>
                  <a:rPr lang="en-US">
                    <a:noFill/>
                  </a:rPr>
                  <a:t> </a:t>
                </a:r>
              </a:p>
            </p:txBody>
          </p:sp>
        </mc:Fallback>
      </mc:AlternateContent>
    </p:spTree>
    <p:extLst>
      <p:ext uri="{BB962C8B-B14F-4D97-AF65-F5344CB8AC3E}">
        <p14:creationId xmlns:p14="http://schemas.microsoft.com/office/powerpoint/2010/main" val="393041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3923831" cy="369332"/>
          </a:xfrm>
          <a:prstGeom prst="rect">
            <a:avLst/>
          </a:prstGeom>
        </p:spPr>
        <p:txBody>
          <a:bodyPr wrap="none">
            <a:spAutoFit/>
          </a:bodyPr>
          <a:lstStyle/>
          <a:p>
            <a:r>
              <a:rPr lang="en-US" dirty="0"/>
              <a:t>The relativistic momentum is defined as</a:t>
            </a:r>
          </a:p>
        </p:txBody>
      </p:sp>
      <mc:AlternateContent xmlns:mc="http://schemas.openxmlformats.org/markup-compatibility/2006" xmlns:a14="http://schemas.microsoft.com/office/drawing/2010/main">
        <mc:Choice Requires="a14">
          <p:sp>
            <p:nvSpPr>
              <p:cNvPr id="3" name="Rectangle 2"/>
              <p:cNvSpPr/>
              <p:nvPr/>
            </p:nvSpPr>
            <p:spPr>
              <a:xfrm>
                <a:off x="1295400" y="990600"/>
                <a:ext cx="5862139" cy="91172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𝑝</m:t>
                      </m:r>
                      <m:r>
                        <a:rPr lang="en-US" i="1">
                          <a:latin typeface="Cambria Math"/>
                        </a:rPr>
                        <m:t>=</m:t>
                      </m:r>
                      <m:r>
                        <a:rPr lang="en-US" i="1">
                          <a:latin typeface="Cambria Math"/>
                        </a:rPr>
                        <m:t>𝑚𝑣</m:t>
                      </m:r>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𝑚</m:t>
                              </m:r>
                            </m:e>
                            <m:sub>
                              <m:r>
                                <a:rPr lang="en-US" i="1">
                                  <a:latin typeface="Cambria Math"/>
                                </a:rPr>
                                <m:t>0</m:t>
                              </m:r>
                            </m:sub>
                          </m:sSub>
                          <m:r>
                            <a:rPr lang="en-US" i="1">
                              <a:latin typeface="Cambria Math"/>
                            </a:rPr>
                            <m:t>𝑣</m:t>
                          </m:r>
                        </m:num>
                        <m:den>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den>
                      </m:f>
                      <m:r>
                        <a:rPr lang="en-US" i="1">
                          <a:latin typeface="Cambria Math"/>
                        </a:rPr>
                        <m:t>                   (1−53)</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295400" y="990600"/>
                <a:ext cx="5862139" cy="911724"/>
              </a:xfrm>
              <a:prstGeom prst="rect">
                <a:avLst/>
              </a:prstGeom>
              <a:blipFill rotWithShape="1">
                <a:blip r:embed="rId2"/>
                <a:stretch>
                  <a:fillRect/>
                </a:stretch>
              </a:blipFill>
            </p:spPr>
            <p:txBody>
              <a:bodyPr/>
              <a:lstStyle/>
              <a:p>
                <a:r>
                  <a:rPr lang="en-US">
                    <a:noFill/>
                  </a:rPr>
                  <a:t> </a:t>
                </a:r>
              </a:p>
            </p:txBody>
          </p:sp>
        </mc:Fallback>
      </mc:AlternateContent>
      <p:sp>
        <p:nvSpPr>
          <p:cNvPr id="4" name="Rectangle 3"/>
          <p:cNvSpPr/>
          <p:nvPr/>
        </p:nvSpPr>
        <p:spPr>
          <a:xfrm>
            <a:off x="37530" y="2133600"/>
            <a:ext cx="9563670" cy="369332"/>
          </a:xfrm>
          <a:prstGeom prst="rect">
            <a:avLst/>
          </a:prstGeom>
        </p:spPr>
        <p:txBody>
          <a:bodyPr wrap="square">
            <a:spAutoFit/>
          </a:bodyPr>
          <a:lstStyle/>
          <a:p>
            <a:r>
              <a:rPr lang="en-US" dirty="0"/>
              <a:t>In the theory of special relativity, the Newton's second law of motion is expressed by the formula</a:t>
            </a:r>
          </a:p>
        </p:txBody>
      </p:sp>
      <mc:AlternateContent xmlns:mc="http://schemas.openxmlformats.org/markup-compatibility/2006" xmlns:a14="http://schemas.microsoft.com/office/drawing/2010/main">
        <mc:Choice Requires="a14">
          <p:sp>
            <p:nvSpPr>
              <p:cNvPr id="5" name="Rectangle 4"/>
              <p:cNvSpPr/>
              <p:nvPr/>
            </p:nvSpPr>
            <p:spPr>
              <a:xfrm>
                <a:off x="1295400" y="2694772"/>
                <a:ext cx="7315200" cy="96282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𝐹</m:t>
                      </m:r>
                      <m:r>
                        <a:rPr lang="en-US" i="1">
                          <a:latin typeface="Cambria Math"/>
                        </a:rPr>
                        <m:t>=</m:t>
                      </m:r>
                      <m:f>
                        <m:fPr>
                          <m:ctrlPr>
                            <a:rPr lang="en-US" i="1">
                              <a:latin typeface="Cambria Math"/>
                            </a:rPr>
                          </m:ctrlPr>
                        </m:fPr>
                        <m:num>
                          <m:r>
                            <a:rPr lang="en-US" i="1">
                              <a:latin typeface="Cambria Math"/>
                            </a:rPr>
                            <m:t>𝑑𝑝</m:t>
                          </m:r>
                        </m:num>
                        <m:den>
                          <m:r>
                            <a:rPr lang="en-US" i="1">
                              <a:latin typeface="Cambria Math"/>
                            </a:rPr>
                            <m:t>𝑑𝑡</m:t>
                          </m:r>
                        </m:den>
                      </m:f>
                      <m:r>
                        <a:rPr lang="en-US" i="1">
                          <a:latin typeface="Cambria Math"/>
                        </a:rPr>
                        <m:t>=</m:t>
                      </m:r>
                      <m:f>
                        <m:fPr>
                          <m:ctrlPr>
                            <a:rPr lang="en-US" i="1">
                              <a:latin typeface="Cambria Math"/>
                            </a:rPr>
                          </m:ctrlPr>
                        </m:fPr>
                        <m:num>
                          <m:r>
                            <a:rPr lang="en-US" i="1">
                              <a:latin typeface="Cambria Math"/>
                            </a:rPr>
                            <m:t>𝑑</m:t>
                          </m:r>
                        </m:num>
                        <m:den>
                          <m:r>
                            <a:rPr lang="en-US" i="1">
                              <a:latin typeface="Cambria Math"/>
                            </a:rPr>
                            <m:t>𝑑𝑡</m:t>
                          </m:r>
                        </m:den>
                      </m:f>
                      <m:r>
                        <a:rPr lang="en-US" i="1">
                          <a:latin typeface="Cambria Math"/>
                        </a:rPr>
                        <m:t>(</m:t>
                      </m:r>
                      <m:r>
                        <a:rPr lang="en-US" i="1">
                          <a:latin typeface="Cambria Math"/>
                        </a:rPr>
                        <m:t>𝑚𝑣</m:t>
                      </m:r>
                      <m:r>
                        <a:rPr lang="en-US" i="1">
                          <a:latin typeface="Cambria Math"/>
                        </a:rPr>
                        <m:t>)=</m:t>
                      </m:r>
                      <m:sSub>
                        <m:sSubPr>
                          <m:ctrlPr>
                            <a:rPr lang="en-US" i="1">
                              <a:latin typeface="Cambria Math"/>
                            </a:rPr>
                          </m:ctrlPr>
                        </m:sSubPr>
                        <m:e>
                          <m:r>
                            <a:rPr lang="en-US" i="1">
                              <a:latin typeface="Cambria Math"/>
                            </a:rPr>
                            <m:t>𝑚</m:t>
                          </m:r>
                        </m:e>
                        <m:sub>
                          <m:r>
                            <a:rPr lang="en-US" i="1">
                              <a:latin typeface="Cambria Math"/>
                            </a:rPr>
                            <m:t>0</m:t>
                          </m:r>
                        </m:sub>
                      </m:sSub>
                      <m:f>
                        <m:fPr>
                          <m:ctrlPr>
                            <a:rPr lang="en-US" i="1">
                              <a:latin typeface="Cambria Math"/>
                            </a:rPr>
                          </m:ctrlPr>
                        </m:fPr>
                        <m:num>
                          <m:r>
                            <a:rPr lang="en-US" i="1">
                              <a:latin typeface="Cambria Math"/>
                            </a:rPr>
                            <m:t>𝑑</m:t>
                          </m:r>
                        </m:num>
                        <m:den>
                          <m:r>
                            <a:rPr lang="en-US" i="1">
                              <a:latin typeface="Cambria Math"/>
                            </a:rPr>
                            <m:t>𝑑𝑡</m:t>
                          </m:r>
                        </m:den>
                      </m:f>
                      <m:r>
                        <a:rPr lang="en-US" i="1">
                          <a:latin typeface="Cambria Math"/>
                        </a:rPr>
                        <m:t>[</m:t>
                      </m:r>
                      <m:f>
                        <m:fPr>
                          <m:ctrlPr>
                            <a:rPr lang="en-US" i="1">
                              <a:latin typeface="Cambria Math"/>
                            </a:rPr>
                          </m:ctrlPr>
                        </m:fPr>
                        <m:num>
                          <m:r>
                            <a:rPr lang="en-US" i="1">
                              <a:latin typeface="Cambria Math"/>
                            </a:rPr>
                            <m:t>𝑣</m:t>
                          </m:r>
                        </m:num>
                        <m:den>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den>
                      </m:f>
                      <m:r>
                        <a:rPr lang="en-US" i="1">
                          <a:latin typeface="Cambria Math"/>
                        </a:rPr>
                        <m:t>  ]                 (1−54)</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295400" y="2694772"/>
                <a:ext cx="7315200" cy="962828"/>
              </a:xfrm>
              <a:prstGeom prst="rect">
                <a:avLst/>
              </a:prstGeom>
              <a:blipFill rotWithShape="1">
                <a:blip r:embed="rId3"/>
                <a:stretch>
                  <a:fillRect/>
                </a:stretch>
              </a:blipFill>
            </p:spPr>
            <p:txBody>
              <a:bodyPr/>
              <a:lstStyle/>
              <a:p>
                <a:r>
                  <a:rPr lang="en-US">
                    <a:noFill/>
                  </a:rPr>
                  <a:t> </a:t>
                </a:r>
              </a:p>
            </p:txBody>
          </p:sp>
        </mc:Fallback>
      </mc:AlternateContent>
      <p:sp>
        <p:nvSpPr>
          <p:cNvPr id="6" name="Rectangle 5"/>
          <p:cNvSpPr/>
          <p:nvPr/>
        </p:nvSpPr>
        <p:spPr>
          <a:xfrm>
            <a:off x="1320421" y="3886200"/>
            <a:ext cx="4033925" cy="369332"/>
          </a:xfrm>
          <a:prstGeom prst="rect">
            <a:avLst/>
          </a:prstGeom>
        </p:spPr>
        <p:txBody>
          <a:bodyPr wrap="none">
            <a:spAutoFit/>
          </a:bodyPr>
          <a:lstStyle/>
          <a:p>
            <a:r>
              <a:rPr lang="en-US" dirty="0"/>
              <a:t>According to the above formula, we have</a:t>
            </a:r>
          </a:p>
        </p:txBody>
      </p:sp>
      <mc:AlternateContent xmlns:mc="http://schemas.openxmlformats.org/markup-compatibility/2006" xmlns:a14="http://schemas.microsoft.com/office/drawing/2010/main">
        <mc:Choice Requires="a14">
          <p:sp>
            <p:nvSpPr>
              <p:cNvPr id="7" name="Rectangle 6"/>
              <p:cNvSpPr/>
              <p:nvPr/>
            </p:nvSpPr>
            <p:spPr>
              <a:xfrm>
                <a:off x="533400" y="4495800"/>
                <a:ext cx="8077200" cy="61824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𝐹</m:t>
                      </m:r>
                      <m:r>
                        <a:rPr lang="en-US" i="1">
                          <a:latin typeface="Cambria Math"/>
                        </a:rPr>
                        <m:t>=</m:t>
                      </m:r>
                      <m:f>
                        <m:fPr>
                          <m:ctrlPr>
                            <a:rPr lang="en-US" i="1">
                              <a:latin typeface="Cambria Math"/>
                            </a:rPr>
                          </m:ctrlPr>
                        </m:fPr>
                        <m:num>
                          <m:r>
                            <a:rPr lang="en-US" i="1">
                              <a:latin typeface="Cambria Math"/>
                            </a:rPr>
                            <m:t>𝑑</m:t>
                          </m:r>
                        </m:num>
                        <m:den>
                          <m:r>
                            <a:rPr lang="en-US" i="1">
                              <a:latin typeface="Cambria Math"/>
                            </a:rPr>
                            <m:t>𝑑𝑡</m:t>
                          </m:r>
                        </m:den>
                      </m:f>
                      <m:d>
                        <m:dPr>
                          <m:ctrlPr>
                            <a:rPr lang="en-US" i="1">
                              <a:latin typeface="Cambria Math"/>
                            </a:rPr>
                          </m:ctrlPr>
                        </m:dPr>
                        <m:e>
                          <m:r>
                            <a:rPr lang="en-US" i="1">
                              <a:latin typeface="Cambria Math"/>
                            </a:rPr>
                            <m:t>𝑚𝑣</m:t>
                          </m:r>
                        </m:e>
                      </m:d>
                      <m:r>
                        <a:rPr lang="en-US" i="1">
                          <a:latin typeface="Cambria Math"/>
                        </a:rPr>
                        <m:t>=</m:t>
                      </m:r>
                      <m:r>
                        <a:rPr lang="en-US" i="1">
                          <a:latin typeface="Cambria Math"/>
                        </a:rPr>
                        <m:t>𝑚</m:t>
                      </m:r>
                      <m:f>
                        <m:fPr>
                          <m:ctrlPr>
                            <a:rPr lang="en-US" i="1">
                              <a:latin typeface="Cambria Math"/>
                            </a:rPr>
                          </m:ctrlPr>
                        </m:fPr>
                        <m:num>
                          <m:r>
                            <a:rPr lang="en-US" i="1">
                              <a:latin typeface="Cambria Math"/>
                            </a:rPr>
                            <m:t>𝑑</m:t>
                          </m:r>
                        </m:num>
                        <m:den>
                          <m:r>
                            <a:rPr lang="en-US" i="1">
                              <a:latin typeface="Cambria Math"/>
                            </a:rPr>
                            <m:t>𝑑𝑡</m:t>
                          </m:r>
                        </m:den>
                      </m:f>
                      <m:r>
                        <a:rPr lang="en-US" i="1">
                          <a:latin typeface="Cambria Math"/>
                        </a:rPr>
                        <m:t>𝑣</m:t>
                      </m:r>
                      <m:r>
                        <a:rPr lang="en-US" i="1">
                          <a:latin typeface="Cambria Math"/>
                        </a:rPr>
                        <m:t>+</m:t>
                      </m:r>
                      <m:r>
                        <a:rPr lang="en-US" i="1">
                          <a:latin typeface="Cambria Math"/>
                        </a:rPr>
                        <m:t>𝑣</m:t>
                      </m:r>
                      <m:f>
                        <m:fPr>
                          <m:ctrlPr>
                            <a:rPr lang="en-US" i="1">
                              <a:latin typeface="Cambria Math"/>
                            </a:rPr>
                          </m:ctrlPr>
                        </m:fPr>
                        <m:num>
                          <m:r>
                            <a:rPr lang="en-US" i="1">
                              <a:latin typeface="Cambria Math"/>
                            </a:rPr>
                            <m:t>𝑑</m:t>
                          </m:r>
                        </m:num>
                        <m:den>
                          <m:r>
                            <a:rPr lang="en-US" i="1">
                              <a:latin typeface="Cambria Math"/>
                            </a:rPr>
                            <m:t>𝑑𝑡</m:t>
                          </m:r>
                        </m:den>
                      </m:f>
                      <m:r>
                        <a:rPr lang="en-US" i="1">
                          <a:latin typeface="Cambria Math"/>
                        </a:rPr>
                        <m:t>𝑚</m:t>
                      </m:r>
                      <m:r>
                        <a:rPr lang="en-US" i="1">
                          <a:latin typeface="Cambria Math"/>
                        </a:rPr>
                        <m:t>=</m:t>
                      </m:r>
                      <m:r>
                        <a:rPr lang="en-US" i="1">
                          <a:latin typeface="Cambria Math"/>
                        </a:rPr>
                        <m:t>𝑚𝑎</m:t>
                      </m:r>
                      <m:r>
                        <a:rPr lang="en-US" i="1">
                          <a:latin typeface="Cambria Math"/>
                        </a:rPr>
                        <m:t> +</m:t>
                      </m:r>
                      <m:r>
                        <a:rPr lang="en-US" i="1">
                          <a:latin typeface="Cambria Math"/>
                        </a:rPr>
                        <m:t>𝑣</m:t>
                      </m:r>
                      <m:f>
                        <m:fPr>
                          <m:ctrlPr>
                            <a:rPr lang="en-US" i="1">
                              <a:latin typeface="Cambria Math"/>
                            </a:rPr>
                          </m:ctrlPr>
                        </m:fPr>
                        <m:num>
                          <m:r>
                            <a:rPr lang="en-US" i="1">
                              <a:latin typeface="Cambria Math"/>
                            </a:rPr>
                            <m:t>𝑑</m:t>
                          </m:r>
                        </m:num>
                        <m:den>
                          <m:r>
                            <a:rPr lang="en-US" i="1">
                              <a:latin typeface="Cambria Math"/>
                            </a:rPr>
                            <m:t>𝑑𝑡</m:t>
                          </m:r>
                        </m:den>
                      </m:f>
                      <m:r>
                        <a:rPr lang="en-US" i="1">
                          <a:latin typeface="Cambria Math"/>
                        </a:rPr>
                        <m:t> </m:t>
                      </m:r>
                      <m:r>
                        <a:rPr lang="en-US" i="1">
                          <a:latin typeface="Cambria Math"/>
                        </a:rPr>
                        <m:t>𝑚</m:t>
                      </m:r>
                      <m:r>
                        <a:rPr lang="en-US" i="1">
                          <a:latin typeface="Cambria Math"/>
                        </a:rPr>
                        <m:t>                (1−55)</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533400" y="4495800"/>
                <a:ext cx="8077200" cy="618246"/>
              </a:xfrm>
              <a:prstGeom prst="rect">
                <a:avLst/>
              </a:prstGeom>
              <a:blipFill rotWithShape="1">
                <a:blip r:embed="rId4"/>
                <a:stretch>
                  <a:fillRect/>
                </a:stretch>
              </a:blipFill>
            </p:spPr>
            <p:txBody>
              <a:bodyPr/>
              <a:lstStyle/>
              <a:p>
                <a:r>
                  <a:rPr lang="en-US">
                    <a:noFill/>
                  </a:rPr>
                  <a:t> </a:t>
                </a:r>
              </a:p>
            </p:txBody>
          </p:sp>
        </mc:Fallback>
      </mc:AlternateContent>
      <p:sp>
        <p:nvSpPr>
          <p:cNvPr id="8" name="TextBox 7"/>
          <p:cNvSpPr txBox="1"/>
          <p:nvPr/>
        </p:nvSpPr>
        <p:spPr>
          <a:xfrm>
            <a:off x="533400" y="5754469"/>
            <a:ext cx="8153400" cy="707886"/>
          </a:xfrm>
          <a:prstGeom prst="rect">
            <a:avLst/>
          </a:prstGeom>
          <a:noFill/>
        </p:spPr>
        <p:txBody>
          <a:bodyPr wrap="square" rtlCol="0">
            <a:spAutoFit/>
          </a:bodyPr>
          <a:lstStyle/>
          <a:p>
            <a:r>
              <a:rPr lang="en-US" sz="2000" dirty="0">
                <a:solidFill>
                  <a:srgbClr val="FF0000"/>
                </a:solidFill>
              </a:rPr>
              <a:t>Here a = dv/</a:t>
            </a:r>
            <a:r>
              <a:rPr lang="en-US" sz="2000" dirty="0" err="1">
                <a:solidFill>
                  <a:srgbClr val="FF0000"/>
                </a:solidFill>
              </a:rPr>
              <a:t>dt</a:t>
            </a:r>
            <a:r>
              <a:rPr lang="en-US" sz="2000" dirty="0">
                <a:solidFill>
                  <a:srgbClr val="FF0000"/>
                </a:solidFill>
              </a:rPr>
              <a:t> is the acceleration. If ʋ varies with time, m also varies with time. In this case, we have F ≠ ma</a:t>
            </a:r>
            <a:r>
              <a:rPr lang="en-US" sz="2000" dirty="0" smtClean="0">
                <a:solidFill>
                  <a:srgbClr val="FF0000"/>
                </a:solidFill>
              </a:rPr>
              <a:t>.</a:t>
            </a:r>
            <a:endParaRPr lang="en-US" sz="2000" dirty="0">
              <a:solidFill>
                <a:srgbClr val="FF0000"/>
              </a:solidFill>
            </a:endParaRPr>
          </a:p>
        </p:txBody>
      </p:sp>
    </p:spTree>
    <p:extLst>
      <p:ext uri="{BB962C8B-B14F-4D97-AF65-F5344CB8AC3E}">
        <p14:creationId xmlns:p14="http://schemas.microsoft.com/office/powerpoint/2010/main" val="262059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8534400" cy="923330"/>
          </a:xfrm>
          <a:prstGeom prst="rect">
            <a:avLst/>
          </a:prstGeom>
        </p:spPr>
        <p:txBody>
          <a:bodyPr wrap="square">
            <a:spAutoFit/>
          </a:bodyPr>
          <a:lstStyle/>
          <a:p>
            <a:r>
              <a:rPr lang="en-US" dirty="0"/>
              <a:t>Example 1.5</a:t>
            </a:r>
          </a:p>
          <a:p>
            <a:r>
              <a:rPr lang="en-US" dirty="0"/>
              <a:t>Find the acceleration of a particle of mass m and velocity v when it is acted upon by the constant force F, where F is parallel to ʋ.</a:t>
            </a:r>
          </a:p>
        </p:txBody>
      </p:sp>
      <mc:AlternateContent xmlns:mc="http://schemas.openxmlformats.org/markup-compatibility/2006" xmlns:a14="http://schemas.microsoft.com/office/drawing/2010/main">
        <mc:Choice Requires="a14">
          <p:sp>
            <p:nvSpPr>
              <p:cNvPr id="3" name="Rectangle 2"/>
              <p:cNvSpPr/>
              <p:nvPr/>
            </p:nvSpPr>
            <p:spPr>
              <a:xfrm>
                <a:off x="1752600" y="1627972"/>
                <a:ext cx="3770904" cy="962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𝐹</m:t>
                      </m:r>
                      <m:r>
                        <a:rPr lang="en-US" i="1">
                          <a:latin typeface="Cambria Math"/>
                        </a:rPr>
                        <m:t>=</m:t>
                      </m:r>
                      <m:f>
                        <m:fPr>
                          <m:ctrlPr>
                            <a:rPr lang="en-US" i="1">
                              <a:latin typeface="Cambria Math"/>
                            </a:rPr>
                          </m:ctrlPr>
                        </m:fPr>
                        <m:num>
                          <m:r>
                            <a:rPr lang="en-US" i="1">
                              <a:latin typeface="Cambria Math"/>
                            </a:rPr>
                            <m:t>𝑑</m:t>
                          </m:r>
                        </m:num>
                        <m:den>
                          <m:r>
                            <a:rPr lang="en-US" i="1">
                              <a:latin typeface="Cambria Math"/>
                            </a:rPr>
                            <m:t>𝑑𝑡</m:t>
                          </m:r>
                        </m:den>
                      </m:f>
                      <m:r>
                        <a:rPr lang="en-US" i="1">
                          <a:latin typeface="Cambria Math"/>
                        </a:rPr>
                        <m:t>(</m:t>
                      </m:r>
                      <m:r>
                        <a:rPr lang="en-US" i="1">
                          <a:latin typeface="Cambria Math"/>
                        </a:rPr>
                        <m:t>𝑚𝑣</m:t>
                      </m:r>
                      <m:r>
                        <a:rPr lang="en-US" i="1">
                          <a:latin typeface="Cambria Math"/>
                        </a:rPr>
                        <m:t>)=</m:t>
                      </m:r>
                      <m:sSub>
                        <m:sSubPr>
                          <m:ctrlPr>
                            <a:rPr lang="en-US" i="1">
                              <a:latin typeface="Cambria Math"/>
                            </a:rPr>
                          </m:ctrlPr>
                        </m:sSubPr>
                        <m:e>
                          <m:r>
                            <a:rPr lang="en-US" i="1">
                              <a:latin typeface="Cambria Math"/>
                            </a:rPr>
                            <m:t>𝑚</m:t>
                          </m:r>
                        </m:e>
                        <m:sub>
                          <m:r>
                            <a:rPr lang="en-US" i="1">
                              <a:latin typeface="Cambria Math"/>
                            </a:rPr>
                            <m:t>0</m:t>
                          </m:r>
                        </m:sub>
                      </m:sSub>
                      <m:f>
                        <m:fPr>
                          <m:ctrlPr>
                            <a:rPr lang="en-US" i="1">
                              <a:latin typeface="Cambria Math"/>
                            </a:rPr>
                          </m:ctrlPr>
                        </m:fPr>
                        <m:num>
                          <m:r>
                            <a:rPr lang="en-US" i="1">
                              <a:latin typeface="Cambria Math"/>
                            </a:rPr>
                            <m:t>𝑑</m:t>
                          </m:r>
                        </m:num>
                        <m:den>
                          <m:r>
                            <a:rPr lang="en-US" i="1">
                              <a:latin typeface="Cambria Math"/>
                            </a:rPr>
                            <m:t>𝑑𝑡</m:t>
                          </m:r>
                        </m:den>
                      </m:f>
                      <m:r>
                        <a:rPr lang="en-US" i="1">
                          <a:latin typeface="Cambria Math"/>
                        </a:rPr>
                        <m:t>[</m:t>
                      </m:r>
                      <m:f>
                        <m:fPr>
                          <m:ctrlPr>
                            <a:rPr lang="en-US" i="1">
                              <a:latin typeface="Cambria Math"/>
                            </a:rPr>
                          </m:ctrlPr>
                        </m:fPr>
                        <m:num>
                          <m:r>
                            <a:rPr lang="en-US" i="1">
                              <a:latin typeface="Cambria Math"/>
                            </a:rPr>
                            <m:t>𝑣</m:t>
                          </m:r>
                        </m:num>
                        <m:den>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den>
                      </m:f>
                      <m:r>
                        <a:rPr lang="en-US" i="1">
                          <a:latin typeface="Cambria Math"/>
                        </a:rPr>
                        <m:t>  ] </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752600" y="1627972"/>
                <a:ext cx="3770904" cy="962828"/>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422822" y="2590800"/>
                <a:ext cx="4298356" cy="112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𝐹</m:t>
                      </m:r>
                      <m:r>
                        <a:rPr lang="en-US" i="1">
                          <a:latin typeface="Cambria Math"/>
                        </a:rPr>
                        <m:t>=</m:t>
                      </m:r>
                      <m:sSub>
                        <m:sSubPr>
                          <m:ctrlPr>
                            <a:rPr lang="en-US" i="1">
                              <a:latin typeface="Cambria Math"/>
                            </a:rPr>
                          </m:ctrlPr>
                        </m:sSubPr>
                        <m:e>
                          <m:r>
                            <a:rPr lang="en-US" i="1">
                              <a:latin typeface="Cambria Math"/>
                            </a:rPr>
                            <m:t>𝑚</m:t>
                          </m:r>
                        </m:e>
                        <m:sub>
                          <m:r>
                            <a:rPr lang="en-US" i="1">
                              <a:latin typeface="Cambria Math"/>
                            </a:rPr>
                            <m:t>0</m:t>
                          </m:r>
                        </m:sub>
                      </m:sSub>
                      <m:r>
                        <a:rPr lang="en-US" i="1">
                          <a:latin typeface="Cambria Math"/>
                        </a:rPr>
                        <m:t>[</m:t>
                      </m:r>
                      <m:f>
                        <m:fPr>
                          <m:ctrlPr>
                            <a:rPr lang="en-US" i="1">
                              <a:latin typeface="Cambria Math"/>
                            </a:rPr>
                          </m:ctrlPr>
                        </m:fPr>
                        <m:num>
                          <m:r>
                            <a:rPr lang="en-US" i="1">
                              <a:latin typeface="Cambria Math"/>
                            </a:rPr>
                            <m:t>1</m:t>
                          </m:r>
                        </m:num>
                        <m:den>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den>
                      </m:f>
                      <m:r>
                        <a:rPr lang="en-US" i="1">
                          <a:latin typeface="Cambria Math"/>
                        </a:rPr>
                        <m:t>+</m:t>
                      </m:r>
                      <m:f>
                        <m:fPr>
                          <m:ctrlPr>
                            <a:rPr lang="en-US" i="1">
                              <a:latin typeface="Cambria Math"/>
                            </a:rPr>
                          </m:ctrlPr>
                        </m:fPr>
                        <m:num>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num>
                        <m:den>
                          <m:sSup>
                            <m:sSupPr>
                              <m:ctrlPr>
                                <a:rPr lang="en-US" i="1">
                                  <a:latin typeface="Cambria Math"/>
                                </a:rPr>
                              </m:ctrlPr>
                            </m:sSupPr>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r>
                                <a:rPr lang="en-US" i="1">
                                  <a:latin typeface="Cambria Math"/>
                                </a:rPr>
                                <m:t>)</m:t>
                              </m:r>
                            </m:e>
                            <m:sup>
                              <m:f>
                                <m:fPr>
                                  <m:type m:val="skw"/>
                                  <m:ctrlPr>
                                    <a:rPr lang="en-US" i="1">
                                      <a:latin typeface="Cambria Math"/>
                                    </a:rPr>
                                  </m:ctrlPr>
                                </m:fPr>
                                <m:num>
                                  <m:r>
                                    <a:rPr lang="en-US" i="1">
                                      <a:latin typeface="Cambria Math"/>
                                    </a:rPr>
                                    <m:t>3</m:t>
                                  </m:r>
                                </m:num>
                                <m:den>
                                  <m:r>
                                    <a:rPr lang="en-US" i="1">
                                      <a:latin typeface="Cambria Math"/>
                                    </a:rPr>
                                    <m:t>2</m:t>
                                  </m:r>
                                </m:den>
                              </m:f>
                            </m:sup>
                          </m:sSup>
                        </m:den>
                      </m:f>
                      <m:r>
                        <a:rPr lang="en-US" i="1">
                          <a:latin typeface="Cambria Math"/>
                        </a:rPr>
                        <m:t> ]</m:t>
                      </m:r>
                      <m:f>
                        <m:fPr>
                          <m:ctrlPr>
                            <a:rPr lang="en-US" i="1">
                              <a:latin typeface="Cambria Math"/>
                            </a:rPr>
                          </m:ctrlPr>
                        </m:fPr>
                        <m:num>
                          <m:r>
                            <a:rPr lang="en-US" i="1">
                              <a:latin typeface="Cambria Math"/>
                            </a:rPr>
                            <m:t>𝑑𝑣</m:t>
                          </m:r>
                        </m:num>
                        <m:den>
                          <m:r>
                            <a:rPr lang="en-US" i="1">
                              <a:latin typeface="Cambria Math"/>
                            </a:rPr>
                            <m:t>𝑑𝑡</m:t>
                          </m:r>
                        </m:den>
                      </m:f>
                      <m:r>
                        <a:rPr lang="en-US" i="1">
                          <a:latin typeface="Cambria Math"/>
                        </a:rPr>
                        <m:t> </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2422822" y="2590800"/>
                <a:ext cx="4298356" cy="112947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76600" y="3886200"/>
                <a:ext cx="1858266" cy="8825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𝑚</m:t>
                              </m:r>
                            </m:e>
                            <m:sub>
                              <m:r>
                                <a:rPr lang="en-US" i="1">
                                  <a:latin typeface="Cambria Math"/>
                                </a:rPr>
                                <m:t>0</m:t>
                              </m:r>
                            </m:sub>
                          </m:sSub>
                          <m:r>
                            <a:rPr lang="en-US" i="1">
                              <a:latin typeface="Cambria Math"/>
                            </a:rPr>
                            <m:t>𝑎</m:t>
                          </m:r>
                        </m:num>
                        <m:den>
                          <m:sSup>
                            <m:sSupPr>
                              <m:ctrlPr>
                                <a:rPr lang="en-US" i="1">
                                  <a:latin typeface="Cambria Math"/>
                                </a:rPr>
                              </m:ctrlPr>
                            </m:sSupPr>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r>
                                <a:rPr lang="en-US" i="1">
                                  <a:latin typeface="Cambria Math"/>
                                </a:rPr>
                                <m:t>)</m:t>
                              </m:r>
                            </m:e>
                            <m:sup>
                              <m:f>
                                <m:fPr>
                                  <m:type m:val="skw"/>
                                  <m:ctrlPr>
                                    <a:rPr lang="en-US" i="1">
                                      <a:latin typeface="Cambria Math"/>
                                    </a:rPr>
                                  </m:ctrlPr>
                                </m:fPr>
                                <m:num>
                                  <m:r>
                                    <a:rPr lang="en-US" i="1">
                                      <a:latin typeface="Cambria Math"/>
                                    </a:rPr>
                                    <m:t>3</m:t>
                                  </m:r>
                                </m:num>
                                <m:den>
                                  <m:r>
                                    <a:rPr lang="en-US" i="1">
                                      <a:latin typeface="Cambria Math"/>
                                    </a:rPr>
                                    <m:t>2</m:t>
                                  </m:r>
                                </m:den>
                              </m:f>
                            </m:sup>
                          </m:sSup>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276600" y="3886200"/>
                <a:ext cx="1858266" cy="882549"/>
              </a:xfrm>
              <a:prstGeom prst="rect">
                <a:avLst/>
              </a:prstGeom>
              <a:blipFill rotWithShape="1">
                <a:blip r:embed="rId4"/>
                <a:stretch>
                  <a:fillRect/>
                </a:stretch>
              </a:blipFill>
            </p:spPr>
            <p:txBody>
              <a:bodyPr/>
              <a:lstStyle/>
              <a:p>
                <a:r>
                  <a:rPr lang="en-US">
                    <a:noFill/>
                  </a:rPr>
                  <a:t> </a:t>
                </a:r>
              </a:p>
            </p:txBody>
          </p:sp>
        </mc:Fallback>
      </mc:AlternateContent>
      <p:sp>
        <p:nvSpPr>
          <p:cNvPr id="6" name="Rectangle 5"/>
          <p:cNvSpPr/>
          <p:nvPr/>
        </p:nvSpPr>
        <p:spPr>
          <a:xfrm>
            <a:off x="1088141" y="4800600"/>
            <a:ext cx="3446328" cy="369332"/>
          </a:xfrm>
          <a:prstGeom prst="rect">
            <a:avLst/>
          </a:prstGeom>
        </p:spPr>
        <p:txBody>
          <a:bodyPr wrap="none">
            <a:spAutoFit/>
          </a:bodyPr>
          <a:lstStyle/>
          <a:p>
            <a:r>
              <a:rPr lang="en-US" dirty="0"/>
              <a:t>The acceleration of the particles is </a:t>
            </a:r>
          </a:p>
        </p:txBody>
      </p:sp>
      <mc:AlternateContent xmlns:mc="http://schemas.openxmlformats.org/markup-compatibility/2006" xmlns:a14="http://schemas.microsoft.com/office/drawing/2010/main">
        <mc:Choice Requires="a14">
          <p:sp>
            <p:nvSpPr>
              <p:cNvPr id="7" name="Rectangle 6"/>
              <p:cNvSpPr/>
              <p:nvPr/>
            </p:nvSpPr>
            <p:spPr>
              <a:xfrm>
                <a:off x="1659121" y="5181600"/>
                <a:ext cx="2488182" cy="7189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𝑎</m:t>
                      </m:r>
                      <m:r>
                        <a:rPr lang="en-US" i="1">
                          <a:latin typeface="Cambria Math"/>
                        </a:rPr>
                        <m:t>=</m:t>
                      </m:r>
                      <m:f>
                        <m:fPr>
                          <m:ctrlPr>
                            <a:rPr lang="en-US" i="1">
                              <a:latin typeface="Cambria Math"/>
                            </a:rPr>
                          </m:ctrlPr>
                        </m:fPr>
                        <m:num>
                          <m:r>
                            <a:rPr lang="en-US" i="1">
                              <a:latin typeface="Cambria Math"/>
                            </a:rPr>
                            <m:t>𝐹</m:t>
                          </m:r>
                        </m:num>
                        <m:den>
                          <m:sSub>
                            <m:sSubPr>
                              <m:ctrlPr>
                                <a:rPr lang="en-US" i="1">
                                  <a:latin typeface="Cambria Math"/>
                                </a:rPr>
                              </m:ctrlPr>
                            </m:sSubPr>
                            <m:e>
                              <m:r>
                                <a:rPr lang="en-US" i="1">
                                  <a:latin typeface="Cambria Math"/>
                                </a:rPr>
                                <m:t>𝑚</m:t>
                              </m:r>
                            </m:e>
                            <m:sub>
                              <m:r>
                                <a:rPr lang="en-US" i="1">
                                  <a:latin typeface="Cambria Math"/>
                                </a:rPr>
                                <m:t>0</m:t>
                              </m:r>
                            </m:sub>
                          </m:sSub>
                        </m:den>
                      </m:f>
                      <m:r>
                        <a:rPr lang="en-US" i="1">
                          <a:latin typeface="Cambria Math"/>
                        </a:rPr>
                        <m:t> </m:t>
                      </m:r>
                      <m:sSup>
                        <m:sSupPr>
                          <m:ctrlPr>
                            <a:rPr lang="en-US" i="1">
                              <a:latin typeface="Cambria Math"/>
                            </a:rPr>
                          </m:ctrlPr>
                        </m:sSupPr>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r>
                            <a:rPr lang="en-US" i="1">
                              <a:latin typeface="Cambria Math"/>
                            </a:rPr>
                            <m:t>)</m:t>
                          </m:r>
                        </m:e>
                        <m:sup>
                          <m:f>
                            <m:fPr>
                              <m:type m:val="skw"/>
                              <m:ctrlPr>
                                <a:rPr lang="en-US" i="1">
                                  <a:latin typeface="Cambria Math"/>
                                </a:rPr>
                              </m:ctrlPr>
                            </m:fPr>
                            <m:num>
                              <m:r>
                                <a:rPr lang="en-US" i="1">
                                  <a:latin typeface="Cambria Math"/>
                                </a:rPr>
                                <m:t>3</m:t>
                              </m:r>
                            </m:num>
                            <m:den>
                              <m:r>
                                <a:rPr lang="en-US" i="1">
                                  <a:latin typeface="Cambria Math"/>
                                </a:rPr>
                                <m:t>2</m:t>
                              </m:r>
                            </m:den>
                          </m:f>
                        </m:sup>
                      </m:sSup>
                      <m:r>
                        <a:rPr lang="en-US" i="1">
                          <a:latin typeface="Cambria Math"/>
                        </a:rPr>
                        <m:t> </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659121" y="5181600"/>
                <a:ext cx="2488182" cy="718979"/>
              </a:xfrm>
              <a:prstGeom prst="rect">
                <a:avLst/>
              </a:prstGeom>
              <a:blipFill rotWithShape="1">
                <a:blip r:embed="rId5"/>
                <a:stretch>
                  <a:fillRect/>
                </a:stretch>
              </a:blipFill>
            </p:spPr>
            <p:txBody>
              <a:bodyPr/>
              <a:lstStyle/>
              <a:p>
                <a:r>
                  <a:rPr lang="en-US">
                    <a:noFill/>
                  </a:rPr>
                  <a:t> </a:t>
                </a:r>
              </a:p>
            </p:txBody>
          </p:sp>
        </mc:Fallback>
      </mc:AlternateContent>
      <p:sp>
        <p:nvSpPr>
          <p:cNvPr id="8" name="TextBox 7"/>
          <p:cNvSpPr txBox="1"/>
          <p:nvPr/>
        </p:nvSpPr>
        <p:spPr>
          <a:xfrm>
            <a:off x="381000" y="1219200"/>
            <a:ext cx="1447800" cy="369332"/>
          </a:xfrm>
          <a:prstGeom prst="rect">
            <a:avLst/>
          </a:prstGeom>
          <a:noFill/>
        </p:spPr>
        <p:txBody>
          <a:bodyPr wrap="square" rtlCol="0">
            <a:spAutoFit/>
          </a:bodyPr>
          <a:lstStyle/>
          <a:p>
            <a:r>
              <a:rPr lang="en-US" dirty="0" smtClean="0"/>
              <a:t>solution</a:t>
            </a:r>
            <a:endParaRPr lang="en-US" dirty="0"/>
          </a:p>
        </p:txBody>
      </p:sp>
    </p:spTree>
    <p:extLst>
      <p:ext uri="{BB962C8B-B14F-4D97-AF65-F5344CB8AC3E}">
        <p14:creationId xmlns:p14="http://schemas.microsoft.com/office/powerpoint/2010/main" val="400525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2455096" cy="461665"/>
          </a:xfrm>
          <a:prstGeom prst="rect">
            <a:avLst/>
          </a:prstGeom>
        </p:spPr>
        <p:txBody>
          <a:bodyPr wrap="none">
            <a:spAutoFit/>
          </a:bodyPr>
          <a:lstStyle/>
          <a:p>
            <a:r>
              <a:rPr lang="en-US" sz="2400" dirty="0" err="1"/>
              <a:t>I.Mass</a:t>
            </a:r>
            <a:r>
              <a:rPr lang="en-US" sz="2400" dirty="0"/>
              <a:t> and energy</a:t>
            </a:r>
          </a:p>
        </p:txBody>
      </p:sp>
      <mc:AlternateContent xmlns:mc="http://schemas.openxmlformats.org/markup-compatibility/2006" xmlns:a14="http://schemas.microsoft.com/office/drawing/2010/main">
        <mc:Choice Requires="a14">
          <p:sp>
            <p:nvSpPr>
              <p:cNvPr id="3" name="Rectangle 2"/>
              <p:cNvSpPr/>
              <p:nvPr/>
            </p:nvSpPr>
            <p:spPr>
              <a:xfrm>
                <a:off x="1676400" y="990600"/>
                <a:ext cx="4136325" cy="6881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𝐾</m:t>
                      </m:r>
                      <m:r>
                        <a:rPr lang="en-US" i="1">
                          <a:latin typeface="Cambria Math"/>
                        </a:rPr>
                        <m:t>=</m:t>
                      </m:r>
                      <m:nary>
                        <m:naryPr>
                          <m:limLoc m:val="subSup"/>
                          <m:ctrlPr>
                            <a:rPr lang="en-US" i="1">
                              <a:latin typeface="Cambria Math"/>
                            </a:rPr>
                          </m:ctrlPr>
                        </m:naryPr>
                        <m:sub>
                          <m:r>
                            <a:rPr lang="en-US" i="1">
                              <a:latin typeface="Cambria Math"/>
                            </a:rPr>
                            <m:t>0</m:t>
                          </m:r>
                        </m:sub>
                        <m:sup>
                          <m:r>
                            <a:rPr lang="en-US" i="1">
                              <a:latin typeface="Cambria Math"/>
                            </a:rPr>
                            <m:t>𝑠</m:t>
                          </m:r>
                        </m:sup>
                        <m:e>
                          <m:r>
                            <a:rPr lang="en-US" i="1">
                              <a:latin typeface="Cambria Math"/>
                            </a:rPr>
                            <m:t>𝐹𝑑𝑠</m:t>
                          </m:r>
                          <m:r>
                            <a:rPr lang="en-US" i="1">
                              <a:latin typeface="Cambria Math"/>
                            </a:rPr>
                            <m:t> </m:t>
                          </m:r>
                        </m:e>
                      </m:nary>
                      <m:r>
                        <a:rPr lang="en-US" i="1">
                          <a:latin typeface="Cambria Math"/>
                        </a:rPr>
                        <m:t>                                    (1−56)</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676400" y="990600"/>
                <a:ext cx="4136325" cy="688137"/>
              </a:xfrm>
              <a:prstGeom prst="rect">
                <a:avLst/>
              </a:prstGeom>
              <a:blipFill rotWithShape="1">
                <a:blip r:embed="rId2"/>
                <a:stretch>
                  <a:fillRect/>
                </a:stretch>
              </a:blipFill>
            </p:spPr>
            <p:txBody>
              <a:bodyPr/>
              <a:lstStyle/>
              <a:p>
                <a:r>
                  <a:rPr lang="en-US">
                    <a:noFill/>
                  </a:rPr>
                  <a:t> </a:t>
                </a:r>
              </a:p>
            </p:txBody>
          </p:sp>
        </mc:Fallback>
      </mc:AlternateContent>
      <p:sp>
        <p:nvSpPr>
          <p:cNvPr id="4" name="Rectangle 3"/>
          <p:cNvSpPr/>
          <p:nvPr/>
        </p:nvSpPr>
        <p:spPr>
          <a:xfrm>
            <a:off x="533400" y="2133600"/>
            <a:ext cx="6248400" cy="369332"/>
          </a:xfrm>
          <a:prstGeom prst="rect">
            <a:avLst/>
          </a:prstGeom>
        </p:spPr>
        <p:txBody>
          <a:bodyPr wrap="square">
            <a:spAutoFit/>
          </a:bodyPr>
          <a:lstStyle/>
          <a:p>
            <a:r>
              <a:rPr lang="en-US" dirty="0"/>
              <a:t>Using the relativistic form of the second law of motion</a:t>
            </a:r>
          </a:p>
        </p:txBody>
      </p:sp>
      <mc:AlternateContent xmlns:mc="http://schemas.openxmlformats.org/markup-compatibility/2006" xmlns:a14="http://schemas.microsoft.com/office/drawing/2010/main">
        <mc:Choice Requires="a14">
          <p:sp>
            <p:nvSpPr>
              <p:cNvPr id="5" name="Rectangle 4"/>
              <p:cNvSpPr/>
              <p:nvPr/>
            </p:nvSpPr>
            <p:spPr>
              <a:xfrm>
                <a:off x="1143000" y="2743200"/>
                <a:ext cx="3947747"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𝐹</m:t>
                      </m:r>
                      <m:r>
                        <a:rPr lang="en-US" i="1">
                          <a:latin typeface="Cambria Math"/>
                        </a:rPr>
                        <m:t>=    </m:t>
                      </m:r>
                      <m:f>
                        <m:fPr>
                          <m:ctrlPr>
                            <a:rPr lang="en-US" i="1">
                              <a:latin typeface="Cambria Math"/>
                            </a:rPr>
                          </m:ctrlPr>
                        </m:fPr>
                        <m:num>
                          <m:r>
                            <a:rPr lang="en-US" i="1">
                              <a:latin typeface="Cambria Math"/>
                            </a:rPr>
                            <m:t>𝑑</m:t>
                          </m:r>
                        </m:num>
                        <m:den>
                          <m:r>
                            <a:rPr lang="en-US" i="1">
                              <a:latin typeface="Cambria Math"/>
                            </a:rPr>
                            <m:t>𝑑𝑡</m:t>
                          </m:r>
                        </m:den>
                      </m:f>
                      <m:d>
                        <m:dPr>
                          <m:ctrlPr>
                            <a:rPr lang="en-US" i="1">
                              <a:latin typeface="Cambria Math"/>
                            </a:rPr>
                          </m:ctrlPr>
                        </m:dPr>
                        <m:e>
                          <m:r>
                            <a:rPr lang="en-US" i="1">
                              <a:latin typeface="Cambria Math"/>
                            </a:rPr>
                            <m:t>𝑚𝑣</m:t>
                          </m:r>
                        </m:e>
                      </m:d>
                      <m:r>
                        <a:rPr lang="en-US" i="1">
                          <a:latin typeface="Cambria Math"/>
                        </a:rPr>
                        <m:t>                            (1−57)</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143000" y="2743200"/>
                <a:ext cx="3947747" cy="618246"/>
              </a:xfrm>
              <a:prstGeom prst="rect">
                <a:avLst/>
              </a:prstGeom>
              <a:blipFill rotWithShape="1">
                <a:blip r:embed="rId3"/>
                <a:stretch>
                  <a:fillRect/>
                </a:stretch>
              </a:blipFill>
            </p:spPr>
            <p:txBody>
              <a:bodyPr/>
              <a:lstStyle/>
              <a:p>
                <a:r>
                  <a:rPr lang="en-US">
                    <a:noFill/>
                  </a:rPr>
                  <a:t> </a:t>
                </a:r>
              </a:p>
            </p:txBody>
          </p:sp>
        </mc:Fallback>
      </mc:AlternateContent>
      <p:sp>
        <p:nvSpPr>
          <p:cNvPr id="6" name="Rectangle 5"/>
          <p:cNvSpPr/>
          <p:nvPr/>
        </p:nvSpPr>
        <p:spPr>
          <a:xfrm>
            <a:off x="1160060" y="3733800"/>
            <a:ext cx="1933030" cy="369332"/>
          </a:xfrm>
          <a:prstGeom prst="rect">
            <a:avLst/>
          </a:prstGeom>
        </p:spPr>
        <p:txBody>
          <a:bodyPr wrap="none">
            <a:spAutoFit/>
          </a:bodyPr>
          <a:lstStyle/>
          <a:p>
            <a:r>
              <a:rPr lang="en-US" dirty="0"/>
              <a:t>Eq.(1-56) becomes</a:t>
            </a:r>
          </a:p>
        </p:txBody>
      </p:sp>
      <mc:AlternateContent xmlns:mc="http://schemas.openxmlformats.org/markup-compatibility/2006" xmlns:a14="http://schemas.microsoft.com/office/drawing/2010/main">
        <mc:Choice Requires="a14">
          <p:sp>
            <p:nvSpPr>
              <p:cNvPr id="7" name="Rectangle 6"/>
              <p:cNvSpPr/>
              <p:nvPr/>
            </p:nvSpPr>
            <p:spPr>
              <a:xfrm>
                <a:off x="381000" y="4343400"/>
                <a:ext cx="7620000" cy="9695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𝐾</m:t>
                      </m:r>
                      <m:r>
                        <a:rPr lang="en-US" i="1">
                          <a:latin typeface="Cambria Math"/>
                        </a:rPr>
                        <m:t>=</m:t>
                      </m:r>
                      <m:nary>
                        <m:naryPr>
                          <m:limLoc m:val="subSup"/>
                          <m:ctrlPr>
                            <a:rPr lang="en-US" i="1">
                              <a:latin typeface="Cambria Math"/>
                            </a:rPr>
                          </m:ctrlPr>
                        </m:naryPr>
                        <m:sub>
                          <m:r>
                            <a:rPr lang="en-US" i="1">
                              <a:latin typeface="Cambria Math"/>
                            </a:rPr>
                            <m:t>0</m:t>
                          </m:r>
                        </m:sub>
                        <m:sup>
                          <m:r>
                            <a:rPr lang="en-US" i="1">
                              <a:latin typeface="Cambria Math"/>
                            </a:rPr>
                            <m:t>𝑠</m:t>
                          </m:r>
                        </m:sup>
                        <m:e>
                          <m:f>
                            <m:fPr>
                              <m:ctrlPr>
                                <a:rPr lang="en-US" i="1">
                                  <a:latin typeface="Cambria Math"/>
                                </a:rPr>
                              </m:ctrlPr>
                            </m:fPr>
                            <m:num>
                              <m:r>
                                <a:rPr lang="en-US" i="1">
                                  <a:latin typeface="Cambria Math"/>
                                </a:rPr>
                                <m:t>𝑑</m:t>
                              </m:r>
                            </m:num>
                            <m:den>
                              <m:r>
                                <a:rPr lang="en-US" i="1">
                                  <a:latin typeface="Cambria Math"/>
                                </a:rPr>
                                <m:t>𝑑𝑡</m:t>
                              </m:r>
                            </m:den>
                          </m:f>
                          <m:d>
                            <m:dPr>
                              <m:ctrlPr>
                                <a:rPr lang="en-US" i="1">
                                  <a:latin typeface="Cambria Math"/>
                                </a:rPr>
                              </m:ctrlPr>
                            </m:dPr>
                            <m:e>
                              <m:r>
                                <a:rPr lang="en-US" i="1">
                                  <a:latin typeface="Cambria Math"/>
                                </a:rPr>
                                <m:t>𝑚𝑣</m:t>
                              </m:r>
                            </m:e>
                          </m:d>
                          <m:r>
                            <a:rPr lang="en-US" i="1">
                              <a:latin typeface="Cambria Math"/>
                            </a:rPr>
                            <m:t>𝑑𝑠</m:t>
                          </m:r>
                        </m:e>
                      </m:nary>
                      <m:r>
                        <a:rPr lang="en-US" i="1">
                          <a:latin typeface="Cambria Math"/>
                        </a:rPr>
                        <m:t>=</m:t>
                      </m:r>
                      <m:nary>
                        <m:naryPr>
                          <m:limLoc m:val="subSup"/>
                          <m:ctrlPr>
                            <a:rPr lang="en-US" i="1">
                              <a:latin typeface="Cambria Math"/>
                            </a:rPr>
                          </m:ctrlPr>
                        </m:naryPr>
                        <m:sub>
                          <m:r>
                            <a:rPr lang="en-US" i="1">
                              <a:latin typeface="Cambria Math"/>
                            </a:rPr>
                            <m:t>0</m:t>
                          </m:r>
                        </m:sub>
                        <m:sup>
                          <m:r>
                            <a:rPr lang="en-US" i="1">
                              <a:latin typeface="Cambria Math"/>
                            </a:rPr>
                            <m:t>𝑣</m:t>
                          </m:r>
                        </m:sup>
                        <m:e>
                          <m:r>
                            <a:rPr lang="en-US" i="1">
                              <a:latin typeface="Cambria Math"/>
                            </a:rPr>
                            <m:t>𝑣𝑑</m:t>
                          </m:r>
                          <m:r>
                            <a:rPr lang="en-US" i="1">
                              <a:latin typeface="Cambria Math"/>
                            </a:rPr>
                            <m:t>(</m:t>
                          </m:r>
                          <m:r>
                            <a:rPr lang="en-US" i="1">
                              <a:latin typeface="Cambria Math"/>
                            </a:rPr>
                            <m:t>𝑚𝑣</m:t>
                          </m:r>
                          <m:r>
                            <a:rPr lang="en-US" i="1">
                              <a:latin typeface="Cambria Math"/>
                            </a:rPr>
                            <m:t>)</m:t>
                          </m:r>
                        </m:e>
                      </m:nary>
                      <m:r>
                        <a:rPr lang="en-US" i="1">
                          <a:latin typeface="Cambria Math"/>
                        </a:rPr>
                        <m:t>=</m:t>
                      </m:r>
                      <m:nary>
                        <m:naryPr>
                          <m:limLoc m:val="subSup"/>
                          <m:ctrlPr>
                            <a:rPr lang="en-US" i="1">
                              <a:latin typeface="Cambria Math"/>
                            </a:rPr>
                          </m:ctrlPr>
                        </m:naryPr>
                        <m:sub>
                          <m:r>
                            <a:rPr lang="en-US" i="1">
                              <a:latin typeface="Cambria Math"/>
                            </a:rPr>
                            <m:t>0</m:t>
                          </m:r>
                        </m:sub>
                        <m:sup>
                          <m:r>
                            <a:rPr lang="en-US" i="1">
                              <a:latin typeface="Cambria Math"/>
                            </a:rPr>
                            <m:t>𝑣</m:t>
                          </m:r>
                        </m:sup>
                        <m:e>
                          <m:r>
                            <a:rPr lang="en-US" i="1">
                              <a:latin typeface="Cambria Math"/>
                            </a:rPr>
                            <m:t>𝑣𝑑</m:t>
                          </m:r>
                          <m:r>
                            <a:rPr lang="en-US" i="1">
                              <a:latin typeface="Cambria Math"/>
                            </a:rPr>
                            <m:t> </m:t>
                          </m:r>
                        </m:e>
                      </m:nary>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𝑚</m:t>
                              </m:r>
                            </m:e>
                            <m:sub>
                              <m:r>
                                <a:rPr lang="en-US" i="1">
                                  <a:latin typeface="Cambria Math"/>
                                </a:rPr>
                                <m:t>0</m:t>
                              </m:r>
                            </m:sub>
                          </m:sSub>
                          <m:r>
                            <a:rPr lang="en-US" i="1">
                              <a:latin typeface="Cambria Math"/>
                            </a:rPr>
                            <m:t>𝑣</m:t>
                          </m:r>
                        </m:num>
                        <m:den>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den>
                      </m:f>
                      <m:r>
                        <a:rPr lang="en-US" i="1">
                          <a:latin typeface="Cambria Math"/>
                        </a:rPr>
                        <m:t>   )                                </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81000" y="4343400"/>
                <a:ext cx="7620000" cy="96956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326163" y="5638800"/>
                <a:ext cx="4091185" cy="412164"/>
              </a:xfrm>
              <a:prstGeom prst="rect">
                <a:avLst/>
              </a:prstGeom>
            </p:spPr>
            <p:txBody>
              <a:bodyPr wrap="none">
                <a:spAutoFit/>
              </a:bodyPr>
              <a:lstStyle/>
              <a:p>
                <a:r>
                  <a:rPr lang="en-US" dirty="0"/>
                  <a:t>Integrating by parts </a:t>
                </a:r>
                <a14:m>
                  <m:oMath xmlns:m="http://schemas.openxmlformats.org/officeDocument/2006/math">
                    <m:nary>
                      <m:naryPr>
                        <m:limLoc m:val="undOvr"/>
                        <m:subHide m:val="on"/>
                        <m:supHide m:val="on"/>
                        <m:ctrlPr>
                          <a:rPr lang="en-US" i="1">
                            <a:latin typeface="Cambria Math"/>
                          </a:rPr>
                        </m:ctrlPr>
                      </m:naryPr>
                      <m:sub/>
                      <m:sup/>
                      <m:e>
                        <m:r>
                          <a:rPr lang="en-US" i="1">
                            <a:latin typeface="Cambria Math"/>
                          </a:rPr>
                          <m:t>𝑢𝑑𝑉</m:t>
                        </m:r>
                        <m:r>
                          <a:rPr lang="en-US" i="1">
                            <a:latin typeface="Cambria Math"/>
                          </a:rPr>
                          <m:t>=</m:t>
                        </m:r>
                        <m:r>
                          <a:rPr lang="en-US" i="1">
                            <a:latin typeface="Cambria Math"/>
                          </a:rPr>
                          <m:t>𝑢𝑉</m:t>
                        </m:r>
                        <m:r>
                          <a:rPr lang="en-US" i="1">
                            <a:latin typeface="Cambria Math"/>
                          </a:rPr>
                          <m:t>−</m:t>
                        </m:r>
                        <m:nary>
                          <m:naryPr>
                            <m:limLoc m:val="undOvr"/>
                            <m:subHide m:val="on"/>
                            <m:supHide m:val="on"/>
                            <m:ctrlPr>
                              <a:rPr lang="en-US" i="1">
                                <a:latin typeface="Cambria Math"/>
                              </a:rPr>
                            </m:ctrlPr>
                          </m:naryPr>
                          <m:sub/>
                          <m:sup/>
                          <m:e>
                            <m:r>
                              <a:rPr lang="en-US" i="1">
                                <a:latin typeface="Cambria Math"/>
                              </a:rPr>
                              <m:t>𝑉𝑑𝑢</m:t>
                            </m:r>
                          </m:e>
                        </m:nary>
                      </m:e>
                    </m:nary>
                  </m:oMath>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326163" y="5638800"/>
                <a:ext cx="4091185" cy="412164"/>
              </a:xfrm>
              <a:prstGeom prst="rect">
                <a:avLst/>
              </a:prstGeom>
              <a:blipFill rotWithShape="1">
                <a:blip r:embed="rId5"/>
                <a:stretch>
                  <a:fillRect l="-1341" t="-132353" r="-6855" b="-191176"/>
                </a:stretch>
              </a:blipFill>
            </p:spPr>
            <p:txBody>
              <a:bodyPr/>
              <a:lstStyle/>
              <a:p>
                <a:r>
                  <a:rPr lang="en-US">
                    <a:noFill/>
                  </a:rPr>
                  <a:t> </a:t>
                </a:r>
              </a:p>
            </p:txBody>
          </p:sp>
        </mc:Fallback>
      </mc:AlternateContent>
    </p:spTree>
    <p:extLst>
      <p:ext uri="{BB962C8B-B14F-4D97-AF65-F5344CB8AC3E}">
        <p14:creationId xmlns:p14="http://schemas.microsoft.com/office/powerpoint/2010/main" val="402961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57200" y="457200"/>
                <a:ext cx="7924800" cy="9997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𝑚</m:t>
                              </m:r>
                            </m:e>
                            <m:sub>
                              <m:r>
                                <a:rPr lang="en-US" i="1">
                                  <a:latin typeface="Cambria Math"/>
                                </a:rPr>
                                <m:t>0</m:t>
                              </m:r>
                            </m:sub>
                          </m:sSub>
                          <m:sSup>
                            <m:sSupPr>
                              <m:ctrlPr>
                                <a:rPr lang="en-US" i="1">
                                  <a:latin typeface="Cambria Math"/>
                                </a:rPr>
                              </m:ctrlPr>
                            </m:sSupPr>
                            <m:e>
                              <m:r>
                                <a:rPr lang="en-US" i="1">
                                  <a:latin typeface="Cambria Math"/>
                                </a:rPr>
                                <m:t>𝑣</m:t>
                              </m:r>
                            </m:e>
                            <m:sup>
                              <m:r>
                                <a:rPr lang="en-US" i="1">
                                  <a:latin typeface="Cambria Math"/>
                                </a:rPr>
                                <m:t>2</m:t>
                              </m:r>
                            </m:sup>
                          </m:sSup>
                        </m:num>
                        <m:den>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den>
                      </m:f>
                      <m:r>
                        <a:rPr lang="en-US" i="1">
                          <a:latin typeface="Cambria Math"/>
                        </a:rPr>
                        <m:t>−</m:t>
                      </m:r>
                      <m:sSub>
                        <m:sSubPr>
                          <m:ctrlPr>
                            <a:rPr lang="en-US" i="1">
                              <a:latin typeface="Cambria Math"/>
                            </a:rPr>
                          </m:ctrlPr>
                        </m:sSubPr>
                        <m:e>
                          <m:r>
                            <a:rPr lang="en-US" i="1">
                              <a:latin typeface="Cambria Math"/>
                            </a:rPr>
                            <m:t>𝑚</m:t>
                          </m:r>
                        </m:e>
                        <m:sub>
                          <m:r>
                            <a:rPr lang="en-US" i="1">
                              <a:latin typeface="Cambria Math"/>
                            </a:rPr>
                            <m:t>0</m:t>
                          </m:r>
                        </m:sub>
                      </m:sSub>
                      <m:nary>
                        <m:naryPr>
                          <m:limLoc m:val="subSup"/>
                          <m:ctrlPr>
                            <a:rPr lang="en-US" i="1">
                              <a:latin typeface="Cambria Math"/>
                            </a:rPr>
                          </m:ctrlPr>
                        </m:naryPr>
                        <m:sub>
                          <m:r>
                            <a:rPr lang="en-US" i="1">
                              <a:latin typeface="Cambria Math"/>
                            </a:rPr>
                            <m:t>0</m:t>
                          </m:r>
                        </m:sub>
                        <m:sup>
                          <m:r>
                            <a:rPr lang="en-US" i="1">
                              <a:latin typeface="Cambria Math"/>
                            </a:rPr>
                            <m:t>𝑣</m:t>
                          </m:r>
                        </m:sup>
                        <m:e>
                          <m:f>
                            <m:fPr>
                              <m:ctrlPr>
                                <a:rPr lang="en-US" i="1">
                                  <a:latin typeface="Cambria Math"/>
                                </a:rPr>
                              </m:ctrlPr>
                            </m:fPr>
                            <m:num>
                              <m:r>
                                <a:rPr lang="en-US" i="1">
                                  <a:latin typeface="Cambria Math"/>
                                </a:rPr>
                                <m:t>𝑣</m:t>
                              </m:r>
                            </m:num>
                            <m:den>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den>
                          </m:f>
                        </m:e>
                      </m:nary>
                      <m:r>
                        <a:rPr lang="en-US" i="1">
                          <a:latin typeface="Cambria Math"/>
                        </a:rPr>
                        <m:t>𝑑𝑣</m:t>
                      </m:r>
                      <m:r>
                        <a:rPr lang="en-US" i="1">
                          <a:latin typeface="Cambria Math"/>
                        </a:rPr>
                        <m:t>                                                 (1−58)</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457200" y="457200"/>
                <a:ext cx="7924800" cy="999761"/>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295400" y="1978801"/>
                <a:ext cx="4058034" cy="11035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m:t>
                      </m:r>
                      <m:f>
                        <m:fPr>
                          <m:ctrlPr>
                            <a:rPr lang="en-US" i="1">
                              <a:latin typeface="Cambria Math"/>
                            </a:rPr>
                          </m:ctrlPr>
                        </m:fPr>
                        <m:num>
                          <m:sSub>
                            <m:sSubPr>
                              <m:ctrlPr>
                                <a:rPr lang="en-US" i="1">
                                  <a:latin typeface="Cambria Math"/>
                                </a:rPr>
                              </m:ctrlPr>
                            </m:sSubPr>
                            <m:e>
                              <m:r>
                                <a:rPr lang="en-US" i="1">
                                  <a:latin typeface="Cambria Math"/>
                                </a:rPr>
                                <m:t>𝑚</m:t>
                              </m:r>
                            </m:e>
                            <m:sub>
                              <m:r>
                                <a:rPr lang="en-US" i="1">
                                  <a:latin typeface="Cambria Math"/>
                                </a:rPr>
                                <m:t>0</m:t>
                              </m:r>
                            </m:sub>
                          </m:sSub>
                          <m:sSup>
                            <m:sSupPr>
                              <m:ctrlPr>
                                <a:rPr lang="en-US" i="1">
                                  <a:latin typeface="Cambria Math"/>
                                </a:rPr>
                              </m:ctrlPr>
                            </m:sSupPr>
                            <m:e>
                              <m:r>
                                <a:rPr lang="en-US" i="1">
                                  <a:latin typeface="Cambria Math"/>
                                </a:rPr>
                                <m:t>𝑣</m:t>
                              </m:r>
                            </m:e>
                            <m:sup>
                              <m:r>
                                <a:rPr lang="en-US" i="1">
                                  <a:latin typeface="Cambria Math"/>
                                </a:rPr>
                                <m:t>2</m:t>
                              </m:r>
                            </m:sup>
                          </m:sSup>
                        </m:num>
                        <m:den>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den>
                      </m:f>
                      <m:r>
                        <a:rPr lang="en-US" i="1">
                          <a:latin typeface="Cambria Math"/>
                        </a:rPr>
                        <m:t>+</m:t>
                      </m:r>
                      <m:sSub>
                        <m:sSubPr>
                          <m:ctrlPr>
                            <a:rPr lang="en-US" i="1">
                              <a:latin typeface="Cambria Math"/>
                            </a:rPr>
                          </m:ctrlPr>
                        </m:sSubPr>
                        <m:e>
                          <m:r>
                            <a:rPr lang="en-US" i="1">
                              <a:latin typeface="Cambria Math"/>
                            </a:rPr>
                            <m:t>𝑚</m:t>
                          </m:r>
                        </m:e>
                        <m:sub>
                          <m:r>
                            <a:rPr lang="en-US" i="1">
                              <a:latin typeface="Cambria Math"/>
                            </a:rPr>
                            <m:t>0</m:t>
                          </m:r>
                        </m:sub>
                      </m:sSub>
                      <m:sSup>
                        <m:sSupPr>
                          <m:ctrlPr>
                            <a:rPr lang="en-US" i="1">
                              <a:latin typeface="Cambria Math"/>
                            </a:rPr>
                          </m:ctrlPr>
                        </m:sSupPr>
                        <m:e>
                          <m:r>
                            <a:rPr lang="en-US" i="1">
                              <a:latin typeface="Cambria Math"/>
                            </a:rPr>
                            <m:t>𝑐</m:t>
                          </m:r>
                        </m:e>
                        <m:sup>
                          <m:r>
                            <a:rPr lang="en-US" i="1">
                              <a:latin typeface="Cambria Math"/>
                            </a:rPr>
                            <m:t>2</m:t>
                          </m:r>
                        </m:sup>
                      </m:sSup>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r>
                        <a:rPr lang="en-US" i="1">
                          <a:latin typeface="Cambria Math"/>
                        </a:rPr>
                        <m:t>     </m:t>
                      </m:r>
                      <m:m>
                        <m:mPr>
                          <m:mcs>
                            <m:mc>
                              <m:mcPr>
                                <m:count m:val="1"/>
                                <m:mcJc m:val="center"/>
                              </m:mcPr>
                            </m:mc>
                          </m:mcs>
                          <m:ctrlPr>
                            <a:rPr lang="en-US" i="1" smtClean="0">
                              <a:latin typeface="Cambria Math"/>
                            </a:rPr>
                          </m:ctrlPr>
                        </m:mPr>
                        <m:mr>
                          <m:e>
                            <m:r>
                              <m:rPr>
                                <m:brk m:alnAt="7"/>
                              </m:rPr>
                              <a:rPr lang="en-US" b="0" i="1" smtClean="0">
                                <a:latin typeface="Cambria Math"/>
                              </a:rPr>
                              <m:t>𝑣</m:t>
                            </m:r>
                          </m:e>
                        </m:mr>
                        <m:mr>
                          <m:e>
                            <m:r>
                              <a:rPr lang="en-US" i="1" smtClean="0">
                                <a:latin typeface="Cambria Math"/>
                              </a:rPr>
                              <m:t>⃒</m:t>
                            </m:r>
                          </m:e>
                        </m:mr>
                        <m:mr>
                          <m:e>
                            <m:r>
                              <a:rPr lang="en-US" b="0" i="1" smtClean="0">
                                <a:latin typeface="Cambria Math"/>
                              </a:rPr>
                              <m:t>0</m:t>
                            </m:r>
                          </m:e>
                        </m:mr>
                      </m:m>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295400" y="1978801"/>
                <a:ext cx="4058034" cy="110357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828800" y="3429000"/>
                <a:ext cx="2358594" cy="9997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𝑚</m:t>
                              </m:r>
                            </m:e>
                            <m:sub>
                              <m:r>
                                <a:rPr lang="en-US" i="1">
                                  <a:latin typeface="Cambria Math"/>
                                </a:rPr>
                                <m:t>0</m:t>
                              </m:r>
                            </m:sub>
                          </m:sSub>
                          <m:sSup>
                            <m:sSupPr>
                              <m:ctrlPr>
                                <a:rPr lang="en-US" i="1">
                                  <a:latin typeface="Cambria Math"/>
                                </a:rPr>
                              </m:ctrlPr>
                            </m:sSupPr>
                            <m:e>
                              <m:r>
                                <a:rPr lang="en-US" i="1">
                                  <a:latin typeface="Cambria Math"/>
                                </a:rPr>
                                <m:t>𝑐</m:t>
                              </m:r>
                            </m:e>
                            <m:sup>
                              <m:r>
                                <a:rPr lang="en-US" i="1">
                                  <a:latin typeface="Cambria Math"/>
                                </a:rPr>
                                <m:t>2</m:t>
                              </m:r>
                            </m:sup>
                          </m:sSup>
                        </m:num>
                        <m:den>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den>
                      </m:f>
                      <m:r>
                        <a:rPr lang="en-US" i="1">
                          <a:latin typeface="Cambria Math"/>
                        </a:rPr>
                        <m:t>−</m:t>
                      </m:r>
                      <m:sSub>
                        <m:sSubPr>
                          <m:ctrlPr>
                            <a:rPr lang="en-US" i="1">
                              <a:latin typeface="Cambria Math"/>
                            </a:rPr>
                          </m:ctrlPr>
                        </m:sSubPr>
                        <m:e>
                          <m:r>
                            <a:rPr lang="en-US" i="1">
                              <a:latin typeface="Cambria Math"/>
                            </a:rPr>
                            <m:t>𝑚</m:t>
                          </m:r>
                        </m:e>
                        <m:sub>
                          <m:r>
                            <a:rPr lang="en-US" i="1">
                              <a:latin typeface="Cambria Math"/>
                            </a:rPr>
                            <m:t>0</m:t>
                          </m:r>
                        </m:sub>
                      </m:sSub>
                      <m:sSup>
                        <m:sSupPr>
                          <m:ctrlPr>
                            <a:rPr lang="en-US" i="1">
                              <a:latin typeface="Cambria Math"/>
                            </a:rPr>
                          </m:ctrlPr>
                        </m:sSupPr>
                        <m:e>
                          <m:r>
                            <a:rPr lang="en-US" i="1">
                              <a:latin typeface="Cambria Math"/>
                            </a:rPr>
                            <m:t>𝑐</m:t>
                          </m:r>
                        </m:e>
                        <m:sup>
                          <m:r>
                            <a:rPr lang="en-US" i="1">
                              <a:latin typeface="Cambria Math"/>
                            </a:rPr>
                            <m:t>2</m:t>
                          </m:r>
                        </m:sup>
                      </m:sSup>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1828800" y="3429000"/>
                <a:ext cx="2358594" cy="999761"/>
              </a:xfrm>
              <a:prstGeom prst="rect">
                <a:avLst/>
              </a:prstGeom>
              <a:blipFill rotWithShape="1">
                <a:blip r:embed="rId4"/>
                <a:stretch>
                  <a:fillRect/>
                </a:stretch>
              </a:blipFill>
            </p:spPr>
            <p:txBody>
              <a:bodyPr/>
              <a:lstStyle/>
              <a:p>
                <a:r>
                  <a:rPr lang="en-US">
                    <a:noFill/>
                  </a:rPr>
                  <a:t> </a:t>
                </a:r>
              </a:p>
            </p:txBody>
          </p:sp>
        </mc:Fallback>
      </mc:AlternateContent>
      <p:sp>
        <p:nvSpPr>
          <p:cNvPr id="5" name="Rectangle 4"/>
          <p:cNvSpPr/>
          <p:nvPr/>
        </p:nvSpPr>
        <p:spPr>
          <a:xfrm>
            <a:off x="1676400" y="4724400"/>
            <a:ext cx="3970574" cy="369332"/>
          </a:xfrm>
          <a:prstGeom prst="rect">
            <a:avLst/>
          </a:prstGeom>
        </p:spPr>
        <p:txBody>
          <a:bodyPr wrap="none">
            <a:spAutoFit/>
          </a:bodyPr>
          <a:lstStyle/>
          <a:p>
            <a:r>
              <a:rPr lang="en-US" dirty="0"/>
              <a:t>The above equation may be rewritten as</a:t>
            </a:r>
          </a:p>
        </p:txBody>
      </p:sp>
      <mc:AlternateContent xmlns:mc="http://schemas.openxmlformats.org/markup-compatibility/2006" xmlns:a14="http://schemas.microsoft.com/office/drawing/2010/main">
        <mc:Choice Requires="a14">
          <p:sp>
            <p:nvSpPr>
              <p:cNvPr id="6" name="Rectangle 5"/>
              <p:cNvSpPr/>
              <p:nvPr/>
            </p:nvSpPr>
            <p:spPr>
              <a:xfrm>
                <a:off x="1676400" y="5181600"/>
                <a:ext cx="6172200" cy="375552"/>
              </a:xfrm>
              <a:prstGeom prst="rect">
                <a:avLst/>
              </a:prstGeom>
            </p:spPr>
            <p:txBody>
              <a:bodyPr wrap="square">
                <a:spAutoFit/>
              </a:bodyPr>
              <a:lstStyle/>
              <a:p>
                <a14:m>
                  <m:oMath xmlns:m="http://schemas.openxmlformats.org/officeDocument/2006/math">
                    <m:r>
                      <a:rPr lang="en-US" i="1">
                        <a:latin typeface="Cambria Math"/>
                      </a:rPr>
                      <m:t>𝑚</m:t>
                    </m:r>
                    <m:sSup>
                      <m:sSupPr>
                        <m:ctrlPr>
                          <a:rPr lang="en-US" i="1">
                            <a:latin typeface="Cambria Math"/>
                          </a:rPr>
                        </m:ctrlPr>
                      </m:sSupPr>
                      <m:e>
                        <m:r>
                          <a:rPr lang="en-US" i="1">
                            <a:latin typeface="Cambria Math"/>
                          </a:rPr>
                          <m:t>𝑐</m:t>
                        </m:r>
                      </m:e>
                      <m:sup>
                        <m:r>
                          <a:rPr lang="en-US" i="1">
                            <a:latin typeface="Cambria Math"/>
                          </a:rPr>
                          <m:t>2</m:t>
                        </m:r>
                      </m:sup>
                    </m:sSup>
                    <m:r>
                      <a:rPr lang="en-US" i="1">
                        <a:latin typeface="Cambria Math"/>
                      </a:rPr>
                      <m:t>=</m:t>
                    </m:r>
                    <m:r>
                      <a:rPr lang="en-US" i="1">
                        <a:latin typeface="Cambria Math"/>
                      </a:rPr>
                      <m:t>𝐾</m:t>
                    </m:r>
                    <m:r>
                      <a:rPr lang="en-US" i="1">
                        <a:latin typeface="Cambria Math"/>
                      </a:rPr>
                      <m:t>+</m:t>
                    </m:r>
                    <m:sSup>
                      <m:sSupPr>
                        <m:ctrlPr>
                          <a:rPr lang="en-US" i="1">
                            <a:latin typeface="Cambria Math"/>
                          </a:rPr>
                        </m:ctrlPr>
                      </m:sSupPr>
                      <m:e>
                        <m:sSub>
                          <m:sSubPr>
                            <m:ctrlPr>
                              <a:rPr lang="en-US" i="1">
                                <a:latin typeface="Cambria Math"/>
                              </a:rPr>
                            </m:ctrlPr>
                          </m:sSubPr>
                          <m:e>
                            <m:r>
                              <a:rPr lang="en-US" i="1">
                                <a:latin typeface="Cambria Math"/>
                              </a:rPr>
                              <m:t>𝑚</m:t>
                            </m:r>
                          </m:e>
                          <m:sub>
                            <m:r>
                              <a:rPr lang="en-US" i="1">
                                <a:latin typeface="Cambria Math"/>
                              </a:rPr>
                              <m:t>0 </m:t>
                            </m:r>
                          </m:sub>
                        </m:sSub>
                        <m:r>
                          <a:rPr lang="en-US" i="1">
                            <a:latin typeface="Cambria Math"/>
                          </a:rPr>
                          <m:t>𝑐</m:t>
                        </m:r>
                      </m:e>
                      <m:sup>
                        <m:r>
                          <a:rPr lang="en-US" i="1">
                            <a:latin typeface="Cambria Math"/>
                          </a:rPr>
                          <m:t>2</m:t>
                        </m:r>
                      </m:sup>
                    </m:sSup>
                    <m:r>
                      <a:rPr lang="en-US" i="1">
                        <a:latin typeface="Cambria Math"/>
                      </a:rPr>
                      <m:t>                                                       (1−59)</m:t>
                    </m:r>
                  </m:oMath>
                </a14:m>
                <a:r>
                  <a:rPr lang="en-US" dirty="0"/>
                  <a:t>       </a:t>
                </a:r>
              </a:p>
            </p:txBody>
          </p:sp>
        </mc:Choice>
        <mc:Fallback xmlns="">
          <p:sp>
            <p:nvSpPr>
              <p:cNvPr id="6" name="Rectangle 5"/>
              <p:cNvSpPr>
                <a:spLocks noRot="1" noChangeAspect="1" noMove="1" noResize="1" noEditPoints="1" noAdjustHandles="1" noChangeArrowheads="1" noChangeShapeType="1" noTextEdit="1"/>
              </p:cNvSpPr>
              <p:nvPr/>
            </p:nvSpPr>
            <p:spPr>
              <a:xfrm>
                <a:off x="1676400" y="5181600"/>
                <a:ext cx="6172200" cy="375552"/>
              </a:xfrm>
              <a:prstGeom prst="rect">
                <a:avLst/>
              </a:prstGeom>
              <a:blipFill rotWithShape="1">
                <a:blip r:embed="rId5"/>
                <a:stretch>
                  <a:fillRect b="-11290"/>
                </a:stretch>
              </a:blipFill>
            </p:spPr>
            <p:txBody>
              <a:bodyPr/>
              <a:lstStyle/>
              <a:p>
                <a:r>
                  <a:rPr lang="en-US">
                    <a:noFill/>
                  </a:rPr>
                  <a:t> </a:t>
                </a:r>
              </a:p>
            </p:txBody>
          </p:sp>
        </mc:Fallback>
      </mc:AlternateContent>
      <p:sp>
        <p:nvSpPr>
          <p:cNvPr id="7" name="Rectangle 6"/>
          <p:cNvSpPr/>
          <p:nvPr/>
        </p:nvSpPr>
        <p:spPr>
          <a:xfrm>
            <a:off x="571500" y="5791200"/>
            <a:ext cx="7696200" cy="923330"/>
          </a:xfrm>
          <a:prstGeom prst="rect">
            <a:avLst/>
          </a:prstGeom>
        </p:spPr>
        <p:txBody>
          <a:bodyPr wrap="square">
            <a:spAutoFit/>
          </a:bodyPr>
          <a:lstStyle/>
          <a:p>
            <a:r>
              <a:rPr lang="en-US" dirty="0"/>
              <a:t>We interpret mc</a:t>
            </a:r>
            <a:r>
              <a:rPr lang="en-US" baseline="30000" dirty="0"/>
              <a:t>2</a:t>
            </a:r>
            <a:r>
              <a:rPr lang="en-US" dirty="0"/>
              <a:t> as the total energy of the body. It follows from Eq.(1-59) that, when the body is at rest, that is, when K =0,the body never the less possesses the energy m</a:t>
            </a:r>
            <a:r>
              <a:rPr lang="en-US" baseline="-25000" dirty="0"/>
              <a:t>0</a:t>
            </a:r>
            <a:r>
              <a:rPr lang="en-US" dirty="0"/>
              <a:t>c</a:t>
            </a:r>
            <a:r>
              <a:rPr lang="en-US" baseline="30000" dirty="0"/>
              <a:t>2</a:t>
            </a:r>
            <a:r>
              <a:rPr lang="en-US" dirty="0"/>
              <a:t>.The energy</a:t>
            </a:r>
          </a:p>
        </p:txBody>
      </p:sp>
    </p:spTree>
    <p:extLst>
      <p:ext uri="{BB962C8B-B14F-4D97-AF65-F5344CB8AC3E}">
        <p14:creationId xmlns:p14="http://schemas.microsoft.com/office/powerpoint/2010/main" val="107479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28600" y="304800"/>
                <a:ext cx="4041298" cy="375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𝐸</m:t>
                          </m:r>
                        </m:e>
                        <m:sub>
                          <m:r>
                            <a:rPr lang="en-US" i="1">
                              <a:latin typeface="Cambria Math"/>
                            </a:rPr>
                            <m:t>0</m:t>
                          </m:r>
                        </m:sub>
                      </m:sSub>
                      <m:r>
                        <a:rPr lang="en-US" i="1">
                          <a:latin typeface="Cambria Math"/>
                        </a:rPr>
                        <m:t>=</m:t>
                      </m:r>
                      <m:sSub>
                        <m:sSubPr>
                          <m:ctrlPr>
                            <a:rPr lang="en-US" i="1">
                              <a:latin typeface="Cambria Math"/>
                            </a:rPr>
                          </m:ctrlPr>
                        </m:sSubPr>
                        <m:e>
                          <m:r>
                            <a:rPr lang="en-US" i="1">
                              <a:latin typeface="Cambria Math"/>
                            </a:rPr>
                            <m:t>𝑚</m:t>
                          </m:r>
                        </m:e>
                        <m:sub>
                          <m:r>
                            <a:rPr lang="en-US" i="1">
                              <a:latin typeface="Cambria Math"/>
                            </a:rPr>
                            <m:t>0</m:t>
                          </m:r>
                        </m:sub>
                      </m:sSub>
                      <m:sSup>
                        <m:sSupPr>
                          <m:ctrlPr>
                            <a:rPr lang="en-US" i="1">
                              <a:latin typeface="Cambria Math"/>
                            </a:rPr>
                          </m:ctrlPr>
                        </m:sSupPr>
                        <m:e>
                          <m:r>
                            <a:rPr lang="en-US" i="1">
                              <a:latin typeface="Cambria Math"/>
                            </a:rPr>
                            <m:t>𝑐</m:t>
                          </m:r>
                        </m:e>
                        <m:sup>
                          <m:r>
                            <a:rPr lang="en-US" i="1">
                              <a:latin typeface="Cambria Math"/>
                            </a:rPr>
                            <m:t>2</m:t>
                          </m:r>
                        </m:sup>
                      </m:sSup>
                      <m:r>
                        <a:rPr lang="en-US" i="1">
                          <a:latin typeface="Cambria Math"/>
                        </a:rPr>
                        <m:t>                                     (1−60)</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228600" y="304800"/>
                <a:ext cx="4041298" cy="375552"/>
              </a:xfrm>
              <a:prstGeom prst="rect">
                <a:avLst/>
              </a:prstGeom>
              <a:blipFill rotWithShape="1">
                <a:blip r:embed="rId2"/>
                <a:stretch>
                  <a:fillRect b="-11290"/>
                </a:stretch>
              </a:blipFill>
            </p:spPr>
            <p:txBody>
              <a:bodyPr/>
              <a:lstStyle/>
              <a:p>
                <a:r>
                  <a:rPr lang="en-US">
                    <a:noFill/>
                  </a:rPr>
                  <a:t> </a:t>
                </a:r>
              </a:p>
            </p:txBody>
          </p:sp>
        </mc:Fallback>
      </mc:AlternateContent>
      <p:sp>
        <p:nvSpPr>
          <p:cNvPr id="3" name="Rectangle 2"/>
          <p:cNvSpPr/>
          <p:nvPr/>
        </p:nvSpPr>
        <p:spPr>
          <a:xfrm>
            <a:off x="228600" y="1066800"/>
            <a:ext cx="6324600" cy="369332"/>
          </a:xfrm>
          <a:prstGeom prst="rect">
            <a:avLst/>
          </a:prstGeom>
        </p:spPr>
        <p:txBody>
          <a:bodyPr wrap="square">
            <a:spAutoFit/>
          </a:bodyPr>
          <a:lstStyle/>
          <a:p>
            <a:r>
              <a:rPr lang="en-US" dirty="0"/>
              <a:t>is called the rest energy.  The total energy can be written as</a:t>
            </a:r>
          </a:p>
        </p:txBody>
      </p:sp>
      <mc:AlternateContent xmlns:mc="http://schemas.openxmlformats.org/markup-compatibility/2006" xmlns:a14="http://schemas.microsoft.com/office/drawing/2010/main">
        <mc:Choice Requires="a14">
          <p:sp>
            <p:nvSpPr>
              <p:cNvPr id="4" name="Rectangle 3"/>
              <p:cNvSpPr/>
              <p:nvPr/>
            </p:nvSpPr>
            <p:spPr>
              <a:xfrm>
                <a:off x="685800" y="1676400"/>
                <a:ext cx="4561184" cy="9997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𝐸</m:t>
                      </m:r>
                      <m:r>
                        <a:rPr lang="en-US" i="1">
                          <a:latin typeface="Cambria Math"/>
                        </a:rPr>
                        <m:t>=</m:t>
                      </m:r>
                      <m:r>
                        <a:rPr lang="en-US" i="1">
                          <a:latin typeface="Cambria Math"/>
                        </a:rPr>
                        <m:t>𝑚</m:t>
                      </m:r>
                      <m:sSup>
                        <m:sSupPr>
                          <m:ctrlPr>
                            <a:rPr lang="en-US" i="1">
                              <a:latin typeface="Cambria Math"/>
                            </a:rPr>
                          </m:ctrlPr>
                        </m:sSupPr>
                        <m:e>
                          <m:r>
                            <a:rPr lang="en-US" i="1">
                              <a:latin typeface="Cambria Math"/>
                            </a:rPr>
                            <m:t>𝑐</m:t>
                          </m:r>
                        </m:e>
                        <m:sup>
                          <m:r>
                            <a:rPr lang="en-US" i="1">
                              <a:latin typeface="Cambria Math"/>
                            </a:rPr>
                            <m:t>2</m:t>
                          </m:r>
                        </m:sup>
                      </m:sSup>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𝑚</m:t>
                              </m:r>
                            </m:e>
                            <m:sub>
                              <m:r>
                                <a:rPr lang="en-US" i="1">
                                  <a:latin typeface="Cambria Math"/>
                                </a:rPr>
                                <m:t>0</m:t>
                              </m:r>
                            </m:sub>
                          </m:sSub>
                          <m:sSup>
                            <m:sSupPr>
                              <m:ctrlPr>
                                <a:rPr lang="en-US" i="1">
                                  <a:latin typeface="Cambria Math"/>
                                </a:rPr>
                              </m:ctrlPr>
                            </m:sSupPr>
                            <m:e>
                              <m:r>
                                <a:rPr lang="en-US" i="1">
                                  <a:latin typeface="Cambria Math"/>
                                </a:rPr>
                                <m:t>𝑐</m:t>
                              </m:r>
                            </m:e>
                            <m:sup>
                              <m:r>
                                <a:rPr lang="en-US" i="1">
                                  <a:latin typeface="Cambria Math"/>
                                </a:rPr>
                                <m:t>2</m:t>
                              </m:r>
                            </m:sup>
                          </m:sSup>
                        </m:num>
                        <m:den>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den>
                      </m:f>
                      <m:r>
                        <a:rPr lang="en-US" i="1">
                          <a:latin typeface="Cambria Math"/>
                        </a:rPr>
                        <m:t>                       (1−61)</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685800" y="1676400"/>
                <a:ext cx="4561184" cy="999761"/>
              </a:xfrm>
              <a:prstGeom prst="rect">
                <a:avLst/>
              </a:prstGeom>
              <a:blipFill rotWithShape="1">
                <a:blip r:embed="rId3"/>
                <a:stretch>
                  <a:fillRect/>
                </a:stretch>
              </a:blipFill>
            </p:spPr>
            <p:txBody>
              <a:bodyPr/>
              <a:lstStyle/>
              <a:p>
                <a:r>
                  <a:rPr lang="en-US">
                    <a:noFill/>
                  </a:rPr>
                  <a:t> </a:t>
                </a:r>
              </a:p>
            </p:txBody>
          </p:sp>
        </mc:Fallback>
      </mc:AlternateContent>
      <p:sp>
        <p:nvSpPr>
          <p:cNvPr id="5" name="Rectangle 4"/>
          <p:cNvSpPr/>
          <p:nvPr/>
        </p:nvSpPr>
        <p:spPr>
          <a:xfrm>
            <a:off x="602461" y="3059668"/>
            <a:ext cx="3934282" cy="369332"/>
          </a:xfrm>
          <a:prstGeom prst="rect">
            <a:avLst/>
          </a:prstGeom>
        </p:spPr>
        <p:txBody>
          <a:bodyPr wrap="none">
            <a:spAutoFit/>
          </a:bodyPr>
          <a:lstStyle/>
          <a:p>
            <a:r>
              <a:rPr lang="en-US" dirty="0"/>
              <a:t>In terms of E and E</a:t>
            </a:r>
            <a:r>
              <a:rPr lang="en-US" baseline="-25000" dirty="0"/>
              <a:t>0</a:t>
            </a:r>
            <a:r>
              <a:rPr lang="en-US" dirty="0"/>
              <a:t> , Eq.(1-59) becomes</a:t>
            </a:r>
          </a:p>
        </p:txBody>
      </p:sp>
      <mc:AlternateContent xmlns:mc="http://schemas.openxmlformats.org/markup-compatibility/2006" xmlns:a14="http://schemas.microsoft.com/office/drawing/2010/main">
        <mc:Choice Requires="a14">
          <p:sp>
            <p:nvSpPr>
              <p:cNvPr id="6" name="Rectangle 5"/>
              <p:cNvSpPr/>
              <p:nvPr/>
            </p:nvSpPr>
            <p:spPr>
              <a:xfrm>
                <a:off x="923236" y="3613666"/>
                <a:ext cx="408631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𝐸</m:t>
                      </m:r>
                      <m:r>
                        <a:rPr lang="en-US" i="1">
                          <a:latin typeface="Cambria Math"/>
                        </a:rPr>
                        <m:t>=+</m:t>
                      </m:r>
                      <m:sSub>
                        <m:sSubPr>
                          <m:ctrlPr>
                            <a:rPr lang="en-US" i="1">
                              <a:latin typeface="Cambria Math"/>
                            </a:rPr>
                          </m:ctrlPr>
                        </m:sSubPr>
                        <m:e>
                          <m:r>
                            <a:rPr lang="en-US" i="1">
                              <a:latin typeface="Cambria Math"/>
                            </a:rPr>
                            <m:t>𝐸</m:t>
                          </m:r>
                        </m:e>
                        <m:sub>
                          <m:r>
                            <a:rPr lang="en-US" i="1">
                              <a:latin typeface="Cambria Math"/>
                            </a:rPr>
                            <m:t>0</m:t>
                          </m:r>
                        </m:sub>
                      </m:sSub>
                      <m:r>
                        <a:rPr lang="en-US" i="1">
                          <a:latin typeface="Cambria Math"/>
                        </a:rPr>
                        <m:t>+</m:t>
                      </m:r>
                      <m:r>
                        <a:rPr lang="en-US" i="1">
                          <a:latin typeface="Cambria Math"/>
                        </a:rPr>
                        <m:t>𝐾</m:t>
                      </m:r>
                      <m:r>
                        <a:rPr lang="en-US" i="1">
                          <a:latin typeface="Cambria Math"/>
                        </a:rPr>
                        <m:t>                                 (1−62)</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923236" y="3613666"/>
                <a:ext cx="4086311" cy="369332"/>
              </a:xfrm>
              <a:prstGeom prst="rect">
                <a:avLst/>
              </a:prstGeom>
              <a:blipFill rotWithShape="1">
                <a:blip r:embed="rId4"/>
                <a:stretch>
                  <a:fillRect b="-13333"/>
                </a:stretch>
              </a:blipFill>
            </p:spPr>
            <p:txBody>
              <a:bodyPr/>
              <a:lstStyle/>
              <a:p>
                <a:r>
                  <a:rPr lang="en-US">
                    <a:noFill/>
                  </a:rPr>
                  <a:t> </a:t>
                </a:r>
              </a:p>
            </p:txBody>
          </p:sp>
        </mc:Fallback>
      </mc:AlternateContent>
      <p:sp>
        <p:nvSpPr>
          <p:cNvPr id="7" name="Rectangle 6"/>
          <p:cNvSpPr/>
          <p:nvPr/>
        </p:nvSpPr>
        <p:spPr>
          <a:xfrm>
            <a:off x="935032" y="4205785"/>
            <a:ext cx="6456367" cy="369332"/>
          </a:xfrm>
          <a:prstGeom prst="rect">
            <a:avLst/>
          </a:prstGeom>
        </p:spPr>
        <p:txBody>
          <a:bodyPr wrap="square">
            <a:spAutoFit/>
          </a:bodyPr>
          <a:lstStyle/>
          <a:p>
            <a:r>
              <a:rPr lang="en-US" dirty="0"/>
              <a:t>Equation (1-61) says that mass and energy are not independent. </a:t>
            </a:r>
          </a:p>
        </p:txBody>
      </p:sp>
      <p:sp>
        <p:nvSpPr>
          <p:cNvPr id="8" name="Rectangle 7"/>
          <p:cNvSpPr/>
          <p:nvPr/>
        </p:nvSpPr>
        <p:spPr>
          <a:xfrm>
            <a:off x="1371600" y="5486400"/>
            <a:ext cx="6629399" cy="369332"/>
          </a:xfrm>
          <a:prstGeom prst="rect">
            <a:avLst/>
          </a:prstGeom>
        </p:spPr>
        <p:txBody>
          <a:bodyPr wrap="square">
            <a:spAutoFit/>
          </a:bodyPr>
          <a:lstStyle/>
          <a:p>
            <a:r>
              <a:rPr lang="en-US" dirty="0">
                <a:solidFill>
                  <a:srgbClr val="FF0000"/>
                </a:solidFill>
              </a:rPr>
              <a:t>Mass and energy are different aspects of the same thing.</a:t>
            </a:r>
          </a:p>
        </p:txBody>
      </p:sp>
    </p:spTree>
    <p:extLst>
      <p:ext uri="{BB962C8B-B14F-4D97-AF65-F5344CB8AC3E}">
        <p14:creationId xmlns:p14="http://schemas.microsoft.com/office/powerpoint/2010/main" val="20361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04800"/>
            <a:ext cx="8991600" cy="723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694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3022815" cy="369332"/>
          </a:xfrm>
          <a:prstGeom prst="rect">
            <a:avLst/>
          </a:prstGeom>
        </p:spPr>
        <p:txBody>
          <a:bodyPr wrap="none">
            <a:spAutoFit/>
          </a:bodyPr>
          <a:lstStyle/>
          <a:p>
            <a:r>
              <a:rPr lang="en-US" dirty="0"/>
              <a:t>The special theory of relativity</a:t>
            </a:r>
          </a:p>
        </p:txBody>
      </p:sp>
      <p:sp>
        <p:nvSpPr>
          <p:cNvPr id="3" name="Rectangle 2"/>
          <p:cNvSpPr/>
          <p:nvPr/>
        </p:nvSpPr>
        <p:spPr>
          <a:xfrm>
            <a:off x="184245" y="762000"/>
            <a:ext cx="8458200" cy="1477328"/>
          </a:xfrm>
          <a:prstGeom prst="rect">
            <a:avLst/>
          </a:prstGeom>
        </p:spPr>
        <p:txBody>
          <a:bodyPr wrap="square">
            <a:spAutoFit/>
          </a:bodyPr>
          <a:lstStyle/>
          <a:p>
            <a:r>
              <a:rPr lang="en-US" dirty="0"/>
              <a:t>Inertial frame of reference: An inertial frame of reference is</a:t>
            </a:r>
            <a:r>
              <a:rPr lang="en-US" dirty="0">
                <a:solidFill>
                  <a:srgbClr val="FF0000"/>
                </a:solidFill>
              </a:rPr>
              <a:t> one in which Newton’s first law of motion holds. </a:t>
            </a:r>
            <a:r>
              <a:rPr lang="en-US" dirty="0"/>
              <a:t>In such a frame, an object at rest remains at rest and an object in motion continues to move at constant velocity (constant speed and direction) if no force acts on it. Any frame of reference that moves at constant velocity relative to an inertial frame is itself an inertial frame.</a:t>
            </a:r>
          </a:p>
        </p:txBody>
      </p:sp>
      <p:sp>
        <p:nvSpPr>
          <p:cNvPr id="4" name="Rectangle 3"/>
          <p:cNvSpPr/>
          <p:nvPr/>
        </p:nvSpPr>
        <p:spPr>
          <a:xfrm>
            <a:off x="184245" y="2690336"/>
            <a:ext cx="8654955" cy="923330"/>
          </a:xfrm>
          <a:prstGeom prst="rect">
            <a:avLst/>
          </a:prstGeom>
        </p:spPr>
        <p:txBody>
          <a:bodyPr wrap="square">
            <a:spAutoFit/>
          </a:bodyPr>
          <a:lstStyle/>
          <a:p>
            <a:r>
              <a:rPr lang="en-US" dirty="0" smtClean="0"/>
              <a:t>The special theory of relativity, developed by Einstein in1905, treats problems involving the motion of inertial frames of references at constant velocity with respect to one another. It has a profound influence on all of physics.</a:t>
            </a:r>
            <a:endParaRPr lang="en-US" dirty="0"/>
          </a:p>
        </p:txBody>
      </p:sp>
      <p:sp>
        <p:nvSpPr>
          <p:cNvPr id="5" name="Rectangle 4"/>
          <p:cNvSpPr/>
          <p:nvPr/>
        </p:nvSpPr>
        <p:spPr>
          <a:xfrm>
            <a:off x="493594" y="3773607"/>
            <a:ext cx="8345606" cy="369332"/>
          </a:xfrm>
          <a:prstGeom prst="rect">
            <a:avLst/>
          </a:prstGeom>
        </p:spPr>
        <p:txBody>
          <a:bodyPr wrap="square">
            <a:spAutoFit/>
          </a:bodyPr>
          <a:lstStyle/>
          <a:p>
            <a:r>
              <a:rPr lang="en-US" dirty="0"/>
              <a:t>The special theory of relativity is based up on two postulates:</a:t>
            </a:r>
          </a:p>
        </p:txBody>
      </p:sp>
      <p:sp>
        <p:nvSpPr>
          <p:cNvPr id="6" name="Rectangle 5"/>
          <p:cNvSpPr/>
          <p:nvPr/>
        </p:nvSpPr>
        <p:spPr>
          <a:xfrm>
            <a:off x="184245" y="4474191"/>
            <a:ext cx="8654955" cy="923330"/>
          </a:xfrm>
          <a:prstGeom prst="rect">
            <a:avLst/>
          </a:prstGeom>
        </p:spPr>
        <p:txBody>
          <a:bodyPr wrap="square">
            <a:spAutoFit/>
          </a:bodyPr>
          <a:lstStyle/>
          <a:p>
            <a:pPr lvl="0"/>
            <a:r>
              <a:rPr lang="en-US" dirty="0"/>
              <a:t>The first postulate: </a:t>
            </a:r>
            <a:r>
              <a:rPr lang="en-US" dirty="0">
                <a:solidFill>
                  <a:srgbClr val="00B050"/>
                </a:solidFill>
              </a:rPr>
              <a:t>The laws of physics may be expressed in equations having the same form in all inertial frames of reference moving at constant velocity with respect to one another. </a:t>
            </a:r>
            <a:r>
              <a:rPr lang="en-US" dirty="0"/>
              <a:t>This postulate expresses the absence of a universal frame of reference.</a:t>
            </a:r>
          </a:p>
        </p:txBody>
      </p:sp>
      <p:sp>
        <p:nvSpPr>
          <p:cNvPr id="7" name="Rectangle 6"/>
          <p:cNvSpPr/>
          <p:nvPr/>
        </p:nvSpPr>
        <p:spPr>
          <a:xfrm>
            <a:off x="184245" y="5715000"/>
            <a:ext cx="8883555" cy="923330"/>
          </a:xfrm>
          <a:prstGeom prst="rect">
            <a:avLst/>
          </a:prstGeom>
        </p:spPr>
        <p:txBody>
          <a:bodyPr wrap="square">
            <a:spAutoFit/>
          </a:bodyPr>
          <a:lstStyle/>
          <a:p>
            <a:pPr lvl="0"/>
            <a:r>
              <a:rPr lang="en-US" dirty="0"/>
              <a:t>The second postulate: </a:t>
            </a:r>
            <a:r>
              <a:rPr lang="en-US" dirty="0">
                <a:solidFill>
                  <a:srgbClr val="00B050"/>
                </a:solidFill>
              </a:rPr>
              <a:t>The speed of light in free space has the same value in all inertial frames of reference. </a:t>
            </a:r>
            <a:r>
              <a:rPr lang="en-US" dirty="0"/>
              <a:t>This postulate follows directly from the result of the </a:t>
            </a:r>
            <a:r>
              <a:rPr lang="en-US" dirty="0" smtClean="0"/>
              <a:t>Michelson-Morley </a:t>
            </a:r>
            <a:r>
              <a:rPr lang="en-US" dirty="0"/>
              <a:t>experiment.</a:t>
            </a:r>
          </a:p>
        </p:txBody>
      </p:sp>
    </p:spTree>
    <p:extLst>
      <p:ext uri="{BB962C8B-B14F-4D97-AF65-F5344CB8AC3E}">
        <p14:creationId xmlns:p14="http://schemas.microsoft.com/office/powerpoint/2010/main" val="4671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28600"/>
            <a:ext cx="8229600" cy="923330"/>
          </a:xfrm>
          <a:prstGeom prst="rect">
            <a:avLst/>
          </a:prstGeom>
        </p:spPr>
        <p:txBody>
          <a:bodyPr wrap="square">
            <a:spAutoFit/>
          </a:bodyPr>
          <a:lstStyle/>
          <a:p>
            <a:r>
              <a:rPr lang="en-US" dirty="0"/>
              <a:t>Example </a:t>
            </a:r>
          </a:p>
          <a:p>
            <a:r>
              <a:rPr lang="en-US" dirty="0"/>
              <a:t>A stationary body explodes into two fragments each of mass 1.0 kg that move apart at speeds of 0.6c relative to the original body. Find the mass of the original body.</a:t>
            </a:r>
          </a:p>
        </p:txBody>
      </p:sp>
      <p:sp>
        <p:nvSpPr>
          <p:cNvPr id="3" name="TextBox 2"/>
          <p:cNvSpPr txBox="1"/>
          <p:nvPr/>
        </p:nvSpPr>
        <p:spPr>
          <a:xfrm>
            <a:off x="304800" y="1447800"/>
            <a:ext cx="1524000" cy="369332"/>
          </a:xfrm>
          <a:prstGeom prst="rect">
            <a:avLst/>
          </a:prstGeom>
          <a:noFill/>
        </p:spPr>
        <p:txBody>
          <a:bodyPr wrap="square" rtlCol="0">
            <a:spAutoFit/>
          </a:bodyPr>
          <a:lstStyle/>
          <a:p>
            <a:r>
              <a:rPr lang="en-US" dirty="0" smtClean="0"/>
              <a:t>solution</a:t>
            </a:r>
            <a:endParaRPr lang="en-US" dirty="0"/>
          </a:p>
        </p:txBody>
      </p:sp>
      <mc:AlternateContent xmlns:mc="http://schemas.openxmlformats.org/markup-compatibility/2006" xmlns:a14="http://schemas.microsoft.com/office/drawing/2010/main">
        <mc:Choice Requires="a14">
          <p:sp>
            <p:nvSpPr>
              <p:cNvPr id="5" name="Rectangle 4"/>
              <p:cNvSpPr/>
              <p:nvPr/>
            </p:nvSpPr>
            <p:spPr>
              <a:xfrm>
                <a:off x="2743200" y="3657600"/>
                <a:ext cx="3239797" cy="7362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𝑚</m:t>
                      </m:r>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𝐸</m:t>
                              </m:r>
                            </m:e>
                            <m:sub>
                              <m:r>
                                <a:rPr lang="en-US" i="1">
                                  <a:latin typeface="Cambria Math"/>
                                </a:rPr>
                                <m:t>0</m:t>
                              </m:r>
                            </m:sub>
                          </m:sSub>
                        </m:num>
                        <m:den>
                          <m:sSup>
                            <m:sSupPr>
                              <m:ctrlPr>
                                <a:rPr lang="en-US" i="1">
                                  <a:latin typeface="Cambria Math"/>
                                </a:rPr>
                              </m:ctrlPr>
                            </m:sSupPr>
                            <m:e>
                              <m:r>
                                <a:rPr lang="en-US" i="1">
                                  <a:latin typeface="Cambria Math"/>
                                </a:rPr>
                                <m:t>𝑐</m:t>
                              </m:r>
                            </m:e>
                            <m:sup>
                              <m:r>
                                <a:rPr lang="en-US" i="1">
                                  <a:latin typeface="Cambria Math"/>
                                </a:rPr>
                                <m:t>2</m:t>
                              </m:r>
                            </m:sup>
                          </m:sSup>
                        </m:den>
                      </m:f>
                      <m:r>
                        <a:rPr lang="en-US" i="1">
                          <a:latin typeface="Cambria Math"/>
                        </a:rPr>
                        <m:t>= </m:t>
                      </m:r>
                      <m:f>
                        <m:fPr>
                          <m:ctrlPr>
                            <a:rPr lang="en-US" i="1">
                              <a:latin typeface="Cambria Math"/>
                            </a:rPr>
                          </m:ctrlPr>
                        </m:fPr>
                        <m:num>
                          <m:r>
                            <a:rPr lang="en-US" i="1">
                              <a:latin typeface="Cambria Math"/>
                            </a:rPr>
                            <m:t>2(1</m:t>
                          </m:r>
                          <m:r>
                            <a:rPr lang="en-US" i="1">
                              <a:latin typeface="Cambria Math"/>
                            </a:rPr>
                            <m:t>𝑘𝑔</m:t>
                          </m:r>
                          <m:r>
                            <a:rPr lang="en-US" i="1">
                              <a:latin typeface="Cambria Math"/>
                            </a:rPr>
                            <m:t>)</m:t>
                          </m:r>
                        </m:num>
                        <m:den>
                          <m:rad>
                            <m:radPr>
                              <m:degHide m:val="on"/>
                              <m:ctrlPr>
                                <a:rPr lang="en-US" i="1">
                                  <a:latin typeface="Cambria Math"/>
                                </a:rPr>
                              </m:ctrlPr>
                            </m:radPr>
                            <m:deg/>
                            <m:e>
                              <m:r>
                                <a:rPr lang="en-US" i="1">
                                  <a:latin typeface="Cambria Math"/>
                                </a:rPr>
                                <m:t>1−</m:t>
                              </m:r>
                              <m:sSup>
                                <m:sSupPr>
                                  <m:ctrlPr>
                                    <a:rPr lang="en-US" i="1">
                                      <a:latin typeface="Cambria Math"/>
                                    </a:rPr>
                                  </m:ctrlPr>
                                </m:sSupPr>
                                <m:e>
                                  <m:r>
                                    <a:rPr lang="en-US" i="1">
                                      <a:latin typeface="Cambria Math"/>
                                    </a:rPr>
                                    <m:t>0.6</m:t>
                                  </m:r>
                                </m:e>
                                <m:sup>
                                  <m:r>
                                    <a:rPr lang="en-US" i="1">
                                      <a:latin typeface="Cambria Math"/>
                                    </a:rPr>
                                    <m:t>2</m:t>
                                  </m:r>
                                </m:sup>
                              </m:sSup>
                            </m:e>
                          </m:rad>
                        </m:den>
                      </m:f>
                      <m:r>
                        <a:rPr lang="en-US" i="1">
                          <a:latin typeface="Cambria Math"/>
                        </a:rPr>
                        <m:t>=2.5 </m:t>
                      </m:r>
                      <m:r>
                        <a:rPr lang="en-US" i="1">
                          <a:latin typeface="Cambria Math"/>
                        </a:rPr>
                        <m:t>𝑘𝑔</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743200" y="3657600"/>
                <a:ext cx="3239797" cy="73622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286000" y="1828800"/>
                <a:ext cx="6019800" cy="99270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𝐸</m:t>
                          </m:r>
                        </m:e>
                        <m:sub>
                          <m:r>
                            <a:rPr lang="en-US" i="1">
                              <a:latin typeface="Cambria Math"/>
                            </a:rPr>
                            <m:t>0</m:t>
                          </m:r>
                        </m:sub>
                      </m:sSub>
                      <m:r>
                        <a:rPr lang="en-US" i="1">
                          <a:latin typeface="Cambria Math"/>
                        </a:rPr>
                        <m:t>=</m:t>
                      </m:r>
                      <m:r>
                        <a:rPr lang="en-US" i="1">
                          <a:latin typeface="Cambria Math"/>
                        </a:rPr>
                        <m:t>𝑚</m:t>
                      </m:r>
                      <m:sSup>
                        <m:sSupPr>
                          <m:ctrlPr>
                            <a:rPr lang="en-US" i="1">
                              <a:latin typeface="Cambria Math"/>
                            </a:rPr>
                          </m:ctrlPr>
                        </m:sSupPr>
                        <m:e>
                          <m:r>
                            <a:rPr lang="en-US" i="1">
                              <a:latin typeface="Cambria Math"/>
                            </a:rPr>
                            <m:t>𝑐</m:t>
                          </m:r>
                        </m:e>
                        <m:sup>
                          <m:r>
                            <a:rPr lang="en-US" i="1">
                              <a:latin typeface="Cambria Math"/>
                            </a:rPr>
                            <m:t>2</m:t>
                          </m:r>
                        </m:sup>
                      </m:sSup>
                      <m:r>
                        <a:rPr lang="en-US" i="1">
                          <a:latin typeface="Cambria Math"/>
                        </a:rPr>
                        <m:t>=</m:t>
                      </m:r>
                      <m:sSub>
                        <m:sSubPr>
                          <m:ctrlPr>
                            <a:rPr lang="en-US" i="1">
                              <a:latin typeface="Cambria Math"/>
                            </a:rPr>
                          </m:ctrlPr>
                        </m:sSubPr>
                        <m:e>
                          <m:r>
                            <a:rPr lang="en-US" i="1">
                              <a:latin typeface="Cambria Math"/>
                            </a:rPr>
                            <m:t>𝑚</m:t>
                          </m:r>
                        </m:e>
                        <m:sub>
                          <m:r>
                            <a:rPr lang="en-US" i="1">
                              <a:latin typeface="Cambria Math"/>
                            </a:rPr>
                            <m:t>1</m:t>
                          </m:r>
                        </m:sub>
                      </m:sSub>
                      <m:sSup>
                        <m:sSupPr>
                          <m:ctrlPr>
                            <a:rPr lang="en-US" i="1">
                              <a:latin typeface="Cambria Math"/>
                            </a:rPr>
                          </m:ctrlPr>
                        </m:sSupPr>
                        <m:e>
                          <m:r>
                            <a:rPr lang="en-US" i="1">
                              <a:latin typeface="Cambria Math"/>
                            </a:rPr>
                            <m:t>𝑐</m:t>
                          </m:r>
                        </m:e>
                        <m:sup>
                          <m:r>
                            <a:rPr lang="en-US" i="1">
                              <a:latin typeface="Cambria Math"/>
                            </a:rPr>
                            <m:t>2</m:t>
                          </m:r>
                        </m:sup>
                      </m:sSup>
                      <m:r>
                        <a:rPr lang="en-US" i="1">
                          <a:latin typeface="Cambria Math"/>
                        </a:rPr>
                        <m:t>+</m:t>
                      </m:r>
                      <m:sSub>
                        <m:sSubPr>
                          <m:ctrlPr>
                            <a:rPr lang="en-US" i="1">
                              <a:latin typeface="Cambria Math"/>
                            </a:rPr>
                          </m:ctrlPr>
                        </m:sSubPr>
                        <m:e>
                          <m:r>
                            <a:rPr lang="en-US" i="1">
                              <a:latin typeface="Cambria Math"/>
                            </a:rPr>
                            <m:t>𝑚</m:t>
                          </m:r>
                        </m:e>
                        <m:sub>
                          <m:r>
                            <a:rPr lang="en-US" i="1">
                              <a:latin typeface="Cambria Math"/>
                            </a:rPr>
                            <m:t>2</m:t>
                          </m:r>
                        </m:sub>
                      </m:sSub>
                      <m:sSup>
                        <m:sSupPr>
                          <m:ctrlPr>
                            <a:rPr lang="en-US" i="1">
                              <a:latin typeface="Cambria Math"/>
                            </a:rPr>
                          </m:ctrlPr>
                        </m:sSupPr>
                        <m:e>
                          <m:r>
                            <a:rPr lang="en-US" i="1">
                              <a:latin typeface="Cambria Math"/>
                            </a:rPr>
                            <m:t>𝑐</m:t>
                          </m:r>
                        </m:e>
                        <m:sup>
                          <m:r>
                            <a:rPr lang="en-US" i="1">
                              <a:latin typeface="Cambria Math"/>
                            </a:rPr>
                            <m:t>2</m:t>
                          </m:r>
                        </m:sup>
                      </m:sSup>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𝑚</m:t>
                              </m:r>
                            </m:e>
                            <m:sub>
                              <m:r>
                                <a:rPr lang="en-US" i="1">
                                  <a:latin typeface="Cambria Math"/>
                                </a:rPr>
                                <m:t>01</m:t>
                              </m:r>
                            </m:sub>
                          </m:sSub>
                          <m:sSup>
                            <m:sSupPr>
                              <m:ctrlPr>
                                <a:rPr lang="en-US" i="1">
                                  <a:latin typeface="Cambria Math"/>
                                </a:rPr>
                              </m:ctrlPr>
                            </m:sSupPr>
                            <m:e>
                              <m:r>
                                <a:rPr lang="en-US" i="1">
                                  <a:latin typeface="Cambria Math"/>
                                </a:rPr>
                                <m:t>𝑐</m:t>
                              </m:r>
                            </m:e>
                            <m:sup>
                              <m:r>
                                <a:rPr lang="en-US" i="1">
                                  <a:latin typeface="Cambria Math"/>
                                </a:rPr>
                                <m:t>2</m:t>
                              </m:r>
                            </m:sup>
                          </m:sSup>
                        </m:num>
                        <m:den>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den>
                      </m:f>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𝑚</m:t>
                              </m:r>
                            </m:e>
                            <m:sub>
                              <m:r>
                                <a:rPr lang="en-US" i="1">
                                  <a:latin typeface="Cambria Math"/>
                                </a:rPr>
                                <m:t>02</m:t>
                              </m:r>
                            </m:sub>
                          </m:sSub>
                          <m:sSup>
                            <m:sSupPr>
                              <m:ctrlPr>
                                <a:rPr lang="en-US" i="1">
                                  <a:latin typeface="Cambria Math"/>
                                </a:rPr>
                              </m:ctrlPr>
                            </m:sSupPr>
                            <m:e>
                              <m:r>
                                <a:rPr lang="en-US" i="1">
                                  <a:latin typeface="Cambria Math"/>
                                </a:rPr>
                                <m:t>𝑐</m:t>
                              </m:r>
                            </m:e>
                            <m:sup>
                              <m:r>
                                <a:rPr lang="en-US" i="1">
                                  <a:latin typeface="Cambria Math"/>
                                </a:rPr>
                                <m:t>2</m:t>
                              </m:r>
                            </m:sup>
                          </m:sSup>
                        </m:num>
                        <m:den>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den>
                      </m:f>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286000" y="1828800"/>
                <a:ext cx="6019800" cy="992708"/>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1464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2854308" cy="369332"/>
          </a:xfrm>
          <a:prstGeom prst="rect">
            <a:avLst/>
          </a:prstGeom>
        </p:spPr>
        <p:txBody>
          <a:bodyPr wrap="none">
            <a:spAutoFit/>
          </a:bodyPr>
          <a:lstStyle/>
          <a:p>
            <a:r>
              <a:rPr lang="en-US" dirty="0"/>
              <a:t>Kinetic energy at low speeds</a:t>
            </a:r>
          </a:p>
        </p:txBody>
      </p:sp>
      <p:sp>
        <p:nvSpPr>
          <p:cNvPr id="3" name="Rectangle 2"/>
          <p:cNvSpPr/>
          <p:nvPr/>
        </p:nvSpPr>
        <p:spPr>
          <a:xfrm>
            <a:off x="143301" y="762000"/>
            <a:ext cx="4585551" cy="369332"/>
          </a:xfrm>
          <a:prstGeom prst="rect">
            <a:avLst/>
          </a:prstGeom>
        </p:spPr>
        <p:txBody>
          <a:bodyPr wrap="none">
            <a:spAutoFit/>
          </a:bodyPr>
          <a:lstStyle/>
          <a:p>
            <a:r>
              <a:rPr lang="en-US" dirty="0"/>
              <a:t>The relativistic formula for the kinetic energy is</a:t>
            </a:r>
          </a:p>
        </p:txBody>
      </p:sp>
      <mc:AlternateContent xmlns:mc="http://schemas.openxmlformats.org/markup-compatibility/2006" xmlns:a14="http://schemas.microsoft.com/office/drawing/2010/main">
        <mc:Choice Requires="a14">
          <p:sp>
            <p:nvSpPr>
              <p:cNvPr id="4" name="Rectangle 3"/>
              <p:cNvSpPr/>
              <p:nvPr/>
            </p:nvSpPr>
            <p:spPr>
              <a:xfrm>
                <a:off x="914400" y="1447800"/>
                <a:ext cx="5943600" cy="9997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𝐾</m:t>
                      </m:r>
                      <m:r>
                        <a:rPr lang="en-US" i="1">
                          <a:latin typeface="Cambria Math"/>
                        </a:rPr>
                        <m:t>=</m:t>
                      </m:r>
                      <m:r>
                        <a:rPr lang="en-US" i="1">
                          <a:latin typeface="Cambria Math"/>
                        </a:rPr>
                        <m:t>𝑚</m:t>
                      </m:r>
                      <m:sSup>
                        <m:sSupPr>
                          <m:ctrlPr>
                            <a:rPr lang="en-US" i="1">
                              <a:latin typeface="Cambria Math"/>
                            </a:rPr>
                          </m:ctrlPr>
                        </m:sSupPr>
                        <m:e>
                          <m:r>
                            <a:rPr lang="en-US" i="1">
                              <a:latin typeface="Cambria Math"/>
                            </a:rPr>
                            <m:t>𝑐</m:t>
                          </m:r>
                        </m:e>
                        <m:sup>
                          <m:r>
                            <a:rPr lang="en-US" i="1">
                              <a:latin typeface="Cambria Math"/>
                            </a:rPr>
                            <m:t>2</m:t>
                          </m:r>
                        </m:sup>
                      </m:sSup>
                      <m:r>
                        <a:rPr lang="en-US" i="1">
                          <a:latin typeface="Cambria Math"/>
                        </a:rPr>
                        <m:t>−</m:t>
                      </m:r>
                      <m:sSub>
                        <m:sSubPr>
                          <m:ctrlPr>
                            <a:rPr lang="en-US" i="1">
                              <a:latin typeface="Cambria Math"/>
                            </a:rPr>
                          </m:ctrlPr>
                        </m:sSubPr>
                        <m:e>
                          <m:r>
                            <a:rPr lang="en-US" i="1">
                              <a:latin typeface="Cambria Math"/>
                            </a:rPr>
                            <m:t>𝑚</m:t>
                          </m:r>
                        </m:e>
                        <m:sub>
                          <m:r>
                            <a:rPr lang="en-US" i="1">
                              <a:latin typeface="Cambria Math"/>
                            </a:rPr>
                            <m:t>0</m:t>
                          </m:r>
                        </m:sub>
                      </m:sSub>
                      <m:sSup>
                        <m:sSupPr>
                          <m:ctrlPr>
                            <a:rPr lang="en-US" i="1">
                              <a:latin typeface="Cambria Math"/>
                            </a:rPr>
                          </m:ctrlPr>
                        </m:sSupPr>
                        <m:e>
                          <m:r>
                            <a:rPr lang="en-US" i="1">
                              <a:latin typeface="Cambria Math"/>
                            </a:rPr>
                            <m:t>𝑐</m:t>
                          </m:r>
                        </m:e>
                        <m:sup>
                          <m:r>
                            <a:rPr lang="en-US" i="1">
                              <a:latin typeface="Cambria Math"/>
                            </a:rPr>
                            <m:t>2</m:t>
                          </m:r>
                        </m:sup>
                      </m:sSup>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𝑚</m:t>
                              </m:r>
                            </m:e>
                            <m:sub>
                              <m:r>
                                <a:rPr lang="en-US" i="1">
                                  <a:latin typeface="Cambria Math"/>
                                </a:rPr>
                                <m:t>0</m:t>
                              </m:r>
                            </m:sub>
                          </m:sSub>
                          <m:sSup>
                            <m:sSupPr>
                              <m:ctrlPr>
                                <a:rPr lang="en-US" i="1">
                                  <a:latin typeface="Cambria Math"/>
                                </a:rPr>
                              </m:ctrlPr>
                            </m:sSupPr>
                            <m:e>
                              <m:r>
                                <a:rPr lang="en-US" i="1">
                                  <a:latin typeface="Cambria Math"/>
                                </a:rPr>
                                <m:t>𝑐</m:t>
                              </m:r>
                            </m:e>
                            <m:sup>
                              <m:r>
                                <a:rPr lang="en-US" i="1">
                                  <a:latin typeface="Cambria Math"/>
                                </a:rPr>
                                <m:t>2</m:t>
                              </m:r>
                            </m:sup>
                          </m:sSup>
                        </m:num>
                        <m:den>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den>
                      </m:f>
                      <m:r>
                        <a:rPr lang="en-US" i="1">
                          <a:latin typeface="Cambria Math"/>
                        </a:rPr>
                        <m:t> −  </m:t>
                      </m:r>
                      <m:sSub>
                        <m:sSubPr>
                          <m:ctrlPr>
                            <a:rPr lang="en-US" i="1">
                              <a:latin typeface="Cambria Math"/>
                            </a:rPr>
                          </m:ctrlPr>
                        </m:sSubPr>
                        <m:e>
                          <m:r>
                            <a:rPr lang="en-US" i="1">
                              <a:latin typeface="Cambria Math"/>
                            </a:rPr>
                            <m:t>𝑚</m:t>
                          </m:r>
                        </m:e>
                        <m:sub>
                          <m:r>
                            <a:rPr lang="en-US" i="1">
                              <a:latin typeface="Cambria Math"/>
                            </a:rPr>
                            <m:t>0</m:t>
                          </m:r>
                        </m:sub>
                      </m:sSub>
                      <m:sSup>
                        <m:sSupPr>
                          <m:ctrlPr>
                            <a:rPr lang="en-US" i="1">
                              <a:latin typeface="Cambria Math"/>
                            </a:rPr>
                          </m:ctrlPr>
                        </m:sSupPr>
                        <m:e>
                          <m:r>
                            <a:rPr lang="en-US" i="1">
                              <a:latin typeface="Cambria Math"/>
                            </a:rPr>
                            <m:t>𝑐</m:t>
                          </m:r>
                        </m:e>
                        <m:sup>
                          <m:r>
                            <a:rPr lang="en-US" i="1">
                              <a:latin typeface="Cambria Math"/>
                            </a:rPr>
                            <m:t>2</m:t>
                          </m:r>
                        </m:sup>
                      </m:sSup>
                      <m:r>
                        <a:rPr lang="en-US" i="1">
                          <a:latin typeface="Cambria Math"/>
                        </a:rPr>
                        <m:t>                   (1−63)</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914400" y="1447800"/>
                <a:ext cx="5943600" cy="999761"/>
              </a:xfrm>
              <a:prstGeom prst="rect">
                <a:avLst/>
              </a:prstGeom>
              <a:blipFill rotWithShape="1">
                <a:blip r:embed="rId2"/>
                <a:stretch>
                  <a:fillRect/>
                </a:stretch>
              </a:blipFill>
            </p:spPr>
            <p:txBody>
              <a:bodyPr/>
              <a:lstStyle/>
              <a:p>
                <a:r>
                  <a:rPr lang="en-US">
                    <a:noFill/>
                  </a:rPr>
                  <a:t> </a:t>
                </a:r>
              </a:p>
            </p:txBody>
          </p:sp>
        </mc:Fallback>
      </mc:AlternateContent>
      <p:sp>
        <p:nvSpPr>
          <p:cNvPr id="5" name="Rectangle 4"/>
          <p:cNvSpPr/>
          <p:nvPr/>
        </p:nvSpPr>
        <p:spPr>
          <a:xfrm>
            <a:off x="533400" y="2828836"/>
            <a:ext cx="8458200" cy="646331"/>
          </a:xfrm>
          <a:prstGeom prst="rect">
            <a:avLst/>
          </a:prstGeom>
        </p:spPr>
        <p:txBody>
          <a:bodyPr wrap="square">
            <a:spAutoFit/>
          </a:bodyPr>
          <a:lstStyle/>
          <a:p>
            <a:r>
              <a:rPr lang="en-US" dirty="0"/>
              <a:t>Consider the case where v ˂˂ c. We use the approximation (1+ </a:t>
            </a:r>
            <a:r>
              <a:rPr lang="en-US" i="1" dirty="0"/>
              <a:t>x</a:t>
            </a:r>
            <a:r>
              <a:rPr lang="en-US" dirty="0"/>
              <a:t>)</a:t>
            </a:r>
            <a:r>
              <a:rPr lang="en-US" baseline="30000" dirty="0"/>
              <a:t>n</a:t>
            </a:r>
            <a:r>
              <a:rPr lang="en-US" dirty="0"/>
              <a:t> ≈1+ </a:t>
            </a:r>
            <a:r>
              <a:rPr lang="en-US" dirty="0" err="1"/>
              <a:t>n</a:t>
            </a:r>
            <a:r>
              <a:rPr lang="en-US" i="1" dirty="0" err="1"/>
              <a:t>x</a:t>
            </a:r>
            <a:r>
              <a:rPr lang="en-US" dirty="0"/>
              <a:t> for small </a:t>
            </a:r>
            <a:r>
              <a:rPr lang="en-US" i="1" dirty="0"/>
              <a:t>x</a:t>
            </a:r>
            <a:r>
              <a:rPr lang="en-US" dirty="0"/>
              <a:t> to expand the first term in the above formula. Then we obtain the expression</a:t>
            </a:r>
          </a:p>
        </p:txBody>
      </p:sp>
      <mc:AlternateContent xmlns:mc="http://schemas.openxmlformats.org/markup-compatibility/2006" xmlns:a14="http://schemas.microsoft.com/office/drawing/2010/main">
        <mc:Choice Requires="a14">
          <p:sp>
            <p:nvSpPr>
              <p:cNvPr id="6" name="Rectangle 5"/>
              <p:cNvSpPr/>
              <p:nvPr/>
            </p:nvSpPr>
            <p:spPr>
              <a:xfrm>
                <a:off x="1579554" y="3810000"/>
                <a:ext cx="3857723" cy="759632"/>
              </a:xfrm>
              <a:prstGeom prst="rect">
                <a:avLst/>
              </a:prstGeom>
            </p:spPr>
            <p:txBody>
              <a:bodyPr wrap="none">
                <a:spAutoFit/>
              </a:bodyPr>
              <a:lstStyle/>
              <a:p>
                <a14:m>
                  <m:oMath xmlns:m="http://schemas.openxmlformats.org/officeDocument/2006/math">
                    <m:f>
                      <m:fPr>
                        <m:ctrlPr>
                          <a:rPr lang="en-US" i="1">
                            <a:latin typeface="Cambria Math"/>
                          </a:rPr>
                        </m:ctrlPr>
                      </m:fPr>
                      <m:num>
                        <m:r>
                          <a:rPr lang="en-US" i="1">
                            <a:latin typeface="Cambria Math"/>
                          </a:rPr>
                          <m:t>1</m:t>
                        </m:r>
                      </m:num>
                      <m:den>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den>
                    </m:f>
                    <m:r>
                      <a:rPr lang="en-US" i="1">
                        <a:latin typeface="Cambria Math"/>
                      </a:rPr>
                      <m:t>=1+</m:t>
                    </m:r>
                    <m:f>
                      <m:fPr>
                        <m:ctrlPr>
                          <a:rPr lang="en-US" i="1">
                            <a:latin typeface="Cambria Math"/>
                          </a:rPr>
                        </m:ctrlPr>
                      </m:fPr>
                      <m:num>
                        <m:r>
                          <a:rPr lang="en-US" i="1">
                            <a:latin typeface="Cambria Math"/>
                          </a:rPr>
                          <m:t>1</m:t>
                        </m:r>
                      </m:num>
                      <m:den>
                        <m:r>
                          <a:rPr lang="en-US" i="1">
                            <a:latin typeface="Cambria Math"/>
                          </a:rPr>
                          <m:t>2</m:t>
                        </m:r>
                      </m:den>
                    </m:f>
                    <m:f>
                      <m:fPr>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r>
                      <a:rPr lang="en-US" i="1">
                        <a:latin typeface="Cambria Math"/>
                      </a:rPr>
                      <m:t>           </m:t>
                    </m:r>
                  </m:oMath>
                </a14:m>
                <a:r>
                  <a:rPr lang="en-US" dirty="0"/>
                  <a:t>     when v ˂˂ c</a:t>
                </a:r>
              </a:p>
            </p:txBody>
          </p:sp>
        </mc:Choice>
        <mc:Fallback xmlns="">
          <p:sp>
            <p:nvSpPr>
              <p:cNvPr id="6" name="Rectangle 5"/>
              <p:cNvSpPr>
                <a:spLocks noRot="1" noChangeAspect="1" noMove="1" noResize="1" noEditPoints="1" noAdjustHandles="1" noChangeArrowheads="1" noChangeShapeType="1" noTextEdit="1"/>
              </p:cNvSpPr>
              <p:nvPr/>
            </p:nvSpPr>
            <p:spPr>
              <a:xfrm>
                <a:off x="1579554" y="3810000"/>
                <a:ext cx="3857723" cy="759632"/>
              </a:xfrm>
              <a:prstGeom prst="rect">
                <a:avLst/>
              </a:prstGeom>
              <a:blipFill rotWithShape="1">
                <a:blip r:embed="rId3"/>
                <a:stretch>
                  <a:fillRect r="-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22414" y="4724400"/>
                <a:ext cx="6626185" cy="72737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𝐾</m:t>
                      </m:r>
                      <m:r>
                        <a:rPr lang="en-US" i="1">
                          <a:latin typeface="Cambria Math"/>
                        </a:rPr>
                        <m:t>=</m:t>
                      </m:r>
                      <m:d>
                        <m:dPr>
                          <m:ctrlPr>
                            <a:rPr lang="en-US" i="1">
                              <a:latin typeface="Cambria Math"/>
                            </a:rPr>
                          </m:ctrlPr>
                        </m:dPr>
                        <m:e>
                          <m:r>
                            <a:rPr lang="en-US" i="1">
                              <a:latin typeface="Cambria Math"/>
                            </a:rPr>
                            <m:t>1+</m:t>
                          </m:r>
                          <m:f>
                            <m:fPr>
                              <m:ctrlPr>
                                <a:rPr lang="en-US" i="1">
                                  <a:latin typeface="Cambria Math"/>
                                </a:rPr>
                              </m:ctrlPr>
                            </m:fPr>
                            <m:num>
                              <m:r>
                                <a:rPr lang="en-US" i="1">
                                  <a:latin typeface="Cambria Math"/>
                                </a:rPr>
                                <m:t>1</m:t>
                              </m:r>
                            </m:num>
                            <m:den>
                              <m:r>
                                <a:rPr lang="en-US" i="1">
                                  <a:latin typeface="Cambria Math"/>
                                </a:rPr>
                                <m:t>2</m:t>
                              </m:r>
                            </m:den>
                          </m:f>
                          <m:f>
                            <m:fPr>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d>
                      <m:sSub>
                        <m:sSubPr>
                          <m:ctrlPr>
                            <a:rPr lang="en-US" i="1">
                              <a:latin typeface="Cambria Math"/>
                            </a:rPr>
                          </m:ctrlPr>
                        </m:sSubPr>
                        <m:e>
                          <m:r>
                            <a:rPr lang="en-US" i="1">
                              <a:latin typeface="Cambria Math"/>
                            </a:rPr>
                            <m:t>𝑚</m:t>
                          </m:r>
                        </m:e>
                        <m:sub>
                          <m:r>
                            <a:rPr lang="en-US" i="1">
                              <a:latin typeface="Cambria Math"/>
                            </a:rPr>
                            <m:t>0</m:t>
                          </m:r>
                        </m:sub>
                      </m:sSub>
                      <m:sSup>
                        <m:sSupPr>
                          <m:ctrlPr>
                            <a:rPr lang="en-US" i="1">
                              <a:latin typeface="Cambria Math"/>
                            </a:rPr>
                          </m:ctrlPr>
                        </m:sSupPr>
                        <m:e>
                          <m:r>
                            <a:rPr lang="en-US" i="1">
                              <a:latin typeface="Cambria Math"/>
                            </a:rPr>
                            <m:t>𝑐</m:t>
                          </m:r>
                        </m:e>
                        <m:sup>
                          <m:r>
                            <a:rPr lang="en-US" i="1">
                              <a:latin typeface="Cambria Math"/>
                            </a:rPr>
                            <m:t>2</m:t>
                          </m:r>
                        </m:sup>
                      </m:sSup>
                      <m:r>
                        <a:rPr lang="en-US" i="1">
                          <a:latin typeface="Cambria Math"/>
                        </a:rPr>
                        <m:t>−</m:t>
                      </m:r>
                      <m:sSub>
                        <m:sSubPr>
                          <m:ctrlPr>
                            <a:rPr lang="en-US" i="1">
                              <a:latin typeface="Cambria Math"/>
                            </a:rPr>
                          </m:ctrlPr>
                        </m:sSubPr>
                        <m:e>
                          <m:r>
                            <a:rPr lang="en-US" i="1">
                              <a:latin typeface="Cambria Math"/>
                            </a:rPr>
                            <m:t>𝑚</m:t>
                          </m:r>
                        </m:e>
                        <m:sub>
                          <m:r>
                            <a:rPr lang="en-US" i="1">
                              <a:latin typeface="Cambria Math"/>
                            </a:rPr>
                            <m:t>0</m:t>
                          </m:r>
                        </m:sub>
                      </m:sSub>
                      <m:sSup>
                        <m:sSupPr>
                          <m:ctrlPr>
                            <a:rPr lang="en-US" i="1">
                              <a:latin typeface="Cambria Math"/>
                            </a:rPr>
                          </m:ctrlPr>
                        </m:sSupPr>
                        <m:e>
                          <m:r>
                            <a:rPr lang="en-US" i="1">
                              <a:latin typeface="Cambria Math"/>
                            </a:rPr>
                            <m:t>𝑐</m:t>
                          </m:r>
                        </m:e>
                        <m:sup>
                          <m:r>
                            <a:rPr lang="en-US" i="1">
                              <a:latin typeface="Cambria Math"/>
                            </a:rPr>
                            <m:t>2 </m:t>
                          </m:r>
                        </m:sup>
                      </m:sSup>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den>
                      </m:f>
                      <m:sSub>
                        <m:sSubPr>
                          <m:ctrlPr>
                            <a:rPr lang="en-US" i="1">
                              <a:latin typeface="Cambria Math"/>
                            </a:rPr>
                          </m:ctrlPr>
                        </m:sSubPr>
                        <m:e>
                          <m:r>
                            <a:rPr lang="en-US" i="1">
                              <a:latin typeface="Cambria Math"/>
                            </a:rPr>
                            <m:t>𝑚</m:t>
                          </m:r>
                        </m:e>
                        <m:sub>
                          <m:r>
                            <a:rPr lang="en-US" i="1">
                              <a:latin typeface="Cambria Math"/>
                            </a:rPr>
                            <m:t>0</m:t>
                          </m:r>
                        </m:sub>
                      </m:sSub>
                      <m:sSup>
                        <m:sSupPr>
                          <m:ctrlPr>
                            <a:rPr lang="en-US" i="1">
                              <a:latin typeface="Cambria Math"/>
                            </a:rPr>
                          </m:ctrlPr>
                        </m:sSupPr>
                        <m:e>
                          <m:r>
                            <a:rPr lang="en-US" i="1">
                              <a:latin typeface="Cambria Math"/>
                            </a:rPr>
                            <m:t>𝑣</m:t>
                          </m:r>
                        </m:e>
                        <m:sup>
                          <m:r>
                            <a:rPr lang="en-US" i="1">
                              <a:latin typeface="Cambria Math"/>
                            </a:rPr>
                            <m:t>2</m:t>
                          </m:r>
                        </m:sup>
                      </m:sSup>
                      <m:r>
                        <a:rPr lang="en-US" i="1">
                          <a:latin typeface="Cambria Math"/>
                        </a:rPr>
                        <m:t>(1−64)</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222414" y="4724400"/>
                <a:ext cx="6626185" cy="727379"/>
              </a:xfrm>
              <a:prstGeom prst="rect">
                <a:avLst/>
              </a:prstGeom>
              <a:blipFill rotWithShape="1">
                <a:blip r:embed="rId4"/>
                <a:stretch>
                  <a:fillRect/>
                </a:stretch>
              </a:blipFill>
            </p:spPr>
            <p:txBody>
              <a:bodyPr/>
              <a:lstStyle/>
              <a:p>
                <a:r>
                  <a:rPr lang="en-US">
                    <a:noFill/>
                  </a:rPr>
                  <a:t> </a:t>
                </a:r>
              </a:p>
            </p:txBody>
          </p:sp>
        </mc:Fallback>
      </mc:AlternateContent>
      <p:sp>
        <p:nvSpPr>
          <p:cNvPr id="8" name="Rectangle 7"/>
          <p:cNvSpPr/>
          <p:nvPr/>
        </p:nvSpPr>
        <p:spPr>
          <a:xfrm>
            <a:off x="1828800" y="5867400"/>
            <a:ext cx="3819635" cy="369332"/>
          </a:xfrm>
          <a:prstGeom prst="rect">
            <a:avLst/>
          </a:prstGeom>
        </p:spPr>
        <p:txBody>
          <a:bodyPr wrap="none">
            <a:spAutoFit/>
          </a:bodyPr>
          <a:lstStyle/>
          <a:p>
            <a:r>
              <a:rPr lang="en-US" dirty="0"/>
              <a:t>In agreement with classical mechanics.</a:t>
            </a:r>
          </a:p>
        </p:txBody>
      </p:sp>
    </p:spTree>
    <p:extLst>
      <p:ext uri="{BB962C8B-B14F-4D97-AF65-F5344CB8AC3E}">
        <p14:creationId xmlns:p14="http://schemas.microsoft.com/office/powerpoint/2010/main" val="419122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8915400" cy="74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3918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2393156" cy="369332"/>
          </a:xfrm>
          <a:prstGeom prst="rect">
            <a:avLst/>
          </a:prstGeom>
        </p:spPr>
        <p:txBody>
          <a:bodyPr wrap="none">
            <a:spAutoFit/>
          </a:bodyPr>
          <a:lstStyle/>
          <a:p>
            <a:r>
              <a:rPr lang="en-US" dirty="0"/>
              <a:t>Energy and momentum</a:t>
            </a:r>
          </a:p>
        </p:txBody>
      </p:sp>
      <p:sp>
        <p:nvSpPr>
          <p:cNvPr id="3" name="Rectangle 2"/>
          <p:cNvSpPr/>
          <p:nvPr/>
        </p:nvSpPr>
        <p:spPr>
          <a:xfrm>
            <a:off x="236561" y="914400"/>
            <a:ext cx="7315200" cy="369332"/>
          </a:xfrm>
          <a:prstGeom prst="rect">
            <a:avLst/>
          </a:prstGeom>
        </p:spPr>
        <p:txBody>
          <a:bodyPr wrap="square">
            <a:spAutoFit/>
          </a:bodyPr>
          <a:lstStyle/>
          <a:p>
            <a:r>
              <a:rPr lang="en-US" dirty="0"/>
              <a:t>the total energy, rest energy, and momentum of a particle are related</a:t>
            </a:r>
          </a:p>
        </p:txBody>
      </p:sp>
      <mc:AlternateContent xmlns:mc="http://schemas.openxmlformats.org/markup-compatibility/2006" xmlns:a14="http://schemas.microsoft.com/office/drawing/2010/main">
        <mc:Choice Requires="a14">
          <p:sp>
            <p:nvSpPr>
              <p:cNvPr id="4" name="Rectangle 3"/>
              <p:cNvSpPr/>
              <p:nvPr/>
            </p:nvSpPr>
            <p:spPr>
              <a:xfrm>
                <a:off x="609600" y="1524000"/>
                <a:ext cx="4524380" cy="9997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𝐸</m:t>
                      </m:r>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𝑚</m:t>
                              </m:r>
                            </m:e>
                            <m:sub>
                              <m:r>
                                <a:rPr lang="en-US" i="1">
                                  <a:latin typeface="Cambria Math"/>
                                </a:rPr>
                                <m:t>0</m:t>
                              </m:r>
                            </m:sub>
                          </m:sSub>
                          <m:sSup>
                            <m:sSupPr>
                              <m:ctrlPr>
                                <a:rPr lang="en-US" i="1">
                                  <a:latin typeface="Cambria Math"/>
                                </a:rPr>
                              </m:ctrlPr>
                            </m:sSupPr>
                            <m:e>
                              <m:r>
                                <a:rPr lang="en-US" i="1">
                                  <a:latin typeface="Cambria Math"/>
                                </a:rPr>
                                <m:t>𝑐</m:t>
                              </m:r>
                            </m:e>
                            <m:sup>
                              <m:r>
                                <a:rPr lang="en-US" i="1">
                                  <a:latin typeface="Cambria Math"/>
                                </a:rPr>
                                <m:t>2</m:t>
                              </m:r>
                            </m:sup>
                          </m:sSup>
                        </m:num>
                        <m:den>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den>
                      </m:f>
                      <m:r>
                        <a:rPr lang="en-US" i="1">
                          <a:latin typeface="Cambria Math"/>
                        </a:rPr>
                        <m:t>                                    (1−65)</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609600" y="1524000"/>
                <a:ext cx="4524380" cy="999761"/>
              </a:xfrm>
              <a:prstGeom prst="rect">
                <a:avLst/>
              </a:prstGeom>
              <a:blipFill rotWithShape="1">
                <a:blip r:embed="rId2"/>
                <a:stretch>
                  <a:fillRect/>
                </a:stretch>
              </a:blipFill>
            </p:spPr>
            <p:txBody>
              <a:bodyPr/>
              <a:lstStyle/>
              <a:p>
                <a:r>
                  <a:rPr lang="en-US">
                    <a:noFill/>
                  </a:rPr>
                  <a:t> </a:t>
                </a:r>
              </a:p>
            </p:txBody>
          </p:sp>
        </mc:Fallback>
      </mc:AlternateContent>
      <p:sp>
        <p:nvSpPr>
          <p:cNvPr id="5" name="Rectangle 4"/>
          <p:cNvSpPr/>
          <p:nvPr/>
        </p:nvSpPr>
        <p:spPr>
          <a:xfrm>
            <a:off x="838200" y="2743200"/>
            <a:ext cx="1443216" cy="369332"/>
          </a:xfrm>
          <a:prstGeom prst="rect">
            <a:avLst/>
          </a:prstGeom>
        </p:spPr>
        <p:txBody>
          <a:bodyPr wrap="none">
            <a:spAutoFit/>
          </a:bodyPr>
          <a:lstStyle/>
          <a:p>
            <a:r>
              <a:rPr lang="en-US" dirty="0"/>
              <a:t>Square of E is</a:t>
            </a:r>
          </a:p>
        </p:txBody>
      </p:sp>
      <mc:AlternateContent xmlns:mc="http://schemas.openxmlformats.org/markup-compatibility/2006" xmlns:a14="http://schemas.microsoft.com/office/drawing/2010/main">
        <mc:Choice Requires="a14">
          <p:sp>
            <p:nvSpPr>
              <p:cNvPr id="6" name="Rectangle 5"/>
              <p:cNvSpPr/>
              <p:nvPr/>
            </p:nvSpPr>
            <p:spPr>
              <a:xfrm>
                <a:off x="868907" y="3276600"/>
                <a:ext cx="4607543" cy="8545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a:rPr>
                          </m:ctrlPr>
                        </m:sSupPr>
                        <m:e>
                          <m:r>
                            <a:rPr lang="en-US" i="1">
                              <a:latin typeface="Cambria Math"/>
                            </a:rPr>
                            <m:t>𝐸</m:t>
                          </m:r>
                        </m:e>
                        <m:sup>
                          <m:r>
                            <a:rPr lang="en-US" i="1">
                              <a:latin typeface="Cambria Math"/>
                            </a:rPr>
                            <m:t>2</m:t>
                          </m:r>
                        </m:sup>
                      </m:sSup>
                      <m:r>
                        <a:rPr lang="en-US" i="1">
                          <a:latin typeface="Cambria Math"/>
                        </a:rPr>
                        <m:t>=</m:t>
                      </m:r>
                      <m:f>
                        <m:fPr>
                          <m:ctrlPr>
                            <a:rPr lang="en-US" i="1">
                              <a:latin typeface="Cambria Math"/>
                            </a:rPr>
                          </m:ctrlPr>
                        </m:fPr>
                        <m:num>
                          <m:sSup>
                            <m:sSupPr>
                              <m:ctrlPr>
                                <a:rPr lang="en-US" i="1">
                                  <a:latin typeface="Cambria Math"/>
                                </a:rPr>
                              </m:ctrlPr>
                            </m:sSupPr>
                            <m:e>
                              <m:sSub>
                                <m:sSubPr>
                                  <m:ctrlPr>
                                    <a:rPr lang="en-US" i="1">
                                      <a:latin typeface="Cambria Math"/>
                                    </a:rPr>
                                  </m:ctrlPr>
                                </m:sSubPr>
                                <m:e>
                                  <m:r>
                                    <a:rPr lang="en-US" i="1">
                                      <a:latin typeface="Cambria Math"/>
                                    </a:rPr>
                                    <m:t>𝑚</m:t>
                                  </m:r>
                                </m:e>
                                <m:sub>
                                  <m:r>
                                    <a:rPr lang="en-US" i="1">
                                      <a:latin typeface="Cambria Math"/>
                                    </a:rPr>
                                    <m:t>0</m:t>
                                  </m:r>
                                </m:sub>
                              </m:sSub>
                            </m:e>
                            <m:sup>
                              <m:r>
                                <a:rPr lang="en-US" i="1">
                                  <a:latin typeface="Cambria Math"/>
                                </a:rPr>
                                <m:t>2</m:t>
                              </m:r>
                            </m:sup>
                          </m:sSup>
                          <m:sSup>
                            <m:sSupPr>
                              <m:ctrlPr>
                                <a:rPr lang="en-US" i="1">
                                  <a:latin typeface="Cambria Math"/>
                                </a:rPr>
                              </m:ctrlPr>
                            </m:sSupPr>
                            <m:e>
                              <m:r>
                                <a:rPr lang="en-US" i="1">
                                  <a:latin typeface="Cambria Math"/>
                                </a:rPr>
                                <m:t>𝑐</m:t>
                              </m:r>
                            </m:e>
                            <m:sup>
                              <m:r>
                                <a:rPr lang="en-US" i="1">
                                  <a:latin typeface="Cambria Math"/>
                                </a:rPr>
                                <m:t>4</m:t>
                              </m:r>
                            </m:sup>
                          </m:sSup>
                        </m:num>
                        <m:den>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den>
                      </m:f>
                      <m:r>
                        <a:rPr lang="en-US" i="1">
                          <a:latin typeface="Cambria Math"/>
                        </a:rPr>
                        <m:t>                                       (1−66)</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868907" y="3276600"/>
                <a:ext cx="4607543" cy="854529"/>
              </a:xfrm>
              <a:prstGeom prst="rect">
                <a:avLst/>
              </a:prstGeom>
              <a:blipFill rotWithShape="1">
                <a:blip r:embed="rId3"/>
                <a:stretch>
                  <a:fillRect/>
                </a:stretch>
              </a:blipFill>
            </p:spPr>
            <p:txBody>
              <a:bodyPr/>
              <a:lstStyle/>
              <a:p>
                <a:r>
                  <a:rPr lang="en-US">
                    <a:noFill/>
                  </a:rPr>
                  <a:t> </a:t>
                </a:r>
              </a:p>
            </p:txBody>
          </p:sp>
        </mc:Fallback>
      </mc:AlternateContent>
      <p:sp>
        <p:nvSpPr>
          <p:cNvPr id="7" name="Rectangle 6"/>
          <p:cNvSpPr/>
          <p:nvPr/>
        </p:nvSpPr>
        <p:spPr>
          <a:xfrm>
            <a:off x="808897" y="4343400"/>
            <a:ext cx="1501821" cy="369332"/>
          </a:xfrm>
          <a:prstGeom prst="rect">
            <a:avLst/>
          </a:prstGeom>
        </p:spPr>
        <p:txBody>
          <a:bodyPr wrap="none">
            <a:spAutoFit/>
          </a:bodyPr>
          <a:lstStyle/>
          <a:p>
            <a:r>
              <a:rPr lang="en-US" dirty="0"/>
              <a:t>Momentum is</a:t>
            </a:r>
          </a:p>
        </p:txBody>
      </p:sp>
      <mc:AlternateContent xmlns:mc="http://schemas.openxmlformats.org/markup-compatibility/2006" xmlns:a14="http://schemas.microsoft.com/office/drawing/2010/main">
        <mc:Choice Requires="a14">
          <p:sp>
            <p:nvSpPr>
              <p:cNvPr id="8" name="Rectangle 7"/>
              <p:cNvSpPr/>
              <p:nvPr/>
            </p:nvSpPr>
            <p:spPr>
              <a:xfrm>
                <a:off x="779519" y="4733625"/>
                <a:ext cx="4354461" cy="9117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𝑝</m:t>
                      </m:r>
                      <m:r>
                        <a:rPr lang="en-US" i="1">
                          <a:latin typeface="Cambria Math"/>
                        </a:rPr>
                        <m:t>= </m:t>
                      </m:r>
                      <m:f>
                        <m:fPr>
                          <m:ctrlPr>
                            <a:rPr lang="en-US" i="1">
                              <a:latin typeface="Cambria Math"/>
                            </a:rPr>
                          </m:ctrlPr>
                        </m:fPr>
                        <m:num>
                          <m:sSub>
                            <m:sSubPr>
                              <m:ctrlPr>
                                <a:rPr lang="en-US" i="1">
                                  <a:latin typeface="Cambria Math"/>
                                </a:rPr>
                              </m:ctrlPr>
                            </m:sSubPr>
                            <m:e>
                              <m:r>
                                <a:rPr lang="en-US" i="1">
                                  <a:latin typeface="Cambria Math"/>
                                </a:rPr>
                                <m:t>𝑚</m:t>
                              </m:r>
                            </m:e>
                            <m:sub>
                              <m:r>
                                <a:rPr lang="en-US" i="1">
                                  <a:latin typeface="Cambria Math"/>
                                </a:rPr>
                                <m:t>0</m:t>
                              </m:r>
                            </m:sub>
                          </m:sSub>
                          <m:r>
                            <a:rPr lang="en-US" i="1">
                              <a:latin typeface="Cambria Math"/>
                            </a:rPr>
                            <m:t>𝑣</m:t>
                          </m:r>
                        </m:num>
                        <m:den>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den>
                      </m:f>
                      <m:r>
                        <a:rPr lang="en-US" i="1">
                          <a:latin typeface="Cambria Math"/>
                        </a:rPr>
                        <m:t>                                (1−67)</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779519" y="4733625"/>
                <a:ext cx="4354461" cy="911724"/>
              </a:xfrm>
              <a:prstGeom prst="rect">
                <a:avLst/>
              </a:prstGeom>
              <a:blipFill rotWithShape="1">
                <a:blip r:embed="rId4"/>
                <a:stretch>
                  <a:fillRect/>
                </a:stretch>
              </a:blipFill>
            </p:spPr>
            <p:txBody>
              <a:bodyPr/>
              <a:lstStyle/>
              <a:p>
                <a:r>
                  <a:rPr lang="en-US">
                    <a:noFill/>
                  </a:rPr>
                  <a:t> </a:t>
                </a:r>
              </a:p>
            </p:txBody>
          </p:sp>
        </mc:Fallback>
      </mc:AlternateContent>
      <p:sp>
        <p:nvSpPr>
          <p:cNvPr id="9" name="Rectangle 8"/>
          <p:cNvSpPr/>
          <p:nvPr/>
        </p:nvSpPr>
        <p:spPr>
          <a:xfrm>
            <a:off x="812309" y="6019800"/>
            <a:ext cx="1365951" cy="369332"/>
          </a:xfrm>
          <a:prstGeom prst="rect">
            <a:avLst/>
          </a:prstGeom>
        </p:spPr>
        <p:txBody>
          <a:bodyPr wrap="none">
            <a:spAutoFit/>
          </a:bodyPr>
          <a:lstStyle/>
          <a:p>
            <a:r>
              <a:rPr lang="en-US" dirty="0"/>
              <a:t>We have       </a:t>
            </a:r>
          </a:p>
        </p:txBody>
      </p:sp>
    </p:spTree>
    <p:extLst>
      <p:ext uri="{BB962C8B-B14F-4D97-AF65-F5344CB8AC3E}">
        <p14:creationId xmlns:p14="http://schemas.microsoft.com/office/powerpoint/2010/main" val="248321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28600" y="228600"/>
                <a:ext cx="3363549" cy="8545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a:rPr>
                          </m:ctrlPr>
                        </m:sSupPr>
                        <m:e>
                          <m:r>
                            <a:rPr lang="en-US" i="1">
                              <a:latin typeface="Cambria Math"/>
                            </a:rPr>
                            <m:t>𝑝</m:t>
                          </m:r>
                        </m:e>
                        <m:sup>
                          <m:r>
                            <a:rPr lang="en-US" i="1">
                              <a:latin typeface="Cambria Math"/>
                            </a:rPr>
                            <m:t>2</m:t>
                          </m:r>
                        </m:sup>
                      </m:sSup>
                      <m:sSup>
                        <m:sSupPr>
                          <m:ctrlPr>
                            <a:rPr lang="en-US" i="1">
                              <a:latin typeface="Cambria Math"/>
                            </a:rPr>
                          </m:ctrlPr>
                        </m:sSupPr>
                        <m:e>
                          <m:r>
                            <a:rPr lang="en-US" i="1">
                              <a:latin typeface="Cambria Math"/>
                            </a:rPr>
                            <m:t>𝑐</m:t>
                          </m:r>
                        </m:e>
                        <m:sup>
                          <m:r>
                            <a:rPr lang="en-US" i="1">
                              <a:latin typeface="Cambria Math"/>
                            </a:rPr>
                            <m:t>2</m:t>
                          </m:r>
                        </m:sup>
                      </m:sSup>
                      <m:r>
                        <a:rPr lang="en-US" i="1">
                          <a:latin typeface="Cambria Math"/>
                        </a:rPr>
                        <m:t>=</m:t>
                      </m:r>
                      <m:f>
                        <m:fPr>
                          <m:ctrlPr>
                            <a:rPr lang="en-US" i="1">
                              <a:latin typeface="Cambria Math"/>
                            </a:rPr>
                          </m:ctrlPr>
                        </m:fPr>
                        <m:num>
                          <m:sSup>
                            <m:sSupPr>
                              <m:ctrlPr>
                                <a:rPr lang="en-US" i="1">
                                  <a:latin typeface="Cambria Math"/>
                                </a:rPr>
                              </m:ctrlPr>
                            </m:sSupPr>
                            <m:e>
                              <m:sSub>
                                <m:sSubPr>
                                  <m:ctrlPr>
                                    <a:rPr lang="en-US" i="1">
                                      <a:latin typeface="Cambria Math"/>
                                    </a:rPr>
                                  </m:ctrlPr>
                                </m:sSubPr>
                                <m:e>
                                  <m:r>
                                    <a:rPr lang="en-US" i="1">
                                      <a:latin typeface="Cambria Math"/>
                                    </a:rPr>
                                    <m:t>𝑚</m:t>
                                  </m:r>
                                </m:e>
                                <m:sub>
                                  <m:r>
                                    <a:rPr lang="en-US" i="1">
                                      <a:latin typeface="Cambria Math"/>
                                    </a:rPr>
                                    <m:t>0</m:t>
                                  </m:r>
                                </m:sub>
                              </m:sSub>
                            </m:e>
                            <m:sup>
                              <m:r>
                                <a:rPr lang="en-US" i="1">
                                  <a:latin typeface="Cambria Math"/>
                                </a:rPr>
                                <m:t>2</m:t>
                              </m:r>
                            </m:sup>
                          </m:sSup>
                          <m:sSup>
                            <m:sSupPr>
                              <m:ctrlPr>
                                <a:rPr lang="en-US" i="1">
                                  <a:latin typeface="Cambria Math"/>
                                </a:rPr>
                              </m:ctrlPr>
                            </m:sSupPr>
                            <m:e>
                              <m:r>
                                <a:rPr lang="en-US" i="1">
                                  <a:latin typeface="Cambria Math"/>
                                </a:rPr>
                                <m:t>𝑣</m:t>
                              </m:r>
                            </m:e>
                            <m:sup>
                              <m:r>
                                <a:rPr lang="en-US" i="1">
                                  <a:latin typeface="Cambria Math"/>
                                </a:rPr>
                                <m:t>2</m:t>
                              </m:r>
                            </m:sup>
                          </m:sSup>
                          <m:sSup>
                            <m:sSupPr>
                              <m:ctrlPr>
                                <a:rPr lang="en-US" i="1">
                                  <a:latin typeface="Cambria Math"/>
                                </a:rPr>
                              </m:ctrlPr>
                            </m:sSupPr>
                            <m:e>
                              <m:r>
                                <a:rPr lang="en-US" i="1">
                                  <a:latin typeface="Cambria Math"/>
                                </a:rPr>
                                <m:t>𝑐</m:t>
                              </m:r>
                            </m:e>
                            <m:sup>
                              <m:r>
                                <a:rPr lang="en-US" i="1">
                                  <a:latin typeface="Cambria Math"/>
                                </a:rPr>
                                <m:t>2</m:t>
                              </m:r>
                            </m:sup>
                          </m:sSup>
                        </m:num>
                        <m:den>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den>
                      </m:f>
                      <m:r>
                        <a:rPr lang="en-US" i="1">
                          <a:latin typeface="Cambria Math"/>
                        </a:rPr>
                        <m:t>           (1−68)</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228600" y="228600"/>
                <a:ext cx="3363549" cy="854529"/>
              </a:xfrm>
              <a:prstGeom prst="rect">
                <a:avLst/>
              </a:prstGeom>
              <a:blipFill rotWithShape="1">
                <a:blip r:embed="rId2"/>
                <a:stretch>
                  <a:fillRect/>
                </a:stretch>
              </a:blipFill>
            </p:spPr>
            <p:txBody>
              <a:bodyPr/>
              <a:lstStyle/>
              <a:p>
                <a:r>
                  <a:rPr lang="en-US">
                    <a:noFill/>
                  </a:rPr>
                  <a:t> </a:t>
                </a:r>
              </a:p>
            </p:txBody>
          </p:sp>
        </mc:Fallback>
      </mc:AlternateContent>
      <p:sp>
        <p:nvSpPr>
          <p:cNvPr id="3" name="Rectangle 2"/>
          <p:cNvSpPr/>
          <p:nvPr/>
        </p:nvSpPr>
        <p:spPr>
          <a:xfrm>
            <a:off x="228600" y="1447800"/>
            <a:ext cx="4068934" cy="369332"/>
          </a:xfrm>
          <a:prstGeom prst="rect">
            <a:avLst/>
          </a:prstGeom>
        </p:spPr>
        <p:txBody>
          <a:bodyPr wrap="none">
            <a:spAutoFit/>
          </a:bodyPr>
          <a:lstStyle/>
          <a:p>
            <a:r>
              <a:rPr lang="en-US" dirty="0"/>
              <a:t>When we subtract p</a:t>
            </a:r>
            <a:r>
              <a:rPr lang="en-US" baseline="30000" dirty="0"/>
              <a:t>2</a:t>
            </a:r>
            <a:r>
              <a:rPr lang="en-US" dirty="0"/>
              <a:t>c</a:t>
            </a:r>
            <a:r>
              <a:rPr lang="en-US" baseline="30000" dirty="0"/>
              <a:t>2</a:t>
            </a:r>
            <a:r>
              <a:rPr lang="en-US" dirty="0"/>
              <a:t> from E</a:t>
            </a:r>
            <a:r>
              <a:rPr lang="en-US" baseline="30000" dirty="0"/>
              <a:t>2</a:t>
            </a:r>
            <a:r>
              <a:rPr lang="en-US" dirty="0"/>
              <a:t> we obtain</a:t>
            </a:r>
          </a:p>
        </p:txBody>
      </p:sp>
      <mc:AlternateContent xmlns:mc="http://schemas.openxmlformats.org/markup-compatibility/2006" xmlns:a14="http://schemas.microsoft.com/office/drawing/2010/main">
        <mc:Choice Requires="a14">
          <p:sp>
            <p:nvSpPr>
              <p:cNvPr id="4" name="Rectangle 3"/>
              <p:cNvSpPr/>
              <p:nvPr/>
            </p:nvSpPr>
            <p:spPr>
              <a:xfrm>
                <a:off x="228600" y="2057400"/>
                <a:ext cx="8534400" cy="85452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a:rPr>
                          </m:ctrlPr>
                        </m:sSupPr>
                        <m:e>
                          <m:r>
                            <a:rPr lang="en-US" i="1">
                              <a:latin typeface="Cambria Math"/>
                            </a:rPr>
                            <m:t>𝐸</m:t>
                          </m:r>
                        </m:e>
                        <m:sup>
                          <m:r>
                            <a:rPr lang="en-US" i="1">
                              <a:latin typeface="Cambria Math"/>
                            </a:rPr>
                            <m:t>2</m:t>
                          </m:r>
                        </m:sup>
                      </m:sSup>
                      <m:r>
                        <a:rPr lang="en-US" i="1">
                          <a:latin typeface="Cambria Math"/>
                        </a:rPr>
                        <m:t>−</m:t>
                      </m:r>
                      <m:sSup>
                        <m:sSupPr>
                          <m:ctrlPr>
                            <a:rPr lang="en-US" i="1">
                              <a:latin typeface="Cambria Math"/>
                            </a:rPr>
                          </m:ctrlPr>
                        </m:sSupPr>
                        <m:e>
                          <m:r>
                            <a:rPr lang="en-US" i="1">
                              <a:latin typeface="Cambria Math"/>
                            </a:rPr>
                            <m:t>𝑝</m:t>
                          </m:r>
                        </m:e>
                        <m:sup>
                          <m:r>
                            <a:rPr lang="en-US" i="1">
                              <a:latin typeface="Cambria Math"/>
                            </a:rPr>
                            <m:t>2</m:t>
                          </m:r>
                        </m:sup>
                      </m:sSup>
                      <m:sSup>
                        <m:sSupPr>
                          <m:ctrlPr>
                            <a:rPr lang="en-US" i="1">
                              <a:latin typeface="Cambria Math"/>
                            </a:rPr>
                          </m:ctrlPr>
                        </m:sSupPr>
                        <m:e>
                          <m:r>
                            <a:rPr lang="en-US" i="1">
                              <a:latin typeface="Cambria Math"/>
                            </a:rPr>
                            <m:t>𝑐</m:t>
                          </m:r>
                        </m:e>
                        <m:sup>
                          <m:r>
                            <a:rPr lang="en-US" i="1">
                              <a:latin typeface="Cambria Math"/>
                            </a:rPr>
                            <m:t>2</m:t>
                          </m:r>
                        </m:sup>
                      </m:sSup>
                      <m:r>
                        <a:rPr lang="en-US" i="1">
                          <a:latin typeface="Cambria Math"/>
                        </a:rPr>
                        <m:t>=</m:t>
                      </m:r>
                      <m:f>
                        <m:fPr>
                          <m:ctrlPr>
                            <a:rPr lang="en-US" i="1">
                              <a:latin typeface="Cambria Math"/>
                            </a:rPr>
                          </m:ctrlPr>
                        </m:fPr>
                        <m:num>
                          <m:sSup>
                            <m:sSupPr>
                              <m:ctrlPr>
                                <a:rPr lang="en-US" i="1">
                                  <a:latin typeface="Cambria Math"/>
                                </a:rPr>
                              </m:ctrlPr>
                            </m:sSupPr>
                            <m:e>
                              <m:sSub>
                                <m:sSubPr>
                                  <m:ctrlPr>
                                    <a:rPr lang="en-US" i="1">
                                      <a:latin typeface="Cambria Math"/>
                                    </a:rPr>
                                  </m:ctrlPr>
                                </m:sSubPr>
                                <m:e>
                                  <m:r>
                                    <a:rPr lang="en-US" i="1">
                                      <a:latin typeface="Cambria Math"/>
                                    </a:rPr>
                                    <m:t>𝑚</m:t>
                                  </m:r>
                                </m:e>
                                <m:sub>
                                  <m:r>
                                    <a:rPr lang="en-US" i="1">
                                      <a:latin typeface="Cambria Math"/>
                                    </a:rPr>
                                    <m:t>0</m:t>
                                  </m:r>
                                </m:sub>
                              </m:sSub>
                            </m:e>
                            <m:sup>
                              <m:r>
                                <a:rPr lang="en-US" i="1">
                                  <a:latin typeface="Cambria Math"/>
                                </a:rPr>
                                <m:t>2</m:t>
                              </m:r>
                            </m:sup>
                          </m:sSup>
                          <m:sSup>
                            <m:sSupPr>
                              <m:ctrlPr>
                                <a:rPr lang="en-US" i="1">
                                  <a:latin typeface="Cambria Math"/>
                                </a:rPr>
                              </m:ctrlPr>
                            </m:sSupPr>
                            <m:e>
                              <m:r>
                                <a:rPr lang="en-US" i="1">
                                  <a:latin typeface="Cambria Math"/>
                                </a:rPr>
                                <m:t>𝑐</m:t>
                              </m:r>
                            </m:e>
                            <m:sup>
                              <m:r>
                                <a:rPr lang="en-US" i="1">
                                  <a:latin typeface="Cambria Math"/>
                                </a:rPr>
                                <m:t>4</m:t>
                              </m:r>
                            </m:sup>
                          </m:sSup>
                          <m:r>
                            <a:rPr lang="en-US" i="1">
                              <a:latin typeface="Cambria Math"/>
                            </a:rPr>
                            <m:t>−</m:t>
                          </m:r>
                          <m:sSup>
                            <m:sSupPr>
                              <m:ctrlPr>
                                <a:rPr lang="en-US" i="1">
                                  <a:latin typeface="Cambria Math"/>
                                </a:rPr>
                              </m:ctrlPr>
                            </m:sSupPr>
                            <m:e>
                              <m:sSub>
                                <m:sSubPr>
                                  <m:ctrlPr>
                                    <a:rPr lang="en-US" i="1">
                                      <a:latin typeface="Cambria Math"/>
                                    </a:rPr>
                                  </m:ctrlPr>
                                </m:sSubPr>
                                <m:e>
                                  <m:r>
                                    <a:rPr lang="en-US" i="1">
                                      <a:latin typeface="Cambria Math"/>
                                    </a:rPr>
                                    <m:t>𝑚</m:t>
                                  </m:r>
                                </m:e>
                                <m:sub>
                                  <m:r>
                                    <a:rPr lang="en-US" i="1">
                                      <a:latin typeface="Cambria Math"/>
                                    </a:rPr>
                                    <m:t>0</m:t>
                                  </m:r>
                                </m:sub>
                              </m:sSub>
                            </m:e>
                            <m:sup>
                              <m:r>
                                <a:rPr lang="en-US" i="1">
                                  <a:latin typeface="Cambria Math"/>
                                </a:rPr>
                                <m:t>2</m:t>
                              </m:r>
                            </m:sup>
                          </m:sSup>
                          <m:sSup>
                            <m:sSupPr>
                              <m:ctrlPr>
                                <a:rPr lang="en-US" i="1">
                                  <a:latin typeface="Cambria Math"/>
                                </a:rPr>
                              </m:ctrlPr>
                            </m:sSupPr>
                            <m:e>
                              <m:r>
                                <a:rPr lang="en-US" i="1">
                                  <a:latin typeface="Cambria Math"/>
                                </a:rPr>
                                <m:t>𝑣</m:t>
                              </m:r>
                            </m:e>
                            <m:sup>
                              <m:r>
                                <a:rPr lang="en-US" i="1">
                                  <a:latin typeface="Cambria Math"/>
                                </a:rPr>
                                <m:t>2</m:t>
                              </m:r>
                            </m:sup>
                          </m:sSup>
                          <m:sSup>
                            <m:sSupPr>
                              <m:ctrlPr>
                                <a:rPr lang="en-US" i="1">
                                  <a:latin typeface="Cambria Math"/>
                                </a:rPr>
                              </m:ctrlPr>
                            </m:sSupPr>
                            <m:e>
                              <m:r>
                                <a:rPr lang="en-US" i="1">
                                  <a:latin typeface="Cambria Math"/>
                                </a:rPr>
                                <m:t>𝑐</m:t>
                              </m:r>
                            </m:e>
                            <m:sup>
                              <m:r>
                                <a:rPr lang="en-US" i="1">
                                  <a:latin typeface="Cambria Math"/>
                                </a:rPr>
                                <m:t>2</m:t>
                              </m:r>
                            </m:sup>
                          </m:sSup>
                        </m:num>
                        <m:den>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den>
                      </m:f>
                      <m:r>
                        <a:rPr lang="en-US" i="1">
                          <a:latin typeface="Cambria Math"/>
                        </a:rPr>
                        <m:t> =       </m:t>
                      </m:r>
                      <m:sSup>
                        <m:sSupPr>
                          <m:ctrlPr>
                            <a:rPr lang="en-US" i="1">
                              <a:latin typeface="Cambria Math"/>
                            </a:rPr>
                          </m:ctrlPr>
                        </m:sSupPr>
                        <m:e>
                          <m:sSub>
                            <m:sSubPr>
                              <m:ctrlPr>
                                <a:rPr lang="en-US" i="1">
                                  <a:latin typeface="Cambria Math"/>
                                </a:rPr>
                              </m:ctrlPr>
                            </m:sSubPr>
                            <m:e>
                              <m:r>
                                <a:rPr lang="en-US" i="1">
                                  <a:latin typeface="Cambria Math"/>
                                </a:rPr>
                                <m:t>𝑚</m:t>
                              </m:r>
                            </m:e>
                            <m:sub>
                              <m:r>
                                <a:rPr lang="en-US" i="1">
                                  <a:latin typeface="Cambria Math"/>
                                </a:rPr>
                                <m:t>0</m:t>
                              </m:r>
                            </m:sub>
                          </m:sSub>
                        </m:e>
                        <m:sup>
                          <m:r>
                            <a:rPr lang="en-US" i="1">
                              <a:latin typeface="Cambria Math"/>
                            </a:rPr>
                            <m:t>2</m:t>
                          </m:r>
                        </m:sup>
                      </m:sSup>
                      <m:sSup>
                        <m:sSupPr>
                          <m:ctrlPr>
                            <a:rPr lang="en-US" i="1">
                              <a:latin typeface="Cambria Math"/>
                            </a:rPr>
                          </m:ctrlPr>
                        </m:sSupPr>
                        <m:e>
                          <m:r>
                            <a:rPr lang="en-US" i="1">
                              <a:latin typeface="Cambria Math"/>
                            </a:rPr>
                            <m:t>𝑐</m:t>
                          </m:r>
                        </m:e>
                        <m:sup>
                          <m:r>
                            <a:rPr lang="en-US" i="1">
                              <a:latin typeface="Cambria Math"/>
                            </a:rPr>
                            <m:t>4</m:t>
                          </m:r>
                        </m:sup>
                      </m:sSup>
                      <m:r>
                        <a:rPr lang="en-US" i="1">
                          <a:latin typeface="Cambria Math"/>
                        </a:rPr>
                        <m:t>                              (1−69)</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228600" y="2057400"/>
                <a:ext cx="8534400" cy="854529"/>
              </a:xfrm>
              <a:prstGeom prst="rect">
                <a:avLst/>
              </a:prstGeom>
              <a:blipFill rotWithShape="1">
                <a:blip r:embed="rId3"/>
                <a:stretch>
                  <a:fillRect/>
                </a:stretch>
              </a:blipFill>
            </p:spPr>
            <p:txBody>
              <a:bodyPr/>
              <a:lstStyle/>
              <a:p>
                <a:r>
                  <a:rPr lang="en-US">
                    <a:noFill/>
                  </a:rPr>
                  <a:t> </a:t>
                </a:r>
              </a:p>
            </p:txBody>
          </p:sp>
        </mc:Fallback>
      </mc:AlternateContent>
      <p:sp>
        <p:nvSpPr>
          <p:cNvPr id="5" name="Rectangle 4"/>
          <p:cNvSpPr/>
          <p:nvPr/>
        </p:nvSpPr>
        <p:spPr>
          <a:xfrm>
            <a:off x="914400" y="3244334"/>
            <a:ext cx="1667316" cy="369332"/>
          </a:xfrm>
          <a:prstGeom prst="rect">
            <a:avLst/>
          </a:prstGeom>
        </p:spPr>
        <p:txBody>
          <a:bodyPr wrap="none">
            <a:spAutoFit/>
          </a:bodyPr>
          <a:lstStyle/>
          <a:p>
            <a:r>
              <a:rPr lang="en-US" dirty="0"/>
              <a:t>Hence, we have</a:t>
            </a:r>
          </a:p>
        </p:txBody>
      </p:sp>
      <mc:AlternateContent xmlns:mc="http://schemas.openxmlformats.org/markup-compatibility/2006" xmlns:a14="http://schemas.microsoft.com/office/drawing/2010/main">
        <mc:Choice Requires="a14">
          <p:sp>
            <p:nvSpPr>
              <p:cNvPr id="6" name="Rectangle 5"/>
              <p:cNvSpPr/>
              <p:nvPr/>
            </p:nvSpPr>
            <p:spPr>
              <a:xfrm>
                <a:off x="914400" y="3810000"/>
                <a:ext cx="3730124" cy="3929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a:rPr>
                          </m:ctrlPr>
                        </m:sSupPr>
                        <m:e>
                          <m:r>
                            <a:rPr lang="en-US" i="1">
                              <a:latin typeface="Cambria Math"/>
                            </a:rPr>
                            <m:t>𝐸</m:t>
                          </m:r>
                        </m:e>
                        <m:sup>
                          <m:r>
                            <a:rPr lang="en-US" i="1">
                              <a:latin typeface="Cambria Math"/>
                            </a:rPr>
                            <m:t>2</m:t>
                          </m:r>
                        </m:sup>
                      </m:sSup>
                      <m:r>
                        <a:rPr lang="en-US" i="1">
                          <a:latin typeface="Cambria Math"/>
                        </a:rPr>
                        <m:t>=</m:t>
                      </m:r>
                      <m:sSup>
                        <m:sSupPr>
                          <m:ctrlPr>
                            <a:rPr lang="en-US" i="1">
                              <a:latin typeface="Cambria Math"/>
                            </a:rPr>
                          </m:ctrlPr>
                        </m:sSupPr>
                        <m:e>
                          <m:sSub>
                            <m:sSubPr>
                              <m:ctrlPr>
                                <a:rPr lang="en-US" i="1">
                                  <a:latin typeface="Cambria Math"/>
                                </a:rPr>
                              </m:ctrlPr>
                            </m:sSubPr>
                            <m:e>
                              <m:r>
                                <a:rPr lang="en-US" i="1">
                                  <a:latin typeface="Cambria Math"/>
                                </a:rPr>
                                <m:t>𝑚</m:t>
                              </m:r>
                            </m:e>
                            <m:sub>
                              <m:r>
                                <a:rPr lang="en-US" i="1">
                                  <a:latin typeface="Cambria Math"/>
                                </a:rPr>
                                <m:t>0</m:t>
                              </m:r>
                            </m:sub>
                          </m:sSub>
                        </m:e>
                        <m:sup>
                          <m:r>
                            <a:rPr lang="en-US" i="1">
                              <a:latin typeface="Cambria Math"/>
                            </a:rPr>
                            <m:t>2</m:t>
                          </m:r>
                        </m:sup>
                      </m:sSup>
                      <m:sSup>
                        <m:sSupPr>
                          <m:ctrlPr>
                            <a:rPr lang="en-US" i="1">
                              <a:latin typeface="Cambria Math"/>
                            </a:rPr>
                          </m:ctrlPr>
                        </m:sSupPr>
                        <m:e>
                          <m:r>
                            <a:rPr lang="en-US" i="1">
                              <a:latin typeface="Cambria Math"/>
                            </a:rPr>
                            <m:t>𝑐</m:t>
                          </m:r>
                        </m:e>
                        <m:sup>
                          <m:r>
                            <a:rPr lang="en-US" i="1">
                              <a:latin typeface="Cambria Math"/>
                            </a:rPr>
                            <m:t>4</m:t>
                          </m:r>
                        </m:sup>
                      </m:sSup>
                      <m:r>
                        <a:rPr lang="en-US" i="1">
                          <a:latin typeface="Cambria Math"/>
                        </a:rPr>
                        <m:t>+</m:t>
                      </m:r>
                      <m:sSup>
                        <m:sSupPr>
                          <m:ctrlPr>
                            <a:rPr lang="en-US" i="1">
                              <a:latin typeface="Cambria Math"/>
                            </a:rPr>
                          </m:ctrlPr>
                        </m:sSupPr>
                        <m:e>
                          <m:r>
                            <a:rPr lang="en-US" i="1">
                              <a:latin typeface="Cambria Math"/>
                            </a:rPr>
                            <m:t>𝑝</m:t>
                          </m:r>
                        </m:e>
                        <m:sup>
                          <m:r>
                            <a:rPr lang="en-US" i="1">
                              <a:latin typeface="Cambria Math"/>
                            </a:rPr>
                            <m:t>2</m:t>
                          </m:r>
                        </m:sup>
                      </m:sSup>
                      <m:sSup>
                        <m:sSupPr>
                          <m:ctrlPr>
                            <a:rPr lang="en-US" i="1">
                              <a:latin typeface="Cambria Math"/>
                            </a:rPr>
                          </m:ctrlPr>
                        </m:sSupPr>
                        <m:e>
                          <m:r>
                            <a:rPr lang="en-US" i="1">
                              <a:latin typeface="Cambria Math"/>
                            </a:rPr>
                            <m:t>𝑐</m:t>
                          </m:r>
                        </m:e>
                        <m:sup>
                          <m:r>
                            <a:rPr lang="en-US" i="1">
                              <a:latin typeface="Cambria Math"/>
                            </a:rPr>
                            <m:t>2</m:t>
                          </m:r>
                        </m:sup>
                      </m:sSup>
                      <m:r>
                        <a:rPr lang="en-US" i="1">
                          <a:latin typeface="Cambria Math"/>
                        </a:rPr>
                        <m:t>               (1−70)</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914400" y="3810000"/>
                <a:ext cx="3730124" cy="392993"/>
              </a:xfrm>
              <a:prstGeom prst="rect">
                <a:avLst/>
              </a:prstGeom>
              <a:blipFill rotWithShape="1">
                <a:blip r:embed="rId4"/>
                <a:stretch>
                  <a:fillRect b="-12500"/>
                </a:stretch>
              </a:blipFill>
            </p:spPr>
            <p:txBody>
              <a:bodyPr/>
              <a:lstStyle/>
              <a:p>
                <a:r>
                  <a:rPr lang="en-US">
                    <a:noFill/>
                  </a:rPr>
                  <a:t> </a:t>
                </a:r>
              </a:p>
            </p:txBody>
          </p:sp>
        </mc:Fallback>
      </mc:AlternateContent>
    </p:spTree>
    <p:extLst>
      <p:ext uri="{BB962C8B-B14F-4D97-AF65-F5344CB8AC3E}">
        <p14:creationId xmlns:p14="http://schemas.microsoft.com/office/powerpoint/2010/main" val="87575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1923925" cy="369332"/>
          </a:xfrm>
          <a:prstGeom prst="rect">
            <a:avLst/>
          </a:prstGeom>
        </p:spPr>
        <p:txBody>
          <a:bodyPr wrap="none">
            <a:spAutoFit/>
          </a:bodyPr>
          <a:lstStyle/>
          <a:p>
            <a:r>
              <a:rPr lang="en-US" dirty="0"/>
              <a:t>Massless particles </a:t>
            </a:r>
          </a:p>
        </p:txBody>
      </p:sp>
      <p:sp>
        <p:nvSpPr>
          <p:cNvPr id="3" name="Rectangle 2"/>
          <p:cNvSpPr/>
          <p:nvPr/>
        </p:nvSpPr>
        <p:spPr>
          <a:xfrm>
            <a:off x="225188" y="914400"/>
            <a:ext cx="8382000" cy="2031325"/>
          </a:xfrm>
          <a:prstGeom prst="rect">
            <a:avLst/>
          </a:prstGeom>
        </p:spPr>
        <p:txBody>
          <a:bodyPr wrap="square">
            <a:spAutoFit/>
          </a:bodyPr>
          <a:lstStyle/>
          <a:p>
            <a:pPr algn="just"/>
            <a:r>
              <a:rPr lang="en-US" dirty="0"/>
              <a:t>In classical mechanics, a particle must have rest mass in order to have energy and momentum.  However, this requirement does not hold true in relativistic mechanics. When m</a:t>
            </a:r>
            <a:r>
              <a:rPr lang="en-US" baseline="-25000" dirty="0"/>
              <a:t>0</a:t>
            </a:r>
            <a:r>
              <a:rPr lang="en-US" dirty="0"/>
              <a:t> =0and ʋ &lt;c, we find from </a:t>
            </a:r>
            <a:r>
              <a:rPr lang="en-US" dirty="0" err="1"/>
              <a:t>Eqs</a:t>
            </a:r>
            <a:r>
              <a:rPr lang="en-US" dirty="0"/>
              <a:t>.(1-65) and (1-67) that E = p = 0. Such a particle is meaningless. However, when m</a:t>
            </a:r>
            <a:r>
              <a:rPr lang="en-US" baseline="-25000" dirty="0"/>
              <a:t>0</a:t>
            </a:r>
            <a:r>
              <a:rPr lang="en-US" dirty="0"/>
              <a:t> = 0 and ʋ = c, we have </a:t>
            </a:r>
            <a:r>
              <a:rPr lang="en-US" dirty="0">
                <a:solidFill>
                  <a:srgbClr val="FF0000"/>
                </a:solidFill>
              </a:rPr>
              <a:t>E = 0/0 and p = 0/0</a:t>
            </a:r>
            <a:r>
              <a:rPr lang="en-US" dirty="0"/>
              <a:t>, </a:t>
            </a:r>
            <a:r>
              <a:rPr lang="en-US" dirty="0">
                <a:solidFill>
                  <a:srgbClr val="FF0000"/>
                </a:solidFill>
              </a:rPr>
              <a:t>indicating that E and p can have any values</a:t>
            </a:r>
            <a:r>
              <a:rPr lang="en-US" dirty="0"/>
              <a:t>. Thus, massless particles may exist if they travel with the speed of light. The relation between the total energy E and the momentum p of a massless particle is</a:t>
            </a:r>
          </a:p>
        </p:txBody>
      </p:sp>
      <mc:AlternateContent xmlns:mc="http://schemas.openxmlformats.org/markup-compatibility/2006" xmlns:a14="http://schemas.microsoft.com/office/drawing/2010/main">
        <mc:Choice Requires="a14">
          <p:sp>
            <p:nvSpPr>
              <p:cNvPr id="4" name="Rectangle 3"/>
              <p:cNvSpPr/>
              <p:nvPr/>
            </p:nvSpPr>
            <p:spPr>
              <a:xfrm>
                <a:off x="3020132" y="3244334"/>
                <a:ext cx="31037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𝐸</m:t>
                      </m:r>
                      <m:r>
                        <a:rPr lang="en-US" i="1">
                          <a:latin typeface="Cambria Math"/>
                        </a:rPr>
                        <m:t>=</m:t>
                      </m:r>
                      <m:r>
                        <a:rPr lang="en-US" i="1">
                          <a:latin typeface="Cambria Math"/>
                        </a:rPr>
                        <m:t>𝑝𝑐</m:t>
                      </m:r>
                      <m:r>
                        <a:rPr lang="en-US" i="1">
                          <a:latin typeface="Cambria Math"/>
                        </a:rPr>
                        <m:t>                          (1−71)</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020132" y="3244334"/>
                <a:ext cx="3103735" cy="369332"/>
              </a:xfrm>
              <a:prstGeom prst="rect">
                <a:avLst/>
              </a:prstGeom>
              <a:blipFill rotWithShape="1">
                <a:blip r:embed="rId2"/>
                <a:stretch>
                  <a:fillRect b="-11475"/>
                </a:stretch>
              </a:blipFill>
            </p:spPr>
            <p:txBody>
              <a:bodyPr/>
              <a:lstStyle/>
              <a:p>
                <a:r>
                  <a:rPr lang="en-US">
                    <a:noFill/>
                  </a:rPr>
                  <a:t> </a:t>
                </a:r>
              </a:p>
            </p:txBody>
          </p:sp>
        </mc:Fallback>
      </mc:AlternateContent>
      <p:sp>
        <p:nvSpPr>
          <p:cNvPr id="5" name="Rectangle 4"/>
          <p:cNvSpPr/>
          <p:nvPr/>
        </p:nvSpPr>
        <p:spPr>
          <a:xfrm>
            <a:off x="2109434" y="4114800"/>
            <a:ext cx="4613507" cy="369332"/>
          </a:xfrm>
          <a:prstGeom prst="rect">
            <a:avLst/>
          </a:prstGeom>
        </p:spPr>
        <p:txBody>
          <a:bodyPr wrap="none">
            <a:spAutoFit/>
          </a:bodyPr>
          <a:lstStyle/>
          <a:p>
            <a:r>
              <a:rPr lang="en-US" dirty="0"/>
              <a:t>An example of massless particles is the photon.</a:t>
            </a:r>
          </a:p>
        </p:txBody>
      </p:sp>
    </p:spTree>
    <p:extLst>
      <p:ext uri="{BB962C8B-B14F-4D97-AF65-F5344CB8AC3E}">
        <p14:creationId xmlns:p14="http://schemas.microsoft.com/office/powerpoint/2010/main" val="5517452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763000" cy="923330"/>
          </a:xfrm>
          <a:prstGeom prst="rect">
            <a:avLst/>
          </a:prstGeom>
        </p:spPr>
        <p:txBody>
          <a:bodyPr wrap="square">
            <a:spAutoFit/>
          </a:bodyPr>
          <a:lstStyle/>
          <a:p>
            <a:r>
              <a:rPr lang="en-US" dirty="0"/>
              <a:t>Example 1.8</a:t>
            </a:r>
          </a:p>
          <a:p>
            <a:r>
              <a:rPr lang="en-US" dirty="0"/>
              <a:t>An electron (m = 0.511 MeV/c</a:t>
            </a:r>
            <a:r>
              <a:rPr lang="en-US" baseline="30000" dirty="0"/>
              <a:t>2</a:t>
            </a:r>
            <a:r>
              <a:rPr lang="en-US" dirty="0"/>
              <a:t>) and a photon (m = 0) both have momenta of 2.000 MeV/c. Find the total energy of each.</a:t>
            </a:r>
          </a:p>
        </p:txBody>
      </p:sp>
      <p:sp>
        <p:nvSpPr>
          <p:cNvPr id="3" name="Rectangle 2"/>
          <p:cNvSpPr/>
          <p:nvPr/>
        </p:nvSpPr>
        <p:spPr>
          <a:xfrm>
            <a:off x="609600" y="1600200"/>
            <a:ext cx="960519" cy="369332"/>
          </a:xfrm>
          <a:prstGeom prst="rect">
            <a:avLst/>
          </a:prstGeom>
        </p:spPr>
        <p:txBody>
          <a:bodyPr wrap="none">
            <a:spAutoFit/>
          </a:bodyPr>
          <a:lstStyle/>
          <a:p>
            <a:r>
              <a:rPr lang="en-US" dirty="0"/>
              <a:t>Solution</a:t>
            </a:r>
          </a:p>
        </p:txBody>
      </p:sp>
      <p:sp>
        <p:nvSpPr>
          <p:cNvPr id="4" name="Rectangle 3"/>
          <p:cNvSpPr/>
          <p:nvPr/>
        </p:nvSpPr>
        <p:spPr>
          <a:xfrm>
            <a:off x="644857" y="2362200"/>
            <a:ext cx="3356303" cy="369332"/>
          </a:xfrm>
          <a:prstGeom prst="rect">
            <a:avLst/>
          </a:prstGeom>
        </p:spPr>
        <p:txBody>
          <a:bodyPr wrap="none">
            <a:spAutoFit/>
          </a:bodyPr>
          <a:lstStyle/>
          <a:p>
            <a:r>
              <a:rPr lang="en-US" dirty="0"/>
              <a:t>The total energy of the electron is</a:t>
            </a:r>
          </a:p>
        </p:txBody>
      </p:sp>
      <mc:AlternateContent xmlns:mc="http://schemas.openxmlformats.org/markup-compatibility/2006" xmlns:a14="http://schemas.microsoft.com/office/drawing/2010/main">
        <mc:Choice Requires="a14">
          <p:sp>
            <p:nvSpPr>
              <p:cNvPr id="5" name="Rectangle 4"/>
              <p:cNvSpPr/>
              <p:nvPr/>
            </p:nvSpPr>
            <p:spPr>
              <a:xfrm>
                <a:off x="1219200" y="3047639"/>
                <a:ext cx="2877326" cy="3929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a:rPr>
                          </m:ctrlPr>
                        </m:sSupPr>
                        <m:e>
                          <m:r>
                            <a:rPr lang="en-US" i="1">
                              <a:latin typeface="Cambria Math"/>
                            </a:rPr>
                            <m:t>𝐸</m:t>
                          </m:r>
                        </m:e>
                        <m:sup>
                          <m:r>
                            <a:rPr lang="en-US" i="1">
                              <a:latin typeface="Cambria Math"/>
                            </a:rPr>
                            <m:t>2</m:t>
                          </m:r>
                        </m:sup>
                      </m:sSup>
                      <m:r>
                        <a:rPr lang="en-US" i="1">
                          <a:latin typeface="Cambria Math"/>
                        </a:rPr>
                        <m:t>=</m:t>
                      </m:r>
                      <m:sSup>
                        <m:sSupPr>
                          <m:ctrlPr>
                            <a:rPr lang="en-US" i="1">
                              <a:latin typeface="Cambria Math"/>
                            </a:rPr>
                          </m:ctrlPr>
                        </m:sSupPr>
                        <m:e>
                          <m:sSub>
                            <m:sSubPr>
                              <m:ctrlPr>
                                <a:rPr lang="en-US" i="1">
                                  <a:latin typeface="Cambria Math"/>
                                </a:rPr>
                              </m:ctrlPr>
                            </m:sSubPr>
                            <m:e>
                              <m:r>
                                <a:rPr lang="en-US" i="1">
                                  <a:latin typeface="Cambria Math"/>
                                </a:rPr>
                                <m:t>𝑚</m:t>
                              </m:r>
                            </m:e>
                            <m:sub>
                              <m:r>
                                <a:rPr lang="en-US" i="1">
                                  <a:latin typeface="Cambria Math"/>
                                </a:rPr>
                                <m:t>0</m:t>
                              </m:r>
                            </m:sub>
                          </m:sSub>
                        </m:e>
                        <m:sup>
                          <m:r>
                            <a:rPr lang="en-US" i="1">
                              <a:latin typeface="Cambria Math"/>
                            </a:rPr>
                            <m:t>2</m:t>
                          </m:r>
                        </m:sup>
                      </m:sSup>
                      <m:sSup>
                        <m:sSupPr>
                          <m:ctrlPr>
                            <a:rPr lang="en-US" i="1">
                              <a:latin typeface="Cambria Math"/>
                            </a:rPr>
                          </m:ctrlPr>
                        </m:sSupPr>
                        <m:e>
                          <m:r>
                            <a:rPr lang="en-US" i="1">
                              <a:latin typeface="Cambria Math"/>
                            </a:rPr>
                            <m:t>𝑐</m:t>
                          </m:r>
                        </m:e>
                        <m:sup>
                          <m:r>
                            <a:rPr lang="en-US" i="1">
                              <a:latin typeface="Cambria Math"/>
                            </a:rPr>
                            <m:t>4</m:t>
                          </m:r>
                        </m:sup>
                      </m:sSup>
                      <m:r>
                        <a:rPr lang="en-US" i="1">
                          <a:latin typeface="Cambria Math"/>
                        </a:rPr>
                        <m:t>+</m:t>
                      </m:r>
                      <m:sSup>
                        <m:sSupPr>
                          <m:ctrlPr>
                            <a:rPr lang="en-US" i="1">
                              <a:latin typeface="Cambria Math"/>
                            </a:rPr>
                          </m:ctrlPr>
                        </m:sSupPr>
                        <m:e>
                          <m:r>
                            <a:rPr lang="en-US" i="1">
                              <a:latin typeface="Cambria Math"/>
                            </a:rPr>
                            <m:t>𝑝</m:t>
                          </m:r>
                        </m:e>
                        <m:sup>
                          <m:r>
                            <a:rPr lang="en-US" i="1">
                              <a:latin typeface="Cambria Math"/>
                            </a:rPr>
                            <m:t>2</m:t>
                          </m:r>
                        </m:sup>
                      </m:sSup>
                      <m:sSup>
                        <m:sSupPr>
                          <m:ctrlPr>
                            <a:rPr lang="en-US" i="1">
                              <a:latin typeface="Cambria Math"/>
                            </a:rPr>
                          </m:ctrlPr>
                        </m:sSupPr>
                        <m:e>
                          <m:r>
                            <a:rPr lang="en-US" i="1">
                              <a:latin typeface="Cambria Math"/>
                            </a:rPr>
                            <m:t>𝑐</m:t>
                          </m:r>
                        </m:e>
                        <m:sup>
                          <m:r>
                            <a:rPr lang="en-US" i="1">
                              <a:latin typeface="Cambria Math"/>
                            </a:rPr>
                            <m:t>2</m:t>
                          </m:r>
                        </m:sup>
                      </m:sSup>
                      <m:r>
                        <a:rPr lang="en-US" i="1">
                          <a:latin typeface="Cambria Math"/>
                        </a:rPr>
                        <m:t>               </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219200" y="3047639"/>
                <a:ext cx="2877326" cy="392993"/>
              </a:xfrm>
              <a:prstGeom prst="rect">
                <a:avLst/>
              </a:prstGeom>
              <a:blipFill rotWithShape="1">
                <a:blip r:embed="rId2"/>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371600" y="3810000"/>
                <a:ext cx="6172200" cy="9106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𝐸</m:t>
                      </m:r>
                      <m:r>
                        <a:rPr lang="en-US" i="1">
                          <a:latin typeface="Cambria Math"/>
                        </a:rPr>
                        <m:t>=</m:t>
                      </m:r>
                      <m:rad>
                        <m:radPr>
                          <m:degHide m:val="on"/>
                          <m:ctrlPr>
                            <a:rPr lang="en-US" i="1">
                              <a:latin typeface="Cambria Math"/>
                            </a:rPr>
                          </m:ctrlPr>
                        </m:radPr>
                        <m:deg/>
                        <m:e>
                          <m:sSup>
                            <m:sSupPr>
                              <m:ctrlPr>
                                <a:rPr lang="en-US" i="1">
                                  <a:latin typeface="Cambria Math"/>
                                </a:rPr>
                              </m:ctrlPr>
                            </m:sSupPr>
                            <m:e>
                              <m:sSub>
                                <m:sSubPr>
                                  <m:ctrlPr>
                                    <a:rPr lang="en-US" i="1">
                                      <a:latin typeface="Cambria Math"/>
                                    </a:rPr>
                                  </m:ctrlPr>
                                </m:sSubPr>
                                <m:e>
                                  <m:r>
                                    <a:rPr lang="en-US" i="1">
                                      <a:latin typeface="Cambria Math"/>
                                    </a:rPr>
                                    <m:t>𝑚</m:t>
                                  </m:r>
                                </m:e>
                                <m:sub>
                                  <m:r>
                                    <a:rPr lang="en-US" i="1">
                                      <a:latin typeface="Cambria Math"/>
                                    </a:rPr>
                                    <m:t>0</m:t>
                                  </m:r>
                                </m:sub>
                              </m:sSub>
                            </m:e>
                            <m:sup>
                              <m:r>
                                <a:rPr lang="en-US" i="1">
                                  <a:latin typeface="Cambria Math"/>
                                </a:rPr>
                                <m:t>2</m:t>
                              </m:r>
                            </m:sup>
                          </m:sSup>
                          <m:sSup>
                            <m:sSupPr>
                              <m:ctrlPr>
                                <a:rPr lang="en-US" i="1">
                                  <a:latin typeface="Cambria Math"/>
                                </a:rPr>
                              </m:ctrlPr>
                            </m:sSupPr>
                            <m:e>
                              <m:r>
                                <a:rPr lang="en-US" i="1">
                                  <a:latin typeface="Cambria Math"/>
                                </a:rPr>
                                <m:t>𝑐</m:t>
                              </m:r>
                            </m:e>
                            <m:sup>
                              <m:r>
                                <a:rPr lang="en-US" i="1">
                                  <a:latin typeface="Cambria Math"/>
                                </a:rPr>
                                <m:t>4</m:t>
                              </m:r>
                            </m:sup>
                          </m:sSup>
                          <m:r>
                            <a:rPr lang="en-US" i="1">
                              <a:latin typeface="Cambria Math"/>
                            </a:rPr>
                            <m:t>+</m:t>
                          </m:r>
                          <m:sSup>
                            <m:sSupPr>
                              <m:ctrlPr>
                                <a:rPr lang="en-US" i="1">
                                  <a:latin typeface="Cambria Math"/>
                                </a:rPr>
                              </m:ctrlPr>
                            </m:sSupPr>
                            <m:e>
                              <m:r>
                                <a:rPr lang="en-US" i="1">
                                  <a:latin typeface="Cambria Math"/>
                                </a:rPr>
                                <m:t>𝑝</m:t>
                              </m:r>
                            </m:e>
                            <m:sup>
                              <m:r>
                                <a:rPr lang="en-US" i="1">
                                  <a:latin typeface="Cambria Math"/>
                                </a:rPr>
                                <m:t>2</m:t>
                              </m:r>
                            </m:sup>
                          </m:sSup>
                          <m:sSup>
                            <m:sSupPr>
                              <m:ctrlPr>
                                <a:rPr lang="en-US" i="1">
                                  <a:latin typeface="Cambria Math"/>
                                </a:rPr>
                              </m:ctrlPr>
                            </m:sSupPr>
                            <m:e>
                              <m:r>
                                <a:rPr lang="en-US" i="1">
                                  <a:latin typeface="Cambria Math"/>
                                </a:rPr>
                                <m:t>𝑐</m:t>
                              </m:r>
                            </m:e>
                            <m:sup>
                              <m:r>
                                <a:rPr lang="en-US" i="1">
                                  <a:latin typeface="Cambria Math"/>
                                </a:rPr>
                                <m:t>2</m:t>
                              </m:r>
                            </m:sup>
                          </m:sSup>
                          <m:r>
                            <a:rPr lang="en-US" i="1">
                              <a:latin typeface="Cambria Math"/>
                            </a:rPr>
                            <m:t> </m:t>
                          </m:r>
                        </m:e>
                      </m:rad>
                      <m:r>
                        <a:rPr lang="en-US" i="1">
                          <a:latin typeface="Cambria Math"/>
                        </a:rPr>
                        <m:t>=</m:t>
                      </m:r>
                      <m:rad>
                        <m:radPr>
                          <m:degHide m:val="on"/>
                          <m:ctrlPr>
                            <a:rPr lang="en-US" i="1">
                              <a:latin typeface="Cambria Math"/>
                            </a:rPr>
                          </m:ctrlPr>
                        </m:radPr>
                        <m:deg/>
                        <m:e>
                          <m:sSup>
                            <m:sSupPr>
                              <m:ctrlPr>
                                <a:rPr lang="en-US" i="1">
                                  <a:latin typeface="Cambria Math"/>
                                </a:rPr>
                              </m:ctrlPr>
                            </m:sSupPr>
                            <m:e>
                              <m:r>
                                <a:rPr lang="en-US" i="1">
                                  <a:latin typeface="Cambria Math"/>
                                </a:rPr>
                                <m:t>(</m:t>
                              </m:r>
                              <m:f>
                                <m:fPr>
                                  <m:ctrlPr>
                                    <a:rPr lang="en-US" i="1">
                                      <a:latin typeface="Cambria Math"/>
                                    </a:rPr>
                                  </m:ctrlPr>
                                </m:fPr>
                                <m:num>
                                  <m:r>
                                    <a:rPr lang="en-US" i="1">
                                      <a:latin typeface="Cambria Math"/>
                                    </a:rPr>
                                    <m:t>0.511</m:t>
                                  </m:r>
                                  <m:r>
                                    <a:rPr lang="en-US" i="1">
                                      <a:latin typeface="Cambria Math"/>
                                    </a:rPr>
                                    <m:t>𝑀𝑒𝑉</m:t>
                                  </m:r>
                                </m:num>
                                <m:den>
                                  <m:sSup>
                                    <m:sSupPr>
                                      <m:ctrlPr>
                                        <a:rPr lang="en-US" i="1">
                                          <a:latin typeface="Cambria Math"/>
                                        </a:rPr>
                                      </m:ctrlPr>
                                    </m:sSupPr>
                                    <m:e>
                                      <m:r>
                                        <a:rPr lang="en-US" i="1">
                                          <a:latin typeface="Cambria Math"/>
                                        </a:rPr>
                                        <m:t>𝑐</m:t>
                                      </m:r>
                                    </m:e>
                                    <m:sup>
                                      <m:r>
                                        <a:rPr lang="en-US" i="1">
                                          <a:latin typeface="Cambria Math"/>
                                        </a:rPr>
                                        <m:t>2</m:t>
                                      </m:r>
                                    </m:sup>
                                  </m:sSup>
                                </m:den>
                              </m:f>
                              <m:r>
                                <a:rPr lang="en-US" i="1">
                                  <a:latin typeface="Cambria Math"/>
                                </a:rPr>
                                <m:t>)</m:t>
                              </m:r>
                            </m:e>
                            <m:sup>
                              <m:r>
                                <a:rPr lang="en-US" i="1">
                                  <a:latin typeface="Cambria Math"/>
                                </a:rPr>
                                <m:t>2</m:t>
                              </m:r>
                            </m:sup>
                          </m:sSup>
                          <m:sSup>
                            <m:sSupPr>
                              <m:ctrlPr>
                                <a:rPr lang="en-US" i="1">
                                  <a:latin typeface="Cambria Math"/>
                                </a:rPr>
                              </m:ctrlPr>
                            </m:sSupPr>
                            <m:e>
                              <m:r>
                                <a:rPr lang="en-US" i="1">
                                  <a:latin typeface="Cambria Math"/>
                                </a:rPr>
                                <m:t>𝑐</m:t>
                              </m:r>
                            </m:e>
                            <m:sup>
                              <m:r>
                                <a:rPr lang="en-US" i="1">
                                  <a:latin typeface="Cambria Math"/>
                                </a:rPr>
                                <m:t>4</m:t>
                              </m:r>
                            </m:sup>
                          </m:sSup>
                          <m:r>
                            <a:rPr lang="en-US" i="1">
                              <a:latin typeface="Cambria Math"/>
                            </a:rPr>
                            <m:t>+</m:t>
                          </m:r>
                          <m:sSup>
                            <m:sSupPr>
                              <m:ctrlPr>
                                <a:rPr lang="en-US" i="1">
                                  <a:latin typeface="Cambria Math"/>
                                </a:rPr>
                              </m:ctrlPr>
                            </m:sSupPr>
                            <m:e>
                              <m:r>
                                <a:rPr lang="en-US" i="1">
                                  <a:latin typeface="Cambria Math"/>
                                </a:rPr>
                                <m:t>(</m:t>
                              </m:r>
                              <m:f>
                                <m:fPr>
                                  <m:ctrlPr>
                                    <a:rPr lang="en-US" i="1">
                                      <a:latin typeface="Cambria Math"/>
                                    </a:rPr>
                                  </m:ctrlPr>
                                </m:fPr>
                                <m:num>
                                  <m:r>
                                    <a:rPr lang="en-US" i="1">
                                      <a:latin typeface="Cambria Math"/>
                                    </a:rPr>
                                    <m:t>2</m:t>
                                  </m:r>
                                  <m:r>
                                    <a:rPr lang="en-US" i="1">
                                      <a:latin typeface="Cambria Math"/>
                                    </a:rPr>
                                    <m:t>𝑀𝑒𝑉</m:t>
                                  </m:r>
                                </m:num>
                                <m:den>
                                  <m:r>
                                    <a:rPr lang="en-US" i="1">
                                      <a:latin typeface="Cambria Math"/>
                                    </a:rPr>
                                    <m:t>𝑐</m:t>
                                  </m:r>
                                </m:den>
                              </m:f>
                              <m:r>
                                <a:rPr lang="en-US" i="1">
                                  <a:latin typeface="Cambria Math"/>
                                </a:rPr>
                                <m:t>)</m:t>
                              </m:r>
                            </m:e>
                            <m:sup>
                              <m:r>
                                <a:rPr lang="en-US" i="1">
                                  <a:latin typeface="Cambria Math"/>
                                </a:rPr>
                                <m:t>2</m:t>
                              </m:r>
                            </m:sup>
                          </m:sSup>
                          <m:sSup>
                            <m:sSupPr>
                              <m:ctrlPr>
                                <a:rPr lang="en-US" i="1">
                                  <a:latin typeface="Cambria Math"/>
                                </a:rPr>
                              </m:ctrlPr>
                            </m:sSupPr>
                            <m:e>
                              <m:r>
                                <a:rPr lang="en-US" i="1">
                                  <a:latin typeface="Cambria Math"/>
                                </a:rPr>
                                <m:t>𝑐</m:t>
                              </m:r>
                            </m:e>
                            <m:sup>
                              <m:r>
                                <a:rPr lang="en-US" i="1">
                                  <a:latin typeface="Cambria Math"/>
                                </a:rPr>
                                <m:t>2</m:t>
                              </m:r>
                            </m:sup>
                          </m:sSup>
                        </m:e>
                      </m:rad>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1371600" y="3810000"/>
                <a:ext cx="6172200" cy="91069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914679" y="4724887"/>
                <a:ext cx="4363694" cy="6560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m:t>
                      </m:r>
                      <m:rad>
                        <m:radPr>
                          <m:degHide m:val="on"/>
                          <m:ctrlPr>
                            <a:rPr lang="en-US" i="1">
                              <a:latin typeface="Cambria Math"/>
                            </a:rPr>
                          </m:ctrlPr>
                        </m:radPr>
                        <m:deg/>
                        <m:e>
                          <m:sSup>
                            <m:sSupPr>
                              <m:ctrlPr>
                                <a:rPr lang="en-US" i="1">
                                  <a:latin typeface="Cambria Math"/>
                                </a:rPr>
                              </m:ctrlPr>
                            </m:sSupPr>
                            <m:e>
                              <m:r>
                                <a:rPr lang="en-US" i="1">
                                  <a:latin typeface="Cambria Math"/>
                                </a:rPr>
                                <m:t>(0.511</m:t>
                              </m:r>
                              <m:r>
                                <a:rPr lang="en-US" i="1">
                                  <a:latin typeface="Cambria Math"/>
                                </a:rPr>
                                <m:t>𝑀𝑒𝑉</m:t>
                              </m:r>
                              <m:r>
                                <a:rPr lang="en-US" i="1">
                                  <a:latin typeface="Cambria Math"/>
                                </a:rPr>
                                <m:t>)</m:t>
                              </m:r>
                            </m:e>
                            <m:sup>
                              <m:r>
                                <a:rPr lang="en-US" i="1">
                                  <a:latin typeface="Cambria Math"/>
                                </a:rPr>
                                <m:t>2</m:t>
                              </m:r>
                            </m:sup>
                          </m:sSup>
                          <m:r>
                            <a:rPr lang="en-US" i="1">
                              <a:latin typeface="Cambria Math"/>
                            </a:rPr>
                            <m:t>+</m:t>
                          </m:r>
                          <m:sSup>
                            <m:sSupPr>
                              <m:ctrlPr>
                                <a:rPr lang="en-US" i="1">
                                  <a:latin typeface="Cambria Math"/>
                                </a:rPr>
                              </m:ctrlPr>
                            </m:sSupPr>
                            <m:e>
                              <m:r>
                                <a:rPr lang="en-US" i="1">
                                  <a:latin typeface="Cambria Math"/>
                                </a:rPr>
                                <m:t>(2</m:t>
                              </m:r>
                              <m:r>
                                <a:rPr lang="en-US" i="1">
                                  <a:latin typeface="Cambria Math"/>
                                </a:rPr>
                                <m:t>𝑀𝑒𝑉</m:t>
                              </m:r>
                              <m:r>
                                <a:rPr lang="en-US" i="1">
                                  <a:latin typeface="Cambria Math"/>
                                </a:rPr>
                                <m:t>)</m:t>
                              </m:r>
                            </m:e>
                            <m:sup>
                              <m:r>
                                <a:rPr lang="en-US" i="1">
                                  <a:latin typeface="Cambria Math"/>
                                </a:rPr>
                                <m:t>2</m:t>
                              </m:r>
                            </m:sup>
                          </m:sSup>
                        </m:e>
                      </m:rad>
                      <m:r>
                        <a:rPr lang="en-US" i="1">
                          <a:latin typeface="Cambria Math"/>
                        </a:rPr>
                        <m:t>=2.064 </m:t>
                      </m:r>
                      <m:r>
                        <a:rPr lang="en-US" i="1">
                          <a:latin typeface="Cambria Math"/>
                        </a:rPr>
                        <m:t>𝑀𝑒𝑉</m:t>
                      </m:r>
                      <m:r>
                        <a:rPr lang="en-US" i="1">
                          <a:latin typeface="Cambria Math"/>
                        </a:rPr>
                        <m:t>.</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914679" y="4724887"/>
                <a:ext cx="4363694" cy="656013"/>
              </a:xfrm>
              <a:prstGeom prst="rect">
                <a:avLst/>
              </a:prstGeom>
              <a:blipFill rotWithShape="1">
                <a:blip r:embed="rId4"/>
                <a:stretch>
                  <a:fillRect/>
                </a:stretch>
              </a:blipFill>
            </p:spPr>
            <p:txBody>
              <a:bodyPr/>
              <a:lstStyle/>
              <a:p>
                <a:r>
                  <a:rPr lang="en-US">
                    <a:noFill/>
                  </a:rPr>
                  <a:t> </a:t>
                </a:r>
              </a:p>
            </p:txBody>
          </p:sp>
        </mc:Fallback>
      </mc:AlternateContent>
      <p:sp>
        <p:nvSpPr>
          <p:cNvPr id="8" name="Rectangle 7"/>
          <p:cNvSpPr/>
          <p:nvPr/>
        </p:nvSpPr>
        <p:spPr>
          <a:xfrm>
            <a:off x="838200" y="5638800"/>
            <a:ext cx="2649251" cy="369332"/>
          </a:xfrm>
          <a:prstGeom prst="rect">
            <a:avLst/>
          </a:prstGeom>
        </p:spPr>
        <p:txBody>
          <a:bodyPr wrap="none">
            <a:spAutoFit/>
          </a:bodyPr>
          <a:lstStyle/>
          <a:p>
            <a:r>
              <a:rPr lang="en-US" dirty="0"/>
              <a:t>The photon total energy is</a:t>
            </a:r>
          </a:p>
        </p:txBody>
      </p:sp>
      <mc:AlternateContent xmlns:mc="http://schemas.openxmlformats.org/markup-compatibility/2006" xmlns:a14="http://schemas.microsoft.com/office/drawing/2010/main">
        <mc:Choice Requires="a14">
          <p:sp>
            <p:nvSpPr>
              <p:cNvPr id="9" name="Rectangle 8"/>
              <p:cNvSpPr/>
              <p:nvPr/>
            </p:nvSpPr>
            <p:spPr>
              <a:xfrm>
                <a:off x="3487451" y="6044352"/>
                <a:ext cx="3229281" cy="6167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𝐸</m:t>
                      </m:r>
                      <m:r>
                        <a:rPr lang="en-US" i="1">
                          <a:latin typeface="Cambria Math"/>
                        </a:rPr>
                        <m:t>=</m:t>
                      </m:r>
                      <m:r>
                        <a:rPr lang="en-US" i="1">
                          <a:latin typeface="Cambria Math"/>
                        </a:rPr>
                        <m:t>𝑝𝑐</m:t>
                      </m:r>
                      <m:r>
                        <a:rPr lang="en-US" i="1">
                          <a:latin typeface="Cambria Math"/>
                        </a:rPr>
                        <m:t>=</m:t>
                      </m:r>
                      <m:d>
                        <m:dPr>
                          <m:ctrlPr>
                            <a:rPr lang="en-US" i="1">
                              <a:latin typeface="Cambria Math"/>
                            </a:rPr>
                          </m:ctrlPr>
                        </m:dPr>
                        <m:e>
                          <m:r>
                            <a:rPr lang="en-US" i="1">
                              <a:latin typeface="Cambria Math"/>
                            </a:rPr>
                            <m:t>2</m:t>
                          </m:r>
                          <m:f>
                            <m:fPr>
                              <m:ctrlPr>
                                <a:rPr lang="en-US" i="1">
                                  <a:latin typeface="Cambria Math"/>
                                </a:rPr>
                              </m:ctrlPr>
                            </m:fPr>
                            <m:num>
                              <m:r>
                                <a:rPr lang="en-US" i="1">
                                  <a:latin typeface="Cambria Math"/>
                                </a:rPr>
                                <m:t>𝑀𝑒𝑉</m:t>
                              </m:r>
                            </m:num>
                            <m:den>
                              <m:r>
                                <a:rPr lang="en-US" i="1">
                                  <a:latin typeface="Cambria Math"/>
                                </a:rPr>
                                <m:t>𝑐</m:t>
                              </m:r>
                            </m:den>
                          </m:f>
                        </m:e>
                      </m:d>
                      <m:r>
                        <a:rPr lang="en-US" i="1">
                          <a:latin typeface="Cambria Math"/>
                        </a:rPr>
                        <m:t>𝐶</m:t>
                      </m:r>
                      <m:r>
                        <a:rPr lang="en-US" i="1">
                          <a:latin typeface="Cambria Math"/>
                        </a:rPr>
                        <m:t>=2 </m:t>
                      </m:r>
                      <m:r>
                        <a:rPr lang="en-US" i="1">
                          <a:latin typeface="Cambria Math"/>
                        </a:rPr>
                        <m:t>𝑀𝑒𝑉</m:t>
                      </m:r>
                      <m:r>
                        <a:rPr lang="en-US" i="1">
                          <a:latin typeface="Cambria Math"/>
                        </a:rPr>
                        <m:t>.</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3487451" y="6044352"/>
                <a:ext cx="3229281" cy="616772"/>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107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1782604" cy="369332"/>
          </a:xfrm>
          <a:prstGeom prst="rect">
            <a:avLst/>
          </a:prstGeom>
        </p:spPr>
        <p:txBody>
          <a:bodyPr wrap="none">
            <a:spAutoFit/>
          </a:bodyPr>
          <a:lstStyle/>
          <a:p>
            <a:r>
              <a:rPr lang="en-US" dirty="0"/>
              <a:t>Velocity Addition</a:t>
            </a:r>
          </a:p>
        </p:txBody>
      </p:sp>
      <p:sp>
        <p:nvSpPr>
          <p:cNvPr id="3" name="Rectangle 2"/>
          <p:cNvSpPr/>
          <p:nvPr/>
        </p:nvSpPr>
        <p:spPr>
          <a:xfrm>
            <a:off x="228600" y="990600"/>
            <a:ext cx="8610600" cy="646331"/>
          </a:xfrm>
          <a:prstGeom prst="rect">
            <a:avLst/>
          </a:prstGeom>
        </p:spPr>
        <p:txBody>
          <a:bodyPr wrap="square">
            <a:spAutoFit/>
          </a:bodyPr>
          <a:lstStyle/>
          <a:p>
            <a:r>
              <a:rPr lang="en-US" dirty="0"/>
              <a:t>Suppose something is moving relative to both S and S´.  An observer in S measures its three velocity components to be</a:t>
            </a:r>
          </a:p>
        </p:txBody>
      </p:sp>
      <mc:AlternateContent xmlns:mc="http://schemas.openxmlformats.org/markup-compatibility/2006" xmlns:a14="http://schemas.microsoft.com/office/drawing/2010/main">
        <mc:Choice Requires="a14">
          <p:sp>
            <p:nvSpPr>
              <p:cNvPr id="4" name="Rectangle 3"/>
              <p:cNvSpPr/>
              <p:nvPr/>
            </p:nvSpPr>
            <p:spPr>
              <a:xfrm>
                <a:off x="381000" y="1752600"/>
                <a:ext cx="8153400" cy="61824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𝑥</m:t>
                          </m:r>
                        </m:sub>
                      </m:sSub>
                      <m:r>
                        <a:rPr lang="en-US" i="1">
                          <a:latin typeface="Cambria Math"/>
                        </a:rPr>
                        <m:t>=</m:t>
                      </m:r>
                      <m:f>
                        <m:fPr>
                          <m:ctrlPr>
                            <a:rPr lang="en-US" i="1">
                              <a:latin typeface="Cambria Math"/>
                            </a:rPr>
                          </m:ctrlPr>
                        </m:fPr>
                        <m:num>
                          <m:r>
                            <a:rPr lang="en-US" i="1">
                              <a:latin typeface="Cambria Math"/>
                            </a:rPr>
                            <m:t>𝑑𝑥</m:t>
                          </m:r>
                        </m:num>
                        <m:den>
                          <m:r>
                            <a:rPr lang="en-US" i="1">
                              <a:latin typeface="Cambria Math"/>
                            </a:rPr>
                            <m:t>𝑑𝑡</m:t>
                          </m:r>
                        </m:den>
                      </m:f>
                      <m:r>
                        <a:rPr lang="en-US" i="1">
                          <a:latin typeface="Cambria Math"/>
                        </a:rPr>
                        <m:t>,  </m:t>
                      </m:r>
                      <m:sSub>
                        <m:sSubPr>
                          <m:ctrlPr>
                            <a:rPr lang="en-US" i="1">
                              <a:latin typeface="Cambria Math"/>
                            </a:rPr>
                          </m:ctrlPr>
                        </m:sSubPr>
                        <m:e>
                          <m:r>
                            <a:rPr lang="en-US" i="1">
                              <a:latin typeface="Cambria Math"/>
                            </a:rPr>
                            <m:t>𝑉</m:t>
                          </m:r>
                        </m:e>
                        <m:sub>
                          <m:r>
                            <a:rPr lang="en-US" i="1">
                              <a:latin typeface="Cambria Math"/>
                            </a:rPr>
                            <m:t>𝑦</m:t>
                          </m:r>
                        </m:sub>
                      </m:sSub>
                      <m:r>
                        <a:rPr lang="en-US" i="1">
                          <a:latin typeface="Cambria Math"/>
                        </a:rPr>
                        <m:t>=</m:t>
                      </m:r>
                      <m:f>
                        <m:fPr>
                          <m:ctrlPr>
                            <a:rPr lang="en-US" i="1">
                              <a:latin typeface="Cambria Math"/>
                            </a:rPr>
                          </m:ctrlPr>
                        </m:fPr>
                        <m:num>
                          <m:r>
                            <a:rPr lang="en-US" i="1">
                              <a:latin typeface="Cambria Math"/>
                            </a:rPr>
                            <m:t>𝑑𝑦</m:t>
                          </m:r>
                        </m:num>
                        <m:den>
                          <m:r>
                            <a:rPr lang="en-US" i="1">
                              <a:latin typeface="Cambria Math"/>
                            </a:rPr>
                            <m:t>𝑑𝑡</m:t>
                          </m:r>
                        </m:den>
                      </m:f>
                      <m:r>
                        <a:rPr lang="en-US" i="1">
                          <a:latin typeface="Cambria Math"/>
                        </a:rPr>
                        <m:t> ,   </m:t>
                      </m:r>
                      <m:sSub>
                        <m:sSubPr>
                          <m:ctrlPr>
                            <a:rPr lang="en-US" i="1">
                              <a:latin typeface="Cambria Math"/>
                            </a:rPr>
                          </m:ctrlPr>
                        </m:sSubPr>
                        <m:e>
                          <m:r>
                            <a:rPr lang="en-US" i="1">
                              <a:latin typeface="Cambria Math"/>
                            </a:rPr>
                            <m:t>𝑉</m:t>
                          </m:r>
                        </m:e>
                        <m:sub>
                          <m:r>
                            <a:rPr lang="en-US" i="1">
                              <a:latin typeface="Cambria Math"/>
                            </a:rPr>
                            <m:t>𝑧</m:t>
                          </m:r>
                        </m:sub>
                      </m:sSub>
                      <m:r>
                        <a:rPr lang="en-US" i="1">
                          <a:latin typeface="Cambria Math"/>
                        </a:rPr>
                        <m:t>=</m:t>
                      </m:r>
                      <m:f>
                        <m:fPr>
                          <m:ctrlPr>
                            <a:rPr lang="en-US" i="1">
                              <a:latin typeface="Cambria Math"/>
                            </a:rPr>
                          </m:ctrlPr>
                        </m:fPr>
                        <m:num>
                          <m:r>
                            <a:rPr lang="en-US" i="1">
                              <a:latin typeface="Cambria Math"/>
                            </a:rPr>
                            <m:t>𝑑𝑧</m:t>
                          </m:r>
                        </m:num>
                        <m:den>
                          <m:r>
                            <a:rPr lang="en-US" i="1">
                              <a:latin typeface="Cambria Math"/>
                            </a:rPr>
                            <m:t>𝑑𝑡</m:t>
                          </m:r>
                        </m:den>
                      </m:f>
                      <m:r>
                        <a:rPr lang="en-US" i="1">
                          <a:latin typeface="Cambria Math"/>
                        </a:rPr>
                        <m:t>                  (1−72)                         </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81000" y="1752600"/>
                <a:ext cx="8153400" cy="618246"/>
              </a:xfrm>
              <a:prstGeom prst="rect">
                <a:avLst/>
              </a:prstGeom>
              <a:blipFill rotWithShape="1">
                <a:blip r:embed="rId2"/>
                <a:stretch>
                  <a:fillRect/>
                </a:stretch>
              </a:blipFill>
            </p:spPr>
            <p:txBody>
              <a:bodyPr/>
              <a:lstStyle/>
              <a:p>
                <a:r>
                  <a:rPr lang="en-US">
                    <a:noFill/>
                  </a:rPr>
                  <a:t> </a:t>
                </a:r>
              </a:p>
            </p:txBody>
          </p:sp>
        </mc:Fallback>
      </mc:AlternateContent>
      <p:sp>
        <p:nvSpPr>
          <p:cNvPr id="5" name="Rectangle 4"/>
          <p:cNvSpPr/>
          <p:nvPr/>
        </p:nvSpPr>
        <p:spPr>
          <a:xfrm>
            <a:off x="914400" y="2667000"/>
            <a:ext cx="3940502" cy="369332"/>
          </a:xfrm>
          <a:prstGeom prst="rect">
            <a:avLst/>
          </a:prstGeom>
        </p:spPr>
        <p:txBody>
          <a:bodyPr wrap="none">
            <a:spAutoFit/>
          </a:bodyPr>
          <a:lstStyle/>
          <a:p>
            <a:r>
              <a:rPr lang="en-US" dirty="0"/>
              <a:t>Meanwhile, to an observer is S' they are</a:t>
            </a:r>
          </a:p>
        </p:txBody>
      </p:sp>
      <mc:AlternateContent xmlns:mc="http://schemas.openxmlformats.org/markup-compatibility/2006" xmlns:a14="http://schemas.microsoft.com/office/drawing/2010/main">
        <mc:Choice Requires="a14">
          <p:sp>
            <p:nvSpPr>
              <p:cNvPr id="6" name="Rectangle 5"/>
              <p:cNvSpPr/>
              <p:nvPr/>
            </p:nvSpPr>
            <p:spPr>
              <a:xfrm>
                <a:off x="584579" y="3139432"/>
                <a:ext cx="7848600" cy="6705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𝑥</m:t>
                          </m:r>
                        </m:sub>
                      </m:sSub>
                      <m:r>
                        <a:rPr lang="en-US" i="1">
                          <a:latin typeface="Cambria Math"/>
                        </a:rPr>
                        <m:t>′=</m:t>
                      </m:r>
                      <m:f>
                        <m:fPr>
                          <m:ctrlPr>
                            <a:rPr lang="en-US" i="1">
                              <a:latin typeface="Cambria Math"/>
                            </a:rPr>
                          </m:ctrlPr>
                        </m:fPr>
                        <m:num>
                          <m:r>
                            <a:rPr lang="en-US" i="1">
                              <a:latin typeface="Cambria Math"/>
                            </a:rPr>
                            <m:t>𝑑</m:t>
                          </m:r>
                          <m:sSup>
                            <m:sSupPr>
                              <m:ctrlPr>
                                <a:rPr lang="en-US" i="1">
                                  <a:latin typeface="Cambria Math"/>
                                </a:rPr>
                              </m:ctrlPr>
                            </m:sSupPr>
                            <m:e>
                              <m:r>
                                <a:rPr lang="en-US" i="1">
                                  <a:latin typeface="Cambria Math"/>
                                </a:rPr>
                                <m:t>𝑥</m:t>
                              </m:r>
                            </m:e>
                            <m:sup>
                              <m:r>
                                <a:rPr lang="en-US" i="1">
                                  <a:latin typeface="Cambria Math"/>
                                </a:rPr>
                                <m:t>′</m:t>
                              </m:r>
                            </m:sup>
                          </m:sSup>
                        </m:num>
                        <m:den>
                          <m:r>
                            <a:rPr lang="en-US" i="1">
                              <a:latin typeface="Cambria Math"/>
                            </a:rPr>
                            <m:t>𝑑𝑡</m:t>
                          </m:r>
                        </m:den>
                      </m:f>
                      <m:r>
                        <a:rPr lang="en-US" i="1">
                          <a:latin typeface="Cambria Math"/>
                        </a:rPr>
                        <m:t>,  </m:t>
                      </m:r>
                      <m:sSub>
                        <m:sSubPr>
                          <m:ctrlPr>
                            <a:rPr lang="en-US" i="1">
                              <a:latin typeface="Cambria Math"/>
                            </a:rPr>
                          </m:ctrlPr>
                        </m:sSubPr>
                        <m:e>
                          <m:r>
                            <a:rPr lang="en-US" i="1">
                              <a:latin typeface="Cambria Math"/>
                            </a:rPr>
                            <m:t>𝑉</m:t>
                          </m:r>
                        </m:e>
                        <m:sub>
                          <m:r>
                            <a:rPr lang="en-US" i="1">
                              <a:latin typeface="Cambria Math"/>
                            </a:rPr>
                            <m:t>𝑦</m:t>
                          </m:r>
                        </m:sub>
                      </m:sSub>
                      <m:r>
                        <a:rPr lang="en-US" i="1">
                          <a:latin typeface="Cambria Math"/>
                        </a:rPr>
                        <m:t>′=</m:t>
                      </m:r>
                      <m:f>
                        <m:fPr>
                          <m:ctrlPr>
                            <a:rPr lang="en-US" i="1">
                              <a:latin typeface="Cambria Math"/>
                            </a:rPr>
                          </m:ctrlPr>
                        </m:fPr>
                        <m:num>
                          <m:r>
                            <a:rPr lang="en-US" i="1">
                              <a:latin typeface="Cambria Math"/>
                            </a:rPr>
                            <m:t>𝑑</m:t>
                          </m:r>
                          <m:sSup>
                            <m:sSupPr>
                              <m:ctrlPr>
                                <a:rPr lang="en-US" i="1">
                                  <a:latin typeface="Cambria Math"/>
                                </a:rPr>
                              </m:ctrlPr>
                            </m:sSupPr>
                            <m:e>
                              <m:r>
                                <a:rPr lang="en-US" i="1">
                                  <a:latin typeface="Cambria Math"/>
                                </a:rPr>
                                <m:t>𝑦</m:t>
                              </m:r>
                            </m:e>
                            <m:sup>
                              <m:r>
                                <a:rPr lang="en-US" i="1">
                                  <a:latin typeface="Cambria Math"/>
                                </a:rPr>
                                <m:t>′</m:t>
                              </m:r>
                            </m:sup>
                          </m:sSup>
                        </m:num>
                        <m:den>
                          <m:r>
                            <a:rPr lang="en-US" i="1">
                              <a:latin typeface="Cambria Math"/>
                            </a:rPr>
                            <m:t>𝑑𝑡</m:t>
                          </m:r>
                        </m:den>
                      </m:f>
                      <m:r>
                        <a:rPr lang="en-US" i="1">
                          <a:latin typeface="Cambria Math"/>
                        </a:rPr>
                        <m:t> ,   </m:t>
                      </m:r>
                      <m:sSub>
                        <m:sSubPr>
                          <m:ctrlPr>
                            <a:rPr lang="en-US" i="1">
                              <a:latin typeface="Cambria Math"/>
                            </a:rPr>
                          </m:ctrlPr>
                        </m:sSubPr>
                        <m:e>
                          <m:r>
                            <a:rPr lang="en-US" i="1">
                              <a:latin typeface="Cambria Math"/>
                            </a:rPr>
                            <m:t>𝑉</m:t>
                          </m:r>
                        </m:e>
                        <m:sub>
                          <m:r>
                            <a:rPr lang="en-US" i="1">
                              <a:latin typeface="Cambria Math"/>
                            </a:rPr>
                            <m:t>𝑧</m:t>
                          </m:r>
                        </m:sub>
                      </m:sSub>
                      <m:r>
                        <a:rPr lang="en-US" i="1">
                          <a:latin typeface="Cambria Math"/>
                        </a:rPr>
                        <m:t>′=</m:t>
                      </m:r>
                      <m:f>
                        <m:fPr>
                          <m:ctrlPr>
                            <a:rPr lang="en-US" i="1">
                              <a:latin typeface="Cambria Math"/>
                            </a:rPr>
                          </m:ctrlPr>
                        </m:fPr>
                        <m:num>
                          <m:r>
                            <a:rPr lang="en-US" i="1">
                              <a:latin typeface="Cambria Math"/>
                            </a:rPr>
                            <m:t>𝑑</m:t>
                          </m:r>
                          <m:sSup>
                            <m:sSupPr>
                              <m:ctrlPr>
                                <a:rPr lang="en-US" i="1">
                                  <a:latin typeface="Cambria Math"/>
                                </a:rPr>
                              </m:ctrlPr>
                            </m:sSupPr>
                            <m:e>
                              <m:r>
                                <a:rPr lang="en-US" i="1">
                                  <a:latin typeface="Cambria Math"/>
                                </a:rPr>
                                <m:t>𝑧</m:t>
                              </m:r>
                            </m:e>
                            <m:sup>
                              <m:r>
                                <a:rPr lang="en-US" i="1">
                                  <a:latin typeface="Cambria Math"/>
                                </a:rPr>
                                <m:t>′</m:t>
                              </m:r>
                            </m:sup>
                          </m:sSup>
                        </m:num>
                        <m:den>
                          <m:r>
                            <a:rPr lang="en-US" i="1">
                              <a:latin typeface="Cambria Math"/>
                            </a:rPr>
                            <m:t>𝑑𝑡</m:t>
                          </m:r>
                        </m:den>
                      </m:f>
                      <m:r>
                        <a:rPr lang="en-US" i="1">
                          <a:latin typeface="Cambria Math"/>
                        </a:rPr>
                        <m:t>                  (1−73)                         </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584579" y="3139432"/>
                <a:ext cx="7848600" cy="670568"/>
              </a:xfrm>
              <a:prstGeom prst="rect">
                <a:avLst/>
              </a:prstGeom>
              <a:blipFill rotWithShape="1">
                <a:blip r:embed="rId3"/>
                <a:stretch>
                  <a:fillRect/>
                </a:stretch>
              </a:blipFill>
            </p:spPr>
            <p:txBody>
              <a:bodyPr/>
              <a:lstStyle/>
              <a:p>
                <a:r>
                  <a:rPr lang="en-US">
                    <a:noFill/>
                  </a:rPr>
                  <a:t> </a:t>
                </a:r>
              </a:p>
            </p:txBody>
          </p:sp>
        </mc:Fallback>
      </mc:AlternateContent>
      <p:sp>
        <p:nvSpPr>
          <p:cNvPr id="7" name="Rectangle 6"/>
          <p:cNvSpPr/>
          <p:nvPr/>
        </p:nvSpPr>
        <p:spPr>
          <a:xfrm>
            <a:off x="228600" y="4101742"/>
            <a:ext cx="8610600" cy="369332"/>
          </a:xfrm>
          <a:prstGeom prst="rect">
            <a:avLst/>
          </a:prstGeom>
        </p:spPr>
        <p:txBody>
          <a:bodyPr wrap="square">
            <a:spAutoFit/>
          </a:bodyPr>
          <a:lstStyle/>
          <a:p>
            <a:r>
              <a:rPr lang="en-US" dirty="0"/>
              <a:t>By differentiating the inverse  Lorentz transformation equations for </a:t>
            </a:r>
            <a:r>
              <a:rPr lang="en-US" i="1" dirty="0"/>
              <a:t>x, y, z,</a:t>
            </a:r>
            <a:r>
              <a:rPr lang="en-US" dirty="0"/>
              <a:t> and t, we obtain</a:t>
            </a:r>
          </a:p>
        </p:txBody>
      </p:sp>
      <mc:AlternateContent xmlns:mc="http://schemas.openxmlformats.org/markup-compatibility/2006" xmlns:a14="http://schemas.microsoft.com/office/drawing/2010/main">
        <mc:Choice Requires="a14">
          <p:sp>
            <p:nvSpPr>
              <p:cNvPr id="8" name="Rectangle 7"/>
              <p:cNvSpPr/>
              <p:nvPr/>
            </p:nvSpPr>
            <p:spPr>
              <a:xfrm>
                <a:off x="584579" y="4572000"/>
                <a:ext cx="4585293" cy="10151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𝑑𝑥</m:t>
                      </m:r>
                      <m:r>
                        <a:rPr lang="en-US" i="1">
                          <a:latin typeface="Cambria Math"/>
                        </a:rPr>
                        <m:t>=</m:t>
                      </m:r>
                      <m:f>
                        <m:fPr>
                          <m:ctrlPr>
                            <a:rPr lang="en-US" i="1">
                              <a:latin typeface="Cambria Math"/>
                            </a:rPr>
                          </m:ctrlPr>
                        </m:fPr>
                        <m:num>
                          <m:r>
                            <a:rPr lang="en-US" i="1">
                              <a:latin typeface="Cambria Math"/>
                            </a:rPr>
                            <m:t>𝑑</m:t>
                          </m:r>
                          <m:sSup>
                            <m:sSupPr>
                              <m:ctrlPr>
                                <a:rPr lang="en-US" i="1">
                                  <a:latin typeface="Cambria Math"/>
                                </a:rPr>
                              </m:ctrlPr>
                            </m:sSupPr>
                            <m:e>
                              <m:r>
                                <a:rPr lang="en-US" i="1">
                                  <a:latin typeface="Cambria Math"/>
                                </a:rPr>
                                <m:t>𝑥</m:t>
                              </m:r>
                            </m:e>
                            <m:sup>
                              <m:r>
                                <a:rPr lang="en-US" i="1">
                                  <a:latin typeface="Cambria Math"/>
                                </a:rPr>
                                <m:t>′</m:t>
                              </m:r>
                            </m:sup>
                          </m:sSup>
                          <m:r>
                            <a:rPr lang="en-US" i="1">
                              <a:latin typeface="Cambria Math"/>
                            </a:rPr>
                            <m:t>+</m:t>
                          </m:r>
                          <m:r>
                            <a:rPr lang="en-US" i="1">
                              <a:latin typeface="Cambria Math"/>
                            </a:rPr>
                            <m:t>𝑣𝑑𝑡</m:t>
                          </m:r>
                          <m:r>
                            <a:rPr lang="en-US" i="1">
                              <a:latin typeface="Cambria Math"/>
                            </a:rPr>
                            <m:t>′</m:t>
                          </m:r>
                        </m:num>
                        <m:den>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den>
                      </m:f>
                      <m:r>
                        <a:rPr lang="en-US" i="1">
                          <a:latin typeface="Cambria Math"/>
                        </a:rPr>
                        <m:t>                           (1−74)        </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584579" y="4572000"/>
                <a:ext cx="4585293" cy="101515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95618" y="6038165"/>
                <a:ext cx="4572000" cy="646331"/>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i="1">
                          <a:latin typeface="Cambria Math"/>
                        </a:rPr>
                        <m:t>𝑑𝑦</m:t>
                      </m:r>
                      <m:r>
                        <a:rPr lang="en-US" i="1">
                          <a:latin typeface="Cambria Math"/>
                        </a:rPr>
                        <m:t>=</m:t>
                      </m:r>
                      <m:r>
                        <a:rPr lang="en-US" i="1">
                          <a:latin typeface="Cambria Math"/>
                        </a:rPr>
                        <m:t>𝑑𝑦</m:t>
                      </m:r>
                      <m:r>
                        <a:rPr lang="en-US" i="1">
                          <a:latin typeface="Cambria Math"/>
                        </a:rPr>
                        <m:t>′</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a:rPr>
                        <m:t>𝑑𝑧</m:t>
                      </m:r>
                      <m:r>
                        <a:rPr lang="en-US" i="1">
                          <a:latin typeface="Cambria Math"/>
                        </a:rPr>
                        <m:t>=</m:t>
                      </m:r>
                      <m:r>
                        <a:rPr lang="en-US" i="1">
                          <a:latin typeface="Cambria Math"/>
                        </a:rPr>
                        <m:t>𝑑𝑧</m:t>
                      </m:r>
                      <m:r>
                        <a:rPr lang="en-US" i="1">
                          <a:latin typeface="Cambria Math"/>
                        </a:rPr>
                        <m:t>′   </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195618" y="6038165"/>
                <a:ext cx="4572000" cy="646331"/>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7012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09600" y="304800"/>
                <a:ext cx="2105256" cy="11272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𝑑𝑡</m:t>
                      </m:r>
                      <m:r>
                        <a:rPr lang="en-US" i="1">
                          <a:latin typeface="Cambria Math"/>
                        </a:rPr>
                        <m:t>=</m:t>
                      </m:r>
                      <m:f>
                        <m:fPr>
                          <m:ctrlPr>
                            <a:rPr lang="en-US" i="1">
                              <a:latin typeface="Cambria Math"/>
                            </a:rPr>
                          </m:ctrlPr>
                        </m:fPr>
                        <m:num>
                          <m:r>
                            <a:rPr lang="en-US" i="1">
                              <a:latin typeface="Cambria Math"/>
                            </a:rPr>
                            <m:t>𝑑</m:t>
                          </m:r>
                          <m:sSup>
                            <m:sSupPr>
                              <m:ctrlPr>
                                <a:rPr lang="en-US" i="1">
                                  <a:latin typeface="Cambria Math"/>
                                </a:rPr>
                              </m:ctrlPr>
                            </m:sSupPr>
                            <m:e>
                              <m:r>
                                <a:rPr lang="en-US" i="1">
                                  <a:latin typeface="Cambria Math"/>
                                </a:rPr>
                                <m:t>𝑡</m:t>
                              </m:r>
                            </m:e>
                            <m:sup>
                              <m:r>
                                <a:rPr lang="en-US" i="1">
                                  <a:latin typeface="Cambria Math"/>
                                </a:rPr>
                                <m:t>′</m:t>
                              </m:r>
                            </m:sup>
                          </m:sSup>
                          <m:r>
                            <a:rPr lang="en-US" i="1">
                              <a:latin typeface="Cambria Math"/>
                            </a:rPr>
                            <m:t>+</m:t>
                          </m:r>
                          <m:d>
                            <m:dPr>
                              <m:ctrlPr>
                                <a:rPr lang="en-US" i="1">
                                  <a:latin typeface="Cambria Math"/>
                                </a:rPr>
                              </m:ctrlPr>
                            </m:dPr>
                            <m:e>
                              <m:f>
                                <m:fPr>
                                  <m:ctrlPr>
                                    <a:rPr lang="en-US" i="1">
                                      <a:latin typeface="Cambria Math"/>
                                    </a:rPr>
                                  </m:ctrlPr>
                                </m:fPr>
                                <m:num>
                                  <m:r>
                                    <a:rPr lang="en-US" i="1">
                                      <a:latin typeface="Cambria Math"/>
                                    </a:rPr>
                                    <m:t>𝑣</m:t>
                                  </m:r>
                                </m:num>
                                <m:den>
                                  <m:sSup>
                                    <m:sSupPr>
                                      <m:ctrlPr>
                                        <a:rPr lang="en-US" i="1">
                                          <a:latin typeface="Cambria Math"/>
                                        </a:rPr>
                                      </m:ctrlPr>
                                    </m:sSupPr>
                                    <m:e>
                                      <m:r>
                                        <a:rPr lang="en-US" i="1">
                                          <a:latin typeface="Cambria Math"/>
                                        </a:rPr>
                                        <m:t>𝑐</m:t>
                                      </m:r>
                                    </m:e>
                                    <m:sup>
                                      <m:r>
                                        <a:rPr lang="en-US" i="1">
                                          <a:latin typeface="Cambria Math"/>
                                        </a:rPr>
                                        <m:t>2</m:t>
                                      </m:r>
                                    </m:sup>
                                  </m:sSup>
                                </m:den>
                              </m:f>
                            </m:e>
                          </m:d>
                          <m:r>
                            <a:rPr lang="en-US" i="1">
                              <a:latin typeface="Cambria Math"/>
                            </a:rPr>
                            <m:t>𝑑𝑥</m:t>
                          </m:r>
                          <m:r>
                            <a:rPr lang="en-US" i="1">
                              <a:latin typeface="Cambria Math"/>
                            </a:rPr>
                            <m:t>′</m:t>
                          </m:r>
                        </m:num>
                        <m:den>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den>
                      </m:f>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609600" y="304800"/>
                <a:ext cx="2105256" cy="1127296"/>
              </a:xfrm>
              <a:prstGeom prst="rect">
                <a:avLst/>
              </a:prstGeom>
              <a:blipFill rotWithShape="1">
                <a:blip r:embed="rId2"/>
                <a:stretch>
                  <a:fillRect/>
                </a:stretch>
              </a:blipFill>
            </p:spPr>
            <p:txBody>
              <a:bodyPr/>
              <a:lstStyle/>
              <a:p>
                <a:r>
                  <a:rPr lang="en-US">
                    <a:noFill/>
                  </a:rPr>
                  <a:t> </a:t>
                </a:r>
              </a:p>
            </p:txBody>
          </p:sp>
        </mc:Fallback>
      </mc:AlternateContent>
      <p:sp>
        <p:nvSpPr>
          <p:cNvPr id="3" name="Rectangle 2"/>
          <p:cNvSpPr/>
          <p:nvPr/>
        </p:nvSpPr>
        <p:spPr>
          <a:xfrm>
            <a:off x="592540" y="1752600"/>
            <a:ext cx="4614789" cy="369332"/>
          </a:xfrm>
          <a:prstGeom prst="rect">
            <a:avLst/>
          </a:prstGeom>
        </p:spPr>
        <p:txBody>
          <a:bodyPr wrap="none">
            <a:spAutoFit/>
          </a:bodyPr>
          <a:lstStyle/>
          <a:p>
            <a:r>
              <a:rPr lang="en-US" dirty="0"/>
              <a:t>Thus, the formulae for the velocity addition are</a:t>
            </a:r>
          </a:p>
        </p:txBody>
      </p:sp>
      <mc:AlternateContent xmlns:mc="http://schemas.openxmlformats.org/markup-compatibility/2006" xmlns:a14="http://schemas.microsoft.com/office/drawing/2010/main">
        <mc:Choice Requires="a14">
          <p:sp>
            <p:nvSpPr>
              <p:cNvPr id="4" name="Rectangle 3"/>
              <p:cNvSpPr/>
              <p:nvPr/>
            </p:nvSpPr>
            <p:spPr>
              <a:xfrm>
                <a:off x="1014706" y="2471366"/>
                <a:ext cx="3770455" cy="9576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𝑥</m:t>
                          </m:r>
                        </m:sub>
                      </m:sSub>
                      <m:r>
                        <a:rPr lang="en-US" i="1">
                          <a:latin typeface="Cambria Math"/>
                        </a:rPr>
                        <m:t>=</m:t>
                      </m:r>
                      <m:f>
                        <m:fPr>
                          <m:ctrlPr>
                            <a:rPr lang="en-US" i="1">
                              <a:latin typeface="Cambria Math"/>
                            </a:rPr>
                          </m:ctrlPr>
                        </m:fPr>
                        <m:num>
                          <m:sSubSup>
                            <m:sSubSupPr>
                              <m:ctrlPr>
                                <a:rPr lang="en-US" i="1">
                                  <a:latin typeface="Cambria Math"/>
                                </a:rPr>
                              </m:ctrlPr>
                            </m:sSubSupPr>
                            <m:e>
                              <m:r>
                                <a:rPr lang="en-US" i="1">
                                  <a:latin typeface="Cambria Math"/>
                                </a:rPr>
                                <m:t>𝑉</m:t>
                              </m:r>
                            </m:e>
                            <m:sub>
                              <m:r>
                                <a:rPr lang="en-US" i="1">
                                  <a:latin typeface="Cambria Math"/>
                                </a:rPr>
                                <m:t>𝑥</m:t>
                              </m:r>
                            </m:sub>
                            <m:sup>
                              <m:r>
                                <a:rPr lang="en-US" i="1">
                                  <a:latin typeface="Cambria Math"/>
                                </a:rPr>
                                <m:t>′</m:t>
                              </m:r>
                            </m:sup>
                          </m:sSubSup>
                          <m:r>
                            <a:rPr lang="en-US" i="1">
                              <a:latin typeface="Cambria Math"/>
                            </a:rPr>
                            <m:t>+ʋ</m:t>
                          </m:r>
                        </m:num>
                        <m:den>
                          <m:r>
                            <a:rPr lang="en-US" i="1">
                              <a:latin typeface="Cambria Math"/>
                            </a:rPr>
                            <m:t>1+(</m:t>
                          </m:r>
                          <m:f>
                            <m:fPr>
                              <m:ctrlPr>
                                <a:rPr lang="en-US" i="1">
                                  <a:latin typeface="Cambria Math"/>
                                </a:rPr>
                              </m:ctrlPr>
                            </m:fPr>
                            <m:num>
                              <m:r>
                                <a:rPr lang="en-US" i="1">
                                  <a:latin typeface="Cambria Math"/>
                                </a:rPr>
                                <m:t>ʋ</m:t>
                              </m:r>
                              <m:sSub>
                                <m:sSubPr>
                                  <m:ctrlPr>
                                    <a:rPr lang="en-US" i="1">
                                      <a:latin typeface="Cambria Math"/>
                                    </a:rPr>
                                  </m:ctrlPr>
                                </m:sSubPr>
                                <m:e>
                                  <m:r>
                                    <a:rPr lang="en-US" i="1">
                                      <a:latin typeface="Cambria Math"/>
                                    </a:rPr>
                                    <m:t>𝑉</m:t>
                                  </m:r>
                                </m:e>
                                <m:sub>
                                  <m:r>
                                    <a:rPr lang="en-US" i="1">
                                      <a:latin typeface="Cambria Math"/>
                                    </a:rPr>
                                    <m:t>𝑥</m:t>
                                  </m:r>
                                </m:sub>
                              </m:sSub>
                              <m:r>
                                <a:rPr lang="en-US" i="1">
                                  <a:latin typeface="Cambria Math"/>
                                </a:rPr>
                                <m:t>′</m:t>
                              </m:r>
                            </m:num>
                            <m:den>
                              <m:sSup>
                                <m:sSupPr>
                                  <m:ctrlPr>
                                    <a:rPr lang="en-US" i="1">
                                      <a:latin typeface="Cambria Math"/>
                                    </a:rPr>
                                  </m:ctrlPr>
                                </m:sSupPr>
                                <m:e>
                                  <m:r>
                                    <a:rPr lang="en-US" i="1">
                                      <a:latin typeface="Cambria Math"/>
                                    </a:rPr>
                                    <m:t>𝑐</m:t>
                                  </m:r>
                                </m:e>
                                <m:sup>
                                  <m:r>
                                    <a:rPr lang="en-US" i="1">
                                      <a:latin typeface="Cambria Math"/>
                                    </a:rPr>
                                    <m:t>2</m:t>
                                  </m:r>
                                </m:sup>
                              </m:sSup>
                            </m:den>
                          </m:f>
                          <m:r>
                            <a:rPr lang="en-US" i="1">
                              <a:latin typeface="Cambria Math"/>
                            </a:rPr>
                            <m:t>)</m:t>
                          </m:r>
                        </m:den>
                      </m:f>
                      <m:r>
                        <a:rPr lang="en-US" i="1">
                          <a:latin typeface="Cambria Math"/>
                        </a:rPr>
                        <m:t>                     (1−75)</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1014706" y="2471366"/>
                <a:ext cx="3770455" cy="957634"/>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219200" y="3657600"/>
                <a:ext cx="4525854" cy="11845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𝑦</m:t>
                          </m:r>
                        </m:sub>
                      </m:sSub>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𝑉</m:t>
                              </m:r>
                            </m:e>
                            <m:sub>
                              <m:r>
                                <a:rPr lang="en-US" i="1">
                                  <a:latin typeface="Cambria Math"/>
                                </a:rPr>
                                <m:t>𝑦</m:t>
                              </m:r>
                            </m:sub>
                          </m:sSub>
                          <m:r>
                            <a:rPr lang="en-US" i="1">
                              <a:latin typeface="Cambria Math"/>
                            </a:rPr>
                            <m:t>′</m:t>
                          </m:r>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num>
                        <m:den>
                          <m:r>
                            <a:rPr lang="en-US" i="1">
                              <a:latin typeface="Cambria Math"/>
                            </a:rPr>
                            <m:t>1+(</m:t>
                          </m:r>
                          <m:f>
                            <m:fPr>
                              <m:ctrlPr>
                                <a:rPr lang="en-US" i="1">
                                  <a:latin typeface="Cambria Math"/>
                                </a:rPr>
                              </m:ctrlPr>
                            </m:fPr>
                            <m:num>
                              <m:r>
                                <a:rPr lang="en-US" i="1">
                                  <a:latin typeface="Cambria Math"/>
                                </a:rPr>
                                <m:t>ʋ</m:t>
                              </m:r>
                              <m:sSub>
                                <m:sSubPr>
                                  <m:ctrlPr>
                                    <a:rPr lang="en-US" i="1">
                                      <a:latin typeface="Cambria Math"/>
                                    </a:rPr>
                                  </m:ctrlPr>
                                </m:sSubPr>
                                <m:e>
                                  <m:r>
                                    <a:rPr lang="en-US" i="1">
                                      <a:latin typeface="Cambria Math"/>
                                    </a:rPr>
                                    <m:t>𝑉</m:t>
                                  </m:r>
                                </m:e>
                                <m:sub>
                                  <m:r>
                                    <a:rPr lang="en-US" i="1">
                                      <a:latin typeface="Cambria Math"/>
                                    </a:rPr>
                                    <m:t>𝑥</m:t>
                                  </m:r>
                                </m:sub>
                              </m:sSub>
                              <m:r>
                                <a:rPr lang="en-US" i="1">
                                  <a:latin typeface="Cambria Math"/>
                                </a:rPr>
                                <m:t>′</m:t>
                              </m:r>
                            </m:num>
                            <m:den>
                              <m:sSup>
                                <m:sSupPr>
                                  <m:ctrlPr>
                                    <a:rPr lang="en-US" i="1">
                                      <a:latin typeface="Cambria Math"/>
                                    </a:rPr>
                                  </m:ctrlPr>
                                </m:sSupPr>
                                <m:e>
                                  <m:r>
                                    <a:rPr lang="en-US" i="1">
                                      <a:latin typeface="Cambria Math"/>
                                    </a:rPr>
                                    <m:t>𝑐</m:t>
                                  </m:r>
                                </m:e>
                                <m:sup>
                                  <m:r>
                                    <a:rPr lang="en-US" i="1">
                                      <a:latin typeface="Cambria Math"/>
                                    </a:rPr>
                                    <m:t>2</m:t>
                                  </m:r>
                                </m:sup>
                              </m:sSup>
                            </m:den>
                          </m:f>
                          <m:r>
                            <a:rPr lang="en-US" i="1">
                              <a:latin typeface="Cambria Math"/>
                            </a:rPr>
                            <m:t>)</m:t>
                          </m:r>
                        </m:den>
                      </m:f>
                      <m:r>
                        <a:rPr lang="en-US" i="1">
                          <a:latin typeface="Cambria Math"/>
                        </a:rPr>
                        <m:t>                            (1−76)</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219200" y="3657600"/>
                <a:ext cx="4525854" cy="118455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014706" y="5029200"/>
                <a:ext cx="4586768" cy="11845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 </m:t>
                      </m:r>
                      <m:sSub>
                        <m:sSubPr>
                          <m:ctrlPr>
                            <a:rPr lang="en-US" i="1">
                              <a:latin typeface="Cambria Math"/>
                            </a:rPr>
                          </m:ctrlPr>
                        </m:sSubPr>
                        <m:e>
                          <m:r>
                            <a:rPr lang="en-US" i="1">
                              <a:latin typeface="Cambria Math"/>
                            </a:rPr>
                            <m:t>𝑉</m:t>
                          </m:r>
                        </m:e>
                        <m:sub>
                          <m:r>
                            <a:rPr lang="en-US" i="1">
                              <a:latin typeface="Cambria Math"/>
                            </a:rPr>
                            <m:t>𝑧</m:t>
                          </m:r>
                        </m:sub>
                      </m:sSub>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𝑉</m:t>
                              </m:r>
                            </m:e>
                            <m:sub>
                              <m:r>
                                <a:rPr lang="en-US" i="1">
                                  <a:latin typeface="Cambria Math"/>
                                </a:rPr>
                                <m:t>𝑧</m:t>
                              </m:r>
                              <m:r>
                                <a:rPr lang="en-US" i="1">
                                  <a:latin typeface="Cambria Math"/>
                                </a:rPr>
                                <m:t>′</m:t>
                              </m:r>
                            </m:sub>
                          </m:sSub>
                          <m:rad>
                            <m:radPr>
                              <m:degHide m:val="on"/>
                              <m:ctrlPr>
                                <a:rPr lang="en-US" i="1">
                                  <a:latin typeface="Cambria Math"/>
                                </a:rPr>
                              </m:ctrlPr>
                            </m:radPr>
                            <m:deg/>
                            <m:e>
                              <m:r>
                                <a:rPr lang="en-US" i="1">
                                  <a:latin typeface="Cambria Math"/>
                                </a:rPr>
                                <m:t>1−</m:t>
                              </m:r>
                              <m:f>
                                <m:fPr>
                                  <m:type m:val="skw"/>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sSup>
                                    <m:sSupPr>
                                      <m:ctrlPr>
                                        <a:rPr lang="en-US" i="1">
                                          <a:latin typeface="Cambria Math"/>
                                        </a:rPr>
                                      </m:ctrlPr>
                                    </m:sSupPr>
                                    <m:e>
                                      <m:r>
                                        <a:rPr lang="en-US" i="1">
                                          <a:latin typeface="Cambria Math"/>
                                        </a:rPr>
                                        <m:t>𝑐</m:t>
                                      </m:r>
                                    </m:e>
                                    <m:sup>
                                      <m:r>
                                        <a:rPr lang="en-US" i="1">
                                          <a:latin typeface="Cambria Math"/>
                                        </a:rPr>
                                        <m:t>2</m:t>
                                      </m:r>
                                    </m:sup>
                                  </m:sSup>
                                </m:den>
                              </m:f>
                            </m:e>
                          </m:rad>
                        </m:num>
                        <m:den>
                          <m:r>
                            <a:rPr lang="en-US" i="1">
                              <a:latin typeface="Cambria Math"/>
                            </a:rPr>
                            <m:t>1+(</m:t>
                          </m:r>
                          <m:f>
                            <m:fPr>
                              <m:ctrlPr>
                                <a:rPr lang="en-US" i="1">
                                  <a:latin typeface="Cambria Math"/>
                                </a:rPr>
                              </m:ctrlPr>
                            </m:fPr>
                            <m:num>
                              <m:r>
                                <a:rPr lang="en-US" i="1">
                                  <a:latin typeface="Cambria Math"/>
                                </a:rPr>
                                <m:t>ʋ</m:t>
                              </m:r>
                              <m:sSub>
                                <m:sSubPr>
                                  <m:ctrlPr>
                                    <a:rPr lang="en-US" i="1">
                                      <a:latin typeface="Cambria Math"/>
                                    </a:rPr>
                                  </m:ctrlPr>
                                </m:sSubPr>
                                <m:e>
                                  <m:r>
                                    <a:rPr lang="en-US" i="1">
                                      <a:latin typeface="Cambria Math"/>
                                    </a:rPr>
                                    <m:t>𝑉</m:t>
                                  </m:r>
                                </m:e>
                                <m:sub>
                                  <m:r>
                                    <a:rPr lang="en-US" i="1">
                                      <a:latin typeface="Cambria Math"/>
                                    </a:rPr>
                                    <m:t>𝑥</m:t>
                                  </m:r>
                                </m:sub>
                              </m:sSub>
                              <m:r>
                                <a:rPr lang="en-US" i="1">
                                  <a:latin typeface="Cambria Math"/>
                                </a:rPr>
                                <m:t>′</m:t>
                              </m:r>
                            </m:num>
                            <m:den>
                              <m:sSup>
                                <m:sSupPr>
                                  <m:ctrlPr>
                                    <a:rPr lang="en-US" i="1">
                                      <a:latin typeface="Cambria Math"/>
                                    </a:rPr>
                                  </m:ctrlPr>
                                </m:sSupPr>
                                <m:e>
                                  <m:r>
                                    <a:rPr lang="en-US" i="1">
                                      <a:latin typeface="Cambria Math"/>
                                    </a:rPr>
                                    <m:t>𝑐</m:t>
                                  </m:r>
                                </m:e>
                                <m:sup>
                                  <m:r>
                                    <a:rPr lang="en-US" i="1">
                                      <a:latin typeface="Cambria Math"/>
                                    </a:rPr>
                                    <m:t>2</m:t>
                                  </m:r>
                                </m:sup>
                              </m:sSup>
                            </m:den>
                          </m:f>
                          <m:r>
                            <a:rPr lang="en-US" i="1">
                              <a:latin typeface="Cambria Math"/>
                            </a:rPr>
                            <m:t>)</m:t>
                          </m:r>
                        </m:den>
                      </m:f>
                      <m:r>
                        <a:rPr lang="en-US" i="1">
                          <a:latin typeface="Cambria Math"/>
                        </a:rPr>
                        <m:t>                             (1−77)</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1014706" y="5029200"/>
                <a:ext cx="4586768" cy="1184555"/>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5632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8077200" cy="646331"/>
          </a:xfrm>
          <a:prstGeom prst="rect">
            <a:avLst/>
          </a:prstGeom>
        </p:spPr>
        <p:txBody>
          <a:bodyPr wrap="square">
            <a:spAutoFit/>
          </a:bodyPr>
          <a:lstStyle/>
          <a:p>
            <a:r>
              <a:rPr lang="en-US" dirty="0"/>
              <a:t>Consider a ray of light emitted in the moving frame S' in its direction of motion relative to S. In this case, we have </a:t>
            </a:r>
            <a:r>
              <a:rPr lang="en-US" dirty="0" err="1"/>
              <a:t>V</a:t>
            </a:r>
            <a:r>
              <a:rPr lang="en-US" baseline="-25000" dirty="0" err="1"/>
              <a:t>x</a:t>
            </a:r>
            <a:r>
              <a:rPr lang="en-US" dirty="0"/>
              <a:t>' = c. An observer in S will measure the speed</a:t>
            </a:r>
          </a:p>
        </p:txBody>
      </p:sp>
      <mc:AlternateContent xmlns:mc="http://schemas.openxmlformats.org/markup-compatibility/2006" xmlns:a14="http://schemas.microsoft.com/office/drawing/2010/main">
        <mc:Choice Requires="a14">
          <p:sp>
            <p:nvSpPr>
              <p:cNvPr id="3" name="Rectangle 2"/>
              <p:cNvSpPr/>
              <p:nvPr/>
            </p:nvSpPr>
            <p:spPr>
              <a:xfrm>
                <a:off x="892167" y="1752600"/>
                <a:ext cx="3384132" cy="9576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𝑥</m:t>
                          </m:r>
                        </m:sub>
                      </m:sSub>
                      <m:r>
                        <a:rPr lang="en-US" i="1">
                          <a:latin typeface="Cambria Math"/>
                        </a:rPr>
                        <m:t>=</m:t>
                      </m:r>
                      <m:f>
                        <m:fPr>
                          <m:ctrlPr>
                            <a:rPr lang="en-US" i="1">
                              <a:latin typeface="Cambria Math"/>
                            </a:rPr>
                          </m:ctrlPr>
                        </m:fPr>
                        <m:num>
                          <m:sSubSup>
                            <m:sSubSupPr>
                              <m:ctrlPr>
                                <a:rPr lang="en-US" i="1">
                                  <a:latin typeface="Cambria Math"/>
                                </a:rPr>
                              </m:ctrlPr>
                            </m:sSubSupPr>
                            <m:e>
                              <m:r>
                                <a:rPr lang="en-US" i="1">
                                  <a:latin typeface="Cambria Math"/>
                                </a:rPr>
                                <m:t>𝑉</m:t>
                              </m:r>
                            </m:e>
                            <m:sub>
                              <m:r>
                                <a:rPr lang="en-US" i="1">
                                  <a:latin typeface="Cambria Math"/>
                                </a:rPr>
                                <m:t>𝑥</m:t>
                              </m:r>
                            </m:sub>
                            <m:sup>
                              <m:r>
                                <a:rPr lang="en-US" i="1">
                                  <a:latin typeface="Cambria Math"/>
                                </a:rPr>
                                <m:t>′</m:t>
                              </m:r>
                            </m:sup>
                          </m:sSubSup>
                          <m:r>
                            <a:rPr lang="en-US" i="1">
                              <a:latin typeface="Cambria Math"/>
                            </a:rPr>
                            <m:t>+ʋ</m:t>
                          </m:r>
                        </m:num>
                        <m:den>
                          <m:r>
                            <a:rPr lang="en-US" i="1">
                              <a:latin typeface="Cambria Math"/>
                            </a:rPr>
                            <m:t>1+(</m:t>
                          </m:r>
                          <m:f>
                            <m:fPr>
                              <m:ctrlPr>
                                <a:rPr lang="en-US" i="1">
                                  <a:latin typeface="Cambria Math"/>
                                </a:rPr>
                              </m:ctrlPr>
                            </m:fPr>
                            <m:num>
                              <m:r>
                                <a:rPr lang="en-US" i="1">
                                  <a:latin typeface="Cambria Math"/>
                                </a:rPr>
                                <m:t>ʋ</m:t>
                              </m:r>
                              <m:sSub>
                                <m:sSubPr>
                                  <m:ctrlPr>
                                    <a:rPr lang="en-US" i="1">
                                      <a:latin typeface="Cambria Math"/>
                                    </a:rPr>
                                  </m:ctrlPr>
                                </m:sSubPr>
                                <m:e>
                                  <m:r>
                                    <a:rPr lang="en-US" i="1">
                                      <a:latin typeface="Cambria Math"/>
                                    </a:rPr>
                                    <m:t>𝑉</m:t>
                                  </m:r>
                                </m:e>
                                <m:sub>
                                  <m:r>
                                    <a:rPr lang="en-US" i="1">
                                      <a:latin typeface="Cambria Math"/>
                                    </a:rPr>
                                    <m:t>𝑥</m:t>
                                  </m:r>
                                </m:sub>
                              </m:sSub>
                              <m:r>
                                <a:rPr lang="en-US" i="1">
                                  <a:latin typeface="Cambria Math"/>
                                </a:rPr>
                                <m:t>′</m:t>
                              </m:r>
                            </m:num>
                            <m:den>
                              <m:sSup>
                                <m:sSupPr>
                                  <m:ctrlPr>
                                    <a:rPr lang="en-US" i="1">
                                      <a:latin typeface="Cambria Math"/>
                                    </a:rPr>
                                  </m:ctrlPr>
                                </m:sSupPr>
                                <m:e>
                                  <m:r>
                                    <a:rPr lang="en-US" i="1">
                                      <a:latin typeface="Cambria Math"/>
                                    </a:rPr>
                                    <m:t>𝑐</m:t>
                                  </m:r>
                                </m:e>
                                <m:sup>
                                  <m:r>
                                    <a:rPr lang="en-US" i="1">
                                      <a:latin typeface="Cambria Math"/>
                                    </a:rPr>
                                    <m:t>2</m:t>
                                  </m:r>
                                </m:sup>
                              </m:sSup>
                            </m:den>
                          </m:f>
                          <m:r>
                            <a:rPr lang="en-US" i="1">
                              <a:latin typeface="Cambria Math"/>
                            </a:rPr>
                            <m:t>)</m:t>
                          </m:r>
                        </m:den>
                      </m:f>
                      <m:r>
                        <a:rPr lang="en-US" i="1">
                          <a:latin typeface="Cambria Math"/>
                        </a:rPr>
                        <m:t>=</m:t>
                      </m:r>
                      <m:f>
                        <m:fPr>
                          <m:ctrlPr>
                            <a:rPr lang="en-US" i="1">
                              <a:latin typeface="Cambria Math"/>
                            </a:rPr>
                          </m:ctrlPr>
                        </m:fPr>
                        <m:num>
                          <m:r>
                            <a:rPr lang="en-US" i="1">
                              <a:latin typeface="Cambria Math"/>
                            </a:rPr>
                            <m:t>𝑐</m:t>
                          </m:r>
                          <m:r>
                            <a:rPr lang="en-US" i="1">
                              <a:latin typeface="Cambria Math"/>
                            </a:rPr>
                            <m:t>+ʋ</m:t>
                          </m:r>
                        </m:num>
                        <m:den>
                          <m:r>
                            <a:rPr lang="en-US" i="1">
                              <a:latin typeface="Cambria Math"/>
                            </a:rPr>
                            <m:t>1+(</m:t>
                          </m:r>
                          <m:f>
                            <m:fPr>
                              <m:ctrlPr>
                                <a:rPr lang="en-US" i="1">
                                  <a:latin typeface="Cambria Math"/>
                                </a:rPr>
                              </m:ctrlPr>
                            </m:fPr>
                            <m:num>
                              <m:r>
                                <a:rPr lang="en-US" i="1">
                                  <a:latin typeface="Cambria Math"/>
                                </a:rPr>
                                <m:t>ʋ</m:t>
                              </m:r>
                              <m:r>
                                <a:rPr lang="en-US" i="1">
                                  <a:latin typeface="Cambria Math"/>
                                </a:rPr>
                                <m:t>𝑐</m:t>
                              </m:r>
                            </m:num>
                            <m:den>
                              <m:sSup>
                                <m:sSupPr>
                                  <m:ctrlPr>
                                    <a:rPr lang="en-US" i="1">
                                      <a:latin typeface="Cambria Math"/>
                                    </a:rPr>
                                  </m:ctrlPr>
                                </m:sSupPr>
                                <m:e>
                                  <m:r>
                                    <a:rPr lang="en-US" i="1">
                                      <a:latin typeface="Cambria Math"/>
                                    </a:rPr>
                                    <m:t>𝑐</m:t>
                                  </m:r>
                                </m:e>
                                <m:sup>
                                  <m:r>
                                    <a:rPr lang="en-US" i="1">
                                      <a:latin typeface="Cambria Math"/>
                                    </a:rPr>
                                    <m:t>2</m:t>
                                  </m:r>
                                </m:sup>
                              </m:sSup>
                            </m:den>
                          </m:f>
                          <m:r>
                            <a:rPr lang="en-US" i="1">
                              <a:latin typeface="Cambria Math"/>
                            </a:rPr>
                            <m:t>)</m:t>
                          </m:r>
                        </m:den>
                      </m:f>
                      <m:r>
                        <a:rPr lang="en-US" i="1">
                          <a:latin typeface="Cambria Math"/>
                        </a:rPr>
                        <m:t>=</m:t>
                      </m:r>
                      <m:r>
                        <a:rPr lang="en-US" i="1">
                          <a:latin typeface="Cambria Math"/>
                        </a:rPr>
                        <m:t>𝑐</m:t>
                      </m:r>
                      <m:r>
                        <a:rPr lang="en-US" i="1">
                          <a:latin typeface="Cambria Math"/>
                        </a:rPr>
                        <m:t> </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892167" y="1752600"/>
                <a:ext cx="3384132" cy="957634"/>
              </a:xfrm>
              <a:prstGeom prst="rect">
                <a:avLst/>
              </a:prstGeom>
              <a:blipFill rotWithShape="1">
                <a:blip r:embed="rId2"/>
                <a:stretch>
                  <a:fillRect/>
                </a:stretch>
              </a:blipFill>
            </p:spPr>
            <p:txBody>
              <a:bodyPr/>
              <a:lstStyle/>
              <a:p>
                <a:r>
                  <a:rPr lang="en-US">
                    <a:noFill/>
                  </a:rPr>
                  <a:t> </a:t>
                </a:r>
              </a:p>
            </p:txBody>
          </p:sp>
        </mc:Fallback>
      </mc:AlternateContent>
      <p:sp>
        <p:nvSpPr>
          <p:cNvPr id="4" name="Rectangle 3"/>
          <p:cNvSpPr/>
          <p:nvPr/>
        </p:nvSpPr>
        <p:spPr>
          <a:xfrm>
            <a:off x="609600" y="3105835"/>
            <a:ext cx="8153400" cy="369332"/>
          </a:xfrm>
          <a:prstGeom prst="rect">
            <a:avLst/>
          </a:prstGeom>
        </p:spPr>
        <p:txBody>
          <a:bodyPr wrap="square">
            <a:spAutoFit/>
          </a:bodyPr>
          <a:lstStyle/>
          <a:p>
            <a:r>
              <a:rPr lang="en-US" dirty="0"/>
              <a:t>Thus both observers in S and S' find the same value for the speed of light.</a:t>
            </a:r>
          </a:p>
        </p:txBody>
      </p:sp>
    </p:spTree>
    <p:extLst>
      <p:ext uri="{BB962C8B-B14F-4D97-AF65-F5344CB8AC3E}">
        <p14:creationId xmlns:p14="http://schemas.microsoft.com/office/powerpoint/2010/main" val="1187592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0" y="1524000"/>
            <a:ext cx="9296400" cy="50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876550"/>
            <a:ext cx="8582025"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572000"/>
            <a:ext cx="8734425" cy="682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3505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229600" cy="1200329"/>
          </a:xfrm>
          <a:prstGeom prst="rect">
            <a:avLst/>
          </a:prstGeom>
        </p:spPr>
        <p:txBody>
          <a:bodyPr wrap="square">
            <a:spAutoFit/>
          </a:bodyPr>
          <a:lstStyle/>
          <a:p>
            <a:r>
              <a:rPr lang="en-US" dirty="0"/>
              <a:t>Example</a:t>
            </a:r>
          </a:p>
          <a:p>
            <a:pPr algn="just"/>
            <a:r>
              <a:rPr lang="en-US" dirty="0"/>
              <a:t>Spacecraft Alpha A is moving at 0.90c with respect to the earth. If spacecraft B is to pass Alpha at a relative speed of 0.50c in the same direction, what speed must B have with respect to the earth?</a:t>
            </a:r>
          </a:p>
        </p:txBody>
      </p:sp>
      <mc:AlternateContent xmlns:mc="http://schemas.openxmlformats.org/markup-compatibility/2006" xmlns:a14="http://schemas.microsoft.com/office/drawing/2010/main">
        <mc:Choice Requires="a14">
          <p:sp>
            <p:nvSpPr>
              <p:cNvPr id="3" name="Rectangle 2"/>
              <p:cNvSpPr/>
              <p:nvPr/>
            </p:nvSpPr>
            <p:spPr>
              <a:xfrm>
                <a:off x="609600" y="2590800"/>
                <a:ext cx="6248400" cy="95763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𝑥</m:t>
                          </m:r>
                        </m:sub>
                      </m:sSub>
                      <m:r>
                        <a:rPr lang="en-US" i="1">
                          <a:latin typeface="Cambria Math"/>
                        </a:rPr>
                        <m:t>=</m:t>
                      </m:r>
                      <m:f>
                        <m:fPr>
                          <m:ctrlPr>
                            <a:rPr lang="en-US" i="1">
                              <a:latin typeface="Cambria Math"/>
                            </a:rPr>
                          </m:ctrlPr>
                        </m:fPr>
                        <m:num>
                          <m:sSubSup>
                            <m:sSubSupPr>
                              <m:ctrlPr>
                                <a:rPr lang="en-US" i="1">
                                  <a:latin typeface="Cambria Math"/>
                                </a:rPr>
                              </m:ctrlPr>
                            </m:sSubSupPr>
                            <m:e>
                              <m:r>
                                <a:rPr lang="en-US" i="1">
                                  <a:latin typeface="Cambria Math"/>
                                </a:rPr>
                                <m:t>𝑉</m:t>
                              </m:r>
                            </m:e>
                            <m:sub>
                              <m:r>
                                <a:rPr lang="en-US" i="1">
                                  <a:latin typeface="Cambria Math"/>
                                </a:rPr>
                                <m:t>𝑥</m:t>
                              </m:r>
                            </m:sub>
                            <m:sup>
                              <m:r>
                                <a:rPr lang="en-US" i="1">
                                  <a:latin typeface="Cambria Math"/>
                                </a:rPr>
                                <m:t>′</m:t>
                              </m:r>
                            </m:sup>
                          </m:sSubSup>
                          <m:r>
                            <a:rPr lang="en-US" i="1">
                              <a:latin typeface="Cambria Math"/>
                            </a:rPr>
                            <m:t>+ʋ</m:t>
                          </m:r>
                        </m:num>
                        <m:den>
                          <m:r>
                            <a:rPr lang="en-US" i="1">
                              <a:latin typeface="Cambria Math"/>
                            </a:rPr>
                            <m:t>1+(</m:t>
                          </m:r>
                          <m:f>
                            <m:fPr>
                              <m:ctrlPr>
                                <a:rPr lang="en-US" i="1">
                                  <a:latin typeface="Cambria Math"/>
                                </a:rPr>
                              </m:ctrlPr>
                            </m:fPr>
                            <m:num>
                              <m:r>
                                <a:rPr lang="en-US" i="1">
                                  <a:latin typeface="Cambria Math"/>
                                </a:rPr>
                                <m:t>ʋ</m:t>
                              </m:r>
                              <m:sSub>
                                <m:sSubPr>
                                  <m:ctrlPr>
                                    <a:rPr lang="en-US" i="1">
                                      <a:latin typeface="Cambria Math"/>
                                    </a:rPr>
                                  </m:ctrlPr>
                                </m:sSubPr>
                                <m:e>
                                  <m:r>
                                    <a:rPr lang="en-US" i="1">
                                      <a:latin typeface="Cambria Math"/>
                                    </a:rPr>
                                    <m:t>𝑉</m:t>
                                  </m:r>
                                </m:e>
                                <m:sub>
                                  <m:r>
                                    <a:rPr lang="en-US" i="1">
                                      <a:latin typeface="Cambria Math"/>
                                    </a:rPr>
                                    <m:t>𝑥</m:t>
                                  </m:r>
                                </m:sub>
                              </m:sSub>
                              <m:r>
                                <a:rPr lang="en-US" i="1">
                                  <a:latin typeface="Cambria Math"/>
                                </a:rPr>
                                <m:t>′</m:t>
                              </m:r>
                            </m:num>
                            <m:den>
                              <m:sSup>
                                <m:sSupPr>
                                  <m:ctrlPr>
                                    <a:rPr lang="en-US" i="1">
                                      <a:latin typeface="Cambria Math"/>
                                    </a:rPr>
                                  </m:ctrlPr>
                                </m:sSupPr>
                                <m:e>
                                  <m:r>
                                    <a:rPr lang="en-US" i="1">
                                      <a:latin typeface="Cambria Math"/>
                                    </a:rPr>
                                    <m:t>𝑐</m:t>
                                  </m:r>
                                </m:e>
                                <m:sup>
                                  <m:r>
                                    <a:rPr lang="en-US" i="1">
                                      <a:latin typeface="Cambria Math"/>
                                    </a:rPr>
                                    <m:t>2</m:t>
                                  </m:r>
                                </m:sup>
                              </m:sSup>
                            </m:den>
                          </m:f>
                          <m:r>
                            <a:rPr lang="en-US" i="1">
                              <a:latin typeface="Cambria Math"/>
                            </a:rPr>
                            <m:t>)</m:t>
                          </m:r>
                        </m:den>
                      </m:f>
                      <m:r>
                        <a:rPr lang="en-US" i="1">
                          <a:latin typeface="Cambria Math"/>
                        </a:rPr>
                        <m:t>=</m:t>
                      </m:r>
                      <m:f>
                        <m:fPr>
                          <m:ctrlPr>
                            <a:rPr lang="en-US" i="1">
                              <a:latin typeface="Cambria Math"/>
                            </a:rPr>
                          </m:ctrlPr>
                        </m:fPr>
                        <m:num>
                          <m:r>
                            <a:rPr lang="en-US" i="1">
                              <a:latin typeface="Cambria Math"/>
                            </a:rPr>
                            <m:t>0.5</m:t>
                          </m:r>
                          <m:r>
                            <a:rPr lang="en-US" i="1">
                              <a:latin typeface="Cambria Math"/>
                            </a:rPr>
                            <m:t>𝑐</m:t>
                          </m:r>
                          <m:r>
                            <a:rPr lang="en-US" i="1">
                              <a:latin typeface="Cambria Math"/>
                            </a:rPr>
                            <m:t>+0.9</m:t>
                          </m:r>
                          <m:r>
                            <a:rPr lang="en-US" i="1">
                              <a:latin typeface="Cambria Math"/>
                            </a:rPr>
                            <m:t>𝑐</m:t>
                          </m:r>
                        </m:num>
                        <m:den>
                          <m:r>
                            <a:rPr lang="en-US" i="1">
                              <a:latin typeface="Cambria Math"/>
                            </a:rPr>
                            <m:t>1+(0.5</m:t>
                          </m:r>
                          <m:r>
                            <a:rPr lang="en-US" i="1">
                              <a:latin typeface="Cambria Math"/>
                            </a:rPr>
                            <m:t>𝑐</m:t>
                          </m:r>
                          <m:r>
                            <a:rPr lang="en-US" i="1">
                              <a:latin typeface="Cambria Math"/>
                            </a:rPr>
                            <m:t>)(0.9</m:t>
                          </m:r>
                          <m:r>
                            <a:rPr lang="en-US" i="1">
                              <a:latin typeface="Cambria Math"/>
                            </a:rPr>
                            <m:t>𝑐</m:t>
                          </m:r>
                          <m:r>
                            <a:rPr lang="en-US" i="1">
                              <a:latin typeface="Cambria Math"/>
                            </a:rPr>
                            <m:t>)/</m:t>
                          </m:r>
                          <m:sSup>
                            <m:sSupPr>
                              <m:ctrlPr>
                                <a:rPr lang="en-US" i="1">
                                  <a:latin typeface="Cambria Math"/>
                                </a:rPr>
                              </m:ctrlPr>
                            </m:sSupPr>
                            <m:e>
                              <m:r>
                                <a:rPr lang="en-US" i="1">
                                  <a:latin typeface="Cambria Math"/>
                                </a:rPr>
                                <m:t>𝑐</m:t>
                              </m:r>
                            </m:e>
                            <m:sup>
                              <m:r>
                                <a:rPr lang="en-US" i="1">
                                  <a:latin typeface="Cambria Math"/>
                                </a:rPr>
                                <m:t>2</m:t>
                              </m:r>
                            </m:sup>
                          </m:sSup>
                        </m:den>
                      </m:f>
                      <m:r>
                        <a:rPr lang="en-US" i="1">
                          <a:latin typeface="Cambria Math"/>
                        </a:rPr>
                        <m:t>=0.97</m:t>
                      </m:r>
                      <m:r>
                        <a:rPr lang="en-US" i="1">
                          <a:latin typeface="Cambria Math"/>
                        </a:rPr>
                        <m:t>𝑐</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609600" y="2590800"/>
                <a:ext cx="6248400" cy="957634"/>
              </a:xfrm>
              <a:prstGeom prst="rect">
                <a:avLst/>
              </a:prstGeom>
              <a:blipFill rotWithShape="1">
                <a:blip r:embed="rId2"/>
                <a:stretch>
                  <a:fillRect/>
                </a:stretch>
              </a:blipFill>
            </p:spPr>
            <p:txBody>
              <a:bodyPr/>
              <a:lstStyle/>
              <a:p>
                <a:r>
                  <a:rPr lang="en-US">
                    <a:noFill/>
                  </a:rPr>
                  <a:t> </a:t>
                </a:r>
              </a:p>
            </p:txBody>
          </p:sp>
        </mc:Fallback>
      </mc:AlternateContent>
      <p:sp>
        <p:nvSpPr>
          <p:cNvPr id="4" name="Rectangle 3"/>
          <p:cNvSpPr/>
          <p:nvPr/>
        </p:nvSpPr>
        <p:spPr>
          <a:xfrm>
            <a:off x="1600200" y="4114800"/>
            <a:ext cx="2467342" cy="369332"/>
          </a:xfrm>
          <a:prstGeom prst="rect">
            <a:avLst/>
          </a:prstGeom>
        </p:spPr>
        <p:txBody>
          <a:bodyPr wrap="none">
            <a:spAutoFit/>
          </a:bodyPr>
          <a:lstStyle/>
          <a:p>
            <a:r>
              <a:rPr lang="en-US" dirty="0"/>
              <a:t>This speed is less than c.</a:t>
            </a:r>
          </a:p>
        </p:txBody>
      </p:sp>
      <p:sp>
        <p:nvSpPr>
          <p:cNvPr id="5" name="TextBox 4"/>
          <p:cNvSpPr txBox="1"/>
          <p:nvPr/>
        </p:nvSpPr>
        <p:spPr>
          <a:xfrm>
            <a:off x="1066800" y="1752600"/>
            <a:ext cx="2057400" cy="369332"/>
          </a:xfrm>
          <a:prstGeom prst="rect">
            <a:avLst/>
          </a:prstGeom>
          <a:noFill/>
        </p:spPr>
        <p:txBody>
          <a:bodyPr wrap="square" rtlCol="0">
            <a:spAutoFit/>
          </a:bodyPr>
          <a:lstStyle/>
          <a:p>
            <a:r>
              <a:rPr lang="en-US" dirty="0" smtClean="0"/>
              <a:t>solution</a:t>
            </a:r>
            <a:endParaRPr lang="en-US" dirty="0"/>
          </a:p>
        </p:txBody>
      </p:sp>
    </p:spTree>
    <p:extLst>
      <p:ext uri="{BB962C8B-B14F-4D97-AF65-F5344CB8AC3E}">
        <p14:creationId xmlns:p14="http://schemas.microsoft.com/office/powerpoint/2010/main" val="423513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3043397" cy="369332"/>
          </a:xfrm>
          <a:prstGeom prst="rect">
            <a:avLst/>
          </a:prstGeom>
        </p:spPr>
        <p:txBody>
          <a:bodyPr wrap="none">
            <a:spAutoFit/>
          </a:bodyPr>
          <a:lstStyle/>
          <a:p>
            <a:r>
              <a:rPr lang="en-US" dirty="0"/>
              <a:t>C. The Galilean transformation</a:t>
            </a: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5486400" y="914400"/>
            <a:ext cx="3514725" cy="2765425"/>
          </a:xfrm>
          <a:prstGeom prst="rect">
            <a:avLst/>
          </a:prstGeom>
        </p:spPr>
      </p:pic>
      <p:sp>
        <p:nvSpPr>
          <p:cNvPr id="4" name="Rectangle 3"/>
          <p:cNvSpPr/>
          <p:nvPr/>
        </p:nvSpPr>
        <p:spPr>
          <a:xfrm>
            <a:off x="228600" y="1214735"/>
            <a:ext cx="5257800" cy="1477328"/>
          </a:xfrm>
          <a:prstGeom prst="rect">
            <a:avLst/>
          </a:prstGeom>
        </p:spPr>
        <p:txBody>
          <a:bodyPr wrap="square">
            <a:spAutoFit/>
          </a:bodyPr>
          <a:lstStyle/>
          <a:p>
            <a:r>
              <a:rPr lang="en-US" dirty="0"/>
              <a:t>Suppose that we are in a frame of reference S and find that an event occurs at the time t and has the coordinates </a:t>
            </a:r>
            <a:r>
              <a:rPr lang="en-US" i="1" dirty="0"/>
              <a:t>x</a:t>
            </a:r>
            <a:r>
              <a:rPr lang="en-US" dirty="0"/>
              <a:t>; </a:t>
            </a:r>
            <a:r>
              <a:rPr lang="en-US" i="1" dirty="0"/>
              <a:t>y</a:t>
            </a:r>
            <a:r>
              <a:rPr lang="en-US" dirty="0"/>
              <a:t>; </a:t>
            </a:r>
            <a:r>
              <a:rPr lang="en-US" i="1" dirty="0"/>
              <a:t>z</a:t>
            </a:r>
            <a:r>
              <a:rPr lang="en-US" dirty="0"/>
              <a:t>. Consider a different frame of reference S' moving with respect to S at the constant velocity ʋ, see Fig</a:t>
            </a:r>
            <a:r>
              <a:rPr lang="en-US" dirty="0" smtClean="0"/>
              <a:t>.</a:t>
            </a:r>
            <a:endParaRPr lang="en-US" dirty="0"/>
          </a:p>
        </p:txBody>
      </p:sp>
      <p:sp>
        <p:nvSpPr>
          <p:cNvPr id="5" name="Rectangle 4"/>
          <p:cNvSpPr/>
          <p:nvPr/>
        </p:nvSpPr>
        <p:spPr>
          <a:xfrm>
            <a:off x="381000" y="3218160"/>
            <a:ext cx="6019800" cy="923330"/>
          </a:xfrm>
          <a:prstGeom prst="rect">
            <a:avLst/>
          </a:prstGeom>
        </p:spPr>
        <p:txBody>
          <a:bodyPr wrap="square">
            <a:spAutoFit/>
          </a:bodyPr>
          <a:lstStyle/>
          <a:p>
            <a:r>
              <a:rPr lang="en-US" dirty="0"/>
              <a:t>For simplicity, we assume that ʋ is in the +</a:t>
            </a:r>
            <a:r>
              <a:rPr lang="en-US" i="1" dirty="0"/>
              <a:t>x </a:t>
            </a:r>
            <a:r>
              <a:rPr lang="en-US" dirty="0"/>
              <a:t>direction and that time in both systems is measured from the instant when the origins of S and S' coincide.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4267200"/>
            <a:ext cx="36195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28600" y="5486400"/>
            <a:ext cx="8001000" cy="369332"/>
          </a:xfrm>
          <a:prstGeom prst="rect">
            <a:avLst/>
          </a:prstGeom>
        </p:spPr>
        <p:txBody>
          <a:bodyPr wrap="square">
            <a:spAutoFit/>
          </a:bodyPr>
          <a:lstStyle/>
          <a:p>
            <a:r>
              <a:rPr lang="en-US" dirty="0"/>
              <a:t>We also intuitively expect that times are the same in both frames of reference:</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855732"/>
            <a:ext cx="33051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81000" y="6412468"/>
            <a:ext cx="7620000" cy="369332"/>
          </a:xfrm>
          <a:prstGeom prst="rect">
            <a:avLst/>
          </a:prstGeom>
        </p:spPr>
        <p:txBody>
          <a:bodyPr wrap="square">
            <a:spAutoFit/>
          </a:bodyPr>
          <a:lstStyle/>
          <a:p>
            <a:r>
              <a:rPr lang="en-US" dirty="0"/>
              <a:t>The set of </a:t>
            </a:r>
            <a:r>
              <a:rPr lang="en-US" dirty="0" err="1"/>
              <a:t>Eqs</a:t>
            </a:r>
            <a:r>
              <a:rPr lang="en-US" dirty="0"/>
              <a:t>. (1-8) and (1-9) is known as the Galilean transformation.</a:t>
            </a:r>
          </a:p>
        </p:txBody>
      </p:sp>
    </p:spTree>
    <p:extLst>
      <p:ext uri="{BB962C8B-B14F-4D97-AF65-F5344CB8AC3E}">
        <p14:creationId xmlns:p14="http://schemas.microsoft.com/office/powerpoint/2010/main" val="3129929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382000" cy="646331"/>
          </a:xfrm>
          <a:prstGeom prst="rect">
            <a:avLst/>
          </a:prstGeom>
        </p:spPr>
        <p:txBody>
          <a:bodyPr wrap="square">
            <a:spAutoFit/>
          </a:bodyPr>
          <a:lstStyle/>
          <a:p>
            <a:r>
              <a:rPr lang="en-US" dirty="0"/>
              <a:t>To convert velocity components measured in the S frame to their equivalents in the frame S', we simply differentiate </a:t>
            </a:r>
            <a:r>
              <a:rPr lang="en-US" dirty="0" err="1"/>
              <a:t>Eqs</a:t>
            </a:r>
            <a:r>
              <a:rPr lang="en-US" dirty="0"/>
              <a:t>.(8) with respect to time. The results are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359092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34202" y="3048000"/>
            <a:ext cx="8857397" cy="2031325"/>
          </a:xfrm>
          <a:prstGeom prst="rect">
            <a:avLst/>
          </a:prstGeom>
        </p:spPr>
        <p:txBody>
          <a:bodyPr wrap="square">
            <a:spAutoFit/>
          </a:bodyPr>
          <a:lstStyle/>
          <a:p>
            <a:r>
              <a:rPr lang="en-US" dirty="0"/>
              <a:t>The Galilean transformation </a:t>
            </a:r>
            <a:r>
              <a:rPr lang="en-US" dirty="0" smtClean="0"/>
              <a:t>are violate </a:t>
            </a:r>
            <a:r>
              <a:rPr lang="en-US" dirty="0"/>
              <a:t>both of the postulates of special relativity. The first postulate calls for identical equations of physics in both the S and S' frames of reference, but </a:t>
            </a:r>
            <a:r>
              <a:rPr lang="en-US" dirty="0">
                <a:solidFill>
                  <a:srgbClr val="00B050"/>
                </a:solidFill>
              </a:rPr>
              <a:t>the fundamental equations of electricity and magnetism assume very different forms when </a:t>
            </a:r>
            <a:r>
              <a:rPr lang="en-US" dirty="0" err="1">
                <a:solidFill>
                  <a:srgbClr val="00B050"/>
                </a:solidFill>
              </a:rPr>
              <a:t>Eqs</a:t>
            </a:r>
            <a:r>
              <a:rPr lang="en-US" dirty="0">
                <a:solidFill>
                  <a:srgbClr val="00B050"/>
                </a:solidFill>
              </a:rPr>
              <a:t>.(1-8) and (1-9) are used.</a:t>
            </a:r>
            <a:r>
              <a:rPr lang="en-US" dirty="0"/>
              <a:t> The second postulate calls for the same value of the speed of light whether determined in S or S'. </a:t>
            </a:r>
            <a:r>
              <a:rPr lang="en-US" dirty="0">
                <a:solidFill>
                  <a:srgbClr val="FF0000"/>
                </a:solidFill>
              </a:rPr>
              <a:t>If the speed of light in the direction x in the S system is c, then in the system S' we have c' = c - ʋ, not correct. </a:t>
            </a:r>
            <a:r>
              <a:rPr lang="en-US" dirty="0">
                <a:solidFill>
                  <a:srgbClr val="0070C0"/>
                </a:solidFill>
              </a:rPr>
              <a:t>Clearly, a different transformation is required if the postulates of special relativity are to be satisfied.</a:t>
            </a:r>
          </a:p>
        </p:txBody>
      </p:sp>
    </p:spTree>
    <p:extLst>
      <p:ext uri="{BB962C8B-B14F-4D97-AF65-F5344CB8AC3E}">
        <p14:creationId xmlns:p14="http://schemas.microsoft.com/office/powerpoint/2010/main" val="278494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308" y="228600"/>
            <a:ext cx="2994409" cy="369332"/>
          </a:xfrm>
          <a:prstGeom prst="rect">
            <a:avLst/>
          </a:prstGeom>
        </p:spPr>
        <p:txBody>
          <a:bodyPr wrap="none">
            <a:spAutoFit/>
          </a:bodyPr>
          <a:lstStyle/>
          <a:p>
            <a:r>
              <a:rPr lang="en-US" dirty="0">
                <a:solidFill>
                  <a:srgbClr val="C00000"/>
                </a:solidFill>
              </a:rPr>
              <a:t>D. The Lorentz transformation</a:t>
            </a:r>
          </a:p>
        </p:txBody>
      </p:sp>
      <p:sp>
        <p:nvSpPr>
          <p:cNvPr id="4" name="Rectangle 3"/>
          <p:cNvSpPr/>
          <p:nvPr/>
        </p:nvSpPr>
        <p:spPr>
          <a:xfrm>
            <a:off x="514350" y="1905000"/>
            <a:ext cx="7543800" cy="646331"/>
          </a:xfrm>
          <a:prstGeom prst="rect">
            <a:avLst/>
          </a:prstGeom>
        </p:spPr>
        <p:txBody>
          <a:bodyPr wrap="square">
            <a:spAutoFit/>
          </a:bodyPr>
          <a:lstStyle/>
          <a:p>
            <a:r>
              <a:rPr lang="en-US" dirty="0"/>
              <a:t>where κ is a factor of proportionality that does not depend on </a:t>
            </a:r>
            <a:r>
              <a:rPr lang="en-US" i="1" dirty="0"/>
              <a:t>x</a:t>
            </a:r>
            <a:r>
              <a:rPr lang="en-US" dirty="0"/>
              <a:t> and t but may be a function of ʋ. The choice of Eq.(1-11) follows from several considerations: </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066800"/>
            <a:ext cx="343852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1000" y="2967335"/>
            <a:ext cx="8610600" cy="646331"/>
          </a:xfrm>
          <a:prstGeom prst="rect">
            <a:avLst/>
          </a:prstGeom>
        </p:spPr>
        <p:txBody>
          <a:bodyPr wrap="square">
            <a:spAutoFit/>
          </a:bodyPr>
          <a:lstStyle/>
          <a:p>
            <a:r>
              <a:rPr lang="en-US" dirty="0" smtClean="0"/>
              <a:t>1- it </a:t>
            </a:r>
            <a:r>
              <a:rPr lang="en-US" dirty="0"/>
              <a:t>is linear in </a:t>
            </a:r>
            <a:r>
              <a:rPr lang="en-US" i="1" dirty="0"/>
              <a:t>x</a:t>
            </a:r>
            <a:r>
              <a:rPr lang="en-US" dirty="0"/>
              <a:t> and </a:t>
            </a:r>
            <a:r>
              <a:rPr lang="en-US" i="1" dirty="0"/>
              <a:t>x</a:t>
            </a:r>
            <a:r>
              <a:rPr lang="en-US" dirty="0"/>
              <a:t>' ,so that a single event in the frame S corresponds to a single event in the frame S' </a:t>
            </a:r>
          </a:p>
        </p:txBody>
      </p:sp>
      <p:sp>
        <p:nvSpPr>
          <p:cNvPr id="6" name="Rectangle 5"/>
          <p:cNvSpPr/>
          <p:nvPr/>
        </p:nvSpPr>
        <p:spPr>
          <a:xfrm>
            <a:off x="304800" y="3890665"/>
            <a:ext cx="8686800" cy="646331"/>
          </a:xfrm>
          <a:prstGeom prst="rect">
            <a:avLst/>
          </a:prstGeom>
        </p:spPr>
        <p:txBody>
          <a:bodyPr wrap="square">
            <a:spAutoFit/>
          </a:bodyPr>
          <a:lstStyle/>
          <a:p>
            <a:r>
              <a:rPr lang="en-US" dirty="0" smtClean="0"/>
              <a:t>2-it </a:t>
            </a:r>
            <a:r>
              <a:rPr lang="en-US" dirty="0"/>
              <a:t>is simple; and it has the possibility of reducing to the equation </a:t>
            </a:r>
            <a:r>
              <a:rPr lang="en-US" i="1" dirty="0"/>
              <a:t>x</a:t>
            </a:r>
            <a:r>
              <a:rPr lang="en-US" dirty="0"/>
              <a:t>'=</a:t>
            </a:r>
            <a:r>
              <a:rPr lang="en-US" i="1" dirty="0"/>
              <a:t>x</a:t>
            </a:r>
            <a:r>
              <a:rPr lang="en-US" dirty="0"/>
              <a:t>-</a:t>
            </a:r>
            <a:r>
              <a:rPr lang="en-US" dirty="0" err="1"/>
              <a:t>ʋt</a:t>
            </a:r>
            <a:r>
              <a:rPr lang="en-US" dirty="0"/>
              <a:t> ,which is valid in ordinary mechanics. </a:t>
            </a:r>
          </a:p>
        </p:txBody>
      </p:sp>
      <p:sp>
        <p:nvSpPr>
          <p:cNvPr id="7" name="Rectangle 6"/>
          <p:cNvSpPr/>
          <p:nvPr/>
        </p:nvSpPr>
        <p:spPr>
          <a:xfrm>
            <a:off x="228600" y="4724400"/>
            <a:ext cx="8610600" cy="646331"/>
          </a:xfrm>
          <a:prstGeom prst="rect">
            <a:avLst/>
          </a:prstGeom>
        </p:spPr>
        <p:txBody>
          <a:bodyPr wrap="square">
            <a:spAutoFit/>
          </a:bodyPr>
          <a:lstStyle/>
          <a:p>
            <a:r>
              <a:rPr lang="en-US" dirty="0">
                <a:solidFill>
                  <a:srgbClr val="0070C0"/>
                </a:solidFill>
              </a:rPr>
              <a:t>Because the equations of physics must have the same form in both S and S', we need only change the sign of ʋ to write the corresponding equation for </a:t>
            </a:r>
            <a:r>
              <a:rPr lang="en-US" i="1" dirty="0">
                <a:solidFill>
                  <a:srgbClr val="0070C0"/>
                </a:solidFill>
              </a:rPr>
              <a:t>x</a:t>
            </a:r>
            <a:r>
              <a:rPr lang="en-US" dirty="0">
                <a:solidFill>
                  <a:srgbClr val="0070C0"/>
                </a:solidFill>
              </a:rPr>
              <a:t> in terms of </a:t>
            </a:r>
            <a:r>
              <a:rPr lang="en-US" i="1" dirty="0">
                <a:solidFill>
                  <a:srgbClr val="0070C0"/>
                </a:solidFill>
              </a:rPr>
              <a:t>x</a:t>
            </a:r>
            <a:r>
              <a:rPr lang="en-US" dirty="0">
                <a:solidFill>
                  <a:srgbClr val="0070C0"/>
                </a:solidFill>
              </a:rPr>
              <a:t>' and t':</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715000"/>
            <a:ext cx="345757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97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57200"/>
            <a:ext cx="391477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1676400"/>
            <a:ext cx="8458200" cy="369332"/>
          </a:xfrm>
          <a:prstGeom prst="rect">
            <a:avLst/>
          </a:prstGeom>
        </p:spPr>
        <p:txBody>
          <a:bodyPr wrap="square">
            <a:spAutoFit/>
          </a:bodyPr>
          <a:lstStyle/>
          <a:p>
            <a:r>
              <a:rPr lang="en-US" dirty="0"/>
              <a:t>To get the time transformation, we substitute Eq.(11) into Eq.(12).The result is</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362200"/>
            <a:ext cx="39909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89055" y="3240501"/>
            <a:ext cx="2438616" cy="369332"/>
          </a:xfrm>
          <a:prstGeom prst="rect">
            <a:avLst/>
          </a:prstGeom>
        </p:spPr>
        <p:txBody>
          <a:bodyPr wrap="none">
            <a:spAutoFit/>
          </a:bodyPr>
          <a:lstStyle/>
          <a:p>
            <a:r>
              <a:rPr lang="en-US" dirty="0"/>
              <a:t>from which we find that</a:t>
            </a: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3886200"/>
            <a:ext cx="40100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73132" y="4724400"/>
            <a:ext cx="7966067" cy="369332"/>
          </a:xfrm>
          <a:prstGeom prst="rect">
            <a:avLst/>
          </a:prstGeom>
        </p:spPr>
        <p:txBody>
          <a:bodyPr wrap="square">
            <a:spAutoFit/>
          </a:bodyPr>
          <a:lstStyle/>
          <a:p>
            <a:r>
              <a:rPr lang="en-US" dirty="0"/>
              <a:t>To find κ, we use </a:t>
            </a:r>
            <a:r>
              <a:rPr lang="en-US" dirty="0" smtClean="0"/>
              <a:t>the second postulate. </a:t>
            </a:r>
            <a:endParaRPr lang="en-US" dirty="0"/>
          </a:p>
        </p:txBody>
      </p:sp>
      <p:sp>
        <p:nvSpPr>
          <p:cNvPr id="5" name="Rectangle 4"/>
          <p:cNvSpPr/>
          <p:nvPr/>
        </p:nvSpPr>
        <p:spPr>
          <a:xfrm>
            <a:off x="971550" y="5128821"/>
            <a:ext cx="7258050" cy="369332"/>
          </a:xfrm>
          <a:prstGeom prst="rect">
            <a:avLst/>
          </a:prstGeom>
        </p:spPr>
        <p:txBody>
          <a:bodyPr wrap="square">
            <a:spAutoFit/>
          </a:bodyPr>
          <a:lstStyle/>
          <a:p>
            <a:r>
              <a:rPr lang="en-US" dirty="0"/>
              <a:t>the light propagation in the frames S and S' is governed by the equations</a:t>
            </a:r>
          </a:p>
        </p:txBody>
      </p: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646" y="5565971"/>
            <a:ext cx="26860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6172200"/>
            <a:ext cx="30194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987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831</TotalTime>
  <Words>6026</Words>
  <Application>Microsoft Office PowerPoint</Application>
  <PresentationFormat>On-screen Show (4:3)</PresentationFormat>
  <Paragraphs>255</Paragraphs>
  <Slides>50</Slides>
  <Notes>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84</cp:revision>
  <dcterms:created xsi:type="dcterms:W3CDTF">2006-08-16T00:00:00Z</dcterms:created>
  <dcterms:modified xsi:type="dcterms:W3CDTF">2020-11-13T18:24:55Z</dcterms:modified>
</cp:coreProperties>
</file>