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US" sz="6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ourse  book syllabus</a:t>
            </a:r>
          </a:p>
          <a:p>
            <a:pPr algn="ctr">
              <a:lnSpc>
                <a:spcPct val="150000"/>
              </a:lnSpc>
            </a:pPr>
            <a:r>
              <a:rPr lang="en-US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Atomic physics </a:t>
            </a:r>
            <a:endParaRPr lang="en-US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0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19"/>
    </mc:Choice>
    <mc:Fallback xmlns="">
      <p:transition spd="slow" advTm="7641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1786255" cy="18472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25908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University of </a:t>
            </a:r>
            <a:r>
              <a:rPr lang="en-US" sz="28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salahaddin</a:t>
            </a:r>
            <a:endParaRPr lang="en-US" sz="28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2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College of science</a:t>
            </a:r>
          </a:p>
          <a:p>
            <a:r>
              <a:rPr lang="en-US" sz="28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Physics </a:t>
            </a:r>
            <a:r>
              <a:rPr lang="en-US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department</a:t>
            </a:r>
            <a:endParaRPr lang="en-US" sz="28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44196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Instructor: </a:t>
            </a:r>
            <a:r>
              <a:rPr lang="en-US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Asst. Prof. Dr</a:t>
            </a:r>
            <a:r>
              <a:rPr lang="en-US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  <a:r>
              <a:rPr lang="en-US" sz="28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Adeeb</a:t>
            </a:r>
            <a:r>
              <a:rPr lang="en-US" sz="2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Omer </a:t>
            </a:r>
            <a:r>
              <a:rPr lang="en-US" sz="28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Jafir</a:t>
            </a:r>
            <a:endParaRPr lang="en-US" sz="2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2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Office: physics department</a:t>
            </a:r>
          </a:p>
          <a:p>
            <a:r>
              <a:rPr lang="en-US" sz="28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Email :   address </a:t>
            </a:r>
            <a:r>
              <a:rPr lang="en-US" sz="2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r>
              <a:rPr lang="en-US" sz="28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adeeb.jafir@su.edu.krd</a:t>
            </a:r>
            <a:endParaRPr lang="en-US" sz="28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635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71"/>
    </mc:Choice>
    <mc:Fallback xmlns="">
      <p:transition spd="slow" advTm="3697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514600"/>
            <a:ext cx="2649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Course information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76675"/>
              </p:ext>
            </p:extLst>
          </p:nvPr>
        </p:nvGraphicFramePr>
        <p:xfrm>
          <a:off x="914400" y="3276600"/>
          <a:ext cx="6417945" cy="12618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08655"/>
                <a:gridCol w="320929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Course title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Atomic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physics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Course credits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Two credits </a:t>
                      </a:r>
                      <a:r>
                        <a:rPr lang="en-US" sz="2400" dirty="0">
                          <a:effectLst/>
                        </a:rPr>
                        <a:t>hours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Course duration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14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weeks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2286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Course </a:t>
            </a:r>
            <a:r>
              <a:rPr lang="en-US" sz="2800" b="1" i="1" dirty="0" smtClean="0">
                <a:solidFill>
                  <a:srgbClr val="C00000"/>
                </a:solidFill>
              </a:rPr>
              <a:t>description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996500"/>
              </p:ext>
            </p:extLst>
          </p:nvPr>
        </p:nvGraphicFramePr>
        <p:xfrm>
          <a:off x="668655" y="1075944"/>
          <a:ext cx="6417945" cy="981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08655"/>
                <a:gridCol w="320929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Department physics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Year </a:t>
                      </a:r>
                      <a:r>
                        <a:rPr lang="en-US" sz="2800" smtClean="0">
                          <a:effectLst/>
                        </a:rPr>
                        <a:t>2023-2024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One semester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98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487"/>
    </mc:Choice>
    <mc:Fallback xmlns="">
      <p:transition spd="slow" advTm="5248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517617"/>
              </p:ext>
            </p:extLst>
          </p:nvPr>
        </p:nvGraphicFramePr>
        <p:xfrm>
          <a:off x="304800" y="304800"/>
          <a:ext cx="8077200" cy="256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45138"/>
                <a:gridCol w="5632062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 dirty="0">
                          <a:solidFill>
                            <a:srgbClr val="C00000"/>
                          </a:solidFill>
                          <a:effectLst/>
                        </a:rPr>
                        <a:t>Text book</a:t>
                      </a:r>
                      <a:endParaRPr lang="en-US" sz="2800" b="1" i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Title 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 dirty="0">
                          <a:effectLst/>
                        </a:rPr>
                        <a:t>Concepts of </a:t>
                      </a:r>
                      <a:r>
                        <a:rPr lang="en-US" sz="2800" b="1" i="1" kern="1200" dirty="0" smtClean="0">
                          <a:effectLst/>
                        </a:rPr>
                        <a:t>Modern Physics</a:t>
                      </a:r>
                      <a:endParaRPr lang="en-US" sz="2800" b="1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Authors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Arthur Beiser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publisher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McGraw Hill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year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2003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>
                          <a:effectLst/>
                        </a:rPr>
                        <a:t>edition</a:t>
                      </a:r>
                      <a:endParaRPr lang="en-US" sz="2800" b="1" i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1" kern="1200" dirty="0">
                          <a:effectLst/>
                        </a:rPr>
                        <a:t>6</a:t>
                      </a:r>
                      <a:r>
                        <a:rPr lang="en-US" sz="2800" b="1" i="1" kern="1200" baseline="30000" dirty="0">
                          <a:effectLst/>
                        </a:rPr>
                        <a:t>th</a:t>
                      </a:r>
                      <a:r>
                        <a:rPr lang="en-US" sz="2800" b="1" i="1" kern="1200" dirty="0">
                          <a:effectLst/>
                        </a:rPr>
                        <a:t> edition </a:t>
                      </a:r>
                      <a:endParaRPr lang="en-US" sz="2800" b="1" i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3657600"/>
            <a:ext cx="838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Reference </a:t>
            </a:r>
            <a:r>
              <a:rPr lang="en-US" dirty="0" smtClean="0"/>
              <a:t>Books</a:t>
            </a:r>
          </a:p>
          <a:p>
            <a:endParaRPr lang="en-US" dirty="0"/>
          </a:p>
          <a:p>
            <a:pPr lvl="0"/>
            <a:r>
              <a:rPr lang="en-US" dirty="0" smtClean="0"/>
              <a:t>1- “Modern </a:t>
            </a:r>
            <a:r>
              <a:rPr lang="en-US" dirty="0"/>
              <a:t>Physics” by K. </a:t>
            </a:r>
            <a:r>
              <a:rPr lang="en-US" dirty="0" err="1"/>
              <a:t>Krane</a:t>
            </a:r>
            <a:r>
              <a:rPr lang="en-US" dirty="0"/>
              <a:t>, 3ed ., John Wiley and Sons Inc., 2012.</a:t>
            </a:r>
          </a:p>
          <a:p>
            <a:r>
              <a:rPr lang="en-US" dirty="0"/>
              <a:t> </a:t>
            </a:r>
          </a:p>
          <a:p>
            <a:pPr lvl="0"/>
            <a:r>
              <a:rPr lang="en-US" dirty="0" smtClean="0"/>
              <a:t>2- “Modern </a:t>
            </a:r>
            <a:r>
              <a:rPr lang="en-US" dirty="0"/>
              <a:t>Physics” by </a:t>
            </a:r>
            <a:r>
              <a:rPr lang="en-US" dirty="0" err="1"/>
              <a:t>serway</a:t>
            </a:r>
            <a:r>
              <a:rPr lang="en-US" dirty="0"/>
              <a:t> , 3 Ed.,, 2003.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3- “introduction </a:t>
            </a:r>
            <a:r>
              <a:rPr lang="en-US" dirty="0"/>
              <a:t>to modern physics ‘by R.B. Singh., 2ed edition, volume I.,2009.</a:t>
            </a:r>
          </a:p>
        </p:txBody>
      </p:sp>
    </p:spTree>
    <p:extLst>
      <p:ext uri="{BB962C8B-B14F-4D97-AF65-F5344CB8AC3E}">
        <p14:creationId xmlns:p14="http://schemas.microsoft.com/office/powerpoint/2010/main" val="30913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685"/>
    </mc:Choice>
    <mc:Fallback xmlns="">
      <p:transition spd="slow" advTm="7268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473990"/>
              </p:ext>
            </p:extLst>
          </p:nvPr>
        </p:nvGraphicFramePr>
        <p:xfrm>
          <a:off x="304800" y="126692"/>
          <a:ext cx="8534400" cy="63503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44800"/>
                <a:gridCol w="2844800"/>
                <a:gridCol w="2844800"/>
              </a:tblGrid>
              <a:tr h="86111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C00000"/>
                          </a:solidFill>
                          <a:effectLst/>
                        </a:rPr>
                        <a:t>Evaluation policy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Assessment Type 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Expected date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weight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14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First quiz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October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5 </a:t>
                      </a:r>
                      <a:r>
                        <a:rPr lang="en-US" sz="2800" kern="1200" dirty="0">
                          <a:effectLst/>
                        </a:rPr>
                        <a:t>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14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Second quiz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December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5%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14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>
                          <a:effectLst/>
                        </a:rPr>
                        <a:t>First exam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January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effectLst/>
                        </a:rPr>
                        <a:t>25%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14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Activities(Seminars,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Report, Assignments)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effectLst/>
                        </a:rPr>
                        <a:t>5%</a:t>
                      </a:r>
                      <a:endParaRPr lang="en-US" sz="28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14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Total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40%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29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42"/>
    </mc:Choice>
    <mc:Fallback xmlns="">
      <p:transition spd="slow" advTm="13604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382000" cy="420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C00000"/>
                </a:solidFill>
              </a:rPr>
              <a:t>Chapter </a:t>
            </a:r>
            <a:r>
              <a:rPr lang="en-US" sz="3200" dirty="0">
                <a:solidFill>
                  <a:srgbClr val="C00000"/>
                </a:solidFill>
              </a:rPr>
              <a:t>1</a:t>
            </a:r>
            <a:r>
              <a:rPr lang="en-US" sz="3200" dirty="0"/>
              <a:t>: </a:t>
            </a:r>
            <a:r>
              <a:rPr lang="en-US" sz="3200" dirty="0">
                <a:solidFill>
                  <a:srgbClr val="00B050"/>
                </a:solidFill>
              </a:rPr>
              <a:t>Special </a:t>
            </a:r>
            <a:r>
              <a:rPr lang="en-US" sz="3200" dirty="0" smtClean="0">
                <a:solidFill>
                  <a:srgbClr val="00B050"/>
                </a:solidFill>
              </a:rPr>
              <a:t>Relativity</a:t>
            </a:r>
            <a:r>
              <a:rPr lang="en-US" sz="3200" dirty="0" smtClean="0"/>
              <a:t>: (3 </a:t>
            </a:r>
            <a:r>
              <a:rPr lang="en-US" sz="3200" dirty="0"/>
              <a:t>weeks)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00B0F0"/>
                </a:solidFill>
              </a:rPr>
              <a:t>Special Relativity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C000"/>
                </a:solidFill>
              </a:rPr>
              <a:t>Time Dilation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70C0"/>
                </a:solidFill>
              </a:rPr>
              <a:t>Doppler Effect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7030A0"/>
                </a:solidFill>
              </a:rPr>
              <a:t>Length Contraction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92D050"/>
                </a:solidFill>
              </a:rPr>
              <a:t>Twin Paradox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Relativistic Momentum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C00000"/>
                </a:solidFill>
              </a:rPr>
              <a:t>Mass and Energy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70C0"/>
                </a:solidFill>
              </a:rPr>
              <a:t>Energy and Momentum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2060"/>
                </a:solidFill>
              </a:rPr>
              <a:t>The Lorentz Transformation, Space time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FF0000"/>
                </a:solidFill>
              </a:rPr>
              <a:t>relativistic velocity addition</a:t>
            </a:r>
            <a:r>
              <a:rPr lang="en-US" sz="3200" dirty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2564" y="304800"/>
            <a:ext cx="2808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Course Outline 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30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921"/>
    </mc:Choice>
    <mc:Fallback xmlns="">
      <p:transition spd="slow" advTm="2869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C00000"/>
                </a:solidFill>
              </a:rPr>
              <a:t>Chapter 2 </a:t>
            </a:r>
            <a:r>
              <a:rPr lang="en-US" sz="3200" dirty="0"/>
              <a:t>: </a:t>
            </a:r>
            <a:r>
              <a:rPr lang="en-US" sz="3200" dirty="0">
                <a:solidFill>
                  <a:srgbClr val="00B050"/>
                </a:solidFill>
              </a:rPr>
              <a:t>Particle Properties of Waves</a:t>
            </a:r>
            <a:r>
              <a:rPr lang="en-US" sz="3200" dirty="0"/>
              <a:t>:  </a:t>
            </a:r>
            <a:r>
              <a:rPr lang="en-US" sz="3200" dirty="0" smtClean="0"/>
              <a:t>(3 </a:t>
            </a:r>
            <a:r>
              <a:rPr lang="en-US" sz="3200" dirty="0"/>
              <a:t>weeks)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00B0F0"/>
                </a:solidFill>
              </a:rPr>
              <a:t>Electromagnetic Waves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C00000"/>
                </a:solidFill>
              </a:rPr>
              <a:t>Blackbody Radiation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B050"/>
                </a:solidFill>
              </a:rPr>
              <a:t>Photoelectric Effect,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X- Rays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70C0"/>
                </a:solidFill>
              </a:rPr>
              <a:t>X-Ray Diffraction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Compton Effect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C00000"/>
                </a:solidFill>
              </a:rPr>
              <a:t>Pair Production,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Photons and Gravity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2060"/>
                </a:solidFill>
              </a:rPr>
              <a:t>gravitational mass </a:t>
            </a:r>
          </a:p>
        </p:txBody>
      </p:sp>
    </p:spTree>
    <p:extLst>
      <p:ext uri="{BB962C8B-B14F-4D97-AF65-F5344CB8AC3E}">
        <p14:creationId xmlns:p14="http://schemas.microsoft.com/office/powerpoint/2010/main" val="39002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340436" cy="3463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C00000"/>
                </a:solidFill>
              </a:rPr>
              <a:t>Chapter 3</a:t>
            </a:r>
            <a:r>
              <a:rPr lang="en-US" sz="3200" dirty="0"/>
              <a:t>: </a:t>
            </a:r>
            <a:r>
              <a:rPr lang="en-US" sz="3200" dirty="0">
                <a:solidFill>
                  <a:srgbClr val="0070C0"/>
                </a:solidFill>
              </a:rPr>
              <a:t>Wave properties of Particles</a:t>
            </a:r>
            <a:r>
              <a:rPr lang="en-US" sz="3200" dirty="0" smtClean="0"/>
              <a:t>:(3 </a:t>
            </a:r>
            <a:r>
              <a:rPr lang="en-US" sz="3200" dirty="0"/>
              <a:t>weeks)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rgbClr val="FF0000"/>
                </a:solidFill>
              </a:rPr>
              <a:t>De Broglie Waves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B0F0"/>
                </a:solidFill>
              </a:rPr>
              <a:t>Describing a Wave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C000"/>
                </a:solidFill>
              </a:rPr>
              <a:t>Phase and Group Velocities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B050"/>
                </a:solidFill>
              </a:rPr>
              <a:t>Particle Diffraction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Particle in a Box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B0F0"/>
                </a:solidFill>
              </a:rPr>
              <a:t>Uncertainty Principle</a:t>
            </a:r>
            <a:r>
              <a:rPr lang="en-US" sz="3200" dirty="0"/>
              <a:t> ,</a:t>
            </a:r>
            <a:r>
              <a:rPr lang="en-US" sz="3200" dirty="0">
                <a:solidFill>
                  <a:srgbClr val="002060"/>
                </a:solidFill>
              </a:rPr>
              <a:t>Uncertainty Principle </a:t>
            </a:r>
            <a:r>
              <a:rPr lang="en-US" sz="3200" dirty="0"/>
              <a:t>,</a:t>
            </a:r>
            <a:r>
              <a:rPr lang="en-US" sz="3200" dirty="0">
                <a:solidFill>
                  <a:srgbClr val="7030A0"/>
                </a:solidFill>
              </a:rPr>
              <a:t>Applying the Uncertainty Principle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060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928"/>
    </mc:Choice>
    <mc:Fallback xmlns="">
      <p:transition spd="slow" advTm="2819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5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29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273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41</cp:revision>
  <dcterms:created xsi:type="dcterms:W3CDTF">2006-08-16T00:00:00Z</dcterms:created>
  <dcterms:modified xsi:type="dcterms:W3CDTF">2023-09-12T16:58:41Z</dcterms:modified>
</cp:coreProperties>
</file>