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90600"/>
            <a:ext cx="7924800" cy="313932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en-US" sz="6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ourse  book syllabus</a:t>
            </a:r>
          </a:p>
          <a:p>
            <a:pPr algn="ctr">
              <a:lnSpc>
                <a:spcPct val="150000"/>
              </a:lnSpc>
            </a:pPr>
            <a:r>
              <a:rPr lang="en-US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Atomic physics </a:t>
            </a:r>
            <a:endParaRPr lang="en-US" sz="6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106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419"/>
    </mc:Choice>
    <mc:Fallback xmlns="">
      <p:transition spd="slow" advTm="7641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8600"/>
            <a:ext cx="1786255" cy="184721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09600" y="25908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University of </a:t>
            </a:r>
            <a:r>
              <a:rPr lang="en-US" sz="2800" b="1" i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salahaddin</a:t>
            </a:r>
            <a:endParaRPr lang="en-US" sz="28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en-US" sz="28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College of science</a:t>
            </a:r>
          </a:p>
          <a:p>
            <a:r>
              <a:rPr lang="en-US" sz="2800" b="1" i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Physics </a:t>
            </a:r>
            <a:r>
              <a:rPr lang="en-US" sz="28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department</a:t>
            </a:r>
            <a:endParaRPr lang="en-US" sz="28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4419600"/>
            <a:ext cx="7772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Instructor: </a:t>
            </a:r>
            <a:r>
              <a:rPr lang="en-US" sz="28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Assist prof. Dr</a:t>
            </a:r>
            <a:r>
              <a:rPr lang="en-US" sz="28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. </a:t>
            </a:r>
            <a:r>
              <a:rPr lang="en-US" sz="2800" b="1" i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Adeeb</a:t>
            </a:r>
            <a:r>
              <a:rPr lang="en-US" sz="28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Omer </a:t>
            </a:r>
            <a:r>
              <a:rPr lang="en-US" sz="2800" b="1" i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Jafir</a:t>
            </a:r>
            <a:endParaRPr lang="en-US" sz="28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en-US" sz="28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Office: physics department</a:t>
            </a:r>
          </a:p>
          <a:p>
            <a:r>
              <a:rPr lang="en-US" sz="28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Email :   address </a:t>
            </a:r>
            <a:r>
              <a:rPr lang="en-US" sz="2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</a:t>
            </a:r>
            <a:r>
              <a:rPr lang="en-US" sz="28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adeeb.jafir@su.edu.krd</a:t>
            </a:r>
            <a:endParaRPr lang="en-US" sz="2800" b="1" i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635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971"/>
    </mc:Choice>
    <mc:Fallback xmlns="">
      <p:transition spd="slow" advTm="3697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514600"/>
            <a:ext cx="2649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/>
              <a:t>Course information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184718"/>
              </p:ext>
            </p:extLst>
          </p:nvPr>
        </p:nvGraphicFramePr>
        <p:xfrm>
          <a:off x="914400" y="3276600"/>
          <a:ext cx="6417945" cy="126187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08655"/>
                <a:gridCol w="320929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Course title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Atomic physics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Course credits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Three </a:t>
                      </a:r>
                      <a:r>
                        <a:rPr lang="en-US" sz="2400" dirty="0">
                          <a:effectLst/>
                        </a:rPr>
                        <a:t>credits hours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Course duration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14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weeks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2286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</a:rPr>
              <a:t>Course </a:t>
            </a:r>
            <a:r>
              <a:rPr lang="en-US" sz="2800" b="1" i="1" dirty="0" smtClean="0">
                <a:solidFill>
                  <a:srgbClr val="C00000"/>
                </a:solidFill>
              </a:rPr>
              <a:t>description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65483"/>
              </p:ext>
            </p:extLst>
          </p:nvPr>
        </p:nvGraphicFramePr>
        <p:xfrm>
          <a:off x="668655" y="1075944"/>
          <a:ext cx="6417945" cy="9814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08655"/>
                <a:gridCol w="3209290"/>
              </a:tblGrid>
              <a:tr h="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Department physics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Year </a:t>
                      </a:r>
                      <a:r>
                        <a:rPr lang="en-US" sz="2800" smtClean="0">
                          <a:effectLst/>
                        </a:rPr>
                        <a:t>2023-2024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second semester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098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487"/>
    </mc:Choice>
    <mc:Fallback xmlns="">
      <p:transition spd="slow" advTm="5248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517617"/>
              </p:ext>
            </p:extLst>
          </p:nvPr>
        </p:nvGraphicFramePr>
        <p:xfrm>
          <a:off x="304800" y="304800"/>
          <a:ext cx="8077200" cy="25603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45138"/>
                <a:gridCol w="5632062"/>
              </a:tblGrid>
              <a:tr h="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kern="1200" dirty="0">
                          <a:solidFill>
                            <a:srgbClr val="C00000"/>
                          </a:solidFill>
                          <a:effectLst/>
                        </a:rPr>
                        <a:t>Text book</a:t>
                      </a:r>
                      <a:endParaRPr lang="en-US" sz="2800" b="1" i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kern="1200">
                          <a:effectLst/>
                        </a:rPr>
                        <a:t>Title </a:t>
                      </a:r>
                      <a:endParaRPr lang="en-US" sz="2800" b="1" i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kern="1200" dirty="0">
                          <a:effectLst/>
                        </a:rPr>
                        <a:t>Concepts of </a:t>
                      </a:r>
                      <a:r>
                        <a:rPr lang="en-US" sz="2800" b="1" i="1" kern="1200" dirty="0" smtClean="0">
                          <a:effectLst/>
                        </a:rPr>
                        <a:t>Modern Physics</a:t>
                      </a:r>
                      <a:endParaRPr lang="en-US" sz="2800" b="1" i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kern="1200">
                          <a:effectLst/>
                        </a:rPr>
                        <a:t>Authors</a:t>
                      </a:r>
                      <a:endParaRPr lang="en-US" sz="2800" b="1" i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kern="1200">
                          <a:effectLst/>
                        </a:rPr>
                        <a:t>Arthur Beiser</a:t>
                      </a:r>
                      <a:endParaRPr lang="en-US" sz="2800" b="1" i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kern="1200">
                          <a:effectLst/>
                        </a:rPr>
                        <a:t>publisher</a:t>
                      </a:r>
                      <a:endParaRPr lang="en-US" sz="2800" b="1" i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kern="1200">
                          <a:effectLst/>
                        </a:rPr>
                        <a:t>McGraw Hill</a:t>
                      </a:r>
                      <a:endParaRPr lang="en-US" sz="2800" b="1" i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kern="1200">
                          <a:effectLst/>
                        </a:rPr>
                        <a:t>year</a:t>
                      </a:r>
                      <a:endParaRPr lang="en-US" sz="2800" b="1" i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kern="1200">
                          <a:effectLst/>
                        </a:rPr>
                        <a:t>2003</a:t>
                      </a:r>
                      <a:endParaRPr lang="en-US" sz="2800" b="1" i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kern="1200">
                          <a:effectLst/>
                        </a:rPr>
                        <a:t>edition</a:t>
                      </a:r>
                      <a:endParaRPr lang="en-US" sz="2800" b="1" i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kern="1200" dirty="0">
                          <a:effectLst/>
                        </a:rPr>
                        <a:t>6</a:t>
                      </a:r>
                      <a:r>
                        <a:rPr lang="en-US" sz="2800" b="1" i="1" kern="1200" baseline="30000" dirty="0">
                          <a:effectLst/>
                        </a:rPr>
                        <a:t>th</a:t>
                      </a:r>
                      <a:r>
                        <a:rPr lang="en-US" sz="2800" b="1" i="1" kern="1200" dirty="0">
                          <a:effectLst/>
                        </a:rPr>
                        <a:t> edition </a:t>
                      </a:r>
                      <a:endParaRPr lang="en-US" sz="2800" b="1" i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04800" y="3657600"/>
            <a:ext cx="838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Reference </a:t>
            </a:r>
            <a:r>
              <a:rPr lang="en-US" dirty="0" smtClean="0"/>
              <a:t>Books</a:t>
            </a:r>
          </a:p>
          <a:p>
            <a:endParaRPr lang="en-US" dirty="0"/>
          </a:p>
          <a:p>
            <a:pPr lvl="0"/>
            <a:r>
              <a:rPr lang="en-US" dirty="0" smtClean="0"/>
              <a:t>1- “Modern </a:t>
            </a:r>
            <a:r>
              <a:rPr lang="en-US" dirty="0"/>
              <a:t>Physics” by K. </a:t>
            </a:r>
            <a:r>
              <a:rPr lang="en-US" dirty="0" err="1"/>
              <a:t>Krane</a:t>
            </a:r>
            <a:r>
              <a:rPr lang="en-US" dirty="0"/>
              <a:t>, 3ed ., John Wiley and Sons Inc., 2012.</a:t>
            </a:r>
          </a:p>
          <a:p>
            <a:r>
              <a:rPr lang="en-US" dirty="0"/>
              <a:t> </a:t>
            </a:r>
          </a:p>
          <a:p>
            <a:pPr lvl="0"/>
            <a:r>
              <a:rPr lang="en-US" dirty="0" smtClean="0"/>
              <a:t>2- “Modern </a:t>
            </a:r>
            <a:r>
              <a:rPr lang="en-US" dirty="0"/>
              <a:t>Physics” by </a:t>
            </a:r>
            <a:r>
              <a:rPr lang="en-US" dirty="0" err="1"/>
              <a:t>serway</a:t>
            </a:r>
            <a:r>
              <a:rPr lang="en-US" dirty="0"/>
              <a:t> , 3 Ed.,, 2003. 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 smtClean="0"/>
              <a:t>3- “introduction </a:t>
            </a:r>
            <a:r>
              <a:rPr lang="en-US" dirty="0"/>
              <a:t>to modern physics ‘by R.B. Singh., 2ed edition, volume I.,2009.</a:t>
            </a:r>
          </a:p>
        </p:txBody>
      </p:sp>
    </p:spTree>
    <p:extLst>
      <p:ext uri="{BB962C8B-B14F-4D97-AF65-F5344CB8AC3E}">
        <p14:creationId xmlns:p14="http://schemas.microsoft.com/office/powerpoint/2010/main" val="3091378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685"/>
    </mc:Choice>
    <mc:Fallback xmlns="">
      <p:transition spd="slow" advTm="7268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367753"/>
              </p:ext>
            </p:extLst>
          </p:nvPr>
        </p:nvGraphicFramePr>
        <p:xfrm>
          <a:off x="381000" y="152400"/>
          <a:ext cx="8534400" cy="64611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44800"/>
                <a:gridCol w="2844800"/>
                <a:gridCol w="2844800"/>
              </a:tblGrid>
              <a:tr h="876148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rgbClr val="C00000"/>
                          </a:solidFill>
                          <a:effectLst/>
                        </a:rPr>
                        <a:t>Evaluation policy</a:t>
                      </a:r>
                      <a:endParaRPr lang="en-US" sz="2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08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Assessment Type  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Expected date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weight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308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First quiz 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 smtClean="0">
                          <a:effectLst/>
                        </a:rPr>
                        <a:t>February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 smtClean="0">
                          <a:effectLst/>
                        </a:rPr>
                        <a:t>7.5 </a:t>
                      </a:r>
                      <a:r>
                        <a:rPr lang="en-US" sz="2800" kern="1200" dirty="0">
                          <a:effectLst/>
                        </a:rPr>
                        <a:t>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308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Second quiz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 smtClean="0">
                          <a:effectLst/>
                        </a:rPr>
                        <a:t>March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 smtClean="0">
                          <a:effectLst/>
                        </a:rPr>
                        <a:t>7.5%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308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First exam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 smtClean="0">
                          <a:effectLst/>
                        </a:rPr>
                        <a:t>April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 smtClean="0">
                          <a:effectLst/>
                        </a:rPr>
                        <a:t>20%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308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Activities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During the course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308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effectLst/>
                        </a:rPr>
                        <a:t>Total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effectLst/>
                        </a:rPr>
                        <a:t>40%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429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042"/>
    </mc:Choice>
    <mc:Fallback xmlns="">
      <p:transition spd="slow" advTm="13604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7036" y="381000"/>
            <a:ext cx="8686800" cy="388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Chapter 4</a:t>
            </a:r>
            <a:r>
              <a:rPr lang="en-US" sz="3600" dirty="0"/>
              <a:t>: </a:t>
            </a:r>
            <a:r>
              <a:rPr lang="en-US" sz="3600" dirty="0">
                <a:solidFill>
                  <a:srgbClr val="00B050"/>
                </a:solidFill>
              </a:rPr>
              <a:t>Atomic Structure</a:t>
            </a:r>
            <a:r>
              <a:rPr lang="en-US" sz="3600" dirty="0"/>
              <a:t>: </a:t>
            </a:r>
            <a:r>
              <a:rPr lang="en-US" sz="3600" dirty="0" smtClean="0"/>
              <a:t>(3weeks</a:t>
            </a:r>
            <a:r>
              <a:rPr lang="en-US" sz="3600" dirty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sz="3600" dirty="0">
                <a:solidFill>
                  <a:srgbClr val="FF0000"/>
                </a:solidFill>
              </a:rPr>
              <a:t>The Nuclear Atom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0070C0"/>
                </a:solidFill>
              </a:rPr>
              <a:t>Electron Orbits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002060"/>
                </a:solidFill>
              </a:rPr>
              <a:t>Atomic Spectra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FFC000"/>
                </a:solidFill>
              </a:rPr>
              <a:t>The Bohr Atom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0070C0"/>
                </a:solidFill>
              </a:rPr>
              <a:t>Energy Levels and Spectra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002060"/>
                </a:solidFill>
              </a:rPr>
              <a:t>Correspondence Principle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FF0000"/>
                </a:solidFill>
              </a:rPr>
              <a:t>Nuclear Motion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92D050"/>
                </a:solidFill>
              </a:rPr>
              <a:t>Atomic </a:t>
            </a:r>
            <a:r>
              <a:rPr lang="en-US" sz="3600" dirty="0" smtClean="0">
                <a:solidFill>
                  <a:srgbClr val="92D050"/>
                </a:solidFill>
              </a:rPr>
              <a:t>Excitation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7297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763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Chapter 5: Quantum Mechanics :( 3 weeks)</a:t>
            </a:r>
          </a:p>
          <a:p>
            <a:pPr algn="just">
              <a:lnSpc>
                <a:spcPct val="200000"/>
              </a:lnSpc>
            </a:pPr>
            <a:r>
              <a:rPr lang="en-US" sz="2800" dirty="0">
                <a:solidFill>
                  <a:srgbClr val="FF0000"/>
                </a:solidFill>
              </a:rPr>
              <a:t>Quantum Mechanics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C00000"/>
                </a:solidFill>
              </a:rPr>
              <a:t>The Wave Equation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00B0F0"/>
                </a:solidFill>
              </a:rPr>
              <a:t>Schrödinger’s Equation: Time-Dependent </a:t>
            </a:r>
            <a:r>
              <a:rPr lang="en-US" sz="2800" dirty="0" smtClean="0">
                <a:solidFill>
                  <a:srgbClr val="00B0F0"/>
                </a:solidFill>
              </a:rPr>
              <a:t>Form</a:t>
            </a:r>
            <a:r>
              <a:rPr lang="en-US" sz="2800" dirty="0" smtClean="0"/>
              <a:t>, </a:t>
            </a:r>
            <a:r>
              <a:rPr lang="en-US" sz="2800" dirty="0">
                <a:solidFill>
                  <a:srgbClr val="00B050"/>
                </a:solidFill>
              </a:rPr>
              <a:t>Expectation Values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7030A0"/>
                </a:solidFill>
              </a:rPr>
              <a:t>Operators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00B0F0"/>
                </a:solidFill>
              </a:rPr>
              <a:t>Schrödinger’s Equation: Steady-State Form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0070C0"/>
                </a:solidFill>
              </a:rPr>
              <a:t>Particle in a Box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002060"/>
                </a:solidFill>
              </a:rPr>
              <a:t>Finite Potential </a:t>
            </a:r>
            <a:r>
              <a:rPr lang="en-US" sz="2800" dirty="0" smtClean="0">
                <a:solidFill>
                  <a:srgbClr val="002060"/>
                </a:solidFill>
              </a:rPr>
              <a:t>Well</a:t>
            </a:r>
            <a:r>
              <a:rPr lang="en-US" sz="2800" dirty="0" smtClean="0"/>
              <a:t>, </a:t>
            </a:r>
            <a:r>
              <a:rPr lang="en-US" sz="2800" dirty="0">
                <a:solidFill>
                  <a:srgbClr val="C00000"/>
                </a:solidFill>
              </a:rPr>
              <a:t>Harmonic Oscillator</a:t>
            </a:r>
          </a:p>
        </p:txBody>
      </p:sp>
    </p:spTree>
    <p:extLst>
      <p:ext uri="{BB962C8B-B14F-4D97-AF65-F5344CB8AC3E}">
        <p14:creationId xmlns:p14="http://schemas.microsoft.com/office/powerpoint/2010/main" val="289195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45720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dirty="0"/>
              <a:t>Chapter 6: Quantum Theory of the Hydrogen Atom (3 weeks)</a:t>
            </a:r>
          </a:p>
          <a:p>
            <a:pPr algn="just">
              <a:lnSpc>
                <a:spcPct val="200000"/>
              </a:lnSpc>
            </a:pPr>
            <a:r>
              <a:rPr lang="en-US" sz="2800" dirty="0">
                <a:solidFill>
                  <a:srgbClr val="C00000"/>
                </a:solidFill>
              </a:rPr>
              <a:t>Schrödinger’s Equation for the Hydrogen </a:t>
            </a:r>
            <a:r>
              <a:rPr lang="en-US" sz="2800" dirty="0"/>
              <a:t>,</a:t>
            </a:r>
            <a:r>
              <a:rPr lang="en-US" sz="2800" dirty="0">
                <a:solidFill>
                  <a:srgbClr val="FF0000"/>
                </a:solidFill>
              </a:rPr>
              <a:t>separation of Variables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92D050"/>
                </a:solidFill>
              </a:rPr>
              <a:t>Quantum Numbers, </a:t>
            </a:r>
            <a:r>
              <a:rPr lang="en-US" sz="2800" dirty="0">
                <a:solidFill>
                  <a:srgbClr val="00B0F0"/>
                </a:solidFill>
              </a:rPr>
              <a:t>Principal Quantum Number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7030A0"/>
                </a:solidFill>
              </a:rPr>
              <a:t>Orbital Quantum Number,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Magnetic Quantum Number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7030A0"/>
                </a:solidFill>
              </a:rPr>
              <a:t>Electron Probability Density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FF0000"/>
                </a:solidFill>
              </a:rPr>
              <a:t>Radiated Transitions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00B0F0"/>
                </a:solidFill>
              </a:rPr>
              <a:t>Selection Rules, Zeeman Effect</a:t>
            </a:r>
          </a:p>
        </p:txBody>
      </p:sp>
    </p:spTree>
    <p:extLst>
      <p:ext uri="{BB962C8B-B14F-4D97-AF65-F5344CB8AC3E}">
        <p14:creationId xmlns:p14="http://schemas.microsoft.com/office/powerpoint/2010/main" val="239713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6810"/>
            <a:ext cx="8839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dirty="0"/>
              <a:t>Chapter7:Many-Electron Atoms ( 3 weeks)</a:t>
            </a:r>
          </a:p>
          <a:p>
            <a:pPr algn="just">
              <a:lnSpc>
                <a:spcPct val="200000"/>
              </a:lnSpc>
            </a:pPr>
            <a:r>
              <a:rPr lang="en-US" sz="2800" dirty="0">
                <a:solidFill>
                  <a:srgbClr val="C00000"/>
                </a:solidFill>
              </a:rPr>
              <a:t>Electron Spin, </a:t>
            </a:r>
            <a:r>
              <a:rPr lang="en-US" sz="2800" dirty="0">
                <a:solidFill>
                  <a:srgbClr val="00B050"/>
                </a:solidFill>
              </a:rPr>
              <a:t>Exclusion Principle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0070C0"/>
                </a:solidFill>
              </a:rPr>
              <a:t>Symmetric and </a:t>
            </a:r>
            <a:r>
              <a:rPr lang="en-US" sz="2800" dirty="0" err="1">
                <a:solidFill>
                  <a:srgbClr val="0070C0"/>
                </a:solidFill>
              </a:rPr>
              <a:t>Antisymmetric</a:t>
            </a:r>
            <a:r>
              <a:rPr lang="en-US" sz="2800" dirty="0">
                <a:solidFill>
                  <a:srgbClr val="0070C0"/>
                </a:solidFill>
              </a:rPr>
              <a:t> Wave Functions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00B050"/>
                </a:solidFill>
              </a:rPr>
              <a:t>Periodic Table,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Atomic Structures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00B050"/>
                </a:solidFill>
              </a:rPr>
              <a:t>Explaining the Periodic </a:t>
            </a:r>
            <a:r>
              <a:rPr lang="en-US" sz="2800" dirty="0">
                <a:solidFill>
                  <a:srgbClr val="002060"/>
                </a:solidFill>
              </a:rPr>
              <a:t>Table, Spin-Orbit Coupling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C00000"/>
                </a:solidFill>
              </a:rPr>
              <a:t>Total Angular Momentum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7030A0"/>
                </a:solidFill>
              </a:rPr>
              <a:t>X-Ray Spectra, Atomic Spectra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548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312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47</cp:revision>
  <dcterms:created xsi:type="dcterms:W3CDTF">2006-08-16T00:00:00Z</dcterms:created>
  <dcterms:modified xsi:type="dcterms:W3CDTF">2024-01-23T07:15:23Z</dcterms:modified>
</cp:coreProperties>
</file>