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6" r:id="rId51"/>
    <p:sldId id="30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7EBA6-3C2A-4A9E-B796-CDBA9DD829C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49200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7EBA6-3C2A-4A9E-B796-CDBA9DD829C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233642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7EBA6-3C2A-4A9E-B796-CDBA9DD829C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32001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7EBA6-3C2A-4A9E-B796-CDBA9DD829C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365893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7EBA6-3C2A-4A9E-B796-CDBA9DD829C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192184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7EBA6-3C2A-4A9E-B796-CDBA9DD829C1}"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368447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7EBA6-3C2A-4A9E-B796-CDBA9DD829C1}"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373260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7EBA6-3C2A-4A9E-B796-CDBA9DD829C1}"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230556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7EBA6-3C2A-4A9E-B796-CDBA9DD829C1}"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11326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7EBA6-3C2A-4A9E-B796-CDBA9DD829C1}"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223234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7EBA6-3C2A-4A9E-B796-CDBA9DD829C1}"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00F04-3874-41D6-B86D-AEB0E1C2AF84}" type="slidenum">
              <a:rPr lang="en-US" smtClean="0"/>
              <a:t>‹#›</a:t>
            </a:fld>
            <a:endParaRPr lang="en-US"/>
          </a:p>
        </p:txBody>
      </p:sp>
    </p:spTree>
    <p:extLst>
      <p:ext uri="{BB962C8B-B14F-4D97-AF65-F5344CB8AC3E}">
        <p14:creationId xmlns:p14="http://schemas.microsoft.com/office/powerpoint/2010/main" val="401722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7EBA6-3C2A-4A9E-B796-CDBA9DD829C1}" type="datetimeFigureOut">
              <a:rPr lang="en-US" smtClean="0"/>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00F04-3874-41D6-B86D-AEB0E1C2AF84}" type="slidenum">
              <a:rPr lang="en-US" smtClean="0"/>
              <a:t>‹#›</a:t>
            </a:fld>
            <a:endParaRPr lang="en-US"/>
          </a:p>
        </p:txBody>
      </p:sp>
    </p:spTree>
    <p:extLst>
      <p:ext uri="{BB962C8B-B14F-4D97-AF65-F5344CB8AC3E}">
        <p14:creationId xmlns:p14="http://schemas.microsoft.com/office/powerpoint/2010/main" val="83123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Theory of Electrolytic</a:t>
            </a:r>
            <a:br>
              <a:rPr lang="en-US" dirty="0"/>
            </a:br>
            <a:r>
              <a:rPr lang="en-US" dirty="0"/>
              <a:t>Dissociation</a:t>
            </a:r>
          </a:p>
        </p:txBody>
      </p:sp>
      <p:sp>
        <p:nvSpPr>
          <p:cNvPr id="3" name="Subtitle 2"/>
          <p:cNvSpPr>
            <a:spLocks noGrp="1"/>
          </p:cNvSpPr>
          <p:nvPr>
            <p:ph type="subTitle" idx="1"/>
          </p:nvPr>
        </p:nvSpPr>
        <p:spPr/>
        <p:txBody>
          <a:bodyPr>
            <a:normAutofit/>
          </a:bodyPr>
          <a:lstStyle/>
          <a:p>
            <a:r>
              <a:rPr lang="en-US" dirty="0" err="1" smtClean="0"/>
              <a:t>Adil</a:t>
            </a:r>
            <a:r>
              <a:rPr lang="en-US" smtClean="0"/>
              <a:t> Hamid</a:t>
            </a:r>
            <a:endParaRPr lang="en-US" dirty="0" smtClean="0"/>
          </a:p>
          <a:p>
            <a:r>
              <a:rPr lang="en-US" dirty="0" smtClean="0"/>
              <a:t>Third stage</a:t>
            </a:r>
            <a:br>
              <a:rPr lang="en-US" dirty="0" smtClean="0"/>
            </a:br>
            <a:r>
              <a:rPr lang="en-US" dirty="0" smtClean="0"/>
              <a:t>Physical Chemistry</a:t>
            </a:r>
            <a:endParaRPr lang="en-US" dirty="0"/>
          </a:p>
        </p:txBody>
      </p:sp>
    </p:spTree>
    <p:extLst>
      <p:ext uri="{BB962C8B-B14F-4D97-AF65-F5344CB8AC3E}">
        <p14:creationId xmlns:p14="http://schemas.microsoft.com/office/powerpoint/2010/main" val="2627544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Autofit/>
          </a:bodyPr>
          <a:lstStyle/>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speeds of </a:t>
            </a:r>
            <a:r>
              <a:rPr lang="en-US" sz="2400" dirty="0" err="1">
                <a:latin typeface="Times New Roman" pitchFamily="18" charset="0"/>
                <a:cs typeface="Times New Roman" pitchFamily="18" charset="0"/>
              </a:rPr>
              <a:t>cations</a:t>
            </a:r>
            <a:r>
              <a:rPr lang="en-US" sz="2400" dirty="0">
                <a:latin typeface="Times New Roman" pitchFamily="18" charset="0"/>
                <a:cs typeface="Times New Roman" pitchFamily="18" charset="0"/>
              </a:rPr>
              <a:t> migrating towards the cathode and </a:t>
            </a:r>
            <a:r>
              <a:rPr lang="en-US" sz="2400" dirty="0" smtClean="0">
                <a:latin typeface="Times New Roman" pitchFamily="18" charset="0"/>
                <a:cs typeface="Times New Roman" pitchFamily="18" charset="0"/>
              </a:rPr>
              <a:t>those of </a:t>
            </a:r>
            <a:r>
              <a:rPr lang="en-US" sz="2400" dirty="0">
                <a:latin typeface="Times New Roman" pitchFamily="18" charset="0"/>
                <a:cs typeface="Times New Roman" pitchFamily="18" charset="0"/>
              </a:rPr>
              <a:t>anions migrating towards the anode are not necessarily the same.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speed of a </a:t>
            </a:r>
            <a:r>
              <a:rPr lang="en-US" sz="2400" dirty="0" err="1" smtClean="0">
                <a:latin typeface="Times New Roman" pitchFamily="18" charset="0"/>
                <a:cs typeface="Times New Roman" pitchFamily="18" charset="0"/>
              </a:rPr>
              <a:t>cation</a:t>
            </a:r>
            <a:r>
              <a:rPr lang="en-US" sz="2400" dirty="0" smtClean="0">
                <a:latin typeface="Times New Roman" pitchFamily="18" charset="0"/>
                <a:cs typeface="Times New Roman" pitchFamily="18" charset="0"/>
              </a:rPr>
              <a:t> moving </a:t>
            </a:r>
            <a:r>
              <a:rPr lang="en-US" sz="2400" dirty="0">
                <a:latin typeface="Times New Roman" pitchFamily="18" charset="0"/>
                <a:cs typeface="Times New Roman" pitchFamily="18" charset="0"/>
              </a:rPr>
              <a:t>away from the anode will be proportional to the fall of concentration of these ions at </a:t>
            </a:r>
            <a:r>
              <a:rPr lang="en-US" sz="2400" dirty="0" smtClean="0">
                <a:latin typeface="Times New Roman" pitchFamily="18" charset="0"/>
                <a:cs typeface="Times New Roman" pitchFamily="18" charset="0"/>
              </a:rPr>
              <a:t>the anode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Similarly</a:t>
            </a:r>
            <a:r>
              <a:rPr lang="en-US" sz="2400" dirty="0">
                <a:latin typeface="Times New Roman" pitchFamily="18" charset="0"/>
                <a:cs typeface="Times New Roman" pitchFamily="18" charset="0"/>
              </a:rPr>
              <a:t>, the speed of an anion moving away from the cathode will be proportional to the </a:t>
            </a:r>
            <a:r>
              <a:rPr lang="en-US" sz="2400" dirty="0" smtClean="0">
                <a:latin typeface="Times New Roman" pitchFamily="18" charset="0"/>
                <a:cs typeface="Times New Roman" pitchFamily="18" charset="0"/>
              </a:rPr>
              <a:t>fall of </a:t>
            </a:r>
            <a:r>
              <a:rPr lang="en-US" sz="2400" dirty="0">
                <a:latin typeface="Times New Roman" pitchFamily="18" charset="0"/>
                <a:cs typeface="Times New Roman" pitchFamily="18" charset="0"/>
              </a:rPr>
              <a:t>concentration of anions around the cathode. </a:t>
            </a:r>
            <a:endParaRPr lang="en-US" sz="2400"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Hittorf’s</a:t>
            </a:r>
            <a:r>
              <a:rPr lang="en-US" sz="2400" b="1" dirty="0" smtClean="0">
                <a:latin typeface="Times New Roman" pitchFamily="18" charset="0"/>
                <a:cs typeface="Times New Roman" pitchFamily="18" charset="0"/>
              </a:rPr>
              <a:t> Rule </a:t>
            </a:r>
            <a:r>
              <a:rPr lang="en-US" sz="2400" dirty="0" smtClean="0">
                <a:latin typeface="Times New Roman" pitchFamily="18" charset="0"/>
                <a:cs typeface="Times New Roman" pitchFamily="18" charset="0"/>
              </a:rPr>
              <a:t>states that: </a:t>
            </a:r>
            <a:r>
              <a:rPr lang="en-US" sz="2400" b="1" dirty="0">
                <a:latin typeface="Times New Roman" pitchFamily="18" charset="0"/>
                <a:cs typeface="Times New Roman" pitchFamily="18" charset="0"/>
              </a:rPr>
              <a:t>the loss of concentration around </a:t>
            </a:r>
            <a:r>
              <a:rPr lang="en-US" sz="2400" b="1" dirty="0" smtClean="0">
                <a:latin typeface="Times New Roman" pitchFamily="18" charset="0"/>
                <a:cs typeface="Times New Roman" pitchFamily="18" charset="0"/>
              </a:rPr>
              <a:t>any electrode </a:t>
            </a:r>
            <a:r>
              <a:rPr lang="en-US" sz="2400" b="1" dirty="0">
                <a:latin typeface="Times New Roman" pitchFamily="18" charset="0"/>
                <a:cs typeface="Times New Roman" pitchFamily="18" charset="0"/>
              </a:rPr>
              <a:t>is proportional to the speed of the ion moving away from it.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7830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91264" cy="5577483"/>
          </a:xfrm>
        </p:spPr>
        <p:txBody>
          <a:bodyPr>
            <a:noAutofit/>
          </a:bodyPr>
          <a:lstStyle/>
          <a:p>
            <a:pPr marL="0" indent="0">
              <a:buNone/>
            </a:pPr>
            <a:r>
              <a:rPr lang="en-US" sz="2400" b="1" i="1" dirty="0" smtClean="0">
                <a:latin typeface="Times New Roman" pitchFamily="18" charset="0"/>
                <a:cs typeface="Times New Roman" pitchFamily="18" charset="0"/>
              </a:rPr>
              <a:t>(i</a:t>
            </a:r>
            <a:r>
              <a:rPr lang="en-US" sz="2400" b="1" dirty="0">
                <a:latin typeface="Times New Roman" pitchFamily="18" charset="0"/>
                <a:cs typeface="Times New Roman" pitchFamily="18" charset="0"/>
              </a:rPr>
              <a:t>) Let the anions alone be capable of movement</a:t>
            </a:r>
          </a:p>
          <a:p>
            <a:r>
              <a:rPr lang="en-US" sz="2400" dirty="0">
                <a:latin typeface="Times New Roman" pitchFamily="18" charset="0"/>
                <a:cs typeface="Times New Roman" pitchFamily="18" charset="0"/>
              </a:rPr>
              <a:t>When, </a:t>
            </a:r>
            <a:r>
              <a:rPr lang="en-US" sz="2400" dirty="0" smtClean="0">
                <a:latin typeface="Times New Roman" pitchFamily="18" charset="0"/>
                <a:cs typeface="Times New Roman" pitchFamily="18" charset="0"/>
              </a:rPr>
              <a:t>two </a:t>
            </a:r>
            <a:r>
              <a:rPr lang="en-US" sz="2400" dirty="0">
                <a:latin typeface="Times New Roman" pitchFamily="18" charset="0"/>
                <a:cs typeface="Times New Roman" pitchFamily="18" charset="0"/>
              </a:rPr>
              <a:t>anions have moved towards the anode, we get the position as shown in II. </a:t>
            </a: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cations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have not moved at all. But </a:t>
            </a:r>
            <a:r>
              <a:rPr lang="en-US" sz="2400" dirty="0" err="1">
                <a:latin typeface="Times New Roman" pitchFamily="18" charset="0"/>
                <a:cs typeface="Times New Roman" pitchFamily="18" charset="0"/>
              </a:rPr>
              <a:t>inspite</a:t>
            </a:r>
            <a:r>
              <a:rPr lang="en-US" sz="2400" dirty="0">
                <a:latin typeface="Times New Roman" pitchFamily="18" charset="0"/>
                <a:cs typeface="Times New Roman" pitchFamily="18" charset="0"/>
              </a:rPr>
              <a:t> of that the number of discharged anions and </a:t>
            </a:r>
            <a:r>
              <a:rPr lang="en-US" sz="2400" dirty="0" err="1">
                <a:latin typeface="Times New Roman" pitchFamily="18" charset="0"/>
                <a:cs typeface="Times New Roman" pitchFamily="18" charset="0"/>
              </a:rPr>
              <a:t>cations</a:t>
            </a:r>
            <a:r>
              <a:rPr lang="en-US" sz="2400" dirty="0">
                <a:latin typeface="Times New Roman" pitchFamily="18" charset="0"/>
                <a:cs typeface="Times New Roman" pitchFamily="18" charset="0"/>
              </a:rPr>
              <a:t> is </a:t>
            </a:r>
            <a:r>
              <a:rPr lang="en-US" sz="2400" dirty="0" smtClean="0">
                <a:latin typeface="Times New Roman" pitchFamily="18" charset="0"/>
                <a:cs typeface="Times New Roman" pitchFamily="18" charset="0"/>
              </a:rPr>
              <a:t>the same, 2. </a:t>
            </a:r>
            <a:r>
              <a:rPr lang="en-US" sz="2400" i="1" dirty="0">
                <a:latin typeface="Times New Roman" pitchFamily="18" charset="0"/>
                <a:cs typeface="Times New Roman" pitchFamily="18" charset="0"/>
              </a:rPr>
              <a:t>The concentration in the anode compartment</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however</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has not altered while in </a:t>
            </a:r>
            <a:r>
              <a:rPr lang="en-US" sz="2400" i="1" dirty="0" smtClean="0">
                <a:latin typeface="Times New Roman" pitchFamily="18" charset="0"/>
                <a:cs typeface="Times New Roman" pitchFamily="18" charset="0"/>
              </a:rPr>
              <a:t>the cathode </a:t>
            </a:r>
            <a:r>
              <a:rPr lang="en-US" sz="2400" i="1" dirty="0">
                <a:latin typeface="Times New Roman" pitchFamily="18" charset="0"/>
                <a:cs typeface="Times New Roman" pitchFamily="18" charset="0"/>
              </a:rPr>
              <a:t>compartment it has fallen by two ion-pairs</a:t>
            </a:r>
            <a:r>
              <a:rPr lang="en-US" sz="2400" i="1" dirty="0" smtClean="0">
                <a:latin typeface="Times New Roman" pitchFamily="18" charset="0"/>
                <a:cs typeface="Times New Roman" pitchFamily="18" charset="0"/>
              </a:rPr>
              <a:t>.</a:t>
            </a:r>
          </a:p>
          <a:p>
            <a:endParaRPr lang="en-US" sz="2400" i="1" dirty="0">
              <a:latin typeface="Times New Roman" pitchFamily="18" charset="0"/>
              <a:cs typeface="Times New Roman" pitchFamily="18" charset="0"/>
            </a:endParaRPr>
          </a:p>
          <a:p>
            <a:pPr marL="0" indent="0">
              <a:buNone/>
            </a:pPr>
            <a:r>
              <a:rPr lang="en-US" sz="2400" b="1" dirty="0">
                <a:latin typeface="Times New Roman" pitchFamily="18" charset="0"/>
                <a:cs typeface="Times New Roman" pitchFamily="18" charset="0"/>
              </a:rPr>
              <a:t>(</a:t>
            </a:r>
            <a:r>
              <a:rPr lang="en-US" sz="2400" b="1" i="1" dirty="0">
                <a:latin typeface="Times New Roman" pitchFamily="18" charset="0"/>
                <a:cs typeface="Times New Roman" pitchFamily="18" charset="0"/>
              </a:rPr>
              <a:t>ii</a:t>
            </a:r>
            <a:r>
              <a:rPr lang="en-US" sz="2400" b="1" dirty="0">
                <a:latin typeface="Times New Roman" pitchFamily="18" charset="0"/>
                <a:cs typeface="Times New Roman" pitchFamily="18" charset="0"/>
              </a:rPr>
              <a:t>) Let the anions and </a:t>
            </a:r>
            <a:r>
              <a:rPr lang="en-US" sz="2400" b="1" dirty="0" err="1">
                <a:latin typeface="Times New Roman" pitchFamily="18" charset="0"/>
                <a:cs typeface="Times New Roman" pitchFamily="18" charset="0"/>
              </a:rPr>
              <a:t>cations</a:t>
            </a:r>
            <a:r>
              <a:rPr lang="en-US" sz="2400" b="1" dirty="0">
                <a:latin typeface="Times New Roman" pitchFamily="18" charset="0"/>
                <a:cs typeface="Times New Roman" pitchFamily="18" charset="0"/>
              </a:rPr>
              <a:t> move at the same rate</a:t>
            </a:r>
          </a:p>
          <a:p>
            <a:r>
              <a:rPr lang="en-US" sz="2400" dirty="0">
                <a:latin typeface="Times New Roman" pitchFamily="18" charset="0"/>
                <a:cs typeface="Times New Roman" pitchFamily="18" charset="0"/>
              </a:rPr>
              <a:t>When two ions of each type have crossed over towards the opposite electrodes, we get </a:t>
            </a:r>
            <a:r>
              <a:rPr lang="en-US" sz="2400" dirty="0" smtClean="0">
                <a:latin typeface="Times New Roman" pitchFamily="18" charset="0"/>
                <a:cs typeface="Times New Roman" pitchFamily="18" charset="0"/>
              </a:rPr>
              <a:t>the condition </a:t>
            </a:r>
            <a:r>
              <a:rPr lang="en-US" sz="2400" dirty="0">
                <a:latin typeface="Times New Roman" pitchFamily="18" charset="0"/>
                <a:cs typeface="Times New Roman" pitchFamily="18" charset="0"/>
              </a:rPr>
              <a:t>as shown in III. The number of discharged anions and </a:t>
            </a:r>
            <a:r>
              <a:rPr lang="en-US" sz="2400" dirty="0" err="1">
                <a:latin typeface="Times New Roman" pitchFamily="18" charset="0"/>
                <a:cs typeface="Times New Roman" pitchFamily="18" charset="0"/>
              </a:rPr>
              <a:t>cations</a:t>
            </a:r>
            <a:r>
              <a:rPr lang="en-US" sz="2400" dirty="0">
                <a:latin typeface="Times New Roman" pitchFamily="18" charset="0"/>
                <a:cs typeface="Times New Roman" pitchFamily="18" charset="0"/>
              </a:rPr>
              <a:t> is the </a:t>
            </a:r>
            <a:r>
              <a:rPr lang="en-US" sz="2400" dirty="0" smtClean="0">
                <a:latin typeface="Times New Roman" pitchFamily="18" charset="0"/>
                <a:cs typeface="Times New Roman" pitchFamily="18" charset="0"/>
              </a:rPr>
              <a:t>same, 4</a:t>
            </a:r>
            <a:r>
              <a:rPr lang="en-US" sz="2400"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The concentration </a:t>
            </a:r>
            <a:r>
              <a:rPr lang="en-US" sz="2400" i="1" dirty="0">
                <a:latin typeface="Times New Roman" pitchFamily="18" charset="0"/>
                <a:cs typeface="Times New Roman" pitchFamily="18" charset="0"/>
              </a:rPr>
              <a:t>of both the anode compartment and the cathode compartment has fallen to the </a:t>
            </a:r>
            <a:r>
              <a:rPr lang="en-US" sz="2400" i="1" dirty="0" smtClean="0">
                <a:latin typeface="Times New Roman" pitchFamily="18" charset="0"/>
                <a:cs typeface="Times New Roman" pitchFamily="18" charset="0"/>
              </a:rPr>
              <a:t>same extent </a:t>
            </a:r>
            <a:r>
              <a:rPr lang="en-US" sz="2400"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by two ion-pairs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0564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4525963"/>
          </a:xfrm>
        </p:spPr>
        <p:txBody>
          <a:bodyPr>
            <a:noAutofit/>
          </a:bodyPr>
          <a:lstStyle/>
          <a:p>
            <a:pPr marL="0" indent="0">
              <a:buNone/>
            </a:pPr>
            <a:r>
              <a:rPr lang="en-US" sz="2400" b="1"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iii) </a:t>
            </a:r>
            <a:r>
              <a:rPr lang="en-US" sz="2400" b="1" dirty="0" smtClean="0">
                <a:latin typeface="Times New Roman" pitchFamily="18" charset="0"/>
                <a:cs typeface="Times New Roman" pitchFamily="18" charset="0"/>
              </a:rPr>
              <a:t>Let the </a:t>
            </a:r>
            <a:r>
              <a:rPr lang="en-US" sz="2400" b="1" dirty="0" err="1" smtClean="0">
                <a:latin typeface="Times New Roman" pitchFamily="18" charset="0"/>
                <a:cs typeface="Times New Roman" pitchFamily="18" charset="0"/>
              </a:rPr>
              <a:t>cations</a:t>
            </a:r>
            <a:r>
              <a:rPr lang="en-US" sz="2400" b="1" dirty="0" smtClean="0">
                <a:latin typeface="Times New Roman" pitchFamily="18" charset="0"/>
                <a:cs typeface="Times New Roman" pitchFamily="18" charset="0"/>
              </a:rPr>
              <a:t> move at twice the speed of the anions</a:t>
            </a:r>
          </a:p>
          <a:p>
            <a:r>
              <a:rPr lang="en-US" sz="2400" dirty="0" smtClean="0">
                <a:latin typeface="Times New Roman" pitchFamily="18" charset="0"/>
                <a:cs typeface="Times New Roman" pitchFamily="18" charset="0"/>
              </a:rPr>
              <a:t>In this case, when </a:t>
            </a:r>
            <a:r>
              <a:rPr lang="en-US" sz="2400" dirty="0" err="1" smtClean="0">
                <a:latin typeface="Times New Roman" pitchFamily="18" charset="0"/>
                <a:cs typeface="Times New Roman" pitchFamily="18" charset="0"/>
              </a:rPr>
              <a:t>cations</a:t>
            </a:r>
            <a:r>
              <a:rPr lang="en-US" sz="2400" dirty="0" smtClean="0">
                <a:latin typeface="Times New Roman" pitchFamily="18" charset="0"/>
                <a:cs typeface="Times New Roman" pitchFamily="18" charset="0"/>
              </a:rPr>
              <a:t> have moved to the cathode compartment, one anion passes into the anode compartment. The state of affairs is shown in IV. The total number of discharged anions and </a:t>
            </a:r>
            <a:r>
              <a:rPr lang="en-US" sz="2400" dirty="0" err="1" smtClean="0">
                <a:latin typeface="Times New Roman" pitchFamily="18" charset="0"/>
                <a:cs typeface="Times New Roman" pitchFamily="18" charset="0"/>
              </a:rPr>
              <a:t>cations</a:t>
            </a:r>
            <a:r>
              <a:rPr lang="en-US" sz="2400" dirty="0" smtClean="0">
                <a:latin typeface="Times New Roman" pitchFamily="18" charset="0"/>
                <a:cs typeface="Times New Roman" pitchFamily="18" charset="0"/>
              </a:rPr>
              <a:t> is again the same, 3. </a:t>
            </a:r>
          </a:p>
          <a:p>
            <a:r>
              <a:rPr lang="en-US" sz="2400" dirty="0" smtClean="0">
                <a:latin typeface="Times New Roman" pitchFamily="18" charset="0"/>
                <a:cs typeface="Times New Roman" pitchFamily="18" charset="0"/>
              </a:rPr>
              <a:t>Although the concentration in the cathode compartment has fallen by one ion-pair, the concentration in the anode compartment decreases by two ion-pairs.</a:t>
            </a:r>
          </a:p>
          <a:p>
            <a:r>
              <a:rPr lang="en-US" sz="2400" b="1" dirty="0" smtClean="0">
                <a:latin typeface="Times New Roman" pitchFamily="18" charset="0"/>
                <a:cs typeface="Times New Roman" pitchFamily="18" charset="0"/>
              </a:rPr>
              <a:t>It is evident that ions are always discharged in equivalent amounts on the opposite electrodes.</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Due to the difference in the speeds of anions and </a:t>
            </a:r>
            <a:r>
              <a:rPr lang="en-US" sz="2400" dirty="0" err="1" smtClean="0">
                <a:latin typeface="Times New Roman" pitchFamily="18" charset="0"/>
                <a:cs typeface="Times New Roman" pitchFamily="18" charset="0"/>
              </a:rPr>
              <a:t>cations</a:t>
            </a:r>
            <a:r>
              <a:rPr lang="en-US" sz="2400" dirty="0" smtClean="0">
                <a:latin typeface="Times New Roman" pitchFamily="18" charset="0"/>
                <a:cs typeface="Times New Roman" pitchFamily="18" charset="0"/>
              </a:rPr>
              <a:t>, we conclude that the </a:t>
            </a:r>
            <a:r>
              <a:rPr lang="en-US" sz="2400" b="1" dirty="0" smtClean="0">
                <a:latin typeface="Times New Roman" pitchFamily="18" charset="0"/>
                <a:cs typeface="Times New Roman" pitchFamily="18" charset="0"/>
              </a:rPr>
              <a:t>loss in concentration around any electrode is proportional to the speed of the ion moving away from it.</a:t>
            </a:r>
          </a:p>
          <a:p>
            <a:pPr marL="0" indent="0">
              <a:buNone/>
            </a:pPr>
            <a:endParaRPr lang="en-US" sz="2400" dirty="0" smtClean="0">
              <a:latin typeface="Times New Roman" pitchFamily="18" charset="0"/>
              <a:cs typeface="Times New Roman" pitchFamily="18" charset="0"/>
            </a:endParaRPr>
          </a:p>
          <a:p>
            <a:endParaRPr lang="en-US" sz="2400" dirty="0"/>
          </a:p>
        </p:txBody>
      </p:sp>
    </p:spTree>
    <p:extLst>
      <p:ext uri="{BB962C8B-B14F-4D97-AF65-F5344CB8AC3E}">
        <p14:creationId xmlns:p14="http://schemas.microsoft.com/office/powerpoint/2010/main" val="1168979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4525963"/>
          </a:xfrm>
        </p:spPr>
        <p:txBody>
          <a:bodyPr>
            <a:noAutofit/>
          </a:bodyPr>
          <a:lstStyle/>
          <a:p>
            <a:r>
              <a:rPr lang="en-US" sz="2400" b="1" dirty="0" smtClean="0">
                <a:latin typeface="Times New Roman" pitchFamily="18" charset="0"/>
                <a:cs typeface="Times New Roman" pitchFamily="18" charset="0"/>
              </a:rPr>
              <a:t>Ions are always discharged in equivalent amounts on the opposite electrodes.</a:t>
            </a:r>
            <a:r>
              <a:rPr lang="en-US" sz="2400"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Loss in concentration around any electrode is proportional to the speed of the ion moving away from it.</a:t>
            </a:r>
          </a:p>
          <a:p>
            <a:r>
              <a:rPr lang="en-US" sz="2400" dirty="0">
                <a:latin typeface="Times New Roman" pitchFamily="18" charset="0"/>
                <a:cs typeface="Times New Roman" pitchFamily="18" charset="0"/>
              </a:rPr>
              <a:t>This is </a:t>
            </a:r>
            <a:r>
              <a:rPr lang="en-US" sz="2400" b="1" dirty="0" err="1">
                <a:latin typeface="Times New Roman" pitchFamily="18" charset="0"/>
                <a:cs typeface="Times New Roman" pitchFamily="18" charset="0"/>
              </a:rPr>
              <a:t>Hittorf’s</a:t>
            </a:r>
            <a:r>
              <a:rPr lang="en-US" sz="2400" b="1" dirty="0">
                <a:latin typeface="Times New Roman" pitchFamily="18" charset="0"/>
                <a:cs typeface="Times New Roman" pitchFamily="18" charset="0"/>
              </a:rPr>
              <a:t> Rule</a:t>
            </a:r>
            <a:r>
              <a:rPr lang="en-US" sz="2400" dirty="0">
                <a:latin typeface="Times New Roman" pitchFamily="18" charset="0"/>
                <a:cs typeface="Times New Roman" pitchFamily="18" charset="0"/>
              </a:rPr>
              <a:t>. We can write the expression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deriving the above relation, an important assumption has been made, namely, the </a:t>
            </a:r>
            <a:r>
              <a:rPr lang="en-US" sz="2400" dirty="0" smtClean="0">
                <a:latin typeface="Times New Roman" pitchFamily="18" charset="0"/>
                <a:cs typeface="Times New Roman" pitchFamily="18" charset="0"/>
              </a:rPr>
              <a:t>discharged ions </a:t>
            </a:r>
            <a:r>
              <a:rPr lang="en-US" sz="2400" dirty="0">
                <a:latin typeface="Times New Roman" pitchFamily="18" charset="0"/>
                <a:cs typeface="Times New Roman" pitchFamily="18" charset="0"/>
              </a:rPr>
              <a:t>do not react with the material of the electrodes.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However</a:t>
            </a:r>
            <a:r>
              <a:rPr lang="en-US" sz="2400" dirty="0">
                <a:latin typeface="Times New Roman" pitchFamily="18" charset="0"/>
                <a:cs typeface="Times New Roman" pitchFamily="18" charset="0"/>
              </a:rPr>
              <a:t>, in many cases they combine with </a:t>
            </a:r>
            <a:r>
              <a:rPr lang="en-US" sz="2400" dirty="0" smtClean="0">
                <a:latin typeface="Times New Roman" pitchFamily="18" charset="0"/>
                <a:cs typeface="Times New Roman" pitchFamily="18" charset="0"/>
              </a:rPr>
              <a:t>the material </a:t>
            </a:r>
            <a:r>
              <a:rPr lang="en-US" sz="2400" dirty="0">
                <a:latin typeface="Times New Roman" pitchFamily="18" charset="0"/>
                <a:cs typeface="Times New Roman" pitchFamily="18" charset="0"/>
              </a:rPr>
              <a:t>of the electrodes rather than depositing on it. This results in an increase in </a:t>
            </a:r>
            <a:r>
              <a:rPr lang="en-US" sz="2400" dirty="0" smtClean="0">
                <a:latin typeface="Times New Roman" pitchFamily="18" charset="0"/>
                <a:cs typeface="Times New Roman" pitchFamily="18" charset="0"/>
              </a:rPr>
              <a:t>concentration around </a:t>
            </a:r>
            <a:r>
              <a:rPr lang="en-US" sz="2400" dirty="0">
                <a:latin typeface="Times New Roman" pitchFamily="18" charset="0"/>
                <a:cs typeface="Times New Roman" pitchFamily="18" charset="0"/>
              </a:rPr>
              <a:t>such an electrode instead of a decrease.</a:t>
            </a:r>
            <a:endParaRPr lang="en-US" sz="2400" b="1" dirty="0" smtClean="0">
              <a:latin typeface="Times New Roman" pitchFamily="18" charset="0"/>
              <a:cs typeface="Times New Roman" pitchFamily="18" charset="0"/>
            </a:endParaRPr>
          </a:p>
          <a:p>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2" y="2780928"/>
            <a:ext cx="51720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17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724579" cy="33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280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What Is Transport Number ?</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During </a:t>
            </a:r>
            <a:r>
              <a:rPr lang="en-US" sz="2400" dirty="0">
                <a:latin typeface="Times New Roman" pitchFamily="18" charset="0"/>
                <a:cs typeface="Times New Roman" pitchFamily="18" charset="0"/>
              </a:rPr>
              <a:t>electrolysis the current is carried by the anions and the </a:t>
            </a:r>
            <a:r>
              <a:rPr lang="en-US" sz="2400" dirty="0" err="1">
                <a:latin typeface="Times New Roman" pitchFamily="18" charset="0"/>
                <a:cs typeface="Times New Roman" pitchFamily="18" charset="0"/>
              </a:rPr>
              <a:t>cations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fraction of the </a:t>
            </a:r>
            <a:r>
              <a:rPr lang="en-US" sz="2400" b="1" dirty="0" smtClean="0">
                <a:latin typeface="Times New Roman" pitchFamily="18" charset="0"/>
                <a:cs typeface="Times New Roman" pitchFamily="18" charset="0"/>
              </a:rPr>
              <a:t>total current </a:t>
            </a:r>
            <a:r>
              <a:rPr lang="en-US" sz="2400" b="1" dirty="0">
                <a:latin typeface="Times New Roman" pitchFamily="18" charset="0"/>
                <a:cs typeface="Times New Roman" pitchFamily="18" charset="0"/>
              </a:rPr>
              <a:t>carried by the </a:t>
            </a:r>
            <a:r>
              <a:rPr lang="en-US" sz="2400" b="1" dirty="0" err="1">
                <a:latin typeface="Times New Roman" pitchFamily="18" charset="0"/>
                <a:cs typeface="Times New Roman" pitchFamily="18" charset="0"/>
              </a:rPr>
              <a:t>cation</a:t>
            </a:r>
            <a:r>
              <a:rPr lang="en-US" sz="2400" b="1" dirty="0">
                <a:latin typeface="Times New Roman" pitchFamily="18" charset="0"/>
                <a:cs typeface="Times New Roman" pitchFamily="18" charset="0"/>
              </a:rPr>
              <a:t> or the anion is termed its Transport number or </a:t>
            </a:r>
            <a:r>
              <a:rPr lang="en-US" sz="2400" b="1" dirty="0" err="1">
                <a:latin typeface="Times New Roman" pitchFamily="18" charset="0"/>
                <a:cs typeface="Times New Roman" pitchFamily="18" charset="0"/>
              </a:rPr>
              <a:t>Hittorf’s</a:t>
            </a:r>
            <a:r>
              <a:rPr lang="en-US" sz="2400" b="1" dirty="0">
                <a:latin typeface="Times New Roman" pitchFamily="18" charset="0"/>
                <a:cs typeface="Times New Roman" pitchFamily="18" charset="0"/>
              </a:rPr>
              <a:t> number. </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If </a:t>
            </a:r>
            <a:r>
              <a:rPr lang="en-US" sz="2400" i="1" dirty="0">
                <a:latin typeface="Times New Roman" pitchFamily="18" charset="0"/>
                <a:cs typeface="Times New Roman" pitchFamily="18" charset="0"/>
              </a:rPr>
              <a:t>v</a:t>
            </a:r>
            <a:r>
              <a:rPr lang="en-US" sz="2400" dirty="0" smtClean="0">
                <a:latin typeface="Times New Roman" pitchFamily="18" charset="0"/>
                <a:cs typeface="Times New Roman" pitchFamily="18" charset="0"/>
              </a:rPr>
              <a:t>+ represents </a:t>
            </a:r>
            <a:r>
              <a:rPr lang="en-US" sz="2400" dirty="0">
                <a:latin typeface="Times New Roman" pitchFamily="18" charset="0"/>
                <a:cs typeface="Times New Roman" pitchFamily="18" charset="0"/>
              </a:rPr>
              <a:t>the speed of migration of the </a:t>
            </a:r>
            <a:r>
              <a:rPr lang="en-US" sz="2400" dirty="0" err="1">
                <a:latin typeface="Times New Roman" pitchFamily="18" charset="0"/>
                <a:cs typeface="Times New Roman" pitchFamily="18" charset="0"/>
              </a:rPr>
              <a:t>cation</a:t>
            </a:r>
            <a:r>
              <a:rPr lang="en-US" sz="2400" dirty="0">
                <a:latin typeface="Times New Roman" pitchFamily="18" charset="0"/>
                <a:cs typeface="Times New Roman" pitchFamily="18" charset="0"/>
              </a:rPr>
              <a:t> and </a:t>
            </a:r>
            <a:r>
              <a:rPr lang="en-US" sz="2400" i="1" dirty="0">
                <a:latin typeface="Times New Roman" pitchFamily="18" charset="0"/>
                <a:cs typeface="Times New Roman" pitchFamily="18" charset="0"/>
              </a:rPr>
              <a:t>v</a:t>
            </a:r>
            <a:r>
              <a:rPr lang="en-US" sz="2400" dirty="0">
                <a:latin typeface="Times New Roman" pitchFamily="18" charset="0"/>
                <a:cs typeface="Times New Roman" pitchFamily="18" charset="0"/>
              </a:rPr>
              <a:t>– that of the anion,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581128"/>
            <a:ext cx="4535375" cy="150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097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223189"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356992"/>
            <a:ext cx="5571786" cy="204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78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69" y="1459434"/>
            <a:ext cx="8581211" cy="218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3621385"/>
            <a:ext cx="84677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07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Determination Of Transport Number</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2836912"/>
          </a:xfrm>
        </p:spPr>
        <p:txBody>
          <a:bodyPr>
            <a:normAutofit/>
          </a:bodyPr>
          <a:lstStyle/>
          <a:p>
            <a:r>
              <a:rPr lang="en-US" sz="2800" dirty="0">
                <a:latin typeface="Times New Roman" pitchFamily="18" charset="0"/>
                <a:cs typeface="Times New Roman" pitchFamily="18" charset="0"/>
              </a:rPr>
              <a:t>There are two methods for determination of the transport number of an </a:t>
            </a:r>
            <a:r>
              <a:rPr lang="en-US" sz="2800" dirty="0" smtClean="0">
                <a:latin typeface="Times New Roman" pitchFamily="18" charset="0"/>
                <a:cs typeface="Times New Roman" pitchFamily="18" charset="0"/>
              </a:rPr>
              <a:t>ion:</a:t>
            </a:r>
          </a:p>
          <a:p>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(1) </a:t>
            </a:r>
            <a:r>
              <a:rPr lang="en-US" sz="2800" dirty="0" err="1">
                <a:latin typeface="Times New Roman" pitchFamily="18" charset="0"/>
                <a:cs typeface="Times New Roman" pitchFamily="18" charset="0"/>
              </a:rPr>
              <a:t>Hittorf’s</a:t>
            </a:r>
            <a:r>
              <a:rPr lang="en-US" sz="2800" dirty="0">
                <a:latin typeface="Times New Roman" pitchFamily="18" charset="0"/>
                <a:cs typeface="Times New Roman" pitchFamily="18" charset="0"/>
              </a:rPr>
              <a:t> method</a:t>
            </a:r>
          </a:p>
          <a:p>
            <a:pPr marL="0" indent="0">
              <a:buNone/>
            </a:pPr>
            <a:r>
              <a:rPr lang="en-US" sz="2800" dirty="0">
                <a:latin typeface="Times New Roman" pitchFamily="18" charset="0"/>
                <a:cs typeface="Times New Roman" pitchFamily="18" charset="0"/>
              </a:rPr>
              <a:t>(2) Moving Boundary method</a:t>
            </a:r>
          </a:p>
        </p:txBody>
      </p:sp>
    </p:spTree>
    <p:extLst>
      <p:ext uri="{BB962C8B-B14F-4D97-AF65-F5344CB8AC3E}">
        <p14:creationId xmlns:p14="http://schemas.microsoft.com/office/powerpoint/2010/main" val="2581326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Times New Roman" pitchFamily="18" charset="0"/>
                <a:cs typeface="Times New Roman" pitchFamily="18" charset="0"/>
              </a:rPr>
              <a:t>Hittorf’s</a:t>
            </a:r>
            <a:r>
              <a:rPr lang="en-US" sz="3600" b="1" dirty="0">
                <a:latin typeface="Times New Roman" pitchFamily="18" charset="0"/>
                <a:cs typeface="Times New Roman" pitchFamily="18" charset="0"/>
              </a:rPr>
              <a:t> Method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According </a:t>
            </a:r>
            <a:r>
              <a:rPr lang="en-US" sz="2400" dirty="0">
                <a:latin typeface="Times New Roman" pitchFamily="18" charset="0"/>
                <a:cs typeface="Times New Roman" pitchFamily="18" charset="0"/>
              </a:rPr>
              <a:t>to this rule</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loss of concentration around any electrode is proportional to the speed of the ion moving </a:t>
            </a:r>
            <a:r>
              <a:rPr lang="en-US" sz="2400" b="1" dirty="0" smtClean="0">
                <a:latin typeface="Times New Roman" pitchFamily="18" charset="0"/>
                <a:cs typeface="Times New Roman" pitchFamily="18" charset="0"/>
              </a:rPr>
              <a:t>away from </a:t>
            </a:r>
            <a:r>
              <a:rPr lang="en-US" sz="2400" b="1" dirty="0">
                <a:latin typeface="Times New Roman" pitchFamily="18" charset="0"/>
                <a:cs typeface="Times New Roman" pitchFamily="18" charset="0"/>
              </a:rPr>
              <a:t>that electrode. </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transport number of an ion is calculated from the changes in </a:t>
            </a:r>
            <a:r>
              <a:rPr lang="en-US" sz="2400" dirty="0" smtClean="0">
                <a:latin typeface="Times New Roman" pitchFamily="18" charset="0"/>
                <a:cs typeface="Times New Roman" pitchFamily="18" charset="0"/>
              </a:rPr>
              <a:t>concentration found </a:t>
            </a:r>
            <a:r>
              <a:rPr lang="en-US" sz="2400" dirty="0">
                <a:latin typeface="Times New Roman" pitchFamily="18" charset="0"/>
                <a:cs typeface="Times New Roman" pitchFamily="18" charset="0"/>
              </a:rPr>
              <a:t>experimentally around the electrodes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apparatus used in this method consists of </a:t>
            </a:r>
            <a:r>
              <a:rPr lang="en-US" sz="2400" dirty="0" smtClean="0">
                <a:latin typeface="Times New Roman" pitchFamily="18" charset="0"/>
                <a:cs typeface="Times New Roman" pitchFamily="18" charset="0"/>
              </a:rPr>
              <a:t>two vertical </a:t>
            </a:r>
            <a:r>
              <a:rPr lang="en-US" sz="2400" dirty="0">
                <a:latin typeface="Times New Roman" pitchFamily="18" charset="0"/>
                <a:cs typeface="Times New Roman" pitchFamily="18" charset="0"/>
              </a:rPr>
              <a:t>glass tubes joined together through a U-tube in the middle</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apparatus is filled with a solution of silver nitrate and a steady current </a:t>
            </a:r>
            <a:r>
              <a:rPr lang="en-US" sz="2400" dirty="0" smtClean="0">
                <a:latin typeface="Times New Roman" pitchFamily="18" charset="0"/>
                <a:cs typeface="Times New Roman" pitchFamily="18" charset="0"/>
              </a:rPr>
              <a:t>of about </a:t>
            </a:r>
            <a:r>
              <a:rPr lang="en-US" sz="2400" dirty="0">
                <a:latin typeface="Times New Roman" pitchFamily="18" charset="0"/>
                <a:cs typeface="Times New Roman" pitchFamily="18" charset="0"/>
              </a:rPr>
              <a:t>0.01 ampere is passed for two to three hours. </a:t>
            </a:r>
          </a:p>
        </p:txBody>
      </p:sp>
    </p:spTree>
    <p:extLst>
      <p:ext uri="{BB962C8B-B14F-4D97-AF65-F5344CB8AC3E}">
        <p14:creationId xmlns:p14="http://schemas.microsoft.com/office/powerpoint/2010/main" val="3428638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Arrhenius Theory Of </a:t>
            </a:r>
            <a:r>
              <a:rPr lang="en-US" sz="3200" b="1" dirty="0" err="1" smtClean="0">
                <a:latin typeface="Times New Roman" pitchFamily="18" charset="0"/>
                <a:cs typeface="Times New Roman" pitchFamily="18" charset="0"/>
              </a:rPr>
              <a:t>Ionisation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b="1" dirty="0" smtClean="0"/>
              <a:t>Arrhenius theory </a:t>
            </a:r>
            <a:r>
              <a:rPr lang="en-US" b="1" dirty="0"/>
              <a:t>of </a:t>
            </a:r>
            <a:r>
              <a:rPr lang="en-US" b="1" dirty="0" err="1"/>
              <a:t>ionisation</a:t>
            </a:r>
            <a:r>
              <a:rPr lang="en-US" b="1" dirty="0"/>
              <a:t> </a:t>
            </a:r>
            <a:r>
              <a:rPr lang="en-US" dirty="0"/>
              <a:t>may be stated as </a:t>
            </a:r>
            <a:r>
              <a:rPr lang="en-US" dirty="0" smtClean="0"/>
              <a:t>:</a:t>
            </a:r>
          </a:p>
          <a:p>
            <a:pPr marL="0" indent="0">
              <a:buNone/>
            </a:pPr>
            <a:endParaRPr lang="en-US" dirty="0"/>
          </a:p>
          <a:p>
            <a:pPr marL="514350" indent="-514350">
              <a:buFont typeface="+mj-lt"/>
              <a:buAutoNum type="arabicPeriod"/>
            </a:pPr>
            <a:r>
              <a:rPr lang="en-US" b="1" dirty="0" smtClean="0"/>
              <a:t>When </a:t>
            </a:r>
            <a:r>
              <a:rPr lang="en-US" b="1" dirty="0"/>
              <a:t>dissolved in water, neutral electrolyte </a:t>
            </a:r>
            <a:r>
              <a:rPr lang="en-US" b="1" dirty="0" smtClean="0"/>
              <a:t>molecules are </a:t>
            </a:r>
            <a:r>
              <a:rPr lang="en-US" b="1" dirty="0"/>
              <a:t>split up into two types of charged </a:t>
            </a:r>
            <a:r>
              <a:rPr lang="en-US" b="1" dirty="0" smtClean="0"/>
              <a:t>particles. </a:t>
            </a:r>
            <a:r>
              <a:rPr lang="en-US" dirty="0" smtClean="0"/>
              <a:t>The positively </a:t>
            </a:r>
            <a:r>
              <a:rPr lang="en-US" dirty="0"/>
              <a:t>charged particles were called </a:t>
            </a:r>
            <a:r>
              <a:rPr lang="en-US" b="1" dirty="0" err="1"/>
              <a:t>cations</a:t>
            </a:r>
            <a:r>
              <a:rPr lang="en-US" b="1" dirty="0"/>
              <a:t> </a:t>
            </a:r>
            <a:r>
              <a:rPr lang="en-US" dirty="0"/>
              <a:t>and </a:t>
            </a:r>
            <a:r>
              <a:rPr lang="en-US" dirty="0" smtClean="0"/>
              <a:t>those having </a:t>
            </a:r>
            <a:r>
              <a:rPr lang="en-US" dirty="0"/>
              <a:t>negative charge were called </a:t>
            </a:r>
            <a:r>
              <a:rPr lang="en-US" b="1" dirty="0"/>
              <a:t>anions</a:t>
            </a:r>
            <a:r>
              <a:rPr lang="en-US" b="1" dirty="0" smtClean="0"/>
              <a:t>.</a:t>
            </a:r>
          </a:p>
          <a:p>
            <a:endParaRPr lang="en-US" b="1" dirty="0"/>
          </a:p>
          <a:p>
            <a:endParaRPr lang="en-US" b="1" dirty="0"/>
          </a:p>
          <a:p>
            <a:endParaRPr lang="en-US" dirty="0" smtClean="0"/>
          </a:p>
          <a:p>
            <a:r>
              <a:rPr lang="en-US" dirty="0" smtClean="0"/>
              <a:t>The </a:t>
            </a:r>
            <a:r>
              <a:rPr lang="en-US" sz="3100" dirty="0"/>
              <a:t>solid electrolyte is held together by electrostatic force. When placed in water, these neutral molecules dissociate to form separate anions and </a:t>
            </a:r>
            <a:r>
              <a:rPr lang="en-US" sz="3100" dirty="0" err="1"/>
              <a:t>cations</a:t>
            </a:r>
            <a:r>
              <a:rPr lang="en-US" sz="3100" dirty="0"/>
              <a:t>.</a:t>
            </a:r>
          </a:p>
          <a:p>
            <a:r>
              <a:rPr lang="en-US" sz="3100" dirty="0"/>
              <a:t>For that reason, this theory may be referred to as the theory of electrolytic dissociations.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429000"/>
            <a:ext cx="2582916" cy="90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57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795338"/>
            <a:ext cx="58293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659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7992888" cy="580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32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22" y="548680"/>
            <a:ext cx="7941408" cy="164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71" y="2132856"/>
            <a:ext cx="8308585" cy="349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5603329"/>
            <a:ext cx="45910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05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7832394" cy="581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693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62" y="620688"/>
            <a:ext cx="8134386" cy="552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555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Moving Boundary Method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method is </a:t>
            </a:r>
            <a:r>
              <a:rPr lang="en-US" sz="2400" dirty="0" smtClean="0">
                <a:latin typeface="Times New Roman" pitchFamily="18" charset="0"/>
                <a:cs typeface="Times New Roman" pitchFamily="18" charset="0"/>
              </a:rPr>
              <a:t>very accurate </a:t>
            </a:r>
            <a:r>
              <a:rPr lang="en-US" sz="2400" dirty="0">
                <a:latin typeface="Times New Roman" pitchFamily="18" charset="0"/>
                <a:cs typeface="Times New Roman" pitchFamily="18" charset="0"/>
              </a:rPr>
              <a:t>and has been used in recent years </a:t>
            </a:r>
            <a:r>
              <a:rPr lang="en-US" sz="2400" dirty="0" smtClean="0">
                <a:latin typeface="Times New Roman" pitchFamily="18" charset="0"/>
                <a:cs typeface="Times New Roman" pitchFamily="18" charset="0"/>
              </a:rPr>
              <a:t>for precision </a:t>
            </a:r>
            <a:r>
              <a:rPr lang="en-US" sz="2400" dirty="0">
                <a:latin typeface="Times New Roman" pitchFamily="18" charset="0"/>
                <a:cs typeface="Times New Roman" pitchFamily="18" charset="0"/>
              </a:rPr>
              <a:t>measurements.</a:t>
            </a:r>
          </a:p>
          <a:p>
            <a:r>
              <a:rPr lang="en-US" sz="2400" dirty="0">
                <a:latin typeface="Times New Roman" pitchFamily="18" charset="0"/>
                <a:cs typeface="Times New Roman" pitchFamily="18" charset="0"/>
              </a:rPr>
              <a:t>The apparatus used consists of a long </a:t>
            </a:r>
            <a:r>
              <a:rPr lang="en-US" sz="2400" dirty="0" smtClean="0">
                <a:latin typeface="Times New Roman" pitchFamily="18" charset="0"/>
                <a:cs typeface="Times New Roman" pitchFamily="18" charset="0"/>
              </a:rPr>
              <a:t>vertical tube </a:t>
            </a:r>
            <a:r>
              <a:rPr lang="en-US" sz="2400" dirty="0">
                <a:latin typeface="Times New Roman" pitchFamily="18" charset="0"/>
                <a:cs typeface="Times New Roman" pitchFamily="18" charset="0"/>
              </a:rPr>
              <a:t>fitted with two electrodes at the two </a:t>
            </a:r>
            <a:r>
              <a:rPr lang="en-US" sz="2400" dirty="0" smtClean="0">
                <a:latin typeface="Times New Roman" pitchFamily="18" charset="0"/>
                <a:cs typeface="Times New Roman" pitchFamily="18" charset="0"/>
              </a:rPr>
              <a:t>ends filled </a:t>
            </a:r>
            <a:r>
              <a:rPr lang="en-US" sz="2400" dirty="0">
                <a:latin typeface="Times New Roman" pitchFamily="18" charset="0"/>
                <a:cs typeface="Times New Roman" pitchFamily="18" charset="0"/>
              </a:rPr>
              <a:t>with a solution of </a:t>
            </a:r>
            <a:r>
              <a:rPr lang="en-US" sz="2400" dirty="0" smtClean="0">
                <a:latin typeface="Times New Roman" pitchFamily="18" charset="0"/>
                <a:cs typeface="Times New Roman" pitchFamily="18" charset="0"/>
              </a:rPr>
              <a:t>cadmium chloride </a:t>
            </a:r>
            <a:r>
              <a:rPr lang="en-US" sz="2400" dirty="0">
                <a:latin typeface="Times New Roman" pitchFamily="18" charset="0"/>
                <a:cs typeface="Times New Roman" pitchFamily="18" charset="0"/>
              </a:rPr>
              <a:t>(CdCl</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at the lower end and </a:t>
            </a:r>
            <a:r>
              <a:rPr lang="en-US" sz="2400" dirty="0" smtClean="0">
                <a:latin typeface="Times New Roman" pitchFamily="18" charset="0"/>
                <a:cs typeface="Times New Roman" pitchFamily="18" charset="0"/>
              </a:rPr>
              <a:t>hydrochloric acid </a:t>
            </a:r>
            <a:r>
              <a:rPr lang="en-US" sz="2400" dirty="0">
                <a:latin typeface="Times New Roman" pitchFamily="18" charset="0"/>
                <a:cs typeface="Times New Roman" pitchFamily="18" charset="0"/>
              </a:rPr>
              <a:t>at the upper end in a way that there is a </a:t>
            </a:r>
            <a:r>
              <a:rPr lang="en-US" sz="2400" dirty="0" smtClean="0">
                <a:latin typeface="Times New Roman" pitchFamily="18" charset="0"/>
                <a:cs typeface="Times New Roman" pitchFamily="18" charset="0"/>
              </a:rPr>
              <a:t>sharp boundary </a:t>
            </a:r>
            <a:r>
              <a:rPr lang="en-US" sz="2400" dirty="0">
                <a:latin typeface="Times New Roman" pitchFamily="18" charset="0"/>
                <a:cs typeface="Times New Roman" pitchFamily="18" charset="0"/>
              </a:rPr>
              <a:t>between the </a:t>
            </a:r>
            <a:r>
              <a:rPr lang="en-US" sz="2400" dirty="0" smtClean="0">
                <a:latin typeface="Times New Roman" pitchFamily="18" charset="0"/>
                <a:cs typeface="Times New Roman" pitchFamily="18" charset="0"/>
              </a:rPr>
              <a:t>two.</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platinum cathode dipped in </a:t>
            </a:r>
            <a:r>
              <a:rPr lang="en-US" sz="2400" dirty="0" err="1">
                <a:latin typeface="Times New Roman" pitchFamily="18" charset="0"/>
                <a:cs typeface="Times New Roman" pitchFamily="18" charset="0"/>
              </a:rPr>
              <a:t>HCl</a:t>
            </a:r>
            <a:r>
              <a:rPr lang="en-US" sz="2400" dirty="0">
                <a:latin typeface="Times New Roman" pitchFamily="18" charset="0"/>
                <a:cs typeface="Times New Roman" pitchFamily="18" charset="0"/>
              </a:rPr>
              <a:t> solution </a:t>
            </a:r>
            <a:r>
              <a:rPr lang="en-US" sz="2400" dirty="0" smtClean="0">
                <a:latin typeface="Times New Roman" pitchFamily="18" charset="0"/>
                <a:cs typeface="Times New Roman" pitchFamily="18" charset="0"/>
              </a:rPr>
              <a:t>is inserted </a:t>
            </a:r>
            <a:r>
              <a:rPr lang="en-US" sz="2400" dirty="0">
                <a:latin typeface="Times New Roman" pitchFamily="18" charset="0"/>
                <a:cs typeface="Times New Roman" pitchFamily="18" charset="0"/>
              </a:rPr>
              <a:t>at the top and the anode (cadmium stick) </a:t>
            </a:r>
            <a:r>
              <a:rPr lang="en-US" sz="2400" dirty="0" smtClean="0">
                <a:latin typeface="Times New Roman" pitchFamily="18" charset="0"/>
                <a:cs typeface="Times New Roman" pitchFamily="18" charset="0"/>
              </a:rPr>
              <a:t>is introduced </a:t>
            </a:r>
            <a:r>
              <a:rPr lang="en-US" sz="2400" dirty="0">
                <a:latin typeface="Times New Roman" pitchFamily="18" charset="0"/>
                <a:cs typeface="Times New Roman" pitchFamily="18" charset="0"/>
              </a:rPr>
              <a:t>at the bottom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58621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313" y="188640"/>
            <a:ext cx="4278937" cy="654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00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4525963"/>
          </a:xfrm>
        </p:spPr>
        <p:txBody>
          <a:bodyPr>
            <a:noAutofit/>
          </a:bodyPr>
          <a:lstStyle/>
          <a:p>
            <a:r>
              <a:rPr lang="en-US" sz="2400" dirty="0" smtClean="0">
                <a:latin typeface="Times New Roman" pitchFamily="18" charset="0"/>
                <a:cs typeface="Times New Roman" pitchFamily="18" charset="0"/>
              </a:rPr>
              <a:t>On passing electric current through the apparatus, hydrogen gas is evolved at the cathode and H</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ions move toward the anode. </a:t>
            </a:r>
          </a:p>
          <a:p>
            <a:r>
              <a:rPr lang="en-US" sz="2400" dirty="0" smtClean="0">
                <a:latin typeface="Times New Roman" pitchFamily="18" charset="0"/>
                <a:cs typeface="Times New Roman" pitchFamily="18" charset="0"/>
              </a:rPr>
              <a:t>The H</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ions are replaced by Cd</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ions and hence the boundary line moves in the upward direction. </a:t>
            </a:r>
          </a:p>
          <a:p>
            <a:r>
              <a:rPr lang="en-US" sz="2400" dirty="0" smtClean="0">
                <a:latin typeface="Times New Roman" pitchFamily="18" charset="0"/>
                <a:cs typeface="Times New Roman" pitchFamily="18" charset="0"/>
              </a:rPr>
              <a:t>By noting the length through which the boundary moves and the quantity of electricity passed through the cell, the transport number of H</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ion can be calculated.</a:t>
            </a:r>
          </a:p>
          <a:p>
            <a:r>
              <a:rPr lang="en-US" sz="2400" dirty="0" smtClean="0">
                <a:latin typeface="Times New Roman" pitchFamily="18" charset="0"/>
                <a:cs typeface="Times New Roman" pitchFamily="18" charset="0"/>
              </a:rPr>
              <a:t>In general, if the transport number of a </a:t>
            </a:r>
            <a:r>
              <a:rPr lang="en-US" sz="2400" dirty="0" err="1" smtClean="0">
                <a:latin typeface="Times New Roman" pitchFamily="18" charset="0"/>
                <a:cs typeface="Times New Roman" pitchFamily="18" charset="0"/>
              </a:rPr>
              <a:t>cation</a:t>
            </a:r>
            <a:r>
              <a:rPr lang="en-US" sz="2400" dirty="0" smtClean="0">
                <a:latin typeface="Times New Roman" pitchFamily="18" charset="0"/>
                <a:cs typeface="Times New Roman" pitchFamily="18" charset="0"/>
              </a:rPr>
              <a:t> A+ is to be determined, the electrolyte AX solution is taken in the upper part of the apparatus and a layer of another electrolyte </a:t>
            </a:r>
            <a:r>
              <a:rPr lang="en-US" sz="2400" i="1" dirty="0" smtClean="0">
                <a:latin typeface="Times New Roman" pitchFamily="18" charset="0"/>
                <a:cs typeface="Times New Roman" pitchFamily="18" charset="0"/>
              </a:rPr>
              <a:t>BX </a:t>
            </a:r>
            <a:r>
              <a:rPr lang="en-US" sz="2400" dirty="0" smtClean="0">
                <a:latin typeface="Times New Roman" pitchFamily="18" charset="0"/>
                <a:cs typeface="Times New Roman" pitchFamily="18" charset="0"/>
              </a:rPr>
              <a:t>having the common ion </a:t>
            </a:r>
            <a:r>
              <a:rPr lang="en-US" sz="2400" i="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is introduced in the lower part of the apparatus. The electrolyte </a:t>
            </a:r>
            <a:r>
              <a:rPr lang="en-US" sz="2400" i="1" dirty="0" smtClean="0">
                <a:latin typeface="Times New Roman" pitchFamily="18" charset="0"/>
                <a:cs typeface="Times New Roman" pitchFamily="18" charset="0"/>
              </a:rPr>
              <a:t>BX </a:t>
            </a:r>
            <a:r>
              <a:rPr lang="en-US" sz="2400" dirty="0" smtClean="0">
                <a:latin typeface="Times New Roman" pitchFamily="18" charset="0"/>
                <a:cs typeface="Times New Roman" pitchFamily="18" charset="0"/>
              </a:rPr>
              <a:t>is selected so that the velocity of </a:t>
            </a:r>
            <a:r>
              <a:rPr lang="en-US" sz="2400" i="1"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 ion is less than that of </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ion.</a:t>
            </a:r>
            <a:endParaRPr lang="en-US" sz="2400" dirty="0"/>
          </a:p>
        </p:txBody>
      </p:sp>
    </p:spTree>
    <p:extLst>
      <p:ext uri="{BB962C8B-B14F-4D97-AF65-F5344CB8AC3E}">
        <p14:creationId xmlns:p14="http://schemas.microsoft.com/office/powerpoint/2010/main" val="355519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8791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856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85" y="1196752"/>
            <a:ext cx="848228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75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4525963"/>
          </a:xfrm>
        </p:spPr>
        <p:txBody>
          <a:bodyPr>
            <a:noAutofit/>
          </a:bodyPr>
          <a:lstStyle/>
          <a:p>
            <a:pPr marL="457200" indent="-457200">
              <a:buFont typeface="+mj-lt"/>
              <a:buAutoNum type="arabicPeriod" startAt="2"/>
            </a:pPr>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ions present in solution constantly reunite to form neutral molecules. </a:t>
            </a:r>
            <a:r>
              <a:rPr lang="en-US" sz="2400" dirty="0">
                <a:latin typeface="Times New Roman" pitchFamily="18" charset="0"/>
                <a:cs typeface="Times New Roman" pitchFamily="18" charset="0"/>
              </a:rPr>
              <a:t>Thus there is </a:t>
            </a:r>
            <a:r>
              <a:rPr lang="en-US" sz="2400" dirty="0" smtClean="0">
                <a:latin typeface="Times New Roman" pitchFamily="18" charset="0"/>
                <a:cs typeface="Times New Roman" pitchFamily="18" charset="0"/>
              </a:rPr>
              <a:t>a state </a:t>
            </a:r>
            <a:r>
              <a:rPr lang="en-US" sz="2400" dirty="0">
                <a:latin typeface="Times New Roman" pitchFamily="18" charset="0"/>
                <a:cs typeface="Times New Roman" pitchFamily="18" charset="0"/>
              </a:rPr>
              <a:t>of equilibrium between the </a:t>
            </a:r>
            <a:r>
              <a:rPr lang="en-US" sz="2400" dirty="0" err="1">
                <a:latin typeface="Times New Roman" pitchFamily="18" charset="0"/>
                <a:cs typeface="Times New Roman" pitchFamily="18" charset="0"/>
              </a:rPr>
              <a:t>undissociated</a:t>
            </a:r>
            <a:r>
              <a:rPr lang="en-US" sz="2400" dirty="0">
                <a:latin typeface="Times New Roman" pitchFamily="18" charset="0"/>
                <a:cs typeface="Times New Roman" pitchFamily="18" charset="0"/>
              </a:rPr>
              <a:t> molecules and the ions.</a:t>
            </a:r>
          </a:p>
          <a:p>
            <a:pPr marL="0" indent="0" algn="ctr">
              <a:buNone/>
            </a:pPr>
            <a:r>
              <a:rPr lang="en-US" sz="2400" dirty="0" smtClean="0">
                <a:latin typeface="Times New Roman" pitchFamily="18" charset="0"/>
                <a:cs typeface="Times New Roman" pitchFamily="18" charset="0"/>
              </a:rPr>
              <a:t>AB  </a:t>
            </a:r>
            <a:r>
              <a:rPr lang="en-US" sz="2400" dirty="0" smtClean="0">
                <a:latin typeface="Times New Roman" pitchFamily="18" charset="0"/>
                <a:cs typeface="Times New Roman" pitchFamily="18" charset="0"/>
                <a:sym typeface="Wingdings" pitchFamily="2" charset="2"/>
              </a:rPr>
              <a:t> 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B</a:t>
            </a:r>
            <a:r>
              <a:rPr lang="en-US" sz="2400" baseline="300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Applying the Law of Mass Action to the ionic equilibrium we have,</a:t>
            </a:r>
          </a:p>
          <a:p>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where </a:t>
            </a:r>
            <a:r>
              <a:rPr lang="en-US" sz="2400" i="1" dirty="0" smtClean="0">
                <a:latin typeface="Times New Roman" pitchFamily="18" charset="0"/>
                <a:cs typeface="Times New Roman" pitchFamily="18" charset="0"/>
              </a:rPr>
              <a:t>K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called the </a:t>
            </a:r>
            <a:r>
              <a:rPr lang="en-US" sz="2400" b="1" dirty="0">
                <a:latin typeface="Times New Roman" pitchFamily="18" charset="0"/>
                <a:cs typeface="Times New Roman" pitchFamily="18" charset="0"/>
              </a:rPr>
              <a:t>Dissociation constant.</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608" y="2996952"/>
            <a:ext cx="1894092" cy="76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252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53" y="486940"/>
            <a:ext cx="8390319" cy="294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32" y="3372594"/>
            <a:ext cx="5439604" cy="31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436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Times New Roman" pitchFamily="18" charset="0"/>
                <a:cs typeface="Times New Roman" pitchFamily="18" charset="0"/>
              </a:rPr>
              <a:t>Kohlrausch’s</a:t>
            </a:r>
            <a:r>
              <a:rPr lang="en-US" sz="3600" b="1" dirty="0" smtClean="0">
                <a:latin typeface="Times New Roman" pitchFamily="18" charset="0"/>
                <a:cs typeface="Times New Roman" pitchFamily="18" charset="0"/>
              </a:rPr>
              <a:t> Law</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8760"/>
            <a:ext cx="8229600" cy="4525963"/>
          </a:xfrm>
        </p:spPr>
        <p:txBody>
          <a:bodyPr>
            <a:noAutofit/>
          </a:bodyPr>
          <a:lstStyle/>
          <a:p>
            <a:r>
              <a:rPr lang="en-US" sz="2400" dirty="0">
                <a:latin typeface="Times New Roman" pitchFamily="18" charset="0"/>
                <a:cs typeface="Times New Roman" pitchFamily="18" charset="0"/>
              </a:rPr>
              <a:t>From a study of the equivalent </a:t>
            </a:r>
            <a:r>
              <a:rPr lang="en-US" sz="2400" dirty="0" smtClean="0">
                <a:latin typeface="Times New Roman" pitchFamily="18" charset="0"/>
                <a:cs typeface="Times New Roman" pitchFamily="18" charset="0"/>
              </a:rPr>
              <a:t>conductance at </a:t>
            </a:r>
            <a:r>
              <a:rPr lang="en-US" sz="2400" dirty="0">
                <a:latin typeface="Times New Roman" pitchFamily="18" charset="0"/>
                <a:cs typeface="Times New Roman" pitchFamily="18" charset="0"/>
              </a:rPr>
              <a:t>infinite dilution (</a:t>
            </a:r>
            <a:r>
              <a:rPr lang="en-US" sz="2400" dirty="0" smtClean="0">
                <a:latin typeface="Times New Roman" pitchFamily="18" charset="0"/>
                <a:cs typeface="Times New Roman" pitchFamily="18" charset="0"/>
              </a:rPr>
              <a:t>λ∞), </a:t>
            </a:r>
            <a:r>
              <a:rPr lang="en-US" sz="2400" dirty="0" err="1" smtClean="0">
                <a:latin typeface="Times New Roman" pitchFamily="18" charset="0"/>
                <a:cs typeface="Times New Roman" pitchFamily="18" charset="0"/>
              </a:rPr>
              <a:t>Kohlrausch</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discovered that each ion contributes to the conductance of the solution.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Kohlrausch’s</a:t>
            </a:r>
            <a:r>
              <a:rPr lang="en-US" sz="2400" b="1" dirty="0" smtClean="0">
                <a:latin typeface="Times New Roman" pitchFamily="18" charset="0"/>
                <a:cs typeface="Times New Roman" pitchFamily="18" charset="0"/>
              </a:rPr>
              <a:t> Law </a:t>
            </a:r>
            <a:r>
              <a:rPr lang="en-US" sz="2400" dirty="0" smtClean="0">
                <a:latin typeface="Times New Roman" pitchFamily="18" charset="0"/>
                <a:cs typeface="Times New Roman" pitchFamily="18" charset="0"/>
              </a:rPr>
              <a:t>states that: </a:t>
            </a:r>
            <a:r>
              <a:rPr lang="en-US" sz="2400" b="1" dirty="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equivalent conductance </a:t>
            </a:r>
            <a:r>
              <a:rPr lang="en-US" sz="2400" b="1" dirty="0">
                <a:latin typeface="Times New Roman" pitchFamily="18" charset="0"/>
                <a:cs typeface="Times New Roman" pitchFamily="18" charset="0"/>
              </a:rPr>
              <a:t>of an electrolyte at infinite dilution is equal to the sum of the equivalent </a:t>
            </a:r>
            <a:r>
              <a:rPr lang="en-US" sz="2400" b="1" dirty="0" smtClean="0">
                <a:latin typeface="Times New Roman" pitchFamily="18" charset="0"/>
                <a:cs typeface="Times New Roman" pitchFamily="18" charset="0"/>
              </a:rPr>
              <a:t>conductance of </a:t>
            </a:r>
            <a:r>
              <a:rPr lang="en-US" sz="2400" b="1" dirty="0">
                <a:latin typeface="Times New Roman" pitchFamily="18" charset="0"/>
                <a:cs typeface="Times New Roman" pitchFamily="18" charset="0"/>
              </a:rPr>
              <a:t>the component ions.</a:t>
            </a:r>
          </a:p>
          <a:p>
            <a:pPr marL="0" indent="0" algn="ctr">
              <a:buNone/>
            </a:pPr>
            <a:r>
              <a:rPr lang="el-GR" sz="2400" dirty="0" smtClean="0">
                <a:latin typeface="Times New Roman" pitchFamily="18" charset="0"/>
                <a:cs typeface="Times New Roman" pitchFamily="18" charset="0"/>
              </a:rPr>
              <a:t>λ∞ </a:t>
            </a:r>
            <a:r>
              <a:rPr lang="el-GR" sz="2400" dirty="0">
                <a:latin typeface="Times New Roman" pitchFamily="18" charset="0"/>
                <a:cs typeface="Times New Roman" pitchFamily="18" charset="0"/>
              </a:rPr>
              <a:t>= λ</a:t>
            </a:r>
            <a:r>
              <a:rPr lang="en-US" sz="2400" dirty="0">
                <a:latin typeface="Times New Roman" pitchFamily="18" charset="0"/>
                <a:cs typeface="Times New Roman" pitchFamily="18" charset="0"/>
              </a:rPr>
              <a:t>a + </a:t>
            </a:r>
            <a:r>
              <a:rPr lang="el-GR" sz="2400" dirty="0">
                <a:latin typeface="Times New Roman" pitchFamily="18" charset="0"/>
                <a:cs typeface="Times New Roman" pitchFamily="18" charset="0"/>
              </a:rPr>
              <a:t>λ</a:t>
            </a:r>
            <a:r>
              <a:rPr lang="en-US" sz="2400" dirty="0">
                <a:latin typeface="Times New Roman" pitchFamily="18" charset="0"/>
                <a:cs typeface="Times New Roman" pitchFamily="18" charset="0"/>
              </a:rPr>
              <a:t>c</a:t>
            </a:r>
          </a:p>
          <a:p>
            <a:r>
              <a:rPr lang="en-US" sz="2400" dirty="0">
                <a:latin typeface="Times New Roman" pitchFamily="18" charset="0"/>
                <a:cs typeface="Times New Roman" pitchFamily="18" charset="0"/>
              </a:rPr>
              <a:t>where </a:t>
            </a:r>
            <a:r>
              <a:rPr lang="en-US" sz="2400" dirty="0" err="1">
                <a:latin typeface="Times New Roman" pitchFamily="18" charset="0"/>
                <a:cs typeface="Times New Roman" pitchFamily="18" charset="0"/>
              </a:rPr>
              <a:t>λa</a:t>
            </a:r>
            <a:r>
              <a:rPr lang="en-US" sz="2400" dirty="0">
                <a:latin typeface="Times New Roman" pitchFamily="18" charset="0"/>
                <a:cs typeface="Times New Roman" pitchFamily="18" charset="0"/>
              </a:rPr>
              <a:t> is the equivalent conductance of the anion and </a:t>
            </a:r>
            <a:r>
              <a:rPr lang="en-US" sz="2400" dirty="0" err="1">
                <a:latin typeface="Times New Roman" pitchFamily="18" charset="0"/>
                <a:cs typeface="Times New Roman" pitchFamily="18" charset="0"/>
              </a:rPr>
              <a:t>λc</a:t>
            </a:r>
            <a:r>
              <a:rPr lang="en-US" sz="2400" dirty="0">
                <a:latin typeface="Times New Roman" pitchFamily="18" charset="0"/>
                <a:cs typeface="Times New Roman" pitchFamily="18" charset="0"/>
              </a:rPr>
              <a:t> that of the </a:t>
            </a:r>
            <a:r>
              <a:rPr lang="en-US" sz="2400" dirty="0" err="1">
                <a:latin typeface="Times New Roman" pitchFamily="18" charset="0"/>
                <a:cs typeface="Times New Roman" pitchFamily="18" charset="0"/>
              </a:rPr>
              <a:t>cation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17611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For example, the equivalent conductance of </a:t>
            </a:r>
            <a:r>
              <a:rPr lang="en-US" sz="2400" dirty="0" err="1" smtClean="0">
                <a:latin typeface="Times New Roman" pitchFamily="18" charset="0"/>
                <a:cs typeface="Times New Roman" pitchFamily="18" charset="0"/>
              </a:rPr>
              <a:t>NaCl</a:t>
            </a:r>
            <a:r>
              <a:rPr lang="en-US" sz="2400" dirty="0" smtClean="0">
                <a:latin typeface="Times New Roman" pitchFamily="18" charset="0"/>
                <a:cs typeface="Times New Roman" pitchFamily="18" charset="0"/>
              </a:rPr>
              <a:t> at infinite dilution at 25°C is found to be 126.45. </a:t>
            </a:r>
          </a:p>
          <a:p>
            <a:pPr marL="0" indent="0">
              <a:buNone/>
            </a:pPr>
            <a:r>
              <a:rPr lang="en-US" sz="2400" dirty="0" smtClean="0">
                <a:latin typeface="Times New Roman" pitchFamily="18" charset="0"/>
                <a:cs typeface="Times New Roman" pitchFamily="18" charset="0"/>
              </a:rPr>
              <a:t>The equivalent conductance of Na</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Cl</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ion is 50.11 ohm</a:t>
            </a:r>
            <a:r>
              <a:rPr lang="en-US" sz="2400" baseline="30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and 76.34 ohm</a:t>
            </a:r>
            <a:r>
              <a:rPr lang="en-US" sz="2400" baseline="30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respectively. Thus,</a:t>
            </a:r>
          </a:p>
          <a:p>
            <a:endParaRPr lang="en-US" sz="24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29000"/>
            <a:ext cx="5726490" cy="138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020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Applications Of </a:t>
            </a:r>
            <a:r>
              <a:rPr lang="en-US" sz="3600" b="1" dirty="0" err="1" smtClean="0">
                <a:latin typeface="Times New Roman" pitchFamily="18" charset="0"/>
                <a:cs typeface="Times New Roman" pitchFamily="18" charset="0"/>
              </a:rPr>
              <a:t>Kohlrausch’s</a:t>
            </a:r>
            <a:r>
              <a:rPr lang="en-US" sz="3600" b="1" dirty="0" smtClean="0">
                <a:latin typeface="Times New Roman" pitchFamily="18" charset="0"/>
                <a:cs typeface="Times New Roman" pitchFamily="18" charset="0"/>
              </a:rPr>
              <a:t> Law</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56119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566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latin typeface="Times New Roman" pitchFamily="18" charset="0"/>
                <a:cs typeface="Times New Roman" pitchFamily="18" charset="0"/>
              </a:rPr>
              <a:t>(1) Calculation of </a:t>
            </a:r>
            <a:r>
              <a:rPr lang="en-US" sz="2800" dirty="0">
                <a:latin typeface="Times New Roman" pitchFamily="18" charset="0"/>
                <a:cs typeface="Times New Roman" pitchFamily="18" charset="0"/>
              </a:rPr>
              <a:t>λ</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for </a:t>
            </a:r>
            <a:r>
              <a:rPr lang="en-US" sz="2800" b="1" dirty="0">
                <a:latin typeface="Times New Roman" pitchFamily="18" charset="0"/>
                <a:cs typeface="Times New Roman" pitchFamily="18" charset="0"/>
              </a:rPr>
              <a:t>Weak electrolytes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8760"/>
            <a:ext cx="8229600" cy="4525963"/>
          </a:xfrm>
        </p:spPr>
        <p:txBody>
          <a:bodyPr>
            <a:noAutofit/>
          </a:bodyPr>
          <a:lstStyle/>
          <a:p>
            <a:r>
              <a:rPr lang="en-US" sz="2200" dirty="0">
                <a:latin typeface="Times New Roman" pitchFamily="18" charset="0"/>
                <a:cs typeface="Times New Roman" pitchFamily="18" charset="0"/>
              </a:rPr>
              <a:t>Weak electrolytes do not </a:t>
            </a:r>
            <a:r>
              <a:rPr lang="en-US" sz="2200" dirty="0" smtClean="0">
                <a:latin typeface="Times New Roman" pitchFamily="18" charset="0"/>
                <a:cs typeface="Times New Roman" pitchFamily="18" charset="0"/>
              </a:rPr>
              <a:t>ionize completely even </a:t>
            </a:r>
            <a:r>
              <a:rPr lang="en-US" sz="2200" dirty="0">
                <a:latin typeface="Times New Roman" pitchFamily="18" charset="0"/>
                <a:cs typeface="Times New Roman" pitchFamily="18" charset="0"/>
              </a:rPr>
              <a:t>at very great </a:t>
            </a:r>
            <a:r>
              <a:rPr lang="en-US" sz="2200" dirty="0" smtClean="0">
                <a:latin typeface="Times New Roman" pitchFamily="18" charset="0"/>
                <a:cs typeface="Times New Roman" pitchFamily="18" charset="0"/>
              </a:rPr>
              <a:t>dilution so the </a:t>
            </a:r>
            <a:r>
              <a:rPr lang="en-US" sz="2200" dirty="0">
                <a:latin typeface="Times New Roman" pitchFamily="18" charset="0"/>
                <a:cs typeface="Times New Roman" pitchFamily="18" charset="0"/>
              </a:rPr>
              <a:t>practical determination of λ∞ </a:t>
            </a:r>
            <a:r>
              <a:rPr lang="en-US" sz="2200" dirty="0" smtClean="0">
                <a:latin typeface="Times New Roman" pitchFamily="18" charset="0"/>
                <a:cs typeface="Times New Roman" pitchFamily="18" charset="0"/>
              </a:rPr>
              <a:t>is </a:t>
            </a:r>
            <a:r>
              <a:rPr lang="en-US" sz="2200" dirty="0">
                <a:latin typeface="Times New Roman" pitchFamily="18" charset="0"/>
                <a:cs typeface="Times New Roman" pitchFamily="18" charset="0"/>
              </a:rPr>
              <a:t>not possible</a:t>
            </a:r>
            <a:r>
              <a:rPr lang="en-US" sz="2200" dirty="0" smtClean="0">
                <a:latin typeface="Times New Roman" pitchFamily="18" charset="0"/>
                <a:cs typeface="Times New Roman" pitchFamily="18" charset="0"/>
              </a:rPr>
              <a:t>.</a:t>
            </a:r>
          </a:p>
          <a:p>
            <a:r>
              <a:rPr lang="en-US" sz="2200" dirty="0" smtClean="0">
                <a:latin typeface="Times New Roman" pitchFamily="18" charset="0"/>
                <a:cs typeface="Times New Roman" pitchFamily="18" charset="0"/>
              </a:rPr>
              <a:t>However</a:t>
            </a:r>
            <a:r>
              <a:rPr lang="en-US" sz="2200" dirty="0">
                <a:latin typeface="Times New Roman" pitchFamily="18" charset="0"/>
                <a:cs typeface="Times New Roman" pitchFamily="18" charset="0"/>
              </a:rPr>
              <a:t>, it can be calculated with the help of </a:t>
            </a:r>
            <a:r>
              <a:rPr lang="en-US" sz="2200" dirty="0" err="1">
                <a:latin typeface="Times New Roman" pitchFamily="18" charset="0"/>
                <a:cs typeface="Times New Roman" pitchFamily="18" charset="0"/>
              </a:rPr>
              <a:t>Kohlrausch’s</a:t>
            </a:r>
            <a:r>
              <a:rPr lang="en-US" sz="2200" dirty="0">
                <a:latin typeface="Times New Roman" pitchFamily="18" charset="0"/>
                <a:cs typeface="Times New Roman" pitchFamily="18" charset="0"/>
              </a:rPr>
              <a:t> law.</a:t>
            </a:r>
          </a:p>
          <a:p>
            <a:r>
              <a:rPr lang="en-US" sz="2200" b="1" dirty="0" smtClean="0">
                <a:latin typeface="Times New Roman" pitchFamily="18" charset="0"/>
                <a:cs typeface="Times New Roman" pitchFamily="18" charset="0"/>
              </a:rPr>
              <a:t>Thus </a:t>
            </a:r>
            <a:r>
              <a:rPr lang="en-US" sz="2200" b="1" dirty="0">
                <a:latin typeface="Times New Roman" pitchFamily="18" charset="0"/>
                <a:cs typeface="Times New Roman" pitchFamily="18" charset="0"/>
              </a:rPr>
              <a:t>the ionic conductance of an ion is obtained by multiplying the equivalent conductance </a:t>
            </a:r>
            <a:r>
              <a:rPr lang="en-US" sz="2200" b="1" dirty="0" smtClean="0">
                <a:latin typeface="Times New Roman" pitchFamily="18" charset="0"/>
                <a:cs typeface="Times New Roman" pitchFamily="18" charset="0"/>
              </a:rPr>
              <a:t>at infinite </a:t>
            </a:r>
            <a:r>
              <a:rPr lang="en-US" sz="2200" b="1" dirty="0">
                <a:latin typeface="Times New Roman" pitchFamily="18" charset="0"/>
                <a:cs typeface="Times New Roman" pitchFamily="18" charset="0"/>
              </a:rPr>
              <a:t>dilution of any strong electrolyte containing that ion by its transport number.</a:t>
            </a:r>
          </a:p>
          <a:p>
            <a:r>
              <a:rPr lang="en-US" sz="2200" dirty="0">
                <a:latin typeface="Times New Roman" pitchFamily="18" charset="0"/>
                <a:cs typeface="Times New Roman" pitchFamily="18" charset="0"/>
              </a:rPr>
              <a:t>In this manner, the ionic </a:t>
            </a:r>
            <a:r>
              <a:rPr lang="en-US" sz="2200" dirty="0" err="1">
                <a:latin typeface="Times New Roman" pitchFamily="18" charset="0"/>
                <a:cs typeface="Times New Roman" pitchFamily="18" charset="0"/>
              </a:rPr>
              <a:t>mobilities</a:t>
            </a:r>
            <a:r>
              <a:rPr lang="en-US" sz="2200" dirty="0">
                <a:latin typeface="Times New Roman" pitchFamily="18" charset="0"/>
                <a:cs typeface="Times New Roman" pitchFamily="18" charset="0"/>
              </a:rPr>
              <a:t> of the two ions present in the weak electrolyte can </a:t>
            </a:r>
            <a:r>
              <a:rPr lang="en-US" sz="2200" dirty="0" smtClean="0">
                <a:latin typeface="Times New Roman" pitchFamily="18" charset="0"/>
                <a:cs typeface="Times New Roman" pitchFamily="18" charset="0"/>
              </a:rPr>
              <a:t>be calculated</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Thus </a:t>
            </a:r>
            <a:r>
              <a:rPr lang="en-US" sz="2200" dirty="0">
                <a:latin typeface="Times New Roman" pitchFamily="18" charset="0"/>
                <a:cs typeface="Times New Roman" pitchFamily="18" charset="0"/>
              </a:rPr>
              <a:t>we can get the equivalent </a:t>
            </a:r>
            <a:endParaRPr lang="en-US" sz="2200" dirty="0" smtClean="0">
              <a:latin typeface="Times New Roman" pitchFamily="18" charset="0"/>
              <a:cs typeface="Times New Roman" pitchFamily="18" charset="0"/>
            </a:endParaRPr>
          </a:p>
          <a:p>
            <a:pPr marL="0" indent="0">
              <a:buNone/>
            </a:pPr>
            <a:r>
              <a:rPr lang="en-US" sz="2200" dirty="0" smtClean="0">
                <a:latin typeface="Times New Roman" pitchFamily="18" charset="0"/>
                <a:cs typeface="Times New Roman" pitchFamily="18" charset="0"/>
              </a:rPr>
              <a:t>conductance </a:t>
            </a:r>
            <a:r>
              <a:rPr lang="en-US" sz="2200" dirty="0">
                <a:latin typeface="Times New Roman" pitchFamily="18" charset="0"/>
                <a:cs typeface="Times New Roman" pitchFamily="18" charset="0"/>
              </a:rPr>
              <a:t>of the </a:t>
            </a:r>
            <a:r>
              <a:rPr lang="en-US" sz="2200" dirty="0" smtClean="0">
                <a:latin typeface="Times New Roman" pitchFamily="18" charset="0"/>
                <a:cs typeface="Times New Roman" pitchFamily="18" charset="0"/>
              </a:rPr>
              <a:t>electrolyte</a:t>
            </a:r>
          </a:p>
          <a:p>
            <a:pPr marL="0" indent="0">
              <a:buNone/>
            </a:pP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at infinite dilution </a:t>
            </a:r>
            <a:r>
              <a:rPr lang="en-US" sz="2200" dirty="0" smtClean="0">
                <a:latin typeface="Times New Roman" pitchFamily="18" charset="0"/>
                <a:cs typeface="Times New Roman" pitchFamily="18" charset="0"/>
              </a:rPr>
              <a:t>by adding </a:t>
            </a:r>
          </a:p>
          <a:p>
            <a:pPr marL="0" indent="0">
              <a:buNone/>
            </a:pPr>
            <a:r>
              <a:rPr lang="en-US" sz="2200" dirty="0" smtClean="0">
                <a:latin typeface="Times New Roman" pitchFamily="18" charset="0"/>
                <a:cs typeface="Times New Roman" pitchFamily="18" charset="0"/>
              </a:rPr>
              <a:t>up </a:t>
            </a:r>
            <a:r>
              <a:rPr lang="en-US" sz="2200" dirty="0">
                <a:latin typeface="Times New Roman" pitchFamily="18" charset="0"/>
                <a:cs typeface="Times New Roman" pitchFamily="18" charset="0"/>
              </a:rPr>
              <a:t>these two values.</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221088"/>
            <a:ext cx="2932726" cy="209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286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45" y="260648"/>
            <a:ext cx="8346919" cy="623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513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latin typeface="Times New Roman" pitchFamily="18" charset="0"/>
                <a:cs typeface="Times New Roman" pitchFamily="18" charset="0"/>
              </a:rPr>
              <a:t>(2) Calculation of Absolute Ionic </a:t>
            </a:r>
            <a:r>
              <a:rPr lang="en-US" sz="2800" b="1" dirty="0" err="1">
                <a:latin typeface="Times New Roman" pitchFamily="18" charset="0"/>
                <a:cs typeface="Times New Roman" pitchFamily="18" charset="0"/>
              </a:rPr>
              <a:t>mobilities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12776"/>
            <a:ext cx="8229600" cy="4525963"/>
          </a:xfrm>
        </p:spPr>
        <p:txBody>
          <a:bodyPr>
            <a:normAutofit/>
          </a:bodyPr>
          <a:lstStyle/>
          <a:p>
            <a:r>
              <a:rPr lang="en-US" sz="2400" dirty="0">
                <a:latin typeface="Times New Roman" pitchFamily="18" charset="0"/>
                <a:cs typeface="Times New Roman" pitchFamily="18" charset="0"/>
              </a:rPr>
              <a:t>The absolute ionic mobility of an ion is defined as </a:t>
            </a:r>
            <a:r>
              <a:rPr lang="en-US" sz="2400" b="1" dirty="0">
                <a:latin typeface="Times New Roman" pitchFamily="18" charset="0"/>
                <a:cs typeface="Times New Roman" pitchFamily="18" charset="0"/>
              </a:rPr>
              <a:t>the velocity of an ion in </a:t>
            </a:r>
            <a:r>
              <a:rPr lang="en-US" sz="2400" b="1" dirty="0" err="1" smtClean="0">
                <a:latin typeface="Times New Roman" pitchFamily="18" charset="0"/>
                <a:cs typeface="Times New Roman" pitchFamily="18" charset="0"/>
              </a:rPr>
              <a:t>centimetre</a:t>
            </a:r>
            <a:r>
              <a:rPr lang="en-US" sz="2400" b="1" dirty="0" smtClean="0">
                <a:latin typeface="Times New Roman" pitchFamily="18" charset="0"/>
                <a:cs typeface="Times New Roman" pitchFamily="18" charset="0"/>
              </a:rPr>
              <a:t> per second </a:t>
            </a:r>
            <a:r>
              <a:rPr lang="en-US" sz="2400" b="1" dirty="0">
                <a:latin typeface="Times New Roman" pitchFamily="18" charset="0"/>
                <a:cs typeface="Times New Roman" pitchFamily="18" charset="0"/>
              </a:rPr>
              <a:t>under a potential gradient of one volt per </a:t>
            </a:r>
            <a:r>
              <a:rPr lang="en-US" sz="2400" b="1" dirty="0" err="1">
                <a:latin typeface="Times New Roman" pitchFamily="18" charset="0"/>
                <a:cs typeface="Times New Roman" pitchFamily="18" charset="0"/>
              </a:rPr>
              <a:t>centimetre</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Potential gradient = applied </a:t>
            </a:r>
            <a:r>
              <a:rPr lang="en-US" sz="2400" dirty="0" smtClean="0">
                <a:latin typeface="Times New Roman" pitchFamily="18" charset="0"/>
                <a:cs typeface="Times New Roman" pitchFamily="18" charset="0"/>
              </a:rPr>
              <a:t>EMF/distance </a:t>
            </a:r>
            <a:r>
              <a:rPr lang="en-US" sz="2400" dirty="0">
                <a:latin typeface="Times New Roman" pitchFamily="18" charset="0"/>
                <a:cs typeface="Times New Roman" pitchFamily="18" charset="0"/>
              </a:rPr>
              <a:t>between (the electrodes). It is expressed in cm sec–1.</a:t>
            </a:r>
          </a:p>
          <a:p>
            <a:r>
              <a:rPr lang="en-US" sz="2400" dirty="0">
                <a:latin typeface="Times New Roman" pitchFamily="18" charset="0"/>
                <a:cs typeface="Times New Roman" pitchFamily="18" charset="0"/>
              </a:rPr>
              <a:t>For example, let the velocity of the ion at infinite dilution be U cm per second when the </a:t>
            </a:r>
            <a:r>
              <a:rPr lang="en-US" sz="2400" dirty="0" smtClean="0">
                <a:latin typeface="Times New Roman" pitchFamily="18" charset="0"/>
                <a:cs typeface="Times New Roman" pitchFamily="18" charset="0"/>
              </a:rPr>
              <a:t>distance between </a:t>
            </a:r>
            <a:r>
              <a:rPr lang="en-US" sz="2400" dirty="0">
                <a:latin typeface="Times New Roman" pitchFamily="18" charset="0"/>
                <a:cs typeface="Times New Roman" pitchFamily="18" charset="0"/>
              </a:rPr>
              <a:t>the electrodes is 20 cm and the voltage 100 V. Then the potential difference is 100/20 </a:t>
            </a:r>
            <a:r>
              <a:rPr lang="en-US" sz="2400" i="1" dirty="0">
                <a:latin typeface="Times New Roman" pitchFamily="18" charset="0"/>
                <a:cs typeface="Times New Roman" pitchFamily="18" charset="0"/>
              </a:rPr>
              <a:t>i.e.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5 volts </a:t>
            </a:r>
            <a:r>
              <a:rPr lang="en-US" sz="2400" dirty="0">
                <a:latin typeface="Times New Roman" pitchFamily="18" charset="0"/>
                <a:cs typeface="Times New Roman" pitchFamily="18" charset="0"/>
              </a:rPr>
              <a:t>per cm and the ionic mobility is U/5 cm sec</a:t>
            </a:r>
            <a:r>
              <a:rPr lang="en-US" sz="2400" baseline="30000" dirty="0">
                <a:latin typeface="Times New Roman" pitchFamily="18" charset="0"/>
                <a:cs typeface="Times New Roman" pitchFamily="18" charset="0"/>
              </a:rPr>
              <a:t>–1</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012694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52" y="303684"/>
            <a:ext cx="8339412" cy="262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92165"/>
            <a:ext cx="7985222" cy="382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380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smtClean="0">
                <a:latin typeface="Times New Roman" pitchFamily="18" charset="0"/>
                <a:cs typeface="Times New Roman" pitchFamily="18" charset="0"/>
              </a:rPr>
              <a:t>(3) </a:t>
            </a:r>
            <a:r>
              <a:rPr lang="en-US" sz="2600" b="1" dirty="0">
                <a:latin typeface="Times New Roman" pitchFamily="18" charset="0"/>
                <a:cs typeface="Times New Roman" pitchFamily="18" charset="0"/>
              </a:rPr>
              <a:t>Calculation of the solubility of sparingly soluble salts</a:t>
            </a:r>
          </a:p>
        </p:txBody>
      </p:sp>
      <p:sp>
        <p:nvSpPr>
          <p:cNvPr id="3" name="Content Placeholder 2"/>
          <p:cNvSpPr>
            <a:spLocks noGrp="1"/>
          </p:cNvSpPr>
          <p:nvPr>
            <p:ph idx="1"/>
          </p:nvPr>
        </p:nvSpPr>
        <p:spPr>
          <a:xfrm>
            <a:off x="457200" y="1268760"/>
            <a:ext cx="8229600" cy="4525963"/>
          </a:xfrm>
        </p:spPr>
        <p:txBody>
          <a:bodyPr>
            <a:noAutofit/>
          </a:bodyPr>
          <a:lstStyle/>
          <a:p>
            <a:r>
              <a:rPr lang="en-US" sz="2400" dirty="0">
                <a:latin typeface="Times New Roman" pitchFamily="18" charset="0"/>
                <a:cs typeface="Times New Roman" pitchFamily="18" charset="0"/>
              </a:rPr>
              <a:t>Substance like </a:t>
            </a:r>
            <a:r>
              <a:rPr lang="en-US" sz="2400" dirty="0" err="1">
                <a:latin typeface="Times New Roman" pitchFamily="18" charset="0"/>
                <a:cs typeface="Times New Roman" pitchFamily="18" charset="0"/>
              </a:rPr>
              <a:t>AgCl</a:t>
            </a:r>
            <a:r>
              <a:rPr lang="en-US" sz="2400" dirty="0">
                <a:latin typeface="Times New Roman" pitchFamily="18" charset="0"/>
                <a:cs typeface="Times New Roman" pitchFamily="18" charset="0"/>
              </a:rPr>
              <a:t> or PbSO</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 which are ordinarily called insoluble do possess a definite </a:t>
            </a:r>
            <a:r>
              <a:rPr lang="en-US" sz="2400" dirty="0" smtClean="0">
                <a:latin typeface="Times New Roman" pitchFamily="18" charset="0"/>
                <a:cs typeface="Times New Roman" pitchFamily="18" charset="0"/>
              </a:rPr>
              <a:t>value of </a:t>
            </a:r>
            <a:r>
              <a:rPr lang="en-US" sz="2400" dirty="0">
                <a:latin typeface="Times New Roman" pitchFamily="18" charset="0"/>
                <a:cs typeface="Times New Roman" pitchFamily="18" charset="0"/>
              </a:rPr>
              <a:t>solubility in water.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can be determined from conductance measurements of their </a:t>
            </a:r>
            <a:r>
              <a:rPr lang="en-US" sz="2400" dirty="0" smtClean="0">
                <a:latin typeface="Times New Roman" pitchFamily="18" charset="0"/>
                <a:cs typeface="Times New Roman" pitchFamily="18" charset="0"/>
              </a:rPr>
              <a:t>saturated solutions. </a:t>
            </a:r>
          </a:p>
          <a:p>
            <a:r>
              <a:rPr lang="en-US" sz="2400" dirty="0" smtClean="0">
                <a:latin typeface="Times New Roman" pitchFamily="18" charset="0"/>
                <a:cs typeface="Times New Roman" pitchFamily="18" charset="0"/>
              </a:rPr>
              <a:t>Since </a:t>
            </a:r>
            <a:r>
              <a:rPr lang="en-US" sz="2400" dirty="0">
                <a:latin typeface="Times New Roman" pitchFamily="18" charset="0"/>
                <a:cs typeface="Times New Roman" pitchFamily="18" charset="0"/>
              </a:rPr>
              <a:t>a very small amount of solute is present it must be completely </a:t>
            </a:r>
            <a:r>
              <a:rPr lang="en-US" sz="2400" dirty="0" smtClean="0">
                <a:latin typeface="Times New Roman" pitchFamily="18" charset="0"/>
                <a:cs typeface="Times New Roman" pitchFamily="18" charset="0"/>
              </a:rPr>
              <a:t>dissociated into </a:t>
            </a:r>
            <a:r>
              <a:rPr lang="en-US" sz="2400" dirty="0">
                <a:latin typeface="Times New Roman" pitchFamily="18" charset="0"/>
                <a:cs typeface="Times New Roman" pitchFamily="18" charset="0"/>
              </a:rPr>
              <a:t>ions even in a saturated solution so that the equivalent conductance </a:t>
            </a:r>
            <a:r>
              <a:rPr lang="en-US" sz="2400" dirty="0" err="1">
                <a:latin typeface="Times New Roman" pitchFamily="18" charset="0"/>
                <a:cs typeface="Times New Roman" pitchFamily="18" charset="0"/>
              </a:rPr>
              <a:t>κ</a:t>
            </a:r>
            <a:r>
              <a:rPr lang="en-US" sz="2400" i="1" dirty="0" err="1">
                <a:latin typeface="Times New Roman" pitchFamily="18" charset="0"/>
                <a:cs typeface="Times New Roman" pitchFamily="18" charset="0"/>
              </a:rPr>
              <a:t>V</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is equal to </a:t>
            </a:r>
            <a:r>
              <a:rPr lang="en-US" sz="2400" dirty="0" smtClean="0">
                <a:latin typeface="Times New Roman" pitchFamily="18" charset="0"/>
                <a:cs typeface="Times New Roman" pitchFamily="18" charset="0"/>
              </a:rPr>
              <a:t>equivalent conductance </a:t>
            </a:r>
            <a:r>
              <a:rPr lang="en-US" sz="2400" dirty="0">
                <a:latin typeface="Times New Roman" pitchFamily="18" charset="0"/>
                <a:cs typeface="Times New Roman" pitchFamily="18" charset="0"/>
              </a:rPr>
              <a:t>at infinite dilution.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according to </a:t>
            </a:r>
            <a:r>
              <a:rPr lang="en-US" sz="2400" dirty="0" err="1">
                <a:latin typeface="Times New Roman" pitchFamily="18" charset="0"/>
                <a:cs typeface="Times New Roman" pitchFamily="18" charset="0"/>
              </a:rPr>
              <a:t>Kohlrausch’s</a:t>
            </a:r>
            <a:r>
              <a:rPr lang="en-US" sz="2400" dirty="0">
                <a:latin typeface="Times New Roman" pitchFamily="18" charset="0"/>
                <a:cs typeface="Times New Roman" pitchFamily="18" charset="0"/>
              </a:rPr>
              <a:t> Law is the sum of the ionic </a:t>
            </a:r>
            <a:r>
              <a:rPr lang="en-US" sz="2400" dirty="0" err="1">
                <a:latin typeface="Times New Roman" pitchFamily="18" charset="0"/>
                <a:cs typeface="Times New Roman" pitchFamily="18" charset="0"/>
              </a:rPr>
              <a:t>mobilities</a:t>
            </a:r>
            <a:r>
              <a:rPr lang="en-US" sz="2400" dirty="0">
                <a:latin typeface="Times New Roman" pitchFamily="18" charset="0"/>
                <a:cs typeface="Times New Roman" pitchFamily="18" charset="0"/>
              </a:rPr>
              <a:t>.</a:t>
            </a:r>
          </a:p>
          <a:p>
            <a:pPr marL="0" indent="0" algn="ctr">
              <a:buNone/>
            </a:pPr>
            <a:r>
              <a:rPr lang="el-GR" sz="2400" dirty="0" smtClean="0">
                <a:latin typeface="Times New Roman" pitchFamily="18" charset="0"/>
                <a:cs typeface="Times New Roman" pitchFamily="18" charset="0"/>
              </a:rPr>
              <a:t>κ</a:t>
            </a:r>
            <a:r>
              <a:rPr lang="en-US" sz="2400" i="1" dirty="0">
                <a:latin typeface="Times New Roman" pitchFamily="18" charset="0"/>
                <a:cs typeface="Times New Roman" pitchFamily="18" charset="0"/>
              </a:rPr>
              <a:t>V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λ∞ = λ</a:t>
            </a:r>
            <a:r>
              <a:rPr lang="en-US" sz="2400" i="1" dirty="0">
                <a:latin typeface="Times New Roman" pitchFamily="18" charset="0"/>
                <a:cs typeface="Times New Roman" pitchFamily="18" charset="0"/>
              </a:rPr>
              <a:t>a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λ</a:t>
            </a:r>
            <a:r>
              <a:rPr lang="en-US" sz="2400" i="1" dirty="0">
                <a:latin typeface="Times New Roman" pitchFamily="18" charset="0"/>
                <a:cs typeface="Times New Roman" pitchFamily="18" charset="0"/>
              </a:rPr>
              <a:t>c</a:t>
            </a:r>
          </a:p>
          <a:p>
            <a:r>
              <a:rPr lang="en-US" sz="2400" dirty="0">
                <a:latin typeface="Times New Roman" pitchFamily="18" charset="0"/>
                <a:cs typeface="Times New Roman" pitchFamily="18" charset="0"/>
              </a:rPr>
              <a:t>knowing κ and λ∞, </a:t>
            </a:r>
            <a:r>
              <a:rPr lang="en-US" sz="2400" i="1" dirty="0">
                <a:latin typeface="Times New Roman" pitchFamily="18" charset="0"/>
                <a:cs typeface="Times New Roman" pitchFamily="18" charset="0"/>
              </a:rPr>
              <a:t>V </a:t>
            </a:r>
            <a:r>
              <a:rPr lang="en-US" sz="2400" dirty="0">
                <a:latin typeface="Times New Roman" pitchFamily="18" charset="0"/>
                <a:cs typeface="Times New Roman" pitchFamily="18" charset="0"/>
              </a:rPr>
              <a:t>can be found out which is the volume in ml containing 1 g-</a:t>
            </a:r>
            <a:r>
              <a:rPr lang="en-US" sz="2400" dirty="0" err="1">
                <a:latin typeface="Times New Roman" pitchFamily="18" charset="0"/>
                <a:cs typeface="Times New Roman" pitchFamily="18" charset="0"/>
              </a:rPr>
              <a:t>eqvt</a:t>
            </a:r>
            <a:r>
              <a:rPr lang="en-US" sz="2400" dirty="0">
                <a:latin typeface="Times New Roman" pitchFamily="18" charset="0"/>
                <a:cs typeface="Times New Roman" pitchFamily="18" charset="0"/>
              </a:rPr>
              <a:t> of </a:t>
            </a:r>
            <a:r>
              <a:rPr lang="en-US" sz="2400" dirty="0" smtClean="0">
                <a:latin typeface="Times New Roman" pitchFamily="18" charset="0"/>
                <a:cs typeface="Times New Roman" pitchFamily="18" charset="0"/>
              </a:rPr>
              <a:t>the electrolyte</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890367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5"/>
            <a:ext cx="8352928" cy="340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10732"/>
            <a:ext cx="7356731" cy="223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97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rmAutofit/>
          </a:bodyPr>
          <a:lstStyle/>
          <a:p>
            <a:pPr marL="457200" indent="-457200">
              <a:buFont typeface="+mj-lt"/>
              <a:buAutoNum type="arabicPeriod" startAt="3"/>
            </a:pPr>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charged ions are free to move through the solution to the oppositely charged electrode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movement of the ions constitutes the electric current through electrolytes. This explains </a:t>
            </a:r>
            <a:r>
              <a:rPr lang="en-US" sz="2400" dirty="0" smtClean="0">
                <a:latin typeface="Times New Roman" pitchFamily="18" charset="0"/>
                <a:cs typeface="Times New Roman" pitchFamily="18" charset="0"/>
              </a:rPr>
              <a:t>the conductivity </a:t>
            </a:r>
            <a:r>
              <a:rPr lang="en-US" sz="2400" dirty="0">
                <a:latin typeface="Times New Roman" pitchFamily="18" charset="0"/>
                <a:cs typeface="Times New Roman" pitchFamily="18" charset="0"/>
              </a:rPr>
              <a:t>of electrolytes as well as the phenomenon of electrolysis</a:t>
            </a:r>
            <a:r>
              <a:rPr lang="en-US" sz="2400" dirty="0" smtClean="0">
                <a:latin typeface="Times New Roman" pitchFamily="18" charset="0"/>
                <a:cs typeface="Times New Roman" pitchFamily="18" charset="0"/>
              </a:rPr>
              <a:t>.</a:t>
            </a:r>
          </a:p>
          <a:p>
            <a:pPr marL="457200" indent="-457200">
              <a:buFont typeface="+mj-lt"/>
              <a:buAutoNum type="arabicPeriod" startAt="3"/>
            </a:pPr>
            <a:endParaRPr lang="en-US" sz="2400" dirty="0" smtClean="0">
              <a:latin typeface="Times New Roman" pitchFamily="18" charset="0"/>
              <a:cs typeface="Times New Roman" pitchFamily="18" charset="0"/>
            </a:endParaRPr>
          </a:p>
          <a:p>
            <a:pPr marL="457200" indent="-457200">
              <a:buFont typeface="+mj-lt"/>
              <a:buAutoNum type="arabicPeriod" startAt="3"/>
            </a:pPr>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electrical conductivity of an electrolyte solution depends on the number of ions </a:t>
            </a:r>
            <a:r>
              <a:rPr lang="en-US" sz="2400" b="1" dirty="0" smtClean="0">
                <a:latin typeface="Times New Roman" pitchFamily="18" charset="0"/>
                <a:cs typeface="Times New Roman" pitchFamily="18" charset="0"/>
              </a:rPr>
              <a:t>present in </a:t>
            </a:r>
            <a:r>
              <a:rPr lang="en-US" sz="2400" b="1" dirty="0">
                <a:latin typeface="Times New Roman" pitchFamily="18" charset="0"/>
                <a:cs typeface="Times New Roman" pitchFamily="18" charset="0"/>
              </a:rPr>
              <a:t>solution. </a:t>
            </a:r>
            <a:r>
              <a:rPr lang="en-US" sz="2400" dirty="0">
                <a:latin typeface="Times New Roman" pitchFamily="18" charset="0"/>
                <a:cs typeface="Times New Roman" pitchFamily="18" charset="0"/>
              </a:rPr>
              <a:t>Thus the degree of dissociation of an electrolyte determines whether it is a </a:t>
            </a:r>
            <a:r>
              <a:rPr lang="en-US" sz="2400" dirty="0" smtClean="0">
                <a:latin typeface="Times New Roman" pitchFamily="18" charset="0"/>
                <a:cs typeface="Times New Roman" pitchFamily="18" charset="0"/>
              </a:rPr>
              <a:t>strong electrolyte </a:t>
            </a:r>
            <a:r>
              <a:rPr lang="en-US" sz="2400" dirty="0">
                <a:latin typeface="Times New Roman" pitchFamily="18" charset="0"/>
                <a:cs typeface="Times New Roman" pitchFamily="18" charset="0"/>
              </a:rPr>
              <a:t>or a weak electrolyte.</a:t>
            </a:r>
          </a:p>
        </p:txBody>
      </p:sp>
    </p:spTree>
    <p:extLst>
      <p:ext uri="{BB962C8B-B14F-4D97-AF65-F5344CB8AC3E}">
        <p14:creationId xmlns:p14="http://schemas.microsoft.com/office/powerpoint/2010/main" val="2824462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a:bodyPr>
          <a:lstStyle/>
          <a:p>
            <a:r>
              <a:rPr lang="en-US" sz="2400" b="1" dirty="0" smtClean="0">
                <a:latin typeface="Times New Roman" pitchFamily="18" charset="0"/>
                <a:cs typeface="Times New Roman" pitchFamily="18" charset="0"/>
              </a:rPr>
              <a:t>(4</a:t>
            </a:r>
            <a:r>
              <a:rPr lang="en-US" sz="2400" b="1" dirty="0">
                <a:latin typeface="Times New Roman" pitchFamily="18" charset="0"/>
                <a:cs typeface="Times New Roman" pitchFamily="18" charset="0"/>
              </a:rPr>
              <a:t>) Calculation of the Degree of Dissociation or Conductance </a:t>
            </a:r>
            <a:r>
              <a:rPr lang="en-US" sz="2400" b="1" dirty="0" smtClean="0">
                <a:latin typeface="Times New Roman" pitchFamily="18" charset="0"/>
                <a:cs typeface="Times New Roman" pitchFamily="18" charset="0"/>
              </a:rPr>
              <a:t>Ratio</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48272"/>
            <a:ext cx="8229600" cy="2908920"/>
          </a:xfrm>
        </p:spPr>
        <p:txBody>
          <a:bodyPr>
            <a:normAutofit/>
          </a:bodyPr>
          <a:lstStyle/>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apparent degree of dissociation, α, of an electrolyte at the dilution </a:t>
            </a:r>
            <a:r>
              <a:rPr lang="en-US" sz="2400" i="1" dirty="0">
                <a:latin typeface="Times New Roman" pitchFamily="18" charset="0"/>
                <a:cs typeface="Times New Roman" pitchFamily="18" charset="0"/>
              </a:rPr>
              <a:t>V </a:t>
            </a:r>
            <a:r>
              <a:rPr lang="en-US" sz="2400" dirty="0">
                <a:latin typeface="Times New Roman" pitchFamily="18" charset="0"/>
                <a:cs typeface="Times New Roman" pitchFamily="18" charset="0"/>
              </a:rPr>
              <a:t>is given by α = </a:t>
            </a:r>
            <a:r>
              <a:rPr lang="en-US" sz="2400" dirty="0" err="1" smtClean="0">
                <a:latin typeface="Times New Roman" pitchFamily="18" charset="0"/>
                <a:cs typeface="Times New Roman" pitchFamily="18" charset="0"/>
              </a:rPr>
              <a:t>λ</a:t>
            </a:r>
            <a:r>
              <a:rPr lang="en-US" sz="2400" i="1" dirty="0" err="1" smtClean="0">
                <a:latin typeface="Times New Roman" pitchFamily="18" charset="0"/>
                <a:cs typeface="Times New Roman" pitchFamily="18" charset="0"/>
              </a:rPr>
              <a:t>v</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λ</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where </a:t>
            </a:r>
            <a:r>
              <a:rPr lang="en-US" sz="2400" dirty="0" err="1">
                <a:latin typeface="Times New Roman" pitchFamily="18" charset="0"/>
                <a:cs typeface="Times New Roman" pitchFamily="18" charset="0"/>
              </a:rPr>
              <a:t>λ</a:t>
            </a:r>
            <a:r>
              <a:rPr lang="en-US" sz="2400" i="1" dirty="0" err="1">
                <a:latin typeface="Times New Roman" pitchFamily="18" charset="0"/>
                <a:cs typeface="Times New Roman" pitchFamily="18" charset="0"/>
              </a:rPr>
              <a:t>v</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is the equivalent conductance of the electrolyte at the dilution </a:t>
            </a:r>
            <a:r>
              <a:rPr lang="en-US" sz="2400" i="1" dirty="0">
                <a:latin typeface="Times New Roman" pitchFamily="18" charset="0"/>
                <a:cs typeface="Times New Roman" pitchFamily="18" charset="0"/>
              </a:rPr>
              <a:t>V </a:t>
            </a:r>
            <a:r>
              <a:rPr lang="en-US" sz="2400" dirty="0">
                <a:latin typeface="Times New Roman" pitchFamily="18" charset="0"/>
                <a:cs typeface="Times New Roman" pitchFamily="18" charset="0"/>
              </a:rPr>
              <a:t>and λ∞ is its </a:t>
            </a:r>
            <a:r>
              <a:rPr lang="en-US" sz="2400" dirty="0" smtClean="0">
                <a:latin typeface="Times New Roman" pitchFamily="18" charset="0"/>
                <a:cs typeface="Times New Roman" pitchFamily="18" charset="0"/>
              </a:rPr>
              <a:t>equivalent conductance </a:t>
            </a:r>
            <a:r>
              <a:rPr lang="en-US" sz="2400" dirty="0">
                <a:latin typeface="Times New Roman" pitchFamily="18" charset="0"/>
                <a:cs typeface="Times New Roman" pitchFamily="18" charset="0"/>
              </a:rPr>
              <a:t>at infinite dilution.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according to </a:t>
            </a:r>
            <a:r>
              <a:rPr lang="en-US" sz="2400" dirty="0" err="1">
                <a:latin typeface="Times New Roman" pitchFamily="18" charset="0"/>
                <a:cs typeface="Times New Roman" pitchFamily="18" charset="0"/>
              </a:rPr>
              <a:t>Kohlrausch’s</a:t>
            </a:r>
            <a:r>
              <a:rPr lang="en-US" sz="2400" dirty="0">
                <a:latin typeface="Times New Roman" pitchFamily="18" charset="0"/>
                <a:cs typeface="Times New Roman" pitchFamily="18" charset="0"/>
              </a:rPr>
              <a:t> Law is the sum of </a:t>
            </a:r>
            <a:r>
              <a:rPr lang="en-US" sz="2400" dirty="0" err="1">
                <a:latin typeface="Times New Roman" pitchFamily="18" charset="0"/>
                <a:cs typeface="Times New Roman" pitchFamily="18" charset="0"/>
              </a:rPr>
              <a:t>λ</a:t>
            </a:r>
            <a:r>
              <a:rPr lang="en-US" sz="2400" i="1" dirty="0" err="1">
                <a:latin typeface="Times New Roman" pitchFamily="18" charset="0"/>
                <a:cs typeface="Times New Roman" pitchFamily="18" charset="0"/>
              </a:rPr>
              <a:t>a</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dirty="0" err="1">
                <a:latin typeface="Times New Roman" pitchFamily="18" charset="0"/>
                <a:cs typeface="Times New Roman" pitchFamily="18" charset="0"/>
              </a:rPr>
              <a:t>λ</a:t>
            </a:r>
            <a:r>
              <a:rPr lang="en-US" sz="2400" i="1" dirty="0" err="1">
                <a:latin typeface="Times New Roman" pitchFamily="18" charset="0"/>
                <a:cs typeface="Times New Roman" pitchFamily="18" charset="0"/>
              </a:rPr>
              <a:t>c</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870491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7848872" cy="626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46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(5) Calculation of the Ionic product for Water</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000" dirty="0">
                <a:latin typeface="Times New Roman" pitchFamily="18" charset="0"/>
                <a:cs typeface="Times New Roman" pitchFamily="18" charset="0"/>
              </a:rPr>
              <a:t>The observed specific conductance of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water at 25°C is 5.54 × 10</a:t>
            </a:r>
            <a:r>
              <a:rPr lang="en-US" sz="2000" baseline="30000" dirty="0">
                <a:latin typeface="Times New Roman" pitchFamily="18" charset="0"/>
                <a:cs typeface="Times New Roman" pitchFamily="18" charset="0"/>
              </a:rPr>
              <a:t>–8</a:t>
            </a:r>
            <a:r>
              <a:rPr lang="en-US" sz="2000" dirty="0">
                <a:latin typeface="Times New Roman" pitchFamily="18" charset="0"/>
                <a:cs typeface="Times New Roman" pitchFamily="18" charset="0"/>
              </a:rPr>
              <a:t> mhos. </a:t>
            </a:r>
            <a:r>
              <a:rPr lang="en-US" sz="2000" dirty="0" smtClean="0">
                <a:latin typeface="Times New Roman" pitchFamily="18" charset="0"/>
                <a:cs typeface="Times New Roman" pitchFamily="18" charset="0"/>
              </a:rPr>
              <a:t>The conductance </a:t>
            </a:r>
            <a:r>
              <a:rPr lang="en-US" sz="2000" dirty="0">
                <a:latin typeface="Times New Roman" pitchFamily="18" charset="0"/>
                <a:cs typeface="Times New Roman" pitchFamily="18" charset="0"/>
              </a:rPr>
              <a:t>of one </a:t>
            </a:r>
            <a:r>
              <a:rPr lang="en-US" sz="2000" dirty="0" err="1">
                <a:latin typeface="Times New Roman" pitchFamily="18" charset="0"/>
                <a:cs typeface="Times New Roman" pitchFamily="18" charset="0"/>
              </a:rPr>
              <a:t>litre</a:t>
            </a:r>
            <a:r>
              <a:rPr lang="en-US" sz="2000" dirty="0">
                <a:latin typeface="Times New Roman" pitchFamily="18" charset="0"/>
                <a:cs typeface="Times New Roman" pitchFamily="18" charset="0"/>
              </a:rPr>
              <a:t> of water containing 1 </a:t>
            </a:r>
            <a:r>
              <a:rPr lang="en-US" sz="2000" dirty="0" smtClean="0">
                <a:latin typeface="Times New Roman" pitchFamily="18" charset="0"/>
                <a:cs typeface="Times New Roman" pitchFamily="18" charset="0"/>
              </a:rPr>
              <a:t>g-</a:t>
            </a:r>
            <a:r>
              <a:rPr lang="en-US" sz="2000" dirty="0" err="1" smtClean="0">
                <a:latin typeface="Times New Roman" pitchFamily="18" charset="0"/>
                <a:cs typeface="Times New Roman" pitchFamily="18" charset="0"/>
              </a:rPr>
              <a:t>eqvt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of it would </a:t>
            </a:r>
            <a:r>
              <a:rPr lang="en-US" sz="2000" dirty="0" smtClean="0">
                <a:latin typeface="Times New Roman" pitchFamily="18" charset="0"/>
                <a:cs typeface="Times New Roman" pitchFamily="18" charset="0"/>
              </a:rPr>
              <a:t>be:</a:t>
            </a:r>
            <a:endParaRPr lang="en-US" sz="2000" dirty="0">
              <a:latin typeface="Times New Roman" pitchFamily="18" charset="0"/>
              <a:cs typeface="Times New Roman" pitchFamily="18" charset="0"/>
            </a:endParaRPr>
          </a:p>
          <a:p>
            <a:pPr marL="0" indent="0" algn="ctr">
              <a:buNone/>
            </a:pPr>
            <a:r>
              <a:rPr lang="pt-BR" sz="2000" dirty="0">
                <a:latin typeface="Times New Roman" pitchFamily="18" charset="0"/>
                <a:cs typeface="Times New Roman" pitchFamily="18" charset="0"/>
              </a:rPr>
              <a:t>λ</a:t>
            </a:r>
            <a:r>
              <a:rPr lang="pt-BR" sz="2000" baseline="-25000" dirty="0">
                <a:latin typeface="Times New Roman" pitchFamily="18" charset="0"/>
                <a:cs typeface="Times New Roman" pitchFamily="18" charset="0"/>
              </a:rPr>
              <a:t>H2O</a:t>
            </a:r>
            <a:r>
              <a:rPr lang="pt-BR" sz="2000" dirty="0">
                <a:latin typeface="Times New Roman" pitchFamily="18" charset="0"/>
                <a:cs typeface="Times New Roman" pitchFamily="18" charset="0"/>
              </a:rPr>
              <a:t> = 5.54 × 10</a:t>
            </a:r>
            <a:r>
              <a:rPr lang="pt-BR" sz="2000" baseline="30000" dirty="0">
                <a:latin typeface="Times New Roman" pitchFamily="18" charset="0"/>
                <a:cs typeface="Times New Roman" pitchFamily="18" charset="0"/>
              </a:rPr>
              <a:t>–8</a:t>
            </a:r>
            <a:r>
              <a:rPr lang="pt-BR" sz="2000" dirty="0">
                <a:latin typeface="Times New Roman" pitchFamily="18" charset="0"/>
                <a:cs typeface="Times New Roman" pitchFamily="18" charset="0"/>
              </a:rPr>
              <a:t> × 1000 = 5.54 × 10</a:t>
            </a:r>
            <a:r>
              <a:rPr lang="pt-BR" sz="2000" baseline="30000" dirty="0">
                <a:latin typeface="Times New Roman" pitchFamily="18" charset="0"/>
                <a:cs typeface="Times New Roman" pitchFamily="18" charset="0"/>
              </a:rPr>
              <a:t>–5</a:t>
            </a:r>
            <a:r>
              <a:rPr lang="pt-BR" sz="2000" dirty="0">
                <a:latin typeface="Times New Roman" pitchFamily="18" charset="0"/>
                <a:cs typeface="Times New Roman" pitchFamily="18" charset="0"/>
              </a:rPr>
              <a:t> mhos</a:t>
            </a:r>
          </a:p>
          <a:p>
            <a:r>
              <a:rPr lang="en-US" sz="2000" dirty="0">
                <a:latin typeface="Times New Roman" pitchFamily="18" charset="0"/>
                <a:cs typeface="Times New Roman" pitchFamily="18" charset="0"/>
              </a:rPr>
              <a:t>At the same temperature the conductance of H+ ions and OH– ions </a:t>
            </a:r>
            <a:r>
              <a:rPr lang="en-US" sz="2000" dirty="0" smtClean="0">
                <a:latin typeface="Times New Roman" pitchFamily="18" charset="0"/>
                <a:cs typeface="Times New Roman" pitchFamily="18" charset="0"/>
              </a:rPr>
              <a:t>are:</a:t>
            </a:r>
          </a:p>
          <a:p>
            <a:pPr marL="0" indent="0" algn="ctr">
              <a:buNone/>
            </a:pPr>
            <a:r>
              <a:rPr lang="el-GR" sz="2000" dirty="0" smtClean="0">
                <a:latin typeface="Times New Roman" pitchFamily="18" charset="0"/>
                <a:cs typeface="Times New Roman" pitchFamily="18" charset="0"/>
              </a:rPr>
              <a:t>λ</a:t>
            </a:r>
            <a:r>
              <a:rPr lang="en-US" sz="2000" baseline="-25000" dirty="0">
                <a:latin typeface="Times New Roman" pitchFamily="18" charset="0"/>
                <a:cs typeface="Times New Roman" pitchFamily="18" charset="0"/>
              </a:rPr>
              <a:t>H+</a:t>
            </a:r>
            <a:r>
              <a:rPr lang="en-US" sz="2000" dirty="0">
                <a:latin typeface="Times New Roman" pitchFamily="18" charset="0"/>
                <a:cs typeface="Times New Roman" pitchFamily="18" charset="0"/>
              </a:rPr>
              <a:t> = 349.8 </a:t>
            </a:r>
            <a:r>
              <a:rPr lang="en-US" sz="2000" dirty="0" smtClean="0">
                <a:latin typeface="Times New Roman" pitchFamily="18" charset="0"/>
                <a:cs typeface="Times New Roman" pitchFamily="18" charset="0"/>
              </a:rPr>
              <a:t>mhos     </a:t>
            </a:r>
            <a:r>
              <a:rPr lang="el-GR" sz="2000" dirty="0" smtClean="0">
                <a:latin typeface="Times New Roman" pitchFamily="18" charset="0"/>
                <a:cs typeface="Times New Roman" pitchFamily="18" charset="0"/>
              </a:rPr>
              <a:t>λ</a:t>
            </a:r>
            <a:r>
              <a:rPr lang="en-US" sz="2000" baseline="-25000" dirty="0" smtClean="0">
                <a:latin typeface="Times New Roman" pitchFamily="18" charset="0"/>
                <a:cs typeface="Times New Roman" pitchFamily="18" charset="0"/>
              </a:rPr>
              <a:t>OH-</a:t>
            </a:r>
            <a:r>
              <a:rPr lang="el-GR" sz="2000" dirty="0" smtClean="0">
                <a:latin typeface="Times New Roman" pitchFamily="18" charset="0"/>
                <a:cs typeface="Times New Roman" pitchFamily="18" charset="0"/>
              </a:rPr>
              <a:t> </a:t>
            </a:r>
            <a:r>
              <a:rPr lang="el-GR" sz="2000" dirty="0">
                <a:latin typeface="Times New Roman" pitchFamily="18" charset="0"/>
                <a:cs typeface="Times New Roman" pitchFamily="18" charset="0"/>
              </a:rPr>
              <a:t>= 198.5 </a:t>
            </a:r>
            <a:r>
              <a:rPr lang="en-US" sz="2000" dirty="0">
                <a:latin typeface="Times New Roman" pitchFamily="18" charset="0"/>
                <a:cs typeface="Times New Roman" pitchFamily="18" charset="0"/>
              </a:rPr>
              <a:t>mhos</a:t>
            </a:r>
          </a:p>
          <a:p>
            <a:r>
              <a:rPr lang="en-US" sz="2000" dirty="0">
                <a:latin typeface="Times New Roman" pitchFamily="18" charset="0"/>
                <a:cs typeface="Times New Roman" pitchFamily="18" charset="0"/>
              </a:rPr>
              <a:t>According to </a:t>
            </a:r>
            <a:r>
              <a:rPr lang="en-US" sz="2000" dirty="0" err="1">
                <a:latin typeface="Times New Roman" pitchFamily="18" charset="0"/>
                <a:cs typeface="Times New Roman" pitchFamily="18" charset="0"/>
              </a:rPr>
              <a:t>Kohlrausch’s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Law      </a:t>
            </a:r>
            <a:r>
              <a:rPr lang="pl-PL" sz="2000" dirty="0" smtClean="0">
                <a:latin typeface="Times New Roman" pitchFamily="18" charset="0"/>
                <a:cs typeface="Times New Roman" pitchFamily="18" charset="0"/>
              </a:rPr>
              <a:t>λ</a:t>
            </a:r>
            <a:r>
              <a:rPr lang="pl-PL" sz="2000" baseline="-25000" dirty="0" smtClean="0">
                <a:latin typeface="Times New Roman" pitchFamily="18" charset="0"/>
                <a:cs typeface="Times New Roman" pitchFamily="18" charset="0"/>
              </a:rPr>
              <a:t>H</a:t>
            </a:r>
            <a:r>
              <a:rPr lang="en-US" sz="2000" baseline="-25000" dirty="0" smtClean="0">
                <a:latin typeface="Times New Roman" pitchFamily="18" charset="0"/>
                <a:cs typeface="Times New Roman" pitchFamily="18" charset="0"/>
              </a:rPr>
              <a:t>2</a:t>
            </a:r>
            <a:r>
              <a:rPr lang="pl-PL" sz="2000" baseline="-25000" dirty="0" smtClean="0">
                <a:latin typeface="Times New Roman" pitchFamily="18" charset="0"/>
                <a:cs typeface="Times New Roman" pitchFamily="18" charset="0"/>
              </a:rPr>
              <a:t>O</a:t>
            </a:r>
            <a:r>
              <a:rPr lang="pl-PL" sz="2000" dirty="0" smtClean="0">
                <a:latin typeface="Times New Roman" pitchFamily="18" charset="0"/>
                <a:cs typeface="Times New Roman" pitchFamily="18" charset="0"/>
              </a:rPr>
              <a:t> </a:t>
            </a:r>
            <a:r>
              <a:rPr lang="pl-PL" sz="2000" dirty="0">
                <a:latin typeface="Times New Roman" pitchFamily="18" charset="0"/>
                <a:cs typeface="Times New Roman" pitchFamily="18" charset="0"/>
              </a:rPr>
              <a:t>= λ</a:t>
            </a:r>
            <a:r>
              <a:rPr lang="pl-PL" sz="2000" baseline="-25000" dirty="0">
                <a:latin typeface="Times New Roman" pitchFamily="18" charset="0"/>
                <a:cs typeface="Times New Roman" pitchFamily="18" charset="0"/>
              </a:rPr>
              <a:t>H+</a:t>
            </a:r>
            <a:r>
              <a:rPr lang="pl-PL" sz="2000" dirty="0">
                <a:latin typeface="Times New Roman" pitchFamily="18" charset="0"/>
                <a:cs typeface="Times New Roman" pitchFamily="18" charset="0"/>
              </a:rPr>
              <a:t> + λ</a:t>
            </a:r>
            <a:r>
              <a:rPr lang="pl-PL" sz="2000" baseline="-25000" dirty="0">
                <a:latin typeface="Times New Roman" pitchFamily="18" charset="0"/>
                <a:cs typeface="Times New Roman" pitchFamily="18" charset="0"/>
              </a:rPr>
              <a:t>OH–</a:t>
            </a:r>
          </a:p>
          <a:p>
            <a:pPr marL="0" indent="0" algn="ctr">
              <a:buNone/>
            </a:pPr>
            <a:r>
              <a:rPr lang="en-US" sz="2000" dirty="0">
                <a:latin typeface="Times New Roman" pitchFamily="18" charset="0"/>
                <a:cs typeface="Times New Roman" pitchFamily="18" charset="0"/>
              </a:rPr>
              <a:t>= 349.8 + 198.5 = 548.3 mhos</a:t>
            </a:r>
          </a:p>
          <a:p>
            <a:r>
              <a:rPr lang="en-US" sz="2000" dirty="0">
                <a:latin typeface="Times New Roman" pitchFamily="18" charset="0"/>
                <a:cs typeface="Times New Roman" pitchFamily="18" charset="0"/>
              </a:rPr>
              <a:t>One molecule of water gives one H+ ion and one OH– </a:t>
            </a:r>
            <a:r>
              <a:rPr lang="en-US" sz="2000" dirty="0" smtClean="0">
                <a:latin typeface="Times New Roman" pitchFamily="18" charset="0"/>
                <a:cs typeface="Times New Roman" pitchFamily="18" charset="0"/>
              </a:rPr>
              <a:t>ion, assuming </a:t>
            </a:r>
            <a:r>
              <a:rPr lang="en-US" sz="2000" dirty="0">
                <a:latin typeface="Times New Roman" pitchFamily="18" charset="0"/>
                <a:cs typeface="Times New Roman" pitchFamily="18" charset="0"/>
              </a:rPr>
              <a:t>that ionic concentration is proportional to conductance</a:t>
            </a:r>
            <a:r>
              <a:rPr lang="en-US" sz="2000" dirty="0" smtClean="0">
                <a:latin typeface="Times New Roman" pitchFamily="18" charset="0"/>
                <a:cs typeface="Times New Roman" pitchFamily="18" charset="0"/>
              </a:rPr>
              <a:t>, we have, </a:t>
            </a:r>
          </a:p>
          <a:p>
            <a:endParaRPr lang="en-US" sz="2000"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941168"/>
            <a:ext cx="6935723" cy="15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263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sz="3200" b="1" dirty="0" err="1" smtClean="0">
                <a:latin typeface="Times New Roman" pitchFamily="18" charset="0"/>
                <a:cs typeface="Times New Roman" pitchFamily="18" charset="0"/>
              </a:rPr>
              <a:t>Conductometric</a:t>
            </a:r>
            <a:r>
              <a:rPr lang="en-US" sz="3200" b="1" dirty="0" smtClean="0">
                <a:latin typeface="Times New Roman" pitchFamily="18" charset="0"/>
                <a:cs typeface="Times New Roman" pitchFamily="18" charset="0"/>
              </a:rPr>
              <a:t> Titrations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8229600" cy="4525963"/>
          </a:xfrm>
        </p:spPr>
        <p:txBody>
          <a:bodyPr>
            <a:noAutofit/>
          </a:bodyPr>
          <a:lstStyle/>
          <a:p>
            <a:r>
              <a:rPr lang="en-US" sz="2400" dirty="0" err="1" smtClean="0">
                <a:latin typeface="Times New Roman" pitchFamily="18" charset="0"/>
                <a:cs typeface="Times New Roman" pitchFamily="18" charset="0"/>
              </a:rPr>
              <a:t>Conductometric</a:t>
            </a:r>
            <a:r>
              <a:rPr lang="en-US" sz="2400" dirty="0" smtClean="0">
                <a:latin typeface="Times New Roman" pitchFamily="18" charset="0"/>
                <a:cs typeface="Times New Roman" pitchFamily="18" charset="0"/>
              </a:rPr>
              <a:t> titrations are used for determining </a:t>
            </a:r>
            <a:r>
              <a:rPr lang="en-US" sz="2400" dirty="0">
                <a:latin typeface="Times New Roman" pitchFamily="18" charset="0"/>
                <a:cs typeface="Times New Roman" pitchFamily="18" charset="0"/>
              </a:rPr>
              <a:t>the end-point </a:t>
            </a:r>
            <a:r>
              <a:rPr lang="en-US" sz="2400" dirty="0" smtClean="0">
                <a:latin typeface="Times New Roman" pitchFamily="18" charset="0"/>
                <a:cs typeface="Times New Roman" pitchFamily="18" charset="0"/>
              </a:rPr>
              <a:t>of acid-alkali reactions and precipitation reactions.</a:t>
            </a:r>
          </a:p>
          <a:p>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these titrations, advantage is taken of the fact that the </a:t>
            </a:r>
            <a:r>
              <a:rPr lang="en-US" sz="2400" b="1" dirty="0">
                <a:latin typeface="Times New Roman" pitchFamily="18" charset="0"/>
                <a:cs typeface="Times New Roman" pitchFamily="18" charset="0"/>
              </a:rPr>
              <a:t>conductance of a solution at </a:t>
            </a:r>
            <a:r>
              <a:rPr lang="en-US" sz="2400" b="1" dirty="0" smtClean="0">
                <a:latin typeface="Times New Roman" pitchFamily="18" charset="0"/>
                <a:cs typeface="Times New Roman" pitchFamily="18" charset="0"/>
              </a:rPr>
              <a:t>a constant </a:t>
            </a:r>
            <a:r>
              <a:rPr lang="en-US" sz="2400" b="1" dirty="0">
                <a:latin typeface="Times New Roman" pitchFamily="18" charset="0"/>
                <a:cs typeface="Times New Roman" pitchFamily="18" charset="0"/>
              </a:rPr>
              <a:t>temperature depends upon the number of ions present in it and their mobility. </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For this purpose</a:t>
            </a:r>
            <a:r>
              <a:rPr lang="en-US" sz="2400" dirty="0">
                <a:latin typeface="Times New Roman" pitchFamily="18" charset="0"/>
                <a:cs typeface="Times New Roman" pitchFamily="18" charset="0"/>
              </a:rPr>
              <a:t>, the titrant is added from a burette into a measured volume of the solution to be </a:t>
            </a:r>
            <a:r>
              <a:rPr lang="en-US" sz="2400" dirty="0" smtClean="0">
                <a:latin typeface="Times New Roman" pitchFamily="18" charset="0"/>
                <a:cs typeface="Times New Roman" pitchFamily="18" charset="0"/>
              </a:rPr>
              <a:t>titrated which </a:t>
            </a:r>
            <a:r>
              <a:rPr lang="en-US" sz="2400" dirty="0">
                <a:latin typeface="Times New Roman" pitchFamily="18" charset="0"/>
                <a:cs typeface="Times New Roman" pitchFamily="18" charset="0"/>
              </a:rPr>
              <a:t>is taken in a conductance cell and the conductance readings corresponding to the </a:t>
            </a:r>
            <a:r>
              <a:rPr lang="en-US" sz="2400" dirty="0" smtClean="0">
                <a:latin typeface="Times New Roman" pitchFamily="18" charset="0"/>
                <a:cs typeface="Times New Roman" pitchFamily="18" charset="0"/>
              </a:rPr>
              <a:t>various additions </a:t>
            </a:r>
            <a:r>
              <a:rPr lang="en-US" sz="2400" dirty="0">
                <a:latin typeface="Times New Roman" pitchFamily="18" charset="0"/>
                <a:cs typeface="Times New Roman" pitchFamily="18" charset="0"/>
              </a:rPr>
              <a:t>are plotted against the volume of the titrant.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this way two linear curves are obtained, </a:t>
            </a:r>
            <a:r>
              <a:rPr lang="en-US" sz="2400" dirty="0" smtClean="0">
                <a:latin typeface="Times New Roman" pitchFamily="18" charset="0"/>
                <a:cs typeface="Times New Roman" pitchFamily="18" charset="0"/>
              </a:rPr>
              <a:t>the point </a:t>
            </a:r>
            <a:r>
              <a:rPr lang="en-US" sz="2400" dirty="0">
                <a:latin typeface="Times New Roman" pitchFamily="18" charset="0"/>
                <a:cs typeface="Times New Roman" pitchFamily="18" charset="0"/>
              </a:rPr>
              <a:t>of intersection of which is the </a:t>
            </a:r>
            <a:r>
              <a:rPr lang="en-US" sz="2400" b="1" dirty="0">
                <a:latin typeface="Times New Roman" pitchFamily="18" charset="0"/>
                <a:cs typeface="Times New Roman" pitchFamily="18" charset="0"/>
              </a:rPr>
              <a:t>end-point</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38890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3168352"/>
          </a:xfrm>
        </p:spPr>
        <p:txBody>
          <a:bodyPr>
            <a:noAutofit/>
          </a:bodyPr>
          <a:lstStyle/>
          <a:p>
            <a:pPr algn="l"/>
            <a:r>
              <a:rPr lang="en-US" sz="2400" b="1" dirty="0">
                <a:latin typeface="Times New Roman" pitchFamily="18" charset="0"/>
                <a:cs typeface="Times New Roman" pitchFamily="18" charset="0"/>
              </a:rPr>
              <a:t>Advantage of </a:t>
            </a:r>
            <a:r>
              <a:rPr lang="en-US" sz="2400" b="1" dirty="0" err="1">
                <a:latin typeface="Times New Roman" pitchFamily="18" charset="0"/>
                <a:cs typeface="Times New Roman" pitchFamily="18" charset="0"/>
              </a:rPr>
              <a:t>Conductometric</a:t>
            </a:r>
            <a:r>
              <a:rPr lang="en-US" sz="2400" b="1" dirty="0">
                <a:latin typeface="Times New Roman" pitchFamily="18" charset="0"/>
                <a:cs typeface="Times New Roman" pitchFamily="18" charset="0"/>
              </a:rPr>
              <a:t> Titrations</a:t>
            </a:r>
            <a:br>
              <a:rPr lang="en-US" sz="2400" b="1" dirty="0">
                <a:latin typeface="Times New Roman" pitchFamily="18" charset="0"/>
                <a:cs typeface="Times New Roman" pitchFamily="18" charset="0"/>
              </a:rPr>
            </a:br>
            <a:r>
              <a:rPr lang="en-US" sz="2200" dirty="0">
                <a:latin typeface="Times New Roman" pitchFamily="18" charset="0"/>
                <a:cs typeface="Times New Roman" pitchFamily="18" charset="0"/>
              </a:rPr>
              <a:t>(1) </a:t>
            </a:r>
            <a:r>
              <a:rPr lang="en-US" sz="2200" dirty="0" err="1">
                <a:latin typeface="Times New Roman" pitchFamily="18" charset="0"/>
                <a:cs typeface="Times New Roman" pitchFamily="18" charset="0"/>
              </a:rPr>
              <a:t>Coloured</a:t>
            </a:r>
            <a:r>
              <a:rPr lang="en-US" sz="2200" dirty="0">
                <a:latin typeface="Times New Roman" pitchFamily="18" charset="0"/>
                <a:cs typeface="Times New Roman" pitchFamily="18" charset="0"/>
              </a:rPr>
              <a:t> solutions where no indicator is found to </a:t>
            </a:r>
            <a:r>
              <a:rPr lang="en-US" sz="2200" dirty="0" smtClean="0">
                <a:latin typeface="Times New Roman" pitchFamily="18" charset="0"/>
                <a:cs typeface="Times New Roman" pitchFamily="18" charset="0"/>
              </a:rPr>
              <a:t>work satisfactorily </a:t>
            </a:r>
            <a:r>
              <a:rPr lang="en-US" sz="2200" dirty="0">
                <a:latin typeface="Times New Roman" pitchFamily="18" charset="0"/>
                <a:cs typeface="Times New Roman" pitchFamily="18" charset="0"/>
              </a:rPr>
              <a:t>can be </a:t>
            </a:r>
            <a:r>
              <a:rPr lang="en-US" sz="2200" dirty="0" smtClean="0">
                <a:latin typeface="Times New Roman" pitchFamily="18" charset="0"/>
                <a:cs typeface="Times New Roman" pitchFamily="18" charset="0"/>
              </a:rPr>
              <a:t>successfully titrated </a:t>
            </a:r>
            <a:r>
              <a:rPr lang="en-US" sz="2200" dirty="0">
                <a:latin typeface="Times New Roman" pitchFamily="18" charset="0"/>
                <a:cs typeface="Times New Roman" pitchFamily="18" charset="0"/>
              </a:rPr>
              <a:t>by this method.</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(2) This method is useful for the titration of weak acids against weak bases which do not </a:t>
            </a:r>
            <a:r>
              <a:rPr lang="en-US" sz="2200" dirty="0" smtClean="0">
                <a:latin typeface="Times New Roman" pitchFamily="18" charset="0"/>
                <a:cs typeface="Times New Roman" pitchFamily="18" charset="0"/>
              </a:rPr>
              <a:t>give a </a:t>
            </a:r>
            <a:r>
              <a:rPr lang="en-US" sz="2200" dirty="0">
                <a:latin typeface="Times New Roman" pitchFamily="18" charset="0"/>
                <a:cs typeface="Times New Roman" pitchFamily="18" charset="0"/>
              </a:rPr>
              <a:t>sharp change of </a:t>
            </a:r>
            <a:r>
              <a:rPr lang="en-US" sz="2200" dirty="0" err="1">
                <a:latin typeface="Times New Roman" pitchFamily="18" charset="0"/>
                <a:cs typeface="Times New Roman" pitchFamily="18" charset="0"/>
              </a:rPr>
              <a:t>colour</a:t>
            </a:r>
            <a:r>
              <a:rPr lang="en-US" sz="2200" dirty="0">
                <a:latin typeface="Times New Roman" pitchFamily="18" charset="0"/>
                <a:cs typeface="Times New Roman" pitchFamily="18" charset="0"/>
              </a:rPr>
              <a:t> with indicators in ordinary volumetric analysis.</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(3) More accurate results are obtained because the end -point is determined graphically.</a:t>
            </a:r>
          </a:p>
        </p:txBody>
      </p:sp>
      <p:sp>
        <p:nvSpPr>
          <p:cNvPr id="3" name="Content Placeholder 2"/>
          <p:cNvSpPr>
            <a:spLocks noGrp="1"/>
          </p:cNvSpPr>
          <p:nvPr>
            <p:ph idx="1"/>
          </p:nvPr>
        </p:nvSpPr>
        <p:spPr>
          <a:xfrm>
            <a:off x="457200" y="3861048"/>
            <a:ext cx="8229600" cy="2664296"/>
          </a:xfrm>
        </p:spPr>
        <p:txBody>
          <a:bodyPr>
            <a:noAutofit/>
          </a:bodyPr>
          <a:lstStyle/>
          <a:p>
            <a:r>
              <a:rPr lang="en-US" sz="2200" b="1" dirty="0" smtClean="0">
                <a:latin typeface="Times New Roman" pitchFamily="18" charset="0"/>
                <a:cs typeface="Times New Roman" pitchFamily="18" charset="0"/>
              </a:rPr>
              <a:t> Types of </a:t>
            </a:r>
            <a:r>
              <a:rPr lang="en-US" sz="2200" b="1" dirty="0" err="1" smtClean="0">
                <a:latin typeface="Times New Roman" pitchFamily="18" charset="0"/>
                <a:cs typeface="Times New Roman" pitchFamily="18" charset="0"/>
              </a:rPr>
              <a:t>Conductometric</a:t>
            </a:r>
            <a:r>
              <a:rPr lang="en-US" sz="2200" b="1" dirty="0" smtClean="0">
                <a:latin typeface="Times New Roman" pitchFamily="18" charset="0"/>
                <a:cs typeface="Times New Roman" pitchFamily="18" charset="0"/>
              </a:rPr>
              <a:t> titration: </a:t>
            </a:r>
            <a:endParaRPr lang="en-US" sz="2200" dirty="0" smtClean="0">
              <a:latin typeface="Times New Roman" pitchFamily="18" charset="0"/>
              <a:cs typeface="Times New Roman" pitchFamily="18" charset="0"/>
            </a:endParaRPr>
          </a:p>
          <a:p>
            <a:pPr marL="0" indent="0">
              <a:buNone/>
            </a:pPr>
            <a:r>
              <a:rPr lang="en-US" sz="2200" dirty="0" smtClean="0">
                <a:latin typeface="Times New Roman" pitchFamily="18" charset="0"/>
                <a:cs typeface="Times New Roman" pitchFamily="18" charset="0"/>
              </a:rPr>
              <a:t>(1) Titration of a Strong acid against a Strong base</a:t>
            </a:r>
          </a:p>
          <a:p>
            <a:pPr marL="0" indent="0">
              <a:buNone/>
            </a:pPr>
            <a:r>
              <a:rPr lang="en-US" sz="2200" dirty="0" smtClean="0">
                <a:latin typeface="Times New Roman" pitchFamily="18" charset="0"/>
                <a:cs typeface="Times New Roman" pitchFamily="18" charset="0"/>
              </a:rPr>
              <a:t>(2) Titration of a Weak acid against a Strong alkali</a:t>
            </a:r>
          </a:p>
          <a:p>
            <a:pPr marL="0" indent="0">
              <a:buNone/>
            </a:pPr>
            <a:r>
              <a:rPr lang="en-US" sz="2200" dirty="0" smtClean="0">
                <a:latin typeface="Times New Roman" pitchFamily="18" charset="0"/>
                <a:cs typeface="Times New Roman" pitchFamily="18" charset="0"/>
              </a:rPr>
              <a:t>(3) Titration of a Strong acid against a Weak base</a:t>
            </a:r>
          </a:p>
          <a:p>
            <a:pPr marL="0" indent="0">
              <a:buNone/>
            </a:pPr>
            <a:r>
              <a:rPr lang="en-US" sz="2200" dirty="0" smtClean="0">
                <a:latin typeface="Times New Roman" pitchFamily="18" charset="0"/>
                <a:cs typeface="Times New Roman" pitchFamily="18" charset="0"/>
              </a:rPr>
              <a:t>(4) Titration of a Weak acid against a Weak base</a:t>
            </a:r>
          </a:p>
          <a:p>
            <a:pPr marL="0" indent="0">
              <a:buNone/>
            </a:pPr>
            <a:r>
              <a:rPr lang="en-US" sz="2200" dirty="0" smtClean="0">
                <a:latin typeface="Times New Roman" pitchFamily="18" charset="0"/>
                <a:cs typeface="Times New Roman" pitchFamily="18" charset="0"/>
              </a:rPr>
              <a:t>(5) Precipitation reactions</a:t>
            </a:r>
            <a:endParaRPr lang="en-US" sz="2200" dirty="0"/>
          </a:p>
        </p:txBody>
      </p:sp>
    </p:spTree>
    <p:extLst>
      <p:ext uri="{BB962C8B-B14F-4D97-AF65-F5344CB8AC3E}">
        <p14:creationId xmlns:p14="http://schemas.microsoft.com/office/powerpoint/2010/main" val="2788596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itchFamily="18" charset="0"/>
                <a:cs typeface="Times New Roman" pitchFamily="18" charset="0"/>
              </a:rPr>
              <a:t>(1) Titration of a Strong acid against a Strong base</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95536" y="1412776"/>
            <a:ext cx="8229600" cy="4525963"/>
          </a:xfrm>
        </p:spPr>
        <p:txBody>
          <a:bodyPr>
            <a:noAutofit/>
          </a:bodyPr>
          <a:lstStyle/>
          <a:p>
            <a:r>
              <a:rPr lang="en-US" sz="2200" dirty="0" smtClean="0">
                <a:latin typeface="Times New Roman" pitchFamily="18" charset="0"/>
                <a:cs typeface="Times New Roman" pitchFamily="18" charset="0"/>
              </a:rPr>
              <a:t>Consider </a:t>
            </a:r>
            <a:r>
              <a:rPr lang="en-US" sz="2200" dirty="0">
                <a:latin typeface="Times New Roman" pitchFamily="18" charset="0"/>
                <a:cs typeface="Times New Roman" pitchFamily="18" charset="0"/>
              </a:rPr>
              <a:t>the reaction in which hydrochloric acid solution is titrated against a solution of </a:t>
            </a:r>
            <a:r>
              <a:rPr lang="en-US" sz="2200" dirty="0" smtClean="0">
                <a:latin typeface="Times New Roman" pitchFamily="18" charset="0"/>
                <a:cs typeface="Times New Roman" pitchFamily="18" charset="0"/>
              </a:rPr>
              <a:t>sodium hydroxide</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Take </a:t>
            </a:r>
            <a:r>
              <a:rPr lang="en-US" sz="2200" dirty="0">
                <a:latin typeface="Times New Roman" pitchFamily="18" charset="0"/>
                <a:cs typeface="Times New Roman" pitchFamily="18" charset="0"/>
              </a:rPr>
              <a:t>20 ml of the acid solution in the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conductance </a:t>
            </a:r>
            <a:r>
              <a:rPr lang="en-US" sz="2200" dirty="0">
                <a:latin typeface="Times New Roman" pitchFamily="18" charset="0"/>
                <a:cs typeface="Times New Roman" pitchFamily="18" charset="0"/>
              </a:rPr>
              <a:t>cell placed in a thermostat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and determine its </a:t>
            </a:r>
            <a:r>
              <a:rPr lang="en-US" sz="2200" dirty="0">
                <a:latin typeface="Times New Roman" pitchFamily="18" charset="0"/>
                <a:cs typeface="Times New Roman" pitchFamily="18" charset="0"/>
              </a:rPr>
              <a:t>conductance</a:t>
            </a:r>
            <a:r>
              <a:rPr lang="en-US" sz="2200" dirty="0" smtClean="0">
                <a:latin typeface="Times New Roman" pitchFamily="18" charset="0"/>
                <a:cs typeface="Times New Roman" pitchFamily="18" charset="0"/>
              </a:rPr>
              <a:t>.</a:t>
            </a:r>
          </a:p>
          <a:p>
            <a:r>
              <a:rPr lang="en-US" sz="2200" dirty="0" smtClean="0">
                <a:latin typeface="Times New Roman" pitchFamily="18" charset="0"/>
                <a:cs typeface="Times New Roman" pitchFamily="18" charset="0"/>
              </a:rPr>
              <a:t>Now </a:t>
            </a:r>
            <a:r>
              <a:rPr lang="en-US" sz="2200" dirty="0">
                <a:latin typeface="Times New Roman" pitchFamily="18" charset="0"/>
                <a:cs typeface="Times New Roman" pitchFamily="18" charset="0"/>
              </a:rPr>
              <a:t>add 1 ml sodium </a:t>
            </a:r>
            <a:r>
              <a:rPr lang="en-US" sz="2200" dirty="0" smtClean="0">
                <a:latin typeface="Times New Roman" pitchFamily="18" charset="0"/>
                <a:cs typeface="Times New Roman" pitchFamily="18" charset="0"/>
              </a:rPr>
              <a:t>hydroxide</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solution from </a:t>
            </a:r>
            <a:r>
              <a:rPr lang="en-US" sz="2200" dirty="0">
                <a:latin typeface="Times New Roman" pitchFamily="18" charset="0"/>
                <a:cs typeface="Times New Roman" pitchFamily="18" charset="0"/>
              </a:rPr>
              <a:t>the burette at a time. </a:t>
            </a:r>
          </a:p>
          <a:p>
            <a:r>
              <a:rPr lang="en-US" sz="2200" dirty="0" smtClean="0">
                <a:latin typeface="Times New Roman" pitchFamily="18" charset="0"/>
                <a:cs typeface="Times New Roman" pitchFamily="18" charset="0"/>
              </a:rPr>
              <a:t>After each addition</a:t>
            </a:r>
            <a:r>
              <a:rPr lang="en-US" sz="2200" dirty="0">
                <a:latin typeface="Times New Roman" pitchFamily="18" charset="0"/>
                <a:cs typeface="Times New Roman" pitchFamily="18" charset="0"/>
              </a:rPr>
              <a:t>, determine the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conductance </a:t>
            </a:r>
            <a:r>
              <a:rPr lang="en-US" sz="2200" dirty="0">
                <a:latin typeface="Times New Roman" pitchFamily="18" charset="0"/>
                <a:cs typeface="Times New Roman" pitchFamily="18" charset="0"/>
              </a:rPr>
              <a:t>of the solution after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through </a:t>
            </a:r>
            <a:r>
              <a:rPr lang="en-US" sz="2200" dirty="0">
                <a:latin typeface="Times New Roman" pitchFamily="18" charset="0"/>
                <a:cs typeface="Times New Roman" pitchFamily="18" charset="0"/>
              </a:rPr>
              <a:t>mixing and plot the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conductance of </a:t>
            </a:r>
            <a:r>
              <a:rPr lang="en-US" sz="2200" dirty="0">
                <a:latin typeface="Times New Roman" pitchFamily="18" charset="0"/>
                <a:cs typeface="Times New Roman" pitchFamily="18" charset="0"/>
              </a:rPr>
              <a:t>the solution against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volume of the alkali added</a:t>
            </a:r>
            <a:r>
              <a:rPr lang="en-US" sz="2200" dirty="0" smtClean="0">
                <a:latin typeface="Times New Roman" pitchFamily="18" charset="0"/>
                <a:cs typeface="Times New Roman" pitchFamily="18" charset="0"/>
              </a:rPr>
              <a:t>.</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028" y="2079303"/>
            <a:ext cx="3729468" cy="415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972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404664"/>
            <a:ext cx="8507288" cy="4525963"/>
          </a:xfrm>
        </p:spPr>
        <p:txBody>
          <a:bodyPr>
            <a:noAutofit/>
          </a:bodyPr>
          <a:lstStyle/>
          <a:p>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point of intersection of the interpolated lines will be the </a:t>
            </a:r>
            <a:r>
              <a:rPr lang="en-US" sz="2200" dirty="0" smtClean="0">
                <a:latin typeface="Times New Roman" pitchFamily="18" charset="0"/>
                <a:cs typeface="Times New Roman" pitchFamily="18" charset="0"/>
              </a:rPr>
              <a:t>end point. </a:t>
            </a:r>
          </a:p>
          <a:p>
            <a:r>
              <a:rPr lang="en-US" sz="2200" dirty="0" smtClean="0">
                <a:latin typeface="Times New Roman" pitchFamily="18" charset="0"/>
                <a:cs typeface="Times New Roman" pitchFamily="18" charset="0"/>
              </a:rPr>
              <a:t>Before </a:t>
            </a:r>
            <a:r>
              <a:rPr lang="en-US" sz="2200" dirty="0">
                <a:latin typeface="Times New Roman" pitchFamily="18" charset="0"/>
                <a:cs typeface="Times New Roman" pitchFamily="18" charset="0"/>
              </a:rPr>
              <a:t>the addition of alkali, the </a:t>
            </a:r>
            <a:r>
              <a:rPr lang="en-US" sz="2200" dirty="0" smtClean="0">
                <a:latin typeface="Times New Roman" pitchFamily="18" charset="0"/>
                <a:cs typeface="Times New Roman" pitchFamily="18" charset="0"/>
              </a:rPr>
              <a:t>conductance of </a:t>
            </a:r>
            <a:r>
              <a:rPr lang="en-US" sz="2200" dirty="0">
                <a:latin typeface="Times New Roman" pitchFamily="18" charset="0"/>
                <a:cs typeface="Times New Roman" pitchFamily="18" charset="0"/>
              </a:rPr>
              <a:t>the solution is due to presence of H</a:t>
            </a:r>
            <a:r>
              <a:rPr lang="en-US" sz="2200" baseline="30000" dirty="0">
                <a:latin typeface="Times New Roman" pitchFamily="18" charset="0"/>
                <a:cs typeface="Times New Roman" pitchFamily="18" charset="0"/>
              </a:rPr>
              <a:t>+</a:t>
            </a:r>
            <a:r>
              <a:rPr lang="en-US" sz="2200" dirty="0">
                <a:latin typeface="Times New Roman" pitchFamily="18" charset="0"/>
                <a:cs typeface="Times New Roman" pitchFamily="18" charset="0"/>
              </a:rPr>
              <a:t> and </a:t>
            </a:r>
            <a:r>
              <a:rPr lang="en-US" sz="2200" dirty="0" err="1">
                <a:latin typeface="Times New Roman" pitchFamily="18" charset="0"/>
                <a:cs typeface="Times New Roman" pitchFamily="18" charset="0"/>
              </a:rPr>
              <a:t>Cl</a:t>
            </a:r>
            <a:r>
              <a:rPr lang="en-US" sz="2200" baseline="30000" dirty="0">
                <a:latin typeface="Times New Roman" pitchFamily="18" charset="0"/>
                <a:cs typeface="Times New Roman" pitchFamily="18" charset="0"/>
              </a:rPr>
              <a:t>–</a:t>
            </a:r>
            <a:r>
              <a:rPr lang="en-US" sz="2200" dirty="0">
                <a:latin typeface="Times New Roman" pitchFamily="18" charset="0"/>
                <a:cs typeface="Times New Roman" pitchFamily="18" charset="0"/>
              </a:rPr>
              <a:t> ions. </a:t>
            </a:r>
            <a:endParaRPr lang="en-US" sz="2200"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Since </a:t>
            </a:r>
            <a:r>
              <a:rPr lang="en-US" sz="2200" b="1" dirty="0">
                <a:latin typeface="Times New Roman" pitchFamily="18" charset="0"/>
                <a:cs typeface="Times New Roman" pitchFamily="18" charset="0"/>
              </a:rPr>
              <a:t>hydrogen ions possess the </a:t>
            </a:r>
            <a:r>
              <a:rPr lang="en-US" sz="2200" b="1" dirty="0" smtClean="0">
                <a:latin typeface="Times New Roman" pitchFamily="18" charset="0"/>
                <a:cs typeface="Times New Roman" pitchFamily="18" charset="0"/>
              </a:rPr>
              <a:t>greatest mobility </a:t>
            </a:r>
            <a:r>
              <a:rPr lang="en-US" sz="2200" b="1" dirty="0">
                <a:latin typeface="Times New Roman" pitchFamily="18" charset="0"/>
                <a:cs typeface="Times New Roman" pitchFamily="18" charset="0"/>
              </a:rPr>
              <a:t>of any ion, the greater part of the conductance is due to it. </a:t>
            </a:r>
            <a:r>
              <a:rPr lang="en-US" sz="2200" b="1" dirty="0" smtClean="0">
                <a:latin typeface="Times New Roman" pitchFamily="18" charset="0"/>
                <a:cs typeface="Times New Roman" pitchFamily="18" charset="0"/>
              </a:rPr>
              <a:t> </a:t>
            </a:r>
          </a:p>
          <a:p>
            <a:r>
              <a:rPr lang="en-US" sz="2200" dirty="0" smtClean="0">
                <a:latin typeface="Times New Roman" pitchFamily="18" charset="0"/>
                <a:cs typeface="Times New Roman" pitchFamily="18" charset="0"/>
              </a:rPr>
              <a:t>As </a:t>
            </a:r>
            <a:r>
              <a:rPr lang="en-US" sz="2200" dirty="0">
                <a:latin typeface="Times New Roman" pitchFamily="18" charset="0"/>
                <a:cs typeface="Times New Roman" pitchFamily="18" charset="0"/>
              </a:rPr>
              <a:t>alkali solution is added, </a:t>
            </a:r>
            <a:r>
              <a:rPr lang="en-US" sz="2200" dirty="0" smtClean="0">
                <a:latin typeface="Times New Roman" pitchFamily="18" charset="0"/>
                <a:cs typeface="Times New Roman" pitchFamily="18" charset="0"/>
              </a:rPr>
              <a:t>the hydrogen </a:t>
            </a:r>
            <a:r>
              <a:rPr lang="en-US" sz="2200" dirty="0">
                <a:latin typeface="Times New Roman" pitchFamily="18" charset="0"/>
                <a:cs typeface="Times New Roman" pitchFamily="18" charset="0"/>
              </a:rPr>
              <a:t>ions are removed by combination with the hydroxyl ions forming feebly </a:t>
            </a:r>
            <a:r>
              <a:rPr lang="en-US" sz="2200" dirty="0" err="1">
                <a:latin typeface="Times New Roman" pitchFamily="18" charset="0"/>
                <a:cs typeface="Times New Roman" pitchFamily="18" charset="0"/>
              </a:rPr>
              <a:t>ionised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water molecules </a:t>
            </a:r>
            <a:r>
              <a:rPr lang="en-US" sz="2200" dirty="0">
                <a:latin typeface="Times New Roman" pitchFamily="18" charset="0"/>
                <a:cs typeface="Times New Roman" pitchFamily="18" charset="0"/>
              </a:rPr>
              <a:t>and their place is taken up by comparatively slow moving Na</a:t>
            </a:r>
            <a:r>
              <a:rPr lang="en-US" sz="2200" baseline="30000" dirty="0">
                <a:latin typeface="Times New Roman" pitchFamily="18" charset="0"/>
                <a:cs typeface="Times New Roman" pitchFamily="18" charset="0"/>
              </a:rPr>
              <a:t>+</a:t>
            </a:r>
            <a:r>
              <a:rPr lang="en-US" sz="2200" dirty="0">
                <a:latin typeface="Times New Roman" pitchFamily="18" charset="0"/>
                <a:cs typeface="Times New Roman" pitchFamily="18" charset="0"/>
              </a:rPr>
              <a:t> ions.</a:t>
            </a:r>
          </a:p>
          <a:p>
            <a:pPr marL="0" indent="0" algn="ctr">
              <a:buNone/>
            </a:pPr>
            <a:r>
              <a:rPr lang="pt-BR" sz="2200" dirty="0">
                <a:latin typeface="Times New Roman" pitchFamily="18" charset="0"/>
                <a:cs typeface="Times New Roman" pitchFamily="18" charset="0"/>
              </a:rPr>
              <a:t>H</a:t>
            </a:r>
            <a:r>
              <a:rPr lang="pt-BR" sz="2200" baseline="30000" dirty="0">
                <a:latin typeface="Times New Roman" pitchFamily="18" charset="0"/>
                <a:cs typeface="Times New Roman" pitchFamily="18" charset="0"/>
              </a:rPr>
              <a:t>+</a:t>
            </a:r>
            <a:r>
              <a:rPr lang="pt-BR" sz="2200" dirty="0">
                <a:latin typeface="Times New Roman" pitchFamily="18" charset="0"/>
                <a:cs typeface="Times New Roman" pitchFamily="18" charset="0"/>
              </a:rPr>
              <a:t> + Cl</a:t>
            </a:r>
            <a:r>
              <a:rPr lang="pt-BR" sz="2200" baseline="30000" dirty="0">
                <a:latin typeface="Times New Roman" pitchFamily="18" charset="0"/>
                <a:cs typeface="Times New Roman" pitchFamily="18" charset="0"/>
              </a:rPr>
              <a:t>–</a:t>
            </a:r>
            <a:r>
              <a:rPr lang="pt-BR" sz="2200" dirty="0">
                <a:latin typeface="Times New Roman" pitchFamily="18" charset="0"/>
                <a:cs typeface="Times New Roman" pitchFamily="18" charset="0"/>
              </a:rPr>
              <a:t> + Na</a:t>
            </a:r>
            <a:r>
              <a:rPr lang="pt-BR" sz="2200" baseline="30000" dirty="0">
                <a:latin typeface="Times New Roman" pitchFamily="18" charset="0"/>
                <a:cs typeface="Times New Roman" pitchFamily="18" charset="0"/>
              </a:rPr>
              <a:t>+</a:t>
            </a:r>
            <a:r>
              <a:rPr lang="pt-BR" sz="2200" dirty="0">
                <a:latin typeface="Times New Roman" pitchFamily="18" charset="0"/>
                <a:cs typeface="Times New Roman" pitchFamily="18" charset="0"/>
              </a:rPr>
              <a:t> + OH</a:t>
            </a:r>
            <a:r>
              <a:rPr lang="pt-BR" sz="2200" baseline="30000" dirty="0">
                <a:latin typeface="Times New Roman" pitchFamily="18" charset="0"/>
                <a:cs typeface="Times New Roman" pitchFamily="18" charset="0"/>
              </a:rPr>
              <a:t>–</a:t>
            </a:r>
            <a:r>
              <a:rPr lang="pt-BR" sz="2200" dirty="0">
                <a:latin typeface="Times New Roman" pitchFamily="18" charset="0"/>
                <a:cs typeface="Times New Roman" pitchFamily="18" charset="0"/>
              </a:rPr>
              <a:t> ⎯⎯→ Na</a:t>
            </a:r>
            <a:r>
              <a:rPr lang="pt-BR" sz="2200" baseline="30000" dirty="0">
                <a:latin typeface="Times New Roman" pitchFamily="18" charset="0"/>
                <a:cs typeface="Times New Roman" pitchFamily="18" charset="0"/>
              </a:rPr>
              <a:t>+</a:t>
            </a:r>
            <a:r>
              <a:rPr lang="pt-BR" sz="2200" dirty="0">
                <a:latin typeface="Times New Roman" pitchFamily="18" charset="0"/>
                <a:cs typeface="Times New Roman" pitchFamily="18" charset="0"/>
              </a:rPr>
              <a:t> + Cl</a:t>
            </a:r>
            <a:r>
              <a:rPr lang="pt-BR" sz="2200" baseline="30000" dirty="0">
                <a:latin typeface="Times New Roman" pitchFamily="18" charset="0"/>
                <a:cs typeface="Times New Roman" pitchFamily="18" charset="0"/>
              </a:rPr>
              <a:t>–</a:t>
            </a:r>
            <a:r>
              <a:rPr lang="pt-BR" sz="2200" dirty="0">
                <a:latin typeface="Times New Roman" pitchFamily="18" charset="0"/>
                <a:cs typeface="Times New Roman" pitchFamily="18" charset="0"/>
              </a:rPr>
              <a:t> + H</a:t>
            </a:r>
            <a:r>
              <a:rPr lang="pt-BR" sz="2200" baseline="-25000" dirty="0">
                <a:latin typeface="Times New Roman" pitchFamily="18" charset="0"/>
                <a:cs typeface="Times New Roman" pitchFamily="18" charset="0"/>
              </a:rPr>
              <a:t>2</a:t>
            </a:r>
            <a:r>
              <a:rPr lang="pt-BR" sz="2200" dirty="0">
                <a:latin typeface="Times New Roman" pitchFamily="18" charset="0"/>
                <a:cs typeface="Times New Roman" pitchFamily="18" charset="0"/>
              </a:rPr>
              <a:t>O </a:t>
            </a:r>
          </a:p>
          <a:p>
            <a:r>
              <a:rPr lang="en-US" sz="2200" dirty="0">
                <a:latin typeface="Times New Roman" pitchFamily="18" charset="0"/>
                <a:cs typeface="Times New Roman" pitchFamily="18" charset="0"/>
              </a:rPr>
              <a:t>As a </a:t>
            </a:r>
            <a:r>
              <a:rPr lang="en-US" sz="2200" dirty="0" smtClean="0">
                <a:latin typeface="Times New Roman" pitchFamily="18" charset="0"/>
                <a:cs typeface="Times New Roman" pitchFamily="18" charset="0"/>
              </a:rPr>
              <a:t>result, </a:t>
            </a:r>
            <a:r>
              <a:rPr lang="en-US" sz="2200" dirty="0">
                <a:latin typeface="Times New Roman" pitchFamily="18" charset="0"/>
                <a:cs typeface="Times New Roman" pitchFamily="18" charset="0"/>
              </a:rPr>
              <a:t>the conductance of the solution decreases </a:t>
            </a:r>
            <a:r>
              <a:rPr lang="en-US" sz="2200" dirty="0" smtClean="0">
                <a:latin typeface="Times New Roman" pitchFamily="18" charset="0"/>
                <a:cs typeface="Times New Roman" pitchFamily="18" charset="0"/>
              </a:rPr>
              <a:t>till </a:t>
            </a:r>
            <a:r>
              <a:rPr lang="en-US" sz="2200" dirty="0">
                <a:latin typeface="Times New Roman" pitchFamily="18" charset="0"/>
                <a:cs typeface="Times New Roman" pitchFamily="18" charset="0"/>
              </a:rPr>
              <a:t>the end-point is reached.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After </a:t>
            </a:r>
            <a:r>
              <a:rPr lang="en-US" sz="2200" dirty="0">
                <a:latin typeface="Times New Roman" pitchFamily="18" charset="0"/>
                <a:cs typeface="Times New Roman" pitchFamily="18" charset="0"/>
              </a:rPr>
              <a:t>the equivalence point, the </a:t>
            </a:r>
            <a:r>
              <a:rPr lang="en-US" sz="2200" dirty="0" smtClean="0">
                <a:latin typeface="Times New Roman" pitchFamily="18" charset="0"/>
                <a:cs typeface="Times New Roman" pitchFamily="18" charset="0"/>
              </a:rPr>
              <a:t>further addition </a:t>
            </a:r>
            <a:r>
              <a:rPr lang="en-US" sz="2200" dirty="0">
                <a:latin typeface="Times New Roman" pitchFamily="18" charset="0"/>
                <a:cs typeface="Times New Roman" pitchFamily="18" charset="0"/>
              </a:rPr>
              <a:t>of sodium hydroxide solution results in an increase of </a:t>
            </a:r>
            <a:r>
              <a:rPr lang="en-US" sz="2200" dirty="0" smtClean="0">
                <a:latin typeface="Times New Roman" pitchFamily="18" charset="0"/>
                <a:cs typeface="Times New Roman" pitchFamily="18" charset="0"/>
              </a:rPr>
              <a:t>conductance.</a:t>
            </a:r>
          </a:p>
          <a:p>
            <a:r>
              <a:rPr lang="en-US" sz="2200" b="1" dirty="0" smtClean="0">
                <a:latin typeface="Times New Roman" pitchFamily="18" charset="0"/>
                <a:cs typeface="Times New Roman" pitchFamily="18" charset="0"/>
              </a:rPr>
              <a:t>The </a:t>
            </a:r>
            <a:r>
              <a:rPr lang="en-US" sz="2200" b="1" dirty="0">
                <a:latin typeface="Times New Roman" pitchFamily="18" charset="0"/>
                <a:cs typeface="Times New Roman" pitchFamily="18" charset="0"/>
              </a:rPr>
              <a:t>point </a:t>
            </a:r>
            <a:r>
              <a:rPr lang="en-US" sz="2200" b="1" dirty="0" smtClean="0">
                <a:latin typeface="Times New Roman" pitchFamily="18" charset="0"/>
                <a:cs typeface="Times New Roman" pitchFamily="18" charset="0"/>
              </a:rPr>
              <a:t>of minimum </a:t>
            </a:r>
            <a:r>
              <a:rPr lang="en-US" sz="2200" b="1" dirty="0">
                <a:latin typeface="Times New Roman" pitchFamily="18" charset="0"/>
                <a:cs typeface="Times New Roman" pitchFamily="18" charset="0"/>
              </a:rPr>
              <a:t>conductance, therefore, coincides with the end-point of the titration</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3516963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pPr algn="l"/>
            <a:r>
              <a:rPr lang="en-US" sz="2400" b="1" dirty="0">
                <a:latin typeface="Times New Roman" pitchFamily="18" charset="0"/>
                <a:cs typeface="Times New Roman" pitchFamily="18" charset="0"/>
              </a:rPr>
              <a:t>(2) Titration of a Weak acid against a Strong alkali</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52736"/>
            <a:ext cx="8229600" cy="4525963"/>
          </a:xfrm>
        </p:spPr>
        <p:txBody>
          <a:bodyPr>
            <a:noAutofit/>
          </a:bodyPr>
          <a:lstStyle/>
          <a:p>
            <a:pPr marL="0" indent="0" algn="ctr">
              <a:buNone/>
            </a:pPr>
            <a:r>
              <a:rPr lang="en-US" sz="2200" dirty="0" smtClean="0">
                <a:latin typeface="Times New Roman" pitchFamily="18" charset="0"/>
                <a:cs typeface="Times New Roman" pitchFamily="18" charset="0"/>
              </a:rPr>
              <a:t>CH</a:t>
            </a:r>
            <a:r>
              <a:rPr lang="en-US" sz="2200" baseline="-25000"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COOH + Na</a:t>
            </a:r>
            <a:r>
              <a:rPr lang="en-US" sz="2200" baseline="300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 OH</a:t>
            </a:r>
            <a:r>
              <a:rPr lang="en-US" sz="2200" baseline="300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 CH</a:t>
            </a:r>
            <a:r>
              <a:rPr lang="en-US" sz="2200" baseline="-25000"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COO</a:t>
            </a:r>
            <a:r>
              <a:rPr lang="en-US" sz="2200" baseline="300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 Na</a:t>
            </a:r>
            <a:r>
              <a:rPr lang="en-US" sz="2200" baseline="300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 H</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O</a:t>
            </a:r>
          </a:p>
          <a:p>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initial conductance of the solution is low because of </a:t>
            </a:r>
            <a:r>
              <a:rPr lang="en-US" sz="2200" dirty="0" smtClean="0">
                <a:latin typeface="Times New Roman" pitchFamily="18" charset="0"/>
                <a:cs typeface="Times New Roman" pitchFamily="18" charset="0"/>
              </a:rPr>
              <a:t>the poor </a:t>
            </a:r>
            <a:r>
              <a:rPr lang="en-US" sz="2200" dirty="0">
                <a:latin typeface="Times New Roman" pitchFamily="18" charset="0"/>
                <a:cs typeface="Times New Roman" pitchFamily="18" charset="0"/>
              </a:rPr>
              <a:t>dissociation of the weak acid.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On </a:t>
            </a:r>
            <a:r>
              <a:rPr lang="en-US" sz="2200" dirty="0">
                <a:latin typeface="Times New Roman" pitchFamily="18" charset="0"/>
                <a:cs typeface="Times New Roman" pitchFamily="18" charset="0"/>
              </a:rPr>
              <a:t>adding alkali, </a:t>
            </a:r>
            <a:r>
              <a:rPr lang="en-US" sz="2200" dirty="0" smtClean="0">
                <a:latin typeface="Times New Roman" pitchFamily="18" charset="0"/>
                <a:cs typeface="Times New Roman" pitchFamily="18" charset="0"/>
              </a:rPr>
              <a:t>sodium </a:t>
            </a:r>
            <a:r>
              <a:rPr lang="en-US" sz="2200" dirty="0">
                <a:latin typeface="Times New Roman" pitchFamily="18" charset="0"/>
                <a:cs typeface="Times New Roman" pitchFamily="18" charset="0"/>
              </a:rPr>
              <a:t>acetate is </a:t>
            </a:r>
            <a:r>
              <a:rPr lang="en-US" sz="2200" dirty="0" smtClean="0">
                <a:latin typeface="Times New Roman" pitchFamily="18" charset="0"/>
                <a:cs typeface="Times New Roman" pitchFamily="18" charset="0"/>
              </a:rPr>
              <a:t>formed and acetate </a:t>
            </a:r>
            <a:r>
              <a:rPr lang="en-US" sz="2200" dirty="0">
                <a:latin typeface="Times New Roman" pitchFamily="18" charset="0"/>
                <a:cs typeface="Times New Roman" pitchFamily="18" charset="0"/>
              </a:rPr>
              <a:t>ions at first tend to suppress the </a:t>
            </a:r>
            <a:r>
              <a:rPr lang="en-US" sz="2200" dirty="0" err="1">
                <a:latin typeface="Times New Roman" pitchFamily="18" charset="0"/>
                <a:cs typeface="Times New Roman" pitchFamily="18" charset="0"/>
              </a:rPr>
              <a:t>ionisation</a:t>
            </a:r>
            <a:r>
              <a:rPr lang="en-US" sz="2200" dirty="0">
                <a:latin typeface="Times New Roman" pitchFamily="18" charset="0"/>
                <a:cs typeface="Times New Roman" pitchFamily="18" charset="0"/>
              </a:rPr>
              <a:t> of acetic acid </a:t>
            </a:r>
            <a:r>
              <a:rPr lang="en-US" sz="2200" dirty="0" smtClean="0">
                <a:latin typeface="Times New Roman" pitchFamily="18" charset="0"/>
                <a:cs typeface="Times New Roman" pitchFamily="18" charset="0"/>
              </a:rPr>
              <a:t>due </a:t>
            </a:r>
            <a:r>
              <a:rPr lang="en-US" sz="2200" dirty="0">
                <a:latin typeface="Times New Roman" pitchFamily="18" charset="0"/>
                <a:cs typeface="Times New Roman" pitchFamily="18" charset="0"/>
              </a:rPr>
              <a:t>to </a:t>
            </a:r>
            <a:r>
              <a:rPr lang="en-US" sz="2200" i="1" dirty="0">
                <a:latin typeface="Times New Roman" pitchFamily="18" charset="0"/>
                <a:cs typeface="Times New Roman" pitchFamily="18" charset="0"/>
              </a:rPr>
              <a:t>Common </a:t>
            </a:r>
            <a:r>
              <a:rPr lang="en-US" sz="2200" i="1" dirty="0" smtClean="0">
                <a:latin typeface="Times New Roman" pitchFamily="18" charset="0"/>
                <a:cs typeface="Times New Roman" pitchFamily="18" charset="0"/>
              </a:rPr>
              <a:t>Ion Effect </a:t>
            </a:r>
            <a:r>
              <a:rPr lang="en-US" sz="2200" dirty="0">
                <a:latin typeface="Times New Roman" pitchFamily="18" charset="0"/>
                <a:cs typeface="Times New Roman" pitchFamily="18" charset="0"/>
              </a:rPr>
              <a:t>but after a while the conductance begins to </a:t>
            </a:r>
            <a:r>
              <a:rPr lang="en-US" sz="2200" dirty="0" smtClean="0">
                <a:latin typeface="Times New Roman" pitchFamily="18" charset="0"/>
                <a:cs typeface="Times New Roman" pitchFamily="18" charset="0"/>
              </a:rPr>
              <a:t>increase.</a:t>
            </a:r>
          </a:p>
          <a:p>
            <a:r>
              <a:rPr lang="en-US" sz="2200" dirty="0" smtClean="0">
                <a:latin typeface="Times New Roman" pitchFamily="18" charset="0"/>
                <a:cs typeface="Times New Roman" pitchFamily="18" charset="0"/>
              </a:rPr>
              <a:t>After </a:t>
            </a:r>
            <a:r>
              <a:rPr lang="en-US" sz="2200" dirty="0">
                <a:latin typeface="Times New Roman" pitchFamily="18" charset="0"/>
                <a:cs typeface="Times New Roman" pitchFamily="18" charset="0"/>
              </a:rPr>
              <a:t>the end point, further addition of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sodium </a:t>
            </a:r>
            <a:r>
              <a:rPr lang="en-US" sz="2200" dirty="0">
                <a:latin typeface="Times New Roman" pitchFamily="18" charset="0"/>
                <a:cs typeface="Times New Roman" pitchFamily="18" charset="0"/>
              </a:rPr>
              <a:t>hydroxide introduces the fast </a:t>
            </a:r>
            <a:r>
              <a:rPr lang="en-US" sz="2200" dirty="0" smtClean="0">
                <a:latin typeface="Times New Roman" pitchFamily="18" charset="0"/>
                <a:cs typeface="Times New Roman" pitchFamily="18" charset="0"/>
              </a:rPr>
              <a:t>moving</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hydroxyl ions, thus</a:t>
            </a:r>
            <a:r>
              <a:rPr lang="en-US" sz="2200" dirty="0">
                <a:latin typeface="Times New Roman" pitchFamily="18" charset="0"/>
                <a:cs typeface="Times New Roman" pitchFamily="18" charset="0"/>
              </a:rPr>
              <a:t>, the </a:t>
            </a:r>
            <a:r>
              <a:rPr lang="en-US" sz="2200" i="1" dirty="0">
                <a:latin typeface="Times New Roman" pitchFamily="18" charset="0"/>
                <a:cs typeface="Times New Roman" pitchFamily="18" charset="0"/>
              </a:rPr>
              <a:t>conductance value </a:t>
            </a:r>
            <a:r>
              <a:rPr lang="en-US" sz="2200" i="1" dirty="0" smtClean="0">
                <a:latin typeface="Times New Roman" pitchFamily="18" charset="0"/>
                <a:cs typeface="Times New Roman" pitchFamily="18" charset="0"/>
              </a:rPr>
              <a:t/>
            </a:r>
            <a:br>
              <a:rPr lang="en-US" sz="2200" i="1" dirty="0" smtClean="0">
                <a:latin typeface="Times New Roman" pitchFamily="18" charset="0"/>
                <a:cs typeface="Times New Roman" pitchFamily="18" charset="0"/>
              </a:rPr>
            </a:br>
            <a:r>
              <a:rPr lang="en-US" sz="2200" i="1" dirty="0" smtClean="0">
                <a:latin typeface="Times New Roman" pitchFamily="18" charset="0"/>
                <a:cs typeface="Times New Roman" pitchFamily="18" charset="0"/>
              </a:rPr>
              <a:t>shows </a:t>
            </a:r>
            <a:r>
              <a:rPr lang="en-US" sz="2200" i="1" dirty="0">
                <a:latin typeface="Times New Roman" pitchFamily="18" charset="0"/>
                <a:cs typeface="Times New Roman" pitchFamily="18" charset="0"/>
              </a:rPr>
              <a:t>a sharp increase</a:t>
            </a:r>
            <a:r>
              <a:rPr lang="en-US" sz="2200" dirty="0">
                <a:latin typeface="Times New Roman" pitchFamily="18" charset="0"/>
                <a:cs typeface="Times New Roman" pitchFamily="18" charset="0"/>
              </a:rPr>
              <a:t>. </a:t>
            </a:r>
          </a:p>
          <a:p>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point of intersection </a:t>
            </a:r>
            <a:r>
              <a:rPr lang="en-US" sz="2200" dirty="0" smtClean="0">
                <a:latin typeface="Times New Roman" pitchFamily="18" charset="0"/>
                <a:cs typeface="Times New Roman" pitchFamily="18" charset="0"/>
              </a:rPr>
              <a:t>of the </a:t>
            </a:r>
            <a:r>
              <a:rPr lang="en-US" sz="2200" dirty="0">
                <a:latin typeface="Times New Roman" pitchFamily="18" charset="0"/>
                <a:cs typeface="Times New Roman" pitchFamily="18" charset="0"/>
              </a:rPr>
              <a:t>two curves,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gives </a:t>
            </a:r>
            <a:r>
              <a:rPr lang="en-US" sz="2200" dirty="0">
                <a:latin typeface="Times New Roman" pitchFamily="18" charset="0"/>
                <a:cs typeface="Times New Roman" pitchFamily="18" charset="0"/>
              </a:rPr>
              <a:t>the end-point.</a:t>
            </a:r>
          </a:p>
          <a:p>
            <a:endParaRPr lang="en-US" sz="2200" dirty="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284984"/>
            <a:ext cx="2843808" cy="350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549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288" y="908720"/>
            <a:ext cx="3970784" cy="1143000"/>
          </a:xfrm>
        </p:spPr>
        <p:txBody>
          <a:bodyPr>
            <a:normAutofit/>
          </a:bodyPr>
          <a:lstStyle/>
          <a:p>
            <a:r>
              <a:rPr lang="en-US" sz="2400" b="1" dirty="0">
                <a:latin typeface="Times New Roman" pitchFamily="18" charset="0"/>
                <a:cs typeface="Times New Roman" pitchFamily="18" charset="0"/>
              </a:rPr>
              <a:t>(3) Titration of a Strong acid against a Weak base</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990" y="116632"/>
            <a:ext cx="3219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27" y="2996952"/>
            <a:ext cx="362902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067944" y="5310336"/>
            <a:ext cx="39707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(4</a:t>
            </a:r>
            <a:r>
              <a:rPr lang="en-US" sz="2400" b="1" dirty="0"/>
              <a:t>) Titration of a Weak acid against a Weak base</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314173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3970784" cy="1143000"/>
          </a:xfrm>
        </p:spPr>
        <p:txBody>
          <a:bodyPr>
            <a:normAutofit/>
          </a:bodyPr>
          <a:lstStyle/>
          <a:p>
            <a:r>
              <a:rPr lang="en-US" sz="2400" b="1" dirty="0" smtClean="0"/>
              <a:t>(5</a:t>
            </a:r>
            <a:r>
              <a:rPr lang="en-US" sz="2400" b="1" dirty="0"/>
              <a:t>) Precipitation reactions</a:t>
            </a:r>
            <a:endParaRPr lang="en-US" sz="2400" b="1" dirty="0">
              <a:latin typeface="Times New Roman" pitchFamily="18" charset="0"/>
              <a:cs typeface="Times New Roman" pitchFamily="18" charset="0"/>
            </a:endParaRPr>
          </a:p>
        </p:txBody>
      </p:sp>
      <p:sp>
        <p:nvSpPr>
          <p:cNvPr id="6" name="Title 1"/>
          <p:cNvSpPr txBox="1">
            <a:spLocks/>
          </p:cNvSpPr>
          <p:nvPr/>
        </p:nvSpPr>
        <p:spPr>
          <a:xfrm>
            <a:off x="323528" y="980728"/>
            <a:ext cx="8496944"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itchFamily="34" charset="0"/>
              <a:buChar char="•"/>
            </a:pPr>
            <a:r>
              <a:rPr lang="en-US" sz="2400" dirty="0" smtClean="0">
                <a:latin typeface="Times New Roman" pitchFamily="18" charset="0"/>
                <a:cs typeface="Times New Roman" pitchFamily="18" charset="0"/>
              </a:rPr>
              <a:t>In this type, the </a:t>
            </a:r>
            <a:r>
              <a:rPr lang="en-US" sz="2400" dirty="0">
                <a:latin typeface="Times New Roman" pitchFamily="18" charset="0"/>
                <a:cs typeface="Times New Roman" pitchFamily="18" charset="0"/>
              </a:rPr>
              <a:t>change in conductance on the addition of </a:t>
            </a:r>
            <a:r>
              <a:rPr lang="en-US" sz="2400" dirty="0" smtClean="0">
                <a:latin typeface="Times New Roman" pitchFamily="18" charset="0"/>
                <a:cs typeface="Times New Roman" pitchFamily="18" charset="0"/>
              </a:rPr>
              <a:t>silver nitrate </a:t>
            </a:r>
            <a:r>
              <a:rPr lang="en-US" sz="2400" dirty="0">
                <a:latin typeface="Times New Roman" pitchFamily="18" charset="0"/>
                <a:cs typeface="Times New Roman" pitchFamily="18" charset="0"/>
              </a:rPr>
              <a:t>is not much since the mobility of the potassium ion and the silver ion is of the same </a:t>
            </a:r>
            <a:r>
              <a:rPr lang="en-US" sz="2400" dirty="0" smtClean="0">
                <a:latin typeface="Times New Roman" pitchFamily="18" charset="0"/>
                <a:cs typeface="Times New Roman" pitchFamily="18" charset="0"/>
              </a:rPr>
              <a:t>order so the </a:t>
            </a:r>
            <a:r>
              <a:rPr lang="en-US" sz="2400" dirty="0">
                <a:latin typeface="Times New Roman" pitchFamily="18" charset="0"/>
                <a:cs typeface="Times New Roman" pitchFamily="18" charset="0"/>
              </a:rPr>
              <a:t>curve is nearly horizontal.</a:t>
            </a:r>
          </a:p>
          <a:p>
            <a:r>
              <a:rPr lang="en-US" sz="2400" dirty="0" smtClean="0">
                <a:latin typeface="Times New Roman" pitchFamily="18" charset="0"/>
                <a:cs typeface="Times New Roman" pitchFamily="18" charset="0"/>
              </a:rPr>
              <a:t>Ag</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NO</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K</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Cl</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K</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NO</a:t>
            </a:r>
            <a:r>
              <a:rPr lang="en-US" sz="2400" baseline="-25000" dirty="0" smtClean="0">
                <a:latin typeface="Times New Roman" pitchFamily="18" charset="0"/>
                <a:cs typeface="Times New Roman" pitchFamily="18" charset="0"/>
              </a:rPr>
              <a:t>3</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 </a:t>
            </a:r>
            <a:r>
              <a:rPr lang="en-US" sz="2400" dirty="0" err="1">
                <a:latin typeface="Times New Roman" pitchFamily="18" charset="0"/>
                <a:cs typeface="Times New Roman" pitchFamily="18" charset="0"/>
              </a:rPr>
              <a:t>AgCl</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ppt</a:t>
            </a:r>
            <a:r>
              <a:rPr lang="en-US" sz="2400" dirty="0">
                <a:latin typeface="Times New Roman" pitchFamily="18" charset="0"/>
                <a:cs typeface="Times New Roman" pitchFamily="18" charset="0"/>
              </a:rPr>
              <a:t>)</a:t>
            </a:r>
          </a:p>
          <a:p>
            <a:pPr marL="342900" indent="-342900" algn="l">
              <a:buFont typeface="Arial" pitchFamily="34" charset="0"/>
              <a:buChar char="•"/>
            </a:pPr>
            <a:endParaRPr lang="en-US" sz="2400" dirty="0" smtClean="0">
              <a:latin typeface="Times New Roman" pitchFamily="18" charset="0"/>
              <a:cs typeface="Times New Roman" pitchFamily="18" charset="0"/>
            </a:endParaRPr>
          </a:p>
          <a:p>
            <a:pPr marL="342900" indent="-342900" algn="l">
              <a:buFont typeface="Arial" pitchFamily="34" charset="0"/>
              <a:buChar char="•"/>
            </a:pPr>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the end-point, there </a:t>
            </a:r>
            <a:r>
              <a:rPr lang="en-US" sz="2400" dirty="0" smtClean="0">
                <a:latin typeface="Times New Roman" pitchFamily="18" charset="0"/>
                <a:cs typeface="Times New Roman" pitchFamily="18" charset="0"/>
              </a:rPr>
              <a:t>is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 sharp increase in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conductance due to an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increase </a:t>
            </a:r>
            <a:r>
              <a:rPr lang="en-US" sz="2400" dirty="0">
                <a:latin typeface="Times New Roman" pitchFamily="18" charset="0"/>
                <a:cs typeface="Times New Roman" pitchFamily="18" charset="0"/>
              </a:rPr>
              <a:t>in the </a:t>
            </a:r>
            <a:r>
              <a:rPr lang="en-US" sz="2400" dirty="0" smtClean="0">
                <a:latin typeface="Times New Roman" pitchFamily="18" charset="0"/>
                <a:cs typeface="Times New Roman" pitchFamily="18" charset="0"/>
              </a:rPr>
              <a:t>number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of free </a:t>
            </a:r>
            <a:r>
              <a:rPr lang="en-US" sz="2400" dirty="0">
                <a:latin typeface="Times New Roman" pitchFamily="18" charset="0"/>
                <a:cs typeface="Times New Roman" pitchFamily="18" charset="0"/>
              </a:rPr>
              <a:t>ions in solution.</a:t>
            </a:r>
            <a:endParaRPr lang="en-US" sz="2400" b="1" dirty="0">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1" y="3312368"/>
            <a:ext cx="46386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641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Migration Of Ions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We know that electrolytes dissociate in solution to form positive </a:t>
            </a:r>
            <a:r>
              <a:rPr lang="en-US" sz="2400" dirty="0" smtClean="0">
                <a:latin typeface="Times New Roman" pitchFamily="18" charset="0"/>
                <a:cs typeface="Times New Roman" pitchFamily="18" charset="0"/>
              </a:rPr>
              <a:t>ions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cations</a:t>
            </a:r>
            <a:r>
              <a:rPr lang="en-US" sz="2400" dirty="0">
                <a:latin typeface="Times New Roman" pitchFamily="18" charset="0"/>
                <a:cs typeface="Times New Roman" pitchFamily="18" charset="0"/>
              </a:rPr>
              <a:t>) and </a:t>
            </a:r>
            <a:r>
              <a:rPr lang="en-US" sz="2400" dirty="0" smtClean="0">
                <a:latin typeface="Times New Roman" pitchFamily="18" charset="0"/>
                <a:cs typeface="Times New Roman" pitchFamily="18" charset="0"/>
              </a:rPr>
              <a:t>negative ions </a:t>
            </a:r>
            <a:r>
              <a:rPr lang="en-US" sz="2400" dirty="0">
                <a:latin typeface="Times New Roman" pitchFamily="18" charset="0"/>
                <a:cs typeface="Times New Roman" pitchFamily="18" charset="0"/>
              </a:rPr>
              <a:t>(anions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780928"/>
            <a:ext cx="3323046" cy="12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034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7" y="1196752"/>
            <a:ext cx="8503667" cy="485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934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0614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2863" y="2769443"/>
            <a:ext cx="53816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692696"/>
            <a:ext cx="8424936" cy="2677656"/>
          </a:xfrm>
          <a:prstGeom prst="rect">
            <a:avLst/>
          </a:prstGeom>
        </p:spPr>
        <p:txBody>
          <a:bodyPr wrap="square">
            <a:spAutoFit/>
          </a:bodyPr>
          <a:lstStyle/>
          <a:p>
            <a:pPr marL="342900" indent="-342900">
              <a:buFont typeface="Arial" pitchFamily="34" charset="0"/>
              <a:buChar char="•"/>
            </a:pPr>
            <a:r>
              <a:rPr lang="en-US" sz="2400" dirty="0">
                <a:latin typeface="Times New Roman" pitchFamily="18" charset="0"/>
                <a:cs typeface="Times New Roman" pitchFamily="18" charset="0"/>
              </a:rPr>
              <a:t>As the current is passed between the electrodes of the electrolytic cell, the ions migrate to </a:t>
            </a:r>
            <a:r>
              <a:rPr lang="en-US" sz="2400" dirty="0" smtClean="0">
                <a:latin typeface="Times New Roman" pitchFamily="18" charset="0"/>
                <a:cs typeface="Times New Roman" pitchFamily="18" charset="0"/>
              </a:rPr>
              <a:t>the opposite </a:t>
            </a:r>
            <a:r>
              <a:rPr lang="en-US" sz="2400" dirty="0">
                <a:latin typeface="Times New Roman" pitchFamily="18" charset="0"/>
                <a:cs typeface="Times New Roman" pitchFamily="18" charset="0"/>
              </a:rPr>
              <a:t>electrodes.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Thus </a:t>
            </a:r>
            <a:r>
              <a:rPr lang="en-US" sz="2400" dirty="0">
                <a:latin typeface="Times New Roman" pitchFamily="18" charset="0"/>
                <a:cs typeface="Times New Roman" pitchFamily="18" charset="0"/>
              </a:rPr>
              <a:t>in the electrolytic solution of AgNO3, the </a:t>
            </a:r>
            <a:r>
              <a:rPr lang="en-US" sz="2400" dirty="0" err="1">
                <a:latin typeface="Times New Roman" pitchFamily="18" charset="0"/>
                <a:cs typeface="Times New Roman" pitchFamily="18" charset="0"/>
              </a:rPr>
              <a:t>cations</a:t>
            </a:r>
            <a:r>
              <a:rPr lang="en-US" sz="2400" dirty="0">
                <a:latin typeface="Times New Roman" pitchFamily="18" charset="0"/>
                <a:cs typeface="Times New Roman" pitchFamily="18" charset="0"/>
              </a:rPr>
              <a:t> (Ag</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will move to </a:t>
            </a:r>
            <a:r>
              <a:rPr lang="en-US" sz="2400" dirty="0" smtClean="0">
                <a:latin typeface="Times New Roman" pitchFamily="18" charset="0"/>
                <a:cs typeface="Times New Roman" pitchFamily="18" charset="0"/>
              </a:rPr>
              <a:t>the cathode </a:t>
            </a:r>
            <a:r>
              <a:rPr lang="en-US" sz="2400" dirty="0">
                <a:latin typeface="Times New Roman" pitchFamily="18" charset="0"/>
                <a:cs typeface="Times New Roman" pitchFamily="18" charset="0"/>
              </a:rPr>
              <a:t>and anions </a:t>
            </a:r>
            <a:r>
              <a:rPr lang="en-US" sz="2400" dirty="0" smtClean="0">
                <a:latin typeface="Times New Roman" pitchFamily="18" charset="0"/>
                <a:cs typeface="Times New Roman" pitchFamily="18" charset="0"/>
              </a:rPr>
              <a:t>(NO</a:t>
            </a:r>
            <a:r>
              <a:rPr lang="en-US" sz="2400" baseline="-25000" dirty="0" smtClean="0">
                <a:latin typeface="Times New Roman" pitchFamily="18" charset="0"/>
                <a:cs typeface="Times New Roman" pitchFamily="18" charset="0"/>
              </a:rPr>
              <a:t>3</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will move to the anode.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Usually </a:t>
            </a:r>
            <a:r>
              <a:rPr lang="en-US" sz="2400" dirty="0">
                <a:latin typeface="Times New Roman" pitchFamily="18" charset="0"/>
                <a:cs typeface="Times New Roman" pitchFamily="18" charset="0"/>
              </a:rPr>
              <a:t>different ions move with different rates.</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7839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Lodge’s Moving Boundary Experiment</a:t>
            </a:r>
            <a:endParaRPr lang="en-US" sz="3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1783432"/>
            <a:ext cx="6496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627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Autofit/>
          </a:bodyPr>
          <a:lstStyle/>
          <a:p>
            <a:r>
              <a:rPr lang="en-US" sz="2400" dirty="0" smtClean="0">
                <a:latin typeface="Times New Roman" pitchFamily="18" charset="0"/>
                <a:cs typeface="Times New Roman" pitchFamily="18" charset="0"/>
              </a:rPr>
              <a:t>The apparatus used consists of a U-tube which has a long horizontal portion. The </a:t>
            </a:r>
            <a:r>
              <a:rPr lang="en-US" sz="2400" dirty="0">
                <a:latin typeface="Times New Roman" pitchFamily="18" charset="0"/>
                <a:cs typeface="Times New Roman" pitchFamily="18" charset="0"/>
              </a:rPr>
              <a:t>horizontal portion is filled with a jelly of agar-agar treated with </a:t>
            </a:r>
            <a:r>
              <a:rPr lang="en-US" sz="2400" dirty="0" smtClean="0">
                <a:latin typeface="Times New Roman" pitchFamily="18" charset="0"/>
                <a:cs typeface="Times New Roman" pitchFamily="18" charset="0"/>
              </a:rPr>
              <a:t>a trace </a:t>
            </a:r>
            <a:r>
              <a:rPr lang="en-US" sz="2400" dirty="0">
                <a:latin typeface="Times New Roman" pitchFamily="18" charset="0"/>
                <a:cs typeface="Times New Roman" pitchFamily="18" charset="0"/>
              </a:rPr>
              <a:t>of alkali. This is then made red by addition of a few drops of phenolphthalein. When the jelly </a:t>
            </a:r>
            <a:r>
              <a:rPr lang="en-US" sz="2400" dirty="0" smtClean="0">
                <a:latin typeface="Times New Roman" pitchFamily="18" charset="0"/>
                <a:cs typeface="Times New Roman" pitchFamily="18" charset="0"/>
              </a:rPr>
              <a:t>is set</a:t>
            </a:r>
            <a:r>
              <a:rPr lang="en-US" sz="2400" dirty="0">
                <a:latin typeface="Times New Roman" pitchFamily="18" charset="0"/>
                <a:cs typeface="Times New Roman" pitchFamily="18" charset="0"/>
              </a:rPr>
              <a:t>, dilute </a:t>
            </a:r>
            <a:r>
              <a:rPr lang="en-US" sz="2400" dirty="0" err="1">
                <a:latin typeface="Times New Roman" pitchFamily="18" charset="0"/>
                <a:cs typeface="Times New Roman" pitchFamily="18" charset="0"/>
              </a:rPr>
              <a:t>sulphuric</a:t>
            </a:r>
            <a:r>
              <a:rPr lang="en-US" sz="2400" dirty="0">
                <a:latin typeface="Times New Roman" pitchFamily="18" charset="0"/>
                <a:cs typeface="Times New Roman" pitchFamily="18" charset="0"/>
              </a:rPr>
              <a:t> acid is added in the anodic limb of the tube. Sodium </a:t>
            </a:r>
            <a:r>
              <a:rPr lang="en-US" sz="2400" dirty="0" err="1">
                <a:latin typeface="Times New Roman" pitchFamily="18" charset="0"/>
                <a:cs typeface="Times New Roman" pitchFamily="18" charset="0"/>
              </a:rPr>
              <a:t>sulphate</a:t>
            </a:r>
            <a:r>
              <a:rPr lang="en-US" sz="2400" dirty="0">
                <a:latin typeface="Times New Roman" pitchFamily="18" charset="0"/>
                <a:cs typeface="Times New Roman" pitchFamily="18" charset="0"/>
              </a:rPr>
              <a:t> solution is </a:t>
            </a:r>
            <a:r>
              <a:rPr lang="en-US" sz="2400" dirty="0" smtClean="0">
                <a:latin typeface="Times New Roman" pitchFamily="18" charset="0"/>
                <a:cs typeface="Times New Roman" pitchFamily="18" charset="0"/>
              </a:rPr>
              <a:t>added in </a:t>
            </a: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cathodic</a:t>
            </a:r>
            <a:r>
              <a:rPr lang="en-US" sz="2400" dirty="0">
                <a:latin typeface="Times New Roman" pitchFamily="18" charset="0"/>
                <a:cs typeface="Times New Roman" pitchFamily="18" charset="0"/>
              </a:rPr>
              <a:t> limb.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passing the current, H+ ions in the left limb solution eventually move into </a:t>
            </a:r>
            <a:r>
              <a:rPr lang="en-US" sz="2400" dirty="0" smtClean="0">
                <a:latin typeface="Times New Roman" pitchFamily="18" charset="0"/>
                <a:cs typeface="Times New Roman" pitchFamily="18" charset="0"/>
              </a:rPr>
              <a:t>the agar-agar </a:t>
            </a:r>
            <a:r>
              <a:rPr lang="en-US" sz="2400" dirty="0">
                <a:latin typeface="Times New Roman" pitchFamily="18" charset="0"/>
                <a:cs typeface="Times New Roman" pitchFamily="18" charset="0"/>
              </a:rPr>
              <a:t>jelly. Their passage is marked by the gradual discharge of the red </a:t>
            </a:r>
            <a:r>
              <a:rPr lang="en-US" sz="2400"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due to </a:t>
            </a: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neutralisation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of the alkali by H+ ions. The movement of the red boundary through the agar-agar </a:t>
            </a:r>
            <a:r>
              <a:rPr lang="en-US" sz="2400" dirty="0" smtClean="0">
                <a:latin typeface="Times New Roman" pitchFamily="18" charset="0"/>
                <a:cs typeface="Times New Roman" pitchFamily="18" charset="0"/>
              </a:rPr>
              <a:t>jelly shows </a:t>
            </a:r>
            <a:r>
              <a:rPr lang="en-US" sz="2400" dirty="0">
                <a:latin typeface="Times New Roman" pitchFamily="18" charset="0"/>
                <a:cs typeface="Times New Roman" pitchFamily="18" charset="0"/>
              </a:rPr>
              <a:t>that H+ ions migrate to the cathode limb.</a:t>
            </a:r>
          </a:p>
        </p:txBody>
      </p:sp>
    </p:spTree>
    <p:extLst>
      <p:ext uri="{BB962C8B-B14F-4D97-AF65-F5344CB8AC3E}">
        <p14:creationId xmlns:p14="http://schemas.microsoft.com/office/powerpoint/2010/main" val="1740631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Relative Speed Of Ions</a:t>
            </a:r>
            <a:endParaRPr lang="en-US" sz="36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992" y="1340693"/>
            <a:ext cx="70104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05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2615</Words>
  <Application>Microsoft Office PowerPoint</Application>
  <PresentationFormat>On-screen Show (4:3)</PresentationFormat>
  <Paragraphs>153</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Times New Roman</vt:lpstr>
      <vt:lpstr>Wingdings</vt:lpstr>
      <vt:lpstr>Office Theme</vt:lpstr>
      <vt:lpstr>Theory of Electrolytic Dissociation</vt:lpstr>
      <vt:lpstr>Arrhenius Theory Of Ionisation</vt:lpstr>
      <vt:lpstr>PowerPoint Presentation</vt:lpstr>
      <vt:lpstr>PowerPoint Presentation</vt:lpstr>
      <vt:lpstr>Migration Of Ions</vt:lpstr>
      <vt:lpstr>PowerPoint Presentation</vt:lpstr>
      <vt:lpstr>Lodge’s Moving Boundary Experiment</vt:lpstr>
      <vt:lpstr>PowerPoint Presentation</vt:lpstr>
      <vt:lpstr>Relative Speed Of Ions</vt:lpstr>
      <vt:lpstr>PowerPoint Presentation</vt:lpstr>
      <vt:lpstr>PowerPoint Presentation</vt:lpstr>
      <vt:lpstr>PowerPoint Presentation</vt:lpstr>
      <vt:lpstr>PowerPoint Presentation</vt:lpstr>
      <vt:lpstr>PowerPoint Presentation</vt:lpstr>
      <vt:lpstr>What Is Transport Number ?</vt:lpstr>
      <vt:lpstr>PowerPoint Presentation</vt:lpstr>
      <vt:lpstr>PowerPoint Presentation</vt:lpstr>
      <vt:lpstr>Determination Of Transport Number</vt:lpstr>
      <vt:lpstr>Hittorf’s Method</vt:lpstr>
      <vt:lpstr>PowerPoint Presentation</vt:lpstr>
      <vt:lpstr>PowerPoint Presentation</vt:lpstr>
      <vt:lpstr>PowerPoint Presentation</vt:lpstr>
      <vt:lpstr>PowerPoint Presentation</vt:lpstr>
      <vt:lpstr>PowerPoint Presentation</vt:lpstr>
      <vt:lpstr>Moving Boundary Method</vt:lpstr>
      <vt:lpstr>PowerPoint Presentation</vt:lpstr>
      <vt:lpstr>PowerPoint Presentation</vt:lpstr>
      <vt:lpstr>PowerPoint Presentation</vt:lpstr>
      <vt:lpstr>PowerPoint Presentation</vt:lpstr>
      <vt:lpstr>PowerPoint Presentation</vt:lpstr>
      <vt:lpstr>Kohlrausch’s Law</vt:lpstr>
      <vt:lpstr>PowerPoint Presentation</vt:lpstr>
      <vt:lpstr>Applications Of Kohlrausch’s Law</vt:lpstr>
      <vt:lpstr>(1) Calculation of λ∞ for Weak electrolytes</vt:lpstr>
      <vt:lpstr>PowerPoint Presentation</vt:lpstr>
      <vt:lpstr>(2) Calculation of Absolute Ionic mobilities</vt:lpstr>
      <vt:lpstr>PowerPoint Presentation</vt:lpstr>
      <vt:lpstr>(3) Calculation of the solubility of sparingly soluble salts</vt:lpstr>
      <vt:lpstr>PowerPoint Presentation</vt:lpstr>
      <vt:lpstr>(4) Calculation of the Degree of Dissociation or Conductance Ratio</vt:lpstr>
      <vt:lpstr>PowerPoint Presentation</vt:lpstr>
      <vt:lpstr>(5) Calculation of the Ionic product for Water</vt:lpstr>
      <vt:lpstr>Conductometric Titrations</vt:lpstr>
      <vt:lpstr>Advantage of Conductometric Titrations (1) Coloured solutions where no indicator is found to work satisfactorily can be successfully titrated by this method. (2) This method is useful for the titration of weak acids against weak bases which do not give a sharp change of colour with indicators in ordinary volumetric analysis. (3) More accurate results are obtained because the end -point is determined graphically.</vt:lpstr>
      <vt:lpstr>(1) Titration of a Strong acid against a Strong base</vt:lpstr>
      <vt:lpstr>PowerPoint Presentation</vt:lpstr>
      <vt:lpstr>(2) Titration of a Weak acid against a Strong alkali</vt:lpstr>
      <vt:lpstr>(3) Titration of a Strong acid against a Weak base</vt:lpstr>
      <vt:lpstr>(5) Precipitation reactions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Electrolytic Dissociation</dc:title>
  <dc:creator>DELL</dc:creator>
  <cp:lastModifiedBy>DELL</cp:lastModifiedBy>
  <cp:revision>35</cp:revision>
  <dcterms:created xsi:type="dcterms:W3CDTF">2020-04-09T07:17:46Z</dcterms:created>
  <dcterms:modified xsi:type="dcterms:W3CDTF">2020-06-18T17:31:21Z</dcterms:modified>
</cp:coreProperties>
</file>