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95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EBA6-3C2A-4A9E-B796-CDBA9DD829C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0F04-3874-41D6-B86D-AEB0E1C2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0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EBA6-3C2A-4A9E-B796-CDBA9DD829C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0F04-3874-41D6-B86D-AEB0E1C2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2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EBA6-3C2A-4A9E-B796-CDBA9DD829C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0F04-3874-41D6-B86D-AEB0E1C2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EBA6-3C2A-4A9E-B796-CDBA9DD829C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0F04-3874-41D6-B86D-AEB0E1C2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3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EBA6-3C2A-4A9E-B796-CDBA9DD829C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0F04-3874-41D6-B86D-AEB0E1C2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4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EBA6-3C2A-4A9E-B796-CDBA9DD829C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0F04-3874-41D6-B86D-AEB0E1C2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7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EBA6-3C2A-4A9E-B796-CDBA9DD829C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0F04-3874-41D6-B86D-AEB0E1C2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0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EBA6-3C2A-4A9E-B796-CDBA9DD829C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0F04-3874-41D6-B86D-AEB0E1C2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6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EBA6-3C2A-4A9E-B796-CDBA9DD829C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0F04-3874-41D6-B86D-AEB0E1C2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EBA6-3C2A-4A9E-B796-CDBA9DD829C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0F04-3874-41D6-B86D-AEB0E1C2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4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EBA6-3C2A-4A9E-B796-CDBA9DD829C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00F04-3874-41D6-B86D-AEB0E1C2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2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7EBA6-3C2A-4A9E-B796-CDBA9DD829C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00F04-3874-41D6-B86D-AEB0E1C2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3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Electromotive </a:t>
            </a:r>
            <a:r>
              <a:rPr lang="en-US" dirty="0" smtClean="0"/>
              <a:t>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7360" y="3068960"/>
            <a:ext cx="6400800" cy="1752600"/>
          </a:xfrm>
        </p:spPr>
        <p:txBody>
          <a:bodyPr>
            <a:normAutofit/>
          </a:bodyPr>
          <a:lstStyle/>
          <a:p>
            <a:r>
              <a:rPr lang="en-US" smtClean="0"/>
              <a:t>Adil</a:t>
            </a:r>
            <a:r>
              <a:rPr lang="en-US" dirty="0" smtClean="0"/>
              <a:t> Hamid </a:t>
            </a:r>
          </a:p>
          <a:p>
            <a:r>
              <a:rPr lang="en-US" dirty="0" smtClean="0"/>
              <a:t>Third stage</a:t>
            </a:r>
            <a:br>
              <a:rPr lang="en-US" dirty="0" smtClean="0"/>
            </a:br>
            <a:r>
              <a:rPr lang="en-US" dirty="0" smtClean="0"/>
              <a:t>Physical 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54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dirty="0" smtClean="0"/>
              <a:t>The </a:t>
            </a:r>
            <a:r>
              <a:rPr lang="en-US" sz="2800" dirty="0"/>
              <a:t>symbol for an </a:t>
            </a:r>
            <a:r>
              <a:rPr lang="en-US" sz="2800" b="1" dirty="0"/>
              <a:t>inert electrode, </a:t>
            </a:r>
            <a:r>
              <a:rPr lang="en-US" sz="2800" dirty="0"/>
              <a:t>like the platinum electrode is often enclosed in a bracket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 startAt="5"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 smtClean="0"/>
              <a:t>The </a:t>
            </a:r>
            <a:r>
              <a:rPr lang="en-US" sz="2800" dirty="0"/>
              <a:t>value of </a:t>
            </a:r>
            <a:r>
              <a:rPr lang="en-US" sz="2800" dirty="0" err="1"/>
              <a:t>emf</a:t>
            </a:r>
            <a:r>
              <a:rPr lang="en-US" sz="2800" dirty="0"/>
              <a:t> of a cell is written on the right of the cell diagram. Thus a zinc-copper cell </a:t>
            </a:r>
            <a:r>
              <a:rPr lang="en-US" sz="2800" dirty="0" smtClean="0"/>
              <a:t>has </a:t>
            </a:r>
            <a:r>
              <a:rPr lang="en-US" sz="2800" dirty="0" err="1" smtClean="0"/>
              <a:t>emf</a:t>
            </a:r>
            <a:r>
              <a:rPr lang="en-US" sz="2800" dirty="0" smtClean="0"/>
              <a:t> </a:t>
            </a:r>
            <a:r>
              <a:rPr lang="en-US" sz="2800" dirty="0"/>
              <a:t>1.1V and is represented </a:t>
            </a:r>
            <a:r>
              <a:rPr lang="en-US" sz="2800" dirty="0" smtClean="0"/>
              <a:t>as: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372" y="2636912"/>
            <a:ext cx="3722554" cy="8237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085184"/>
            <a:ext cx="4505643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78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Convention regarding sign of </a:t>
            </a:r>
            <a:r>
              <a:rPr lang="en-US" sz="3600" b="1" dirty="0" err="1"/>
              <a:t>emf</a:t>
            </a:r>
            <a:r>
              <a:rPr lang="en-US" sz="3600" b="1" dirty="0"/>
              <a:t> value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616624"/>
          </a:xfrm>
        </p:spPr>
        <p:txBody>
          <a:bodyPr>
            <a:normAutofit/>
          </a:bodyPr>
          <a:lstStyle/>
          <a:p>
            <a:r>
              <a:rPr lang="en-US" sz="2400" dirty="0"/>
              <a:t>The </a:t>
            </a:r>
            <a:r>
              <a:rPr lang="en-US" sz="2400" dirty="0" err="1" smtClean="0"/>
              <a:t>emf</a:t>
            </a:r>
            <a:r>
              <a:rPr lang="en-US" sz="2400" dirty="0" smtClean="0"/>
              <a:t> </a:t>
            </a:r>
            <a:r>
              <a:rPr lang="en-US" sz="2400" dirty="0"/>
              <a:t>of a cell reflects the tendency of electrons to flow externally from </a:t>
            </a:r>
            <a:r>
              <a:rPr lang="en-US" sz="2400" dirty="0" smtClean="0"/>
              <a:t>one electrode </a:t>
            </a:r>
            <a:r>
              <a:rPr lang="en-US" sz="2400" dirty="0"/>
              <a:t>to another. </a:t>
            </a:r>
            <a:endParaRPr lang="en-US" sz="2400" dirty="0" smtClean="0"/>
          </a:p>
          <a:p>
            <a:r>
              <a:rPr lang="en-US" sz="2400" dirty="0" smtClean="0"/>
              <a:t>This corresponds to </a:t>
            </a:r>
            <a:r>
              <a:rPr lang="en-US" sz="2400" dirty="0"/>
              <a:t>a clockwise flow of electrons through the external circuit. </a:t>
            </a:r>
            <a:r>
              <a:rPr lang="en-US" sz="2400" dirty="0" smtClean="0"/>
              <a:t>Thus </a:t>
            </a:r>
            <a:r>
              <a:rPr lang="en-US" sz="2400" dirty="0"/>
              <a:t>the </a:t>
            </a:r>
            <a:r>
              <a:rPr lang="en-US" sz="2400" dirty="0" err="1"/>
              <a:t>emf</a:t>
            </a:r>
            <a:r>
              <a:rPr lang="en-US" sz="2400" dirty="0"/>
              <a:t> of the cell is </a:t>
            </a:r>
            <a:r>
              <a:rPr lang="en-US" sz="2400" dirty="0" smtClean="0"/>
              <a:t>given the </a:t>
            </a:r>
            <a:r>
              <a:rPr lang="en-US" sz="2400" b="1" dirty="0"/>
              <a:t>+</a:t>
            </a:r>
            <a:r>
              <a:rPr lang="en-US" sz="2400" b="1" dirty="0" err="1"/>
              <a:t>ve</a:t>
            </a:r>
            <a:r>
              <a:rPr lang="en-US" sz="2400" b="1" dirty="0"/>
              <a:t> sign. </a:t>
            </a:r>
            <a:endParaRPr lang="en-US" sz="2400" b="1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the </a:t>
            </a:r>
            <a:r>
              <a:rPr lang="en-US" sz="2400" dirty="0" err="1"/>
              <a:t>emf</a:t>
            </a:r>
            <a:r>
              <a:rPr lang="en-US" sz="2400" dirty="0"/>
              <a:t> acts in the opposite direction through the cell circuit, it is quoted as –</a:t>
            </a:r>
            <a:r>
              <a:rPr lang="en-US" sz="2400" b="1" dirty="0" err="1"/>
              <a:t>ve</a:t>
            </a:r>
            <a:r>
              <a:rPr lang="en-US" sz="2400" b="1" dirty="0"/>
              <a:t> value. </a:t>
            </a:r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The </a:t>
            </a:r>
            <a:r>
              <a:rPr lang="en-US" sz="2400" b="1" dirty="0"/>
              <a:t>negative sign indicates that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the </a:t>
            </a:r>
            <a:r>
              <a:rPr lang="en-US" sz="2400" b="1" dirty="0"/>
              <a:t>cell is not feasible in the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given </a:t>
            </a:r>
            <a:r>
              <a:rPr lang="en-US" sz="2400" b="1" dirty="0"/>
              <a:t>direction</a:t>
            </a:r>
            <a:r>
              <a:rPr lang="en-US" sz="2400" b="1" dirty="0" smtClean="0"/>
              <a:t>.</a:t>
            </a:r>
            <a:endParaRPr lang="ar-IQ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1304" y="3489151"/>
            <a:ext cx="4267200" cy="3324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281" y="4077072"/>
            <a:ext cx="4472254" cy="73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37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Calculating the </a:t>
            </a:r>
            <a:r>
              <a:rPr lang="en-US" sz="3600" b="1" dirty="0" err="1"/>
              <a:t>emf</a:t>
            </a:r>
            <a:r>
              <a:rPr lang="en-US" sz="3600" b="1" dirty="0"/>
              <a:t> of a </a:t>
            </a:r>
            <a:r>
              <a:rPr lang="en-US" sz="3600" b="1" dirty="0" smtClean="0"/>
              <a:t>cell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/>
              <a:t>emf</a:t>
            </a:r>
            <a:r>
              <a:rPr lang="en-US" sz="2400" dirty="0"/>
              <a:t> of a cell can be calculated from the half-cell potentials of the two cells (anode </a:t>
            </a:r>
            <a:r>
              <a:rPr lang="en-US" sz="2400" dirty="0" smtClean="0"/>
              <a:t>and cathode</a:t>
            </a:r>
            <a:r>
              <a:rPr lang="en-US" sz="2400" dirty="0"/>
              <a:t>) by using the following formula</a:t>
            </a:r>
          </a:p>
          <a:p>
            <a:pPr marL="0" indent="0" algn="ctr">
              <a:buNone/>
            </a:pPr>
            <a:r>
              <a:rPr lang="en-US" sz="2400" dirty="0" err="1"/>
              <a:t>E</a:t>
            </a:r>
            <a:r>
              <a:rPr lang="en-US" sz="2400" baseline="-25000" dirty="0" err="1"/>
              <a:t>cell</a:t>
            </a:r>
            <a:r>
              <a:rPr lang="en-US" sz="2400" dirty="0"/>
              <a:t> = </a:t>
            </a:r>
            <a:r>
              <a:rPr lang="en-US" sz="2400" dirty="0" err="1"/>
              <a:t>E</a:t>
            </a:r>
            <a:r>
              <a:rPr lang="en-US" sz="2400" baseline="-25000" dirty="0" err="1"/>
              <a:t>cathode</a:t>
            </a:r>
            <a:r>
              <a:rPr lang="en-US" sz="2400" dirty="0"/>
              <a:t> –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anode</a:t>
            </a:r>
            <a:r>
              <a:rPr lang="en-US" sz="2400" baseline="-25000" dirty="0"/>
              <a:t> </a:t>
            </a:r>
            <a:r>
              <a:rPr lang="en-US" sz="2400" dirty="0" smtClean="0"/>
              <a:t> = </a:t>
            </a:r>
            <a:r>
              <a:rPr lang="en-US" sz="2400" dirty="0"/>
              <a:t>E</a:t>
            </a:r>
            <a:r>
              <a:rPr lang="en-US" sz="2400" baseline="-25000" dirty="0"/>
              <a:t>R</a:t>
            </a:r>
            <a:r>
              <a:rPr lang="en-US" sz="2400" dirty="0"/>
              <a:t> – E</a:t>
            </a:r>
            <a:r>
              <a:rPr lang="en-US" sz="2400" baseline="-25000" dirty="0"/>
              <a:t>L</a:t>
            </a:r>
            <a:r>
              <a:rPr lang="en-US" sz="2400" dirty="0"/>
              <a:t> </a:t>
            </a:r>
          </a:p>
          <a:p>
            <a:r>
              <a:rPr lang="en-US" sz="2400" dirty="0"/>
              <a:t>where E</a:t>
            </a:r>
            <a:r>
              <a:rPr lang="en-US" sz="2400" baseline="-25000" dirty="0"/>
              <a:t>R</a:t>
            </a:r>
            <a:r>
              <a:rPr lang="en-US" sz="2400" dirty="0"/>
              <a:t> and E</a:t>
            </a:r>
            <a:r>
              <a:rPr lang="en-US" sz="2400" baseline="-25000" dirty="0"/>
              <a:t>L</a:t>
            </a:r>
            <a:r>
              <a:rPr lang="en-US" sz="2400" dirty="0"/>
              <a:t> are the reduction potentials of the right-hand and left-hand electrodes respectively.</a:t>
            </a:r>
          </a:p>
          <a:p>
            <a:r>
              <a:rPr lang="en-US" sz="2400" dirty="0"/>
              <a:t>It may be noted that absolute values of these reduction potentials cannot be determined. </a:t>
            </a:r>
            <a:endParaRPr lang="en-US" sz="2400" dirty="0" smtClean="0"/>
          </a:p>
          <a:p>
            <a:r>
              <a:rPr lang="en-US" sz="2400" dirty="0" smtClean="0"/>
              <a:t>These are found </a:t>
            </a:r>
            <a:r>
              <a:rPr lang="en-US" sz="2400" dirty="0"/>
              <a:t>by connecting the half-cell with a standard hydrogen electrode whose reduction potential </a:t>
            </a:r>
            <a:r>
              <a:rPr lang="en-US" sz="2400" dirty="0" smtClean="0"/>
              <a:t>has been </a:t>
            </a:r>
            <a:r>
              <a:rPr lang="en-US" sz="2400" dirty="0"/>
              <a:t>arbitrarily fixed as zero.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680017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Weston Standard Cell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standard cell is one which provides a constant and accurately known </a:t>
            </a:r>
            <a:r>
              <a:rPr lang="en-US" sz="2400" dirty="0" err="1"/>
              <a:t>emf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The Weston cadmium </a:t>
            </a:r>
            <a:r>
              <a:rPr lang="en-US" sz="2400" dirty="0"/>
              <a:t>cell is </a:t>
            </a:r>
            <a:r>
              <a:rPr lang="en-US" sz="2400" dirty="0" smtClean="0"/>
              <a:t>constructed </a:t>
            </a:r>
            <a:r>
              <a:rPr lang="en-US" sz="2400" dirty="0"/>
              <a:t>in a H-shaped glass tube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positive electrode consists of mercury covered with a paste of solid </a:t>
            </a:r>
            <a:r>
              <a:rPr lang="en-US" sz="2400" dirty="0" err="1" smtClean="0"/>
              <a:t>mercurous</a:t>
            </a:r>
            <a:r>
              <a:rPr lang="en-US" sz="2400" dirty="0" smtClean="0"/>
              <a:t> </a:t>
            </a:r>
            <a:r>
              <a:rPr lang="en-US" sz="2400" dirty="0" err="1" smtClean="0"/>
              <a:t>sulphate</a:t>
            </a:r>
            <a:r>
              <a:rPr lang="en-US" sz="2400" dirty="0" smtClean="0"/>
              <a:t> </a:t>
            </a:r>
            <a:r>
              <a:rPr lang="en-US" sz="2400" dirty="0"/>
              <a:t>(Hg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r>
              <a:rPr lang="en-US" sz="2400" dirty="0"/>
              <a:t>) over which is placed a layer of cadmium </a:t>
            </a:r>
            <a:r>
              <a:rPr lang="en-US" sz="2400" dirty="0" err="1"/>
              <a:t>sulphate</a:t>
            </a:r>
            <a:r>
              <a:rPr lang="en-US" sz="2400" dirty="0"/>
              <a:t> crystals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negative </a:t>
            </a:r>
            <a:r>
              <a:rPr lang="en-US" sz="2400" dirty="0" smtClean="0"/>
              <a:t>electrode is </a:t>
            </a:r>
            <a:r>
              <a:rPr lang="en-US" sz="2400" dirty="0"/>
              <a:t>12.5% cadmium amalgam, Cd(Hg), covered with cadmium </a:t>
            </a:r>
            <a:r>
              <a:rPr lang="en-US" sz="2400" dirty="0" err="1"/>
              <a:t>sulphate</a:t>
            </a:r>
            <a:r>
              <a:rPr lang="en-US" sz="2400" dirty="0"/>
              <a:t> crystals.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entire cell is </a:t>
            </a:r>
            <a:r>
              <a:rPr lang="en-US" sz="2400" dirty="0" smtClean="0"/>
              <a:t>filled with </a:t>
            </a:r>
            <a:r>
              <a:rPr lang="en-US" sz="2400" dirty="0"/>
              <a:t>saturated cadmium </a:t>
            </a:r>
            <a:r>
              <a:rPr lang="en-US" sz="2400" dirty="0" err="1"/>
              <a:t>sulphate</a:t>
            </a:r>
            <a:r>
              <a:rPr lang="en-US" sz="2400" dirty="0"/>
              <a:t> solutions and sealed.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823924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620688"/>
            <a:ext cx="6196020" cy="17685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7544" y="2564904"/>
            <a:ext cx="639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31F20"/>
                </a:solidFill>
                <a:latin typeface="TimesNewRomanPSMT"/>
              </a:rPr>
              <a:t>The </a:t>
            </a:r>
            <a:r>
              <a:rPr lang="en-US" dirty="0" err="1">
                <a:solidFill>
                  <a:srgbClr val="231F20"/>
                </a:solidFill>
                <a:latin typeface="TimesNewRomanPSMT"/>
              </a:rPr>
              <a:t>emf</a:t>
            </a:r>
            <a:r>
              <a:rPr lang="en-US" dirty="0">
                <a:solidFill>
                  <a:srgbClr val="231F20"/>
                </a:solidFill>
                <a:latin typeface="TimesNewRomanPSMT"/>
              </a:rPr>
              <a:t> of a cadmium standard cell is 1.0183 (V) at 20°C.</a:t>
            </a:r>
            <a:endParaRPr lang="ar-IQ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3068960"/>
            <a:ext cx="422910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960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Relation Between </a:t>
            </a:r>
            <a:r>
              <a:rPr lang="en-US" sz="3600" b="1" dirty="0" err="1"/>
              <a:t>e</a:t>
            </a:r>
            <a:r>
              <a:rPr lang="en-US" sz="3600" b="1" dirty="0" err="1" smtClean="0"/>
              <a:t>mf</a:t>
            </a:r>
            <a:r>
              <a:rPr lang="en-US" sz="3600" b="1" dirty="0" smtClean="0"/>
              <a:t> And Free Energy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The maximum </a:t>
            </a:r>
            <a:r>
              <a:rPr lang="en-US" sz="2400" dirty="0"/>
              <a:t>amount of work, </a:t>
            </a:r>
            <a:r>
              <a:rPr lang="en-US" sz="2400" dirty="0" err="1"/>
              <a:t>W</a:t>
            </a:r>
            <a:r>
              <a:rPr lang="en-US" sz="2400" baseline="-25000" dirty="0" err="1"/>
              <a:t>max</a:t>
            </a:r>
            <a:r>
              <a:rPr lang="en-US" sz="2400" dirty="0"/>
              <a:t>’ obtainable from the </a:t>
            </a:r>
            <a:r>
              <a:rPr lang="en-US" sz="2400" dirty="0" smtClean="0"/>
              <a:t>cell is </a:t>
            </a:r>
            <a:r>
              <a:rPr lang="en-US" sz="2400" dirty="0"/>
              <a:t>the product of charge flowing per mole and maximum potential difference, E, </a:t>
            </a:r>
            <a:r>
              <a:rPr lang="en-US" sz="2400" dirty="0" smtClean="0"/>
              <a:t>through which </a:t>
            </a:r>
            <a:r>
              <a:rPr lang="en-US" sz="2400" dirty="0"/>
              <a:t>the charge is transferred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where n is the number of moles of electrons transferred and is equal to the valence of the </a:t>
            </a:r>
            <a:r>
              <a:rPr lang="en-US" sz="2400" dirty="0" smtClean="0"/>
              <a:t>ion participating </a:t>
            </a:r>
            <a:r>
              <a:rPr lang="en-US" sz="2400" dirty="0"/>
              <a:t>in the cell reaction. F stands for Faraday and is equal to 96,500 coulombs and E is </a:t>
            </a:r>
            <a:r>
              <a:rPr lang="en-US" sz="2400" dirty="0" smtClean="0"/>
              <a:t>the </a:t>
            </a:r>
            <a:r>
              <a:rPr lang="en-US" sz="2400" dirty="0" err="1" smtClean="0"/>
              <a:t>emf</a:t>
            </a:r>
            <a:r>
              <a:rPr lang="en-US" sz="2400" dirty="0" smtClean="0"/>
              <a:t> </a:t>
            </a:r>
            <a:r>
              <a:rPr lang="en-US" sz="2400" dirty="0"/>
              <a:t>to the cell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According to Gibbs-Helmholtz equation, the decrease in free energy of a system at </a:t>
            </a:r>
            <a:r>
              <a:rPr lang="en-US" sz="2400" dirty="0" smtClean="0"/>
              <a:t>constant pressure </a:t>
            </a:r>
            <a:r>
              <a:rPr lang="en-US" sz="2400" dirty="0"/>
              <a:t>is given by the expression</a:t>
            </a:r>
            <a:endParaRPr lang="ar-IQ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2996952"/>
            <a:ext cx="1809733" cy="4886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5750607"/>
            <a:ext cx="3105555" cy="75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84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332656"/>
            <a:ext cx="3146591" cy="23762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790113"/>
            <a:ext cx="8416139" cy="366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651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782960"/>
          </a:xfrm>
        </p:spPr>
        <p:txBody>
          <a:bodyPr>
            <a:normAutofit/>
          </a:bodyPr>
          <a:lstStyle/>
          <a:p>
            <a:r>
              <a:rPr lang="en-US" b="1" dirty="0"/>
              <a:t>Standard </a:t>
            </a:r>
            <a:r>
              <a:rPr lang="en-US" b="1" dirty="0" err="1"/>
              <a:t>emf</a:t>
            </a:r>
            <a:r>
              <a:rPr lang="en-US" b="1" dirty="0"/>
              <a:t> of a </a:t>
            </a:r>
            <a:r>
              <a:rPr lang="en-US" b="1" dirty="0" smtClean="0"/>
              <a:t>cell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>
            <a:noAutofit/>
          </a:bodyPr>
          <a:lstStyle/>
          <a:p>
            <a:r>
              <a:rPr lang="en-US" sz="2200" dirty="0" smtClean="0"/>
              <a:t>The </a:t>
            </a:r>
            <a:r>
              <a:rPr lang="en-US" sz="2200" dirty="0"/>
              <a:t>value of </a:t>
            </a:r>
            <a:r>
              <a:rPr lang="en-US" sz="2200" dirty="0" err="1"/>
              <a:t>emf</a:t>
            </a:r>
            <a:r>
              <a:rPr lang="en-US" sz="2200" dirty="0"/>
              <a:t> varies with the concentration of the reactants </a:t>
            </a:r>
            <a:r>
              <a:rPr lang="en-US" sz="2200" dirty="0" smtClean="0"/>
              <a:t>and products </a:t>
            </a:r>
            <a:r>
              <a:rPr lang="en-US" sz="2200" dirty="0"/>
              <a:t>in the cell solutions and the temperature of the cell. </a:t>
            </a:r>
            <a:endParaRPr lang="en-US" sz="2200" dirty="0" smtClean="0"/>
          </a:p>
          <a:p>
            <a:r>
              <a:rPr lang="en-US" sz="2200" dirty="0" smtClean="0"/>
              <a:t>When </a:t>
            </a:r>
            <a:r>
              <a:rPr lang="en-US" sz="2200" dirty="0"/>
              <a:t>the </a:t>
            </a:r>
            <a:r>
              <a:rPr lang="en-US" sz="2200" dirty="0" err="1"/>
              <a:t>emf</a:t>
            </a:r>
            <a:r>
              <a:rPr lang="en-US" sz="2200" dirty="0"/>
              <a:t> of a cell is </a:t>
            </a:r>
            <a:r>
              <a:rPr lang="en-US" sz="2200" dirty="0" smtClean="0"/>
              <a:t>determined under </a:t>
            </a:r>
            <a:r>
              <a:rPr lang="en-US" sz="2200" dirty="0"/>
              <a:t>standard conditions, it is called </a:t>
            </a:r>
            <a:r>
              <a:rPr lang="en-US" sz="2200" b="1" dirty="0"/>
              <a:t>the standard </a:t>
            </a:r>
            <a:r>
              <a:rPr lang="en-US" sz="2200" b="1" dirty="0" err="1"/>
              <a:t>emf</a:t>
            </a:r>
            <a:r>
              <a:rPr lang="en-US" sz="2200" b="1" dirty="0"/>
              <a:t>. </a:t>
            </a:r>
            <a:r>
              <a:rPr lang="en-US" sz="2200" dirty="0" smtClean="0"/>
              <a:t>The </a:t>
            </a:r>
            <a:r>
              <a:rPr lang="en-US" sz="2200" dirty="0"/>
              <a:t>standard conditions are (</a:t>
            </a:r>
            <a:r>
              <a:rPr lang="en-US" sz="2200" i="1" dirty="0"/>
              <a:t>a</a:t>
            </a:r>
            <a:r>
              <a:rPr lang="en-US" sz="2200" dirty="0"/>
              <a:t>) 1 M </a:t>
            </a:r>
            <a:r>
              <a:rPr lang="en-US" sz="2200" dirty="0" smtClean="0"/>
              <a:t>solutions of </a:t>
            </a:r>
            <a:r>
              <a:rPr lang="en-US" sz="2200" dirty="0"/>
              <a:t>reactants and products; and (</a:t>
            </a:r>
            <a:r>
              <a:rPr lang="en-US" sz="2200" i="1" dirty="0"/>
              <a:t>b</a:t>
            </a:r>
            <a:r>
              <a:rPr lang="en-US" sz="2200" dirty="0"/>
              <a:t>) temperature of 25°C. </a:t>
            </a:r>
            <a:endParaRPr lang="en-US" sz="2200" dirty="0" smtClean="0"/>
          </a:p>
          <a:p>
            <a:r>
              <a:rPr lang="en-US" sz="2200" dirty="0" smtClean="0"/>
              <a:t>Thus </a:t>
            </a:r>
            <a:r>
              <a:rPr lang="en-US" sz="2200" dirty="0"/>
              <a:t>standard </a:t>
            </a:r>
            <a:r>
              <a:rPr lang="en-US" sz="2200" dirty="0" err="1"/>
              <a:t>emf</a:t>
            </a:r>
            <a:r>
              <a:rPr lang="en-US" sz="2200" dirty="0"/>
              <a:t> may be defined as : </a:t>
            </a:r>
            <a:r>
              <a:rPr lang="en-US" sz="2200" b="1" dirty="0" smtClean="0"/>
              <a:t>the </a:t>
            </a:r>
            <a:r>
              <a:rPr lang="en-US" sz="2200" b="1" dirty="0" err="1" smtClean="0"/>
              <a:t>emf</a:t>
            </a:r>
            <a:r>
              <a:rPr lang="en-US" sz="2200" b="1" dirty="0" smtClean="0"/>
              <a:t> </a:t>
            </a:r>
            <a:r>
              <a:rPr lang="en-US" sz="2200" b="1" dirty="0"/>
              <a:t>of a cell with 1 M solutions of reactants and products in solution measured at 25°C.</a:t>
            </a:r>
          </a:p>
          <a:p>
            <a:r>
              <a:rPr lang="en-US" sz="2200" dirty="0"/>
              <a:t>Standard </a:t>
            </a:r>
            <a:r>
              <a:rPr lang="en-US" sz="2200" dirty="0" err="1"/>
              <a:t>emf</a:t>
            </a:r>
            <a:r>
              <a:rPr lang="en-US" sz="2200" dirty="0"/>
              <a:t> of a cell is represented by the symbol </a:t>
            </a:r>
            <a:r>
              <a:rPr lang="en-US" sz="2200" b="1" dirty="0"/>
              <a:t>E</a:t>
            </a:r>
            <a:r>
              <a:rPr lang="en-US" sz="2200" dirty="0"/>
              <a:t>°</a:t>
            </a:r>
            <a:r>
              <a:rPr lang="en-US" sz="2200" b="1" dirty="0"/>
              <a:t>. </a:t>
            </a:r>
            <a:endParaRPr lang="en-US" sz="2200" b="1" dirty="0" smtClean="0"/>
          </a:p>
          <a:p>
            <a:r>
              <a:rPr lang="en-US" sz="2200" dirty="0" smtClean="0"/>
              <a:t>With </a:t>
            </a:r>
            <a:r>
              <a:rPr lang="en-US" sz="2200" dirty="0"/>
              <a:t>gases 1 </a:t>
            </a:r>
            <a:r>
              <a:rPr lang="en-US" sz="2200" dirty="0" err="1"/>
              <a:t>atm</a:t>
            </a:r>
            <a:r>
              <a:rPr lang="en-US" sz="2200" dirty="0"/>
              <a:t> pressure is a </a:t>
            </a:r>
            <a:r>
              <a:rPr lang="en-US" sz="2200" dirty="0" smtClean="0"/>
              <a:t>standard condition </a:t>
            </a:r>
            <a:r>
              <a:rPr lang="en-US" sz="2200" dirty="0"/>
              <a:t>instead of concentration.</a:t>
            </a:r>
          </a:p>
          <a:p>
            <a:r>
              <a:rPr lang="en-US" sz="2200" dirty="0"/>
              <a:t>For a simple Zn-Cu voltaic cell, the standard </a:t>
            </a:r>
            <a:r>
              <a:rPr lang="en-US" sz="2200" dirty="0" err="1"/>
              <a:t>emf</a:t>
            </a:r>
            <a:r>
              <a:rPr lang="en-US" sz="2200" dirty="0"/>
              <a:t>, E°, is 1.10 V. This means that the </a:t>
            </a:r>
            <a:r>
              <a:rPr lang="en-US" sz="2200" dirty="0" err="1"/>
              <a:t>emf</a:t>
            </a:r>
            <a:r>
              <a:rPr lang="en-US" sz="2200" dirty="0"/>
              <a:t> of the </a:t>
            </a:r>
            <a:r>
              <a:rPr lang="en-US" sz="2200" dirty="0" smtClean="0"/>
              <a:t>cell operated </a:t>
            </a:r>
            <a:r>
              <a:rPr lang="en-US" sz="2200" dirty="0"/>
              <a:t>with [Cu</a:t>
            </a:r>
            <a:r>
              <a:rPr lang="en-US" sz="2200" baseline="30000" dirty="0"/>
              <a:t>2+</a:t>
            </a:r>
            <a:r>
              <a:rPr lang="en-US" sz="2200" dirty="0"/>
              <a:t>] and [Zn</a:t>
            </a:r>
            <a:r>
              <a:rPr lang="en-US" sz="2200" baseline="30000" dirty="0"/>
              <a:t>2+</a:t>
            </a:r>
            <a:r>
              <a:rPr lang="en-US" sz="2200" dirty="0"/>
              <a:t>] both at 1 M and 25°C is 1.10 V. That is,</a:t>
            </a:r>
            <a:endParaRPr lang="ar-IQ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6165304"/>
            <a:ext cx="5463133" cy="42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032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40966"/>
          </a:xfrm>
        </p:spPr>
        <p:txBody>
          <a:bodyPr>
            <a:normAutofit/>
          </a:bodyPr>
          <a:lstStyle/>
          <a:p>
            <a:r>
              <a:rPr lang="en-US" sz="3600" b="1" dirty="0"/>
              <a:t>Determination of </a:t>
            </a:r>
            <a:r>
              <a:rPr lang="en-US" sz="3600" b="1" dirty="0" err="1"/>
              <a:t>emf</a:t>
            </a:r>
            <a:r>
              <a:rPr lang="en-US" sz="3600" b="1" dirty="0"/>
              <a:t> of a half-cell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By a single electrode potential, we also mean the </a:t>
            </a:r>
            <a:r>
              <a:rPr lang="en-US" sz="2400" dirty="0" err="1"/>
              <a:t>emf</a:t>
            </a:r>
            <a:r>
              <a:rPr lang="en-US" sz="2400" dirty="0"/>
              <a:t> of an isolated half-cell or its half-reaction.</a:t>
            </a:r>
          </a:p>
          <a:p>
            <a:r>
              <a:rPr lang="en-US" sz="2400" dirty="0"/>
              <a:t>The </a:t>
            </a:r>
            <a:r>
              <a:rPr lang="en-US" sz="2400" dirty="0" err="1"/>
              <a:t>emf</a:t>
            </a:r>
            <a:r>
              <a:rPr lang="en-US" sz="2400" dirty="0"/>
              <a:t> of a cell that is made of two half-cells can be determined by connecting them to a voltmeter.</a:t>
            </a:r>
          </a:p>
          <a:p>
            <a:r>
              <a:rPr lang="en-US" sz="2400" dirty="0"/>
              <a:t>However, there is no way of measuring the </a:t>
            </a:r>
            <a:r>
              <a:rPr lang="en-US" sz="2400" dirty="0" err="1"/>
              <a:t>emf</a:t>
            </a:r>
            <a:r>
              <a:rPr lang="en-US" sz="2400" dirty="0"/>
              <a:t> of a single half-cell directly. 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convenient </a:t>
            </a:r>
            <a:r>
              <a:rPr lang="en-US" sz="2400" dirty="0" smtClean="0"/>
              <a:t>procedure to </a:t>
            </a:r>
            <a:r>
              <a:rPr lang="en-US" sz="2400" dirty="0"/>
              <a:t>do so is to combine the given half-cell with another standard half-cell.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/>
              <a:t>emf</a:t>
            </a:r>
            <a:r>
              <a:rPr lang="en-US" sz="2400" dirty="0"/>
              <a:t> of the </a:t>
            </a:r>
            <a:r>
              <a:rPr lang="en-US" sz="2400" dirty="0" smtClean="0"/>
              <a:t>newly constructed </a:t>
            </a:r>
            <a:r>
              <a:rPr lang="en-US" sz="2400" dirty="0"/>
              <a:t>cell, E, is determined with a voltmeter. 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The </a:t>
            </a:r>
            <a:r>
              <a:rPr lang="en-US" sz="2400" dirty="0" err="1"/>
              <a:t>emf</a:t>
            </a:r>
            <a:r>
              <a:rPr lang="en-US" sz="2400" dirty="0"/>
              <a:t> of the unknown half-cell, E</a:t>
            </a:r>
            <a:r>
              <a:rPr lang="en-US" sz="2400" dirty="0" smtClean="0"/>
              <a:t>°, </a:t>
            </a:r>
            <a:r>
              <a:rPr lang="en-US" sz="2400" dirty="0"/>
              <a:t>can then </a:t>
            </a:r>
            <a:r>
              <a:rPr lang="en-US" sz="2400" dirty="0" smtClean="0"/>
              <a:t>be calculated </a:t>
            </a:r>
            <a:r>
              <a:rPr lang="en-US" sz="2400" dirty="0"/>
              <a:t>from the expression</a:t>
            </a:r>
            <a:endParaRPr lang="ar-IQ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654575"/>
            <a:ext cx="6621720" cy="115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756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/>
              <a:t>The standard hydrogen half-cell or </a:t>
            </a:r>
            <a:r>
              <a:rPr lang="en-US" sz="2200" b="1" dirty="0"/>
              <a:t>Standard Hydrogen Electrode</a:t>
            </a:r>
            <a:r>
              <a:rPr lang="en-US" sz="2200" dirty="0"/>
              <a:t> (SHE), is selected for </a:t>
            </a:r>
            <a:r>
              <a:rPr lang="en-US" sz="2200" dirty="0" smtClean="0"/>
              <a:t>coupling with </a:t>
            </a:r>
            <a:r>
              <a:rPr lang="en-US" sz="2200" dirty="0"/>
              <a:t>the unknown half-cell. </a:t>
            </a:r>
            <a:endParaRPr lang="en-US" sz="2200" dirty="0" smtClean="0"/>
          </a:p>
          <a:p>
            <a:r>
              <a:rPr lang="en-US" sz="2200" dirty="0" smtClean="0"/>
              <a:t>It </a:t>
            </a:r>
            <a:r>
              <a:rPr lang="en-US" sz="2200" dirty="0"/>
              <a:t>consists of a platinum electrode immersed in a 1 M solution of H</a:t>
            </a:r>
            <a:r>
              <a:rPr lang="en-US" sz="2200" baseline="30000" dirty="0"/>
              <a:t>+</a:t>
            </a:r>
            <a:r>
              <a:rPr lang="en-US" sz="2200" dirty="0"/>
              <a:t> </a:t>
            </a:r>
            <a:r>
              <a:rPr lang="en-US" sz="2200" dirty="0" smtClean="0"/>
              <a:t>ions maintained </a:t>
            </a:r>
            <a:r>
              <a:rPr lang="en-US" sz="2200" dirty="0"/>
              <a:t>at 25°C. </a:t>
            </a:r>
            <a:endParaRPr lang="en-US" sz="2200" dirty="0" smtClean="0"/>
          </a:p>
          <a:p>
            <a:r>
              <a:rPr lang="en-US" sz="2200" dirty="0" smtClean="0"/>
              <a:t>Hydrogen </a:t>
            </a:r>
            <a:r>
              <a:rPr lang="en-US" sz="2200" dirty="0"/>
              <a:t>gas at one atmosphere enters the glass hood and bubbles over </a:t>
            </a:r>
            <a:r>
              <a:rPr lang="en-US" sz="2200" dirty="0" smtClean="0"/>
              <a:t>the platinum </a:t>
            </a:r>
            <a:r>
              <a:rPr lang="en-US" sz="2200" dirty="0"/>
              <a:t>electrode. </a:t>
            </a:r>
            <a:r>
              <a:rPr lang="en-US" sz="2200" dirty="0" smtClean="0"/>
              <a:t>The </a:t>
            </a:r>
            <a:r>
              <a:rPr lang="en-US" sz="2200" dirty="0"/>
              <a:t>hydrogen gas at the platinum electrode passes into solution, forming </a:t>
            </a:r>
            <a:r>
              <a:rPr lang="en-US" sz="2200" dirty="0" smtClean="0"/>
              <a:t>H</a:t>
            </a:r>
            <a:r>
              <a:rPr lang="en-US" sz="2200" baseline="30000" dirty="0" smtClean="0"/>
              <a:t>+ </a:t>
            </a:r>
            <a:r>
              <a:rPr lang="en-US" sz="2200" dirty="0" smtClean="0"/>
              <a:t>ions </a:t>
            </a:r>
            <a:r>
              <a:rPr lang="en-US" sz="2200" dirty="0"/>
              <a:t>and electrons.</a:t>
            </a:r>
            <a:endParaRPr lang="ar-IQ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2721" y="3068960"/>
            <a:ext cx="3533775" cy="3686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356992"/>
            <a:ext cx="2698977" cy="5029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7584" y="443756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31F20"/>
                </a:solidFill>
                <a:latin typeface="Times New Roman" panose="02020603050405020304" pitchFamily="18" charset="0"/>
              </a:rPr>
              <a:t>The </a:t>
            </a:r>
            <a:r>
              <a:rPr lang="en-US" b="1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emf</a:t>
            </a:r>
            <a:r>
              <a:rPr lang="en-US" b="1" dirty="0">
                <a:solidFill>
                  <a:srgbClr val="231F20"/>
                </a:solidFill>
                <a:latin typeface="Times New Roman" panose="02020603050405020304" pitchFamily="18" charset="0"/>
              </a:rPr>
              <a:t> of the standard hydrogen electrode is arbitrarily assigned the value of zero volts. </a:t>
            </a:r>
            <a:r>
              <a:rPr lang="en-US" dirty="0">
                <a:solidFill>
                  <a:srgbClr val="231F20"/>
                </a:solidFill>
                <a:latin typeface="TimesNewRomanPSMT"/>
              </a:rPr>
              <a:t>So</a:t>
            </a:r>
            <a:r>
              <a:rPr lang="en-US" dirty="0" smtClean="0">
                <a:solidFill>
                  <a:srgbClr val="231F20"/>
                </a:solidFill>
                <a:latin typeface="TimesNewRomanPSMT"/>
              </a:rPr>
              <a:t>, SHE </a:t>
            </a:r>
            <a:r>
              <a:rPr lang="en-US" dirty="0">
                <a:solidFill>
                  <a:srgbClr val="231F20"/>
                </a:solidFill>
                <a:latin typeface="TimesNewRomanPSMT"/>
              </a:rPr>
              <a:t>can be used as a standard for other electrodes.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1379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Half Reactions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cs typeface="+mj-cs"/>
              </a:rPr>
              <a:t>what are half reactions ? </a:t>
            </a:r>
            <a:r>
              <a:rPr lang="en-US" sz="2400" dirty="0" smtClean="0">
                <a:cs typeface="+mj-cs"/>
              </a:rPr>
              <a:t>Let </a:t>
            </a:r>
            <a:r>
              <a:rPr lang="en-US" sz="2400" dirty="0">
                <a:cs typeface="+mj-cs"/>
              </a:rPr>
              <a:t>us consider </a:t>
            </a:r>
            <a:r>
              <a:rPr lang="en-US" sz="2400" dirty="0" smtClean="0">
                <a:cs typeface="+mj-cs"/>
              </a:rPr>
              <a:t>the reaction:</a:t>
            </a:r>
          </a:p>
          <a:p>
            <a:pPr marL="0" indent="0">
              <a:buNone/>
            </a:pPr>
            <a:endParaRPr lang="en-US" sz="2400" dirty="0" smtClean="0">
              <a:cs typeface="+mj-cs"/>
            </a:endParaRPr>
          </a:p>
          <a:p>
            <a:r>
              <a:rPr lang="en-US" sz="2400" dirty="0" smtClean="0">
                <a:cs typeface="+mj-cs"/>
              </a:rPr>
              <a:t>Such a reaction </a:t>
            </a:r>
            <a:r>
              <a:rPr lang="en-US" sz="2400" dirty="0">
                <a:cs typeface="+mj-cs"/>
              </a:rPr>
              <a:t>which is brought about by loss of electrons (oxidation</a:t>
            </a:r>
            <a:r>
              <a:rPr lang="en-US" sz="2400" dirty="0" smtClean="0">
                <a:cs typeface="+mj-cs"/>
              </a:rPr>
              <a:t>) and </a:t>
            </a:r>
            <a:r>
              <a:rPr lang="en-US" sz="2400" dirty="0">
                <a:cs typeface="+mj-cs"/>
              </a:rPr>
              <a:t>gain of electrons (reduction</a:t>
            </a:r>
            <a:r>
              <a:rPr lang="en-US" sz="2400" dirty="0" smtClean="0">
                <a:cs typeface="+mj-cs"/>
              </a:rPr>
              <a:t>) is </a:t>
            </a:r>
            <a:r>
              <a:rPr lang="en-US" sz="2400" dirty="0">
                <a:cs typeface="+mj-cs"/>
              </a:rPr>
              <a:t>called </a:t>
            </a:r>
            <a:r>
              <a:rPr lang="en-US" sz="2400" dirty="0" smtClean="0">
                <a:cs typeface="+mj-cs"/>
              </a:rPr>
              <a:t>an </a:t>
            </a:r>
            <a:r>
              <a:rPr lang="en-US" sz="2400" b="1" dirty="0" smtClean="0">
                <a:cs typeface="+mj-cs"/>
              </a:rPr>
              <a:t>Oxidation-Reduction </a:t>
            </a:r>
            <a:r>
              <a:rPr lang="en-US" sz="2400" b="1" dirty="0">
                <a:cs typeface="+mj-cs"/>
              </a:rPr>
              <a:t>reaction or Redox </a:t>
            </a:r>
            <a:r>
              <a:rPr lang="en-US" sz="2400" b="1" dirty="0" smtClean="0">
                <a:cs typeface="+mj-cs"/>
              </a:rPr>
              <a:t>reaction</a:t>
            </a:r>
            <a:r>
              <a:rPr lang="en-US" sz="2400" dirty="0" smtClean="0">
                <a:cs typeface="+mj-cs"/>
              </a:rPr>
              <a:t>.</a:t>
            </a:r>
          </a:p>
          <a:p>
            <a:r>
              <a:rPr lang="en-US" sz="2400" dirty="0" smtClean="0">
                <a:cs typeface="+mj-cs"/>
              </a:rPr>
              <a:t>This reaction can be considered as </a:t>
            </a:r>
            <a:r>
              <a:rPr lang="en-US" sz="2400" dirty="0">
                <a:cs typeface="+mj-cs"/>
              </a:rPr>
              <a:t>made up of </a:t>
            </a:r>
            <a:r>
              <a:rPr lang="en-US" sz="2400" dirty="0" smtClean="0">
                <a:cs typeface="+mj-cs"/>
              </a:rPr>
              <a:t>two half-reactions:</a:t>
            </a:r>
          </a:p>
          <a:p>
            <a:pPr marL="0" indent="0">
              <a:buNone/>
            </a:pPr>
            <a:endParaRPr lang="en-US" sz="2400" dirty="0" smtClean="0">
              <a:cs typeface="+mj-cs"/>
            </a:endParaRPr>
          </a:p>
          <a:p>
            <a:pPr marL="0" indent="0">
              <a:buNone/>
            </a:pPr>
            <a:endParaRPr lang="en-US" sz="2400" dirty="0">
              <a:cs typeface="+mj-cs"/>
            </a:endParaRPr>
          </a:p>
          <a:p>
            <a:r>
              <a:rPr lang="en-US" sz="2200" dirty="0">
                <a:cs typeface="+mj-cs"/>
              </a:rPr>
              <a:t>The first half-reaction that proceeds by oxidation is often referred to as the </a:t>
            </a:r>
            <a:r>
              <a:rPr lang="en-US" sz="2200" b="1" dirty="0" smtClean="0">
                <a:cs typeface="+mj-cs"/>
              </a:rPr>
              <a:t>Oxidation half-reaction</a:t>
            </a:r>
            <a:r>
              <a:rPr lang="en-US" sz="2200" b="1" dirty="0">
                <a:cs typeface="+mj-cs"/>
              </a:rPr>
              <a:t>. </a:t>
            </a:r>
            <a:endParaRPr lang="en-US" sz="2200" b="1" dirty="0" smtClean="0">
              <a:cs typeface="+mj-cs"/>
            </a:endParaRPr>
          </a:p>
          <a:p>
            <a:r>
              <a:rPr lang="en-US" sz="2200" dirty="0" smtClean="0">
                <a:cs typeface="+mj-cs"/>
              </a:rPr>
              <a:t>The </a:t>
            </a:r>
            <a:r>
              <a:rPr lang="en-US" sz="2200" dirty="0">
                <a:cs typeface="+mj-cs"/>
              </a:rPr>
              <a:t>second half-reaction that occurs by reduction, is referred to as the </a:t>
            </a:r>
            <a:r>
              <a:rPr lang="en-US" sz="2200" b="1" dirty="0" smtClean="0">
                <a:cs typeface="+mj-cs"/>
              </a:rPr>
              <a:t>Reduction half-reaction</a:t>
            </a:r>
            <a:r>
              <a:rPr lang="en-US" sz="2200" b="1" dirty="0">
                <a:cs typeface="+mj-cs"/>
              </a:rPr>
              <a:t>.</a:t>
            </a:r>
            <a:endParaRPr lang="en-US" sz="2200" dirty="0"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293" y="1700808"/>
            <a:ext cx="3358294" cy="4404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912" y="4005064"/>
            <a:ext cx="5849488" cy="77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57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4525963"/>
          </a:xfrm>
        </p:spPr>
        <p:txBody>
          <a:bodyPr>
            <a:normAutofit/>
          </a:bodyPr>
          <a:lstStyle/>
          <a:p>
            <a:r>
              <a:rPr lang="en-US" sz="2200" dirty="0"/>
              <a:t>The half-cell whose potential is desired, is combined with the hydrogen electrode and the </a:t>
            </a:r>
            <a:r>
              <a:rPr lang="en-US" sz="2200" dirty="0" err="1"/>
              <a:t>emf</a:t>
            </a:r>
            <a:r>
              <a:rPr lang="en-US" sz="2200" dirty="0"/>
              <a:t> </a:t>
            </a:r>
            <a:r>
              <a:rPr lang="en-US" sz="2200" dirty="0" smtClean="0"/>
              <a:t>of the </a:t>
            </a:r>
            <a:r>
              <a:rPr lang="en-US" sz="2200" dirty="0"/>
              <a:t>complete cell determined with a voltmeter. The </a:t>
            </a:r>
            <a:r>
              <a:rPr lang="en-US" sz="2200" dirty="0" err="1"/>
              <a:t>emf</a:t>
            </a:r>
            <a:r>
              <a:rPr lang="en-US" sz="2200" dirty="0"/>
              <a:t> of the cell is the </a:t>
            </a:r>
            <a:r>
              <a:rPr lang="en-US" sz="2200" dirty="0" err="1" smtClean="0"/>
              <a:t>emf</a:t>
            </a:r>
            <a:r>
              <a:rPr lang="en-US" sz="2200" dirty="0" smtClean="0"/>
              <a:t> </a:t>
            </a:r>
            <a:r>
              <a:rPr lang="en-US" sz="2200" dirty="0"/>
              <a:t>of the half-cell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endParaRPr lang="en-US" sz="2200" dirty="0" smtClean="0"/>
          </a:p>
          <a:p>
            <a:r>
              <a:rPr lang="en-US" sz="2200" dirty="0"/>
              <a:t>For example, it is desired to determine the </a:t>
            </a:r>
            <a:r>
              <a:rPr lang="en-US" sz="2200" dirty="0" err="1"/>
              <a:t>emf</a:t>
            </a:r>
            <a:r>
              <a:rPr lang="en-US" sz="2200" dirty="0"/>
              <a:t> of the zinc electrode</a:t>
            </a:r>
            <a:r>
              <a:rPr lang="en-US" sz="2200" dirty="0" smtClean="0"/>
              <a:t>,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  <a:r>
              <a:rPr lang="en-US" sz="2200" dirty="0"/>
              <a:t>Zn | Zn</a:t>
            </a:r>
            <a:r>
              <a:rPr lang="en-US" sz="2200" baseline="30000" dirty="0"/>
              <a:t>2</a:t>
            </a:r>
            <a:r>
              <a:rPr lang="en-US" sz="2200" baseline="30000" dirty="0" smtClean="0"/>
              <a:t>+</a:t>
            </a:r>
            <a:r>
              <a:rPr lang="en-US" sz="2200" dirty="0" smtClean="0"/>
              <a:t> as </a:t>
            </a:r>
            <a:r>
              <a:rPr lang="en-US" sz="2200" dirty="0"/>
              <a:t>:</a:t>
            </a:r>
            <a:endParaRPr lang="ar-IQ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1412776"/>
            <a:ext cx="2750742" cy="8475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761" y="3501008"/>
            <a:ext cx="3336416" cy="5450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2713434"/>
            <a:ext cx="511492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08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IUPAC convention places the SHE on the left-hand side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4525963"/>
          </a:xfrm>
        </p:spPr>
        <p:txBody>
          <a:bodyPr>
            <a:noAutofit/>
          </a:bodyPr>
          <a:lstStyle/>
          <a:p>
            <a:r>
              <a:rPr lang="en-US" sz="2400" dirty="0"/>
              <a:t>In the convention adopted by the </a:t>
            </a:r>
            <a:r>
              <a:rPr lang="en-US" sz="2400" dirty="0" smtClean="0"/>
              <a:t>IUPAC, </a:t>
            </a:r>
            <a:r>
              <a:rPr lang="en-US" sz="2400" dirty="0"/>
              <a:t>the SHE is always placed on the left-hand </a:t>
            </a:r>
            <a:r>
              <a:rPr lang="en-US" sz="2400" dirty="0" smtClean="0"/>
              <a:t>side of </a:t>
            </a:r>
            <a:r>
              <a:rPr lang="en-US" sz="2400" dirty="0"/>
              <a:t>the half-cell under study.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electrons flow from left-to-right and the given half-cell </a:t>
            </a:r>
            <a:r>
              <a:rPr lang="en-US" sz="2400" dirty="0" smtClean="0"/>
              <a:t>electrode gains </a:t>
            </a:r>
            <a:r>
              <a:rPr lang="en-US" sz="2400" dirty="0"/>
              <a:t>electrons (reduction).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observed </a:t>
            </a:r>
            <a:r>
              <a:rPr lang="en-US" sz="2400" dirty="0" err="1"/>
              <a:t>emf</a:t>
            </a:r>
            <a:r>
              <a:rPr lang="en-US" sz="2400" dirty="0"/>
              <a:t> of the combined electrochemical cell is then the </a:t>
            </a:r>
            <a:r>
              <a:rPr lang="en-US" sz="2400" dirty="0" err="1"/>
              <a:t>emf</a:t>
            </a:r>
            <a:r>
              <a:rPr lang="en-US" sz="2400" dirty="0"/>
              <a:t> </a:t>
            </a:r>
            <a:r>
              <a:rPr lang="en-US" sz="2400" dirty="0" smtClean="0"/>
              <a:t>of the </a:t>
            </a:r>
            <a:r>
              <a:rPr lang="en-US" sz="2400" dirty="0"/>
              <a:t>half-cell on the right-hand. </a:t>
            </a:r>
            <a:endParaRPr lang="en-US" sz="2400" dirty="0" smtClean="0"/>
          </a:p>
          <a:p>
            <a:r>
              <a:rPr lang="en-US" sz="2400" dirty="0" smtClean="0"/>
              <a:t>Such </a:t>
            </a:r>
            <a:r>
              <a:rPr lang="en-US" sz="2400" dirty="0" err="1"/>
              <a:t>emf</a:t>
            </a:r>
            <a:r>
              <a:rPr lang="en-US" sz="2400" dirty="0"/>
              <a:t> values of half-cells, or half reactions, are known as </a:t>
            </a:r>
            <a:r>
              <a:rPr lang="en-US" sz="2400" dirty="0" smtClean="0"/>
              <a:t>the </a:t>
            </a:r>
            <a:r>
              <a:rPr lang="en-US" sz="2400" b="1" dirty="0" smtClean="0"/>
              <a:t>Standard </a:t>
            </a:r>
            <a:r>
              <a:rPr lang="en-US" sz="2400" b="1" dirty="0"/>
              <a:t>reduction potentials or Standard potentials</a:t>
            </a:r>
            <a:r>
              <a:rPr lang="en-US" sz="2400" b="1" dirty="0" smtClean="0"/>
              <a:t>.</a:t>
            </a:r>
          </a:p>
          <a:p>
            <a:r>
              <a:rPr lang="en-US" sz="2400" dirty="0" smtClean="0"/>
              <a:t>However</a:t>
            </a:r>
            <a:r>
              <a:rPr lang="en-US" sz="2400" dirty="0"/>
              <a:t>, if the SHE be placed on the </a:t>
            </a:r>
            <a:r>
              <a:rPr lang="en-US" sz="2400" dirty="0" smtClean="0"/>
              <a:t>right hand side </a:t>
            </a:r>
            <a:r>
              <a:rPr lang="en-US" sz="2400" dirty="0"/>
              <a:t>of the given half-cell, the potential so obtained is called as the </a:t>
            </a:r>
            <a:r>
              <a:rPr lang="en-US" sz="2400" b="1" dirty="0"/>
              <a:t>Standard </a:t>
            </a:r>
            <a:r>
              <a:rPr lang="en-US" sz="2400" b="1" dirty="0" smtClean="0"/>
              <a:t>oxidation potential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r>
              <a:rPr lang="en-US" sz="2400" b="1" dirty="0" smtClean="0"/>
              <a:t>According </a:t>
            </a:r>
            <a:r>
              <a:rPr lang="en-US" sz="2400" b="1" dirty="0"/>
              <a:t>to IUPAC convention, the standard reduction potentials alone are the </a:t>
            </a:r>
            <a:r>
              <a:rPr lang="en-US" sz="2400" b="1" dirty="0" smtClean="0"/>
              <a:t>standard potentials.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837030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32773"/>
            <a:ext cx="6336704" cy="654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652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5410944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Using Standard Potentials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4525963"/>
          </a:xfrm>
        </p:spPr>
        <p:txBody>
          <a:bodyPr>
            <a:noAutofit/>
          </a:bodyPr>
          <a:lstStyle/>
          <a:p>
            <a:r>
              <a:rPr lang="en-US" sz="2400" dirty="0"/>
              <a:t>In Table 29.1 the standard reduction potentials (E°) are arranged in the order of </a:t>
            </a:r>
            <a:r>
              <a:rPr lang="en-US" sz="2400" dirty="0" smtClean="0"/>
              <a:t>increasing potentials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relative position of electrodes (M/M</a:t>
            </a:r>
            <a:r>
              <a:rPr lang="en-US" sz="2400" baseline="30000" dirty="0"/>
              <a:t>+</a:t>
            </a:r>
            <a:r>
              <a:rPr lang="en-US" sz="2400" dirty="0"/>
              <a:t>) in the table can be used to predict the </a:t>
            </a:r>
            <a:r>
              <a:rPr lang="en-US" sz="2400" dirty="0" smtClean="0"/>
              <a:t>reducing or </a:t>
            </a:r>
            <a:r>
              <a:rPr lang="en-US" sz="2400" dirty="0" err="1"/>
              <a:t>oxidising</a:t>
            </a:r>
            <a:r>
              <a:rPr lang="en-US" sz="2400" dirty="0"/>
              <a:t> ability of an electrode.</a:t>
            </a:r>
          </a:p>
          <a:p>
            <a:r>
              <a:rPr lang="en-US" sz="2400" dirty="0"/>
              <a:t>The electrodes that are relatively positive indicate that reduction reaction involving addition </a:t>
            </a:r>
            <a:r>
              <a:rPr lang="en-US" sz="2400" dirty="0" smtClean="0"/>
              <a:t>of electrons,</a:t>
            </a:r>
            <a:r>
              <a:rPr lang="en-US" sz="2400" dirty="0"/>
              <a:t> is </a:t>
            </a:r>
            <a:r>
              <a:rPr lang="en-US" sz="2400" dirty="0" smtClean="0"/>
              <a:t>possible.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M</a:t>
            </a:r>
            <a:r>
              <a:rPr lang="en-US" sz="2400" baseline="30000" dirty="0"/>
              <a:t>+</a:t>
            </a:r>
            <a:r>
              <a:rPr lang="en-US" sz="2400" dirty="0"/>
              <a:t> </a:t>
            </a:r>
            <a:r>
              <a:rPr lang="en-US" sz="2400" dirty="0" smtClean="0"/>
              <a:t>  +    </a:t>
            </a:r>
            <a:r>
              <a:rPr lang="en-US" sz="2400" i="1" dirty="0" smtClean="0"/>
              <a:t>e</a:t>
            </a:r>
            <a:r>
              <a:rPr lang="en-US" sz="2400" baseline="30000" dirty="0"/>
              <a:t>–</a:t>
            </a:r>
            <a:r>
              <a:rPr lang="en-US" sz="2400" dirty="0"/>
              <a:t> </a:t>
            </a:r>
            <a:r>
              <a:rPr lang="en-US" sz="2400" dirty="0" smtClean="0"/>
              <a:t>  →    M</a:t>
            </a:r>
            <a:endParaRPr lang="en-US" sz="2400" dirty="0"/>
          </a:p>
          <a:p>
            <a:r>
              <a:rPr lang="en-US" sz="2400" dirty="0" smtClean="0"/>
              <a:t>In </a:t>
            </a:r>
            <a:r>
              <a:rPr lang="en-US" sz="2400" dirty="0"/>
              <a:t>case of relatively negative potential involving loss of electrons</a:t>
            </a:r>
            <a:r>
              <a:rPr lang="en-US" sz="2400" dirty="0" smtClean="0"/>
              <a:t>, is indicated.    </a:t>
            </a:r>
          </a:p>
          <a:p>
            <a:pPr marL="0" indent="0" algn="ctr">
              <a:buNone/>
            </a:pPr>
            <a:r>
              <a:rPr lang="en-US" sz="2400" dirty="0" smtClean="0"/>
              <a:t>M   →   </a:t>
            </a:r>
            <a:r>
              <a:rPr lang="en-US" sz="2400" dirty="0"/>
              <a:t>M</a:t>
            </a:r>
            <a:r>
              <a:rPr lang="en-US" sz="2400" baseline="30000" dirty="0"/>
              <a:t>+</a:t>
            </a:r>
            <a:r>
              <a:rPr lang="en-US" sz="2400" dirty="0"/>
              <a:t> </a:t>
            </a:r>
            <a:r>
              <a:rPr lang="en-US" sz="2400" dirty="0" smtClean="0"/>
              <a:t> +  </a:t>
            </a:r>
            <a:r>
              <a:rPr lang="en-US" sz="2400" i="1" dirty="0"/>
              <a:t>e</a:t>
            </a:r>
            <a:r>
              <a:rPr lang="en-US" sz="2400" baseline="30000" dirty="0"/>
              <a:t>–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also follows that the system with higher electrode potential will be reduced by </a:t>
            </a:r>
            <a:r>
              <a:rPr lang="en-US" sz="2400" dirty="0" smtClean="0"/>
              <a:t>the system </a:t>
            </a:r>
            <a:r>
              <a:rPr lang="en-US" sz="2400" dirty="0"/>
              <a:t>with lower electrode potential.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50151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Predicting the </a:t>
            </a:r>
            <a:r>
              <a:rPr lang="en-US" sz="3200" b="1" dirty="0" err="1"/>
              <a:t>Oxidising</a:t>
            </a:r>
            <a:r>
              <a:rPr lang="en-US" sz="3200" b="1" dirty="0"/>
              <a:t> or Reducing Ability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4525963"/>
          </a:xfrm>
        </p:spPr>
        <p:txBody>
          <a:bodyPr>
            <a:normAutofit/>
          </a:bodyPr>
          <a:lstStyle/>
          <a:p>
            <a:r>
              <a:rPr lang="en-US" sz="2200" dirty="0"/>
              <a:t>Let us consider a series of elements Cu, H</a:t>
            </a:r>
            <a:r>
              <a:rPr lang="en-US" sz="2200" baseline="-25000" dirty="0"/>
              <a:t>2</a:t>
            </a:r>
            <a:r>
              <a:rPr lang="en-US" sz="2200" dirty="0"/>
              <a:t>,Ni, Zn and their ions. These four elements could </a:t>
            </a:r>
            <a:r>
              <a:rPr lang="en-US" sz="2200" dirty="0" smtClean="0"/>
              <a:t>act as </a:t>
            </a:r>
            <a:r>
              <a:rPr lang="en-US" sz="2200" dirty="0"/>
              <a:t>reducing agents. </a:t>
            </a:r>
            <a:endParaRPr lang="en-US" sz="2200" dirty="0" smtClean="0"/>
          </a:p>
          <a:p>
            <a:r>
              <a:rPr lang="en-US" sz="2200" dirty="0" smtClean="0"/>
              <a:t>On </a:t>
            </a:r>
            <a:r>
              <a:rPr lang="en-US" sz="2200" dirty="0"/>
              <a:t>the other hand, their ions Cu</a:t>
            </a:r>
            <a:r>
              <a:rPr lang="en-US" sz="2200" baseline="30000" dirty="0"/>
              <a:t>2+</a:t>
            </a:r>
            <a:r>
              <a:rPr lang="en-US" sz="2200" dirty="0"/>
              <a:t>, H</a:t>
            </a:r>
            <a:r>
              <a:rPr lang="en-US" sz="2200" baseline="30000" dirty="0"/>
              <a:t>+</a:t>
            </a:r>
            <a:r>
              <a:rPr lang="en-US" sz="2200" dirty="0"/>
              <a:t>, Ni</a:t>
            </a:r>
            <a:r>
              <a:rPr lang="en-US" sz="2200" baseline="30000" dirty="0"/>
              <a:t>2+</a:t>
            </a:r>
            <a:r>
              <a:rPr lang="en-US" sz="2200" dirty="0"/>
              <a:t> and Zn</a:t>
            </a:r>
            <a:r>
              <a:rPr lang="en-US" sz="2200" baseline="30000" dirty="0"/>
              <a:t>2+</a:t>
            </a:r>
            <a:r>
              <a:rPr lang="en-US" sz="2200" dirty="0"/>
              <a:t> can act as electron </a:t>
            </a:r>
            <a:r>
              <a:rPr lang="en-US" sz="2200" dirty="0" smtClean="0"/>
              <a:t>acceptors or </a:t>
            </a:r>
            <a:r>
              <a:rPr lang="en-US" sz="2200" dirty="0" err="1"/>
              <a:t>oxidising</a:t>
            </a:r>
            <a:r>
              <a:rPr lang="en-US" sz="2200" dirty="0"/>
              <a:t> agents.</a:t>
            </a:r>
            <a:endParaRPr lang="ar-IQ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455738"/>
            <a:ext cx="5894276" cy="198137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4511252"/>
            <a:ext cx="8568952" cy="2230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The value of E° becomes more negative down the series. This means that Cu</a:t>
            </a:r>
            <a:r>
              <a:rPr lang="en-US" sz="2200" baseline="30000" dirty="0" smtClean="0"/>
              <a:t>2+</a:t>
            </a:r>
            <a:r>
              <a:rPr lang="en-US" sz="2200" dirty="0" smtClean="0"/>
              <a:t> is the best </a:t>
            </a:r>
            <a:r>
              <a:rPr lang="en-US" sz="2200" dirty="0" err="1" smtClean="0"/>
              <a:t>oxidising</a:t>
            </a:r>
            <a:r>
              <a:rPr lang="en-US" sz="2200" dirty="0" smtClean="0"/>
              <a:t> agent (most electron-attracting ion) of those in the list. That is, Cu</a:t>
            </a:r>
            <a:r>
              <a:rPr lang="en-US" sz="2200" baseline="30000" dirty="0" smtClean="0"/>
              <a:t>2+</a:t>
            </a:r>
            <a:r>
              <a:rPr lang="en-US" sz="2200" dirty="0" smtClean="0"/>
              <a:t> shows the greatest tendency to be reduced. </a:t>
            </a:r>
          </a:p>
          <a:p>
            <a:r>
              <a:rPr lang="en-US" sz="2200" dirty="0" smtClean="0"/>
              <a:t>Conversely, Zn</a:t>
            </a:r>
            <a:r>
              <a:rPr lang="en-US" sz="2200" baseline="30000" dirty="0" smtClean="0"/>
              <a:t>2+</a:t>
            </a:r>
            <a:r>
              <a:rPr lang="en-US" sz="2200" dirty="0" smtClean="0"/>
              <a:t> is the worst </a:t>
            </a:r>
            <a:r>
              <a:rPr lang="en-US" sz="2200" dirty="0" err="1" smtClean="0"/>
              <a:t>oxidising</a:t>
            </a:r>
            <a:r>
              <a:rPr lang="en-US" sz="2200" dirty="0" smtClean="0"/>
              <a:t> agent, being the least electron-attracting ion. </a:t>
            </a:r>
          </a:p>
        </p:txBody>
      </p:sp>
    </p:spTree>
    <p:extLst>
      <p:ext uri="{BB962C8B-B14F-4D97-AF65-F5344CB8AC3E}">
        <p14:creationId xmlns:p14="http://schemas.microsoft.com/office/powerpoint/2010/main" val="3897818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620688"/>
            <a:ext cx="7261499" cy="16910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1560" y="2780928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31F20"/>
                </a:solidFill>
                <a:latin typeface="TimesNewRomanPSMT"/>
              </a:rPr>
              <a:t>Some important points concerning the Table of Standard Reduction Potentials (Table 29.1) are: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231F20"/>
                </a:solidFill>
                <a:latin typeface="TimesNewRomanPSMT"/>
              </a:rPr>
              <a:t>The </a:t>
            </a:r>
            <a:r>
              <a:rPr lang="en-US" dirty="0">
                <a:solidFill>
                  <a:srgbClr val="231F20"/>
                </a:solidFill>
                <a:latin typeface="TimesNewRomanPSMT"/>
              </a:rPr>
              <a:t>more positive the value of E°, the better the </a:t>
            </a:r>
            <a:r>
              <a:rPr lang="en-US" dirty="0" err="1">
                <a:solidFill>
                  <a:srgbClr val="231F20"/>
                </a:solidFill>
                <a:latin typeface="TimesNewRomanPSMT"/>
              </a:rPr>
              <a:t>oxidising</a:t>
            </a:r>
            <a:r>
              <a:rPr lang="en-US" dirty="0">
                <a:solidFill>
                  <a:srgbClr val="231F20"/>
                </a:solidFill>
                <a:latin typeface="TimesNewRomanPSMT"/>
              </a:rPr>
              <a:t> ability (the greater </a:t>
            </a:r>
            <a:r>
              <a:rPr lang="en-US" dirty="0" smtClean="0">
                <a:solidFill>
                  <a:srgbClr val="231F20"/>
                </a:solidFill>
                <a:latin typeface="TimesNewRomanPSMT"/>
              </a:rPr>
              <a:t>the tendency </a:t>
            </a:r>
            <a:r>
              <a:rPr lang="en-US" dirty="0">
                <a:solidFill>
                  <a:srgbClr val="231F20"/>
                </a:solidFill>
                <a:latin typeface="TimesNewRomanPSMT"/>
              </a:rPr>
              <a:t>to be reduced) of the ion or compound, on moving upward in the Table</a:t>
            </a:r>
            <a:r>
              <a:rPr lang="en-US" dirty="0" smtClean="0">
                <a:solidFill>
                  <a:srgbClr val="231F20"/>
                </a:solidFill>
                <a:latin typeface="TimesNewRomanPSMT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231F20"/>
                </a:solidFill>
                <a:latin typeface="TimesNewRomanPSMT"/>
              </a:rPr>
              <a:t>The </a:t>
            </a:r>
            <a:r>
              <a:rPr lang="en-US" dirty="0">
                <a:solidFill>
                  <a:srgbClr val="231F20"/>
                </a:solidFill>
                <a:latin typeface="TimesNewRomanPSMT"/>
              </a:rPr>
              <a:t>more negative the value of E° the better the reducing ability of the ions, elements </a:t>
            </a:r>
            <a:r>
              <a:rPr lang="en-US" dirty="0" smtClean="0">
                <a:solidFill>
                  <a:srgbClr val="231F20"/>
                </a:solidFill>
                <a:latin typeface="TimesNewRomanPSMT"/>
              </a:rPr>
              <a:t>or compounds </a:t>
            </a:r>
            <a:r>
              <a:rPr lang="en-US" dirty="0">
                <a:solidFill>
                  <a:srgbClr val="231F20"/>
                </a:solidFill>
                <a:latin typeface="TimesNewRomanPSMT"/>
              </a:rPr>
              <a:t>on moving downward in the </a:t>
            </a:r>
            <a:r>
              <a:rPr lang="en-US" dirty="0" smtClean="0">
                <a:solidFill>
                  <a:srgbClr val="231F20"/>
                </a:solidFill>
                <a:latin typeface="TimesNewRomanPSMT"/>
              </a:rPr>
              <a:t>Table.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231F20"/>
                </a:solidFill>
                <a:latin typeface="TimesNewRomanPSMT"/>
              </a:rPr>
              <a:t>Under </a:t>
            </a:r>
            <a:r>
              <a:rPr lang="en-US" dirty="0">
                <a:solidFill>
                  <a:srgbClr val="231F20"/>
                </a:solidFill>
                <a:latin typeface="TimesNewRomanPSMT"/>
              </a:rPr>
              <a:t>standard conditions, any substance in this Table will spontaneously </a:t>
            </a:r>
            <a:r>
              <a:rPr lang="en-US" dirty="0" err="1">
                <a:solidFill>
                  <a:srgbClr val="231F20"/>
                </a:solidFill>
                <a:latin typeface="TimesNewRomanPSMT"/>
              </a:rPr>
              <a:t>oxidise</a:t>
            </a:r>
            <a:r>
              <a:rPr lang="en-US" dirty="0">
                <a:solidFill>
                  <a:srgbClr val="231F2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231F20"/>
                </a:solidFill>
                <a:latin typeface="TimesNewRomanPSMT"/>
              </a:rPr>
              <a:t>any other </a:t>
            </a:r>
            <a:r>
              <a:rPr lang="en-US" dirty="0">
                <a:solidFill>
                  <a:srgbClr val="231F20"/>
                </a:solidFill>
                <a:latin typeface="TimesNewRomanPSMT"/>
              </a:rPr>
              <a:t>substance lower than it in the Table.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246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Electrochemical Cells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device for producing an electrical current from a chemical reaction (redox reaction) is called </a:t>
            </a:r>
            <a:r>
              <a:rPr lang="en-US" sz="2400" dirty="0" smtClean="0"/>
              <a:t>an </a:t>
            </a:r>
            <a:r>
              <a:rPr lang="en-US" sz="2400" b="1" dirty="0" smtClean="0"/>
              <a:t>electrochemical </a:t>
            </a:r>
            <a:r>
              <a:rPr lang="en-US" sz="2400" b="1" dirty="0"/>
              <a:t>cell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0" y="2469976"/>
            <a:ext cx="5829300" cy="434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40" y="3068960"/>
            <a:ext cx="2271736" cy="4320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2996952"/>
            <a:ext cx="2202051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97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Voltaic </a:t>
            </a:r>
            <a:r>
              <a:rPr lang="en-US" b="1" dirty="0" smtClean="0"/>
              <a:t>Cells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cs typeface="+mj-cs"/>
              </a:rPr>
              <a:t>A </a:t>
            </a:r>
            <a:r>
              <a:rPr lang="en-US" sz="2400" b="1" dirty="0">
                <a:cs typeface="+mj-cs"/>
              </a:rPr>
              <a:t>Voltaic cell, </a:t>
            </a:r>
            <a:r>
              <a:rPr lang="en-US" sz="2400" dirty="0">
                <a:cs typeface="+mj-cs"/>
              </a:rPr>
              <a:t>also known as a </a:t>
            </a:r>
            <a:r>
              <a:rPr lang="en-US" sz="2400" b="1" dirty="0">
                <a:cs typeface="+mj-cs"/>
              </a:rPr>
              <a:t>galvanic cell </a:t>
            </a:r>
            <a:r>
              <a:rPr lang="en-US" sz="2400" dirty="0">
                <a:cs typeface="+mj-cs"/>
              </a:rPr>
              <a:t>is one in which electrical current is generated by </a:t>
            </a:r>
            <a:r>
              <a:rPr lang="en-US" sz="2400" dirty="0" smtClean="0">
                <a:cs typeface="+mj-cs"/>
              </a:rPr>
              <a:t>a spontaneous </a:t>
            </a:r>
            <a:r>
              <a:rPr lang="en-US" sz="2400" dirty="0">
                <a:cs typeface="+mj-cs"/>
              </a:rPr>
              <a:t>redox reaction. </a:t>
            </a:r>
            <a:endParaRPr lang="en-US" sz="2400" dirty="0" smtClean="0">
              <a:cs typeface="+mj-cs"/>
            </a:endParaRPr>
          </a:p>
          <a:p>
            <a:r>
              <a:rPr lang="en-US" sz="2400" dirty="0" smtClean="0">
                <a:cs typeface="+mj-cs"/>
              </a:rPr>
              <a:t>A </a:t>
            </a:r>
            <a:r>
              <a:rPr lang="en-US" sz="2400" dirty="0">
                <a:cs typeface="+mj-cs"/>
              </a:rPr>
              <a:t>simple voltaic cell is shown </a:t>
            </a:r>
            <a:r>
              <a:rPr lang="en-US" sz="2400" dirty="0" smtClean="0">
                <a:cs typeface="+mj-cs"/>
              </a:rPr>
              <a:t>by the spontaneous reaction </a:t>
            </a:r>
            <a:r>
              <a:rPr lang="en-US" sz="2400" dirty="0">
                <a:cs typeface="+mj-cs"/>
              </a:rPr>
              <a:t>of zinc metal with an </a:t>
            </a:r>
            <a:r>
              <a:rPr lang="en-US" sz="2400" dirty="0" smtClean="0">
                <a:cs typeface="+mj-cs"/>
              </a:rPr>
              <a:t>aqueous </a:t>
            </a:r>
            <a:r>
              <a:rPr lang="en-US" sz="2400" dirty="0">
                <a:cs typeface="+mj-cs"/>
              </a:rPr>
              <a:t>solution of copper </a:t>
            </a:r>
            <a:r>
              <a:rPr lang="en-US" sz="2400" dirty="0" err="1" smtClean="0">
                <a:cs typeface="+mj-cs"/>
              </a:rPr>
              <a:t>sulphate</a:t>
            </a:r>
            <a:r>
              <a:rPr lang="en-US" sz="2400" dirty="0" smtClean="0">
                <a:cs typeface="+mj-cs"/>
              </a:rPr>
              <a:t>.</a:t>
            </a:r>
          </a:p>
          <a:p>
            <a:r>
              <a:rPr lang="en-US" sz="2400" dirty="0">
                <a:cs typeface="+mj-cs"/>
              </a:rPr>
              <a:t>The solutions in the two compartments may be </a:t>
            </a:r>
            <a:r>
              <a:rPr lang="en-US" sz="2400" dirty="0" smtClean="0">
                <a:cs typeface="+mj-cs"/>
              </a:rPr>
              <a:t>connected </a:t>
            </a:r>
            <a:r>
              <a:rPr lang="en-US" sz="2400" dirty="0">
                <a:cs typeface="+mj-cs"/>
              </a:rPr>
              <a:t>by a </a:t>
            </a:r>
            <a:r>
              <a:rPr lang="en-US" sz="2400" b="1" dirty="0">
                <a:cs typeface="+mj-cs"/>
              </a:rPr>
              <a:t>salt bridge. </a:t>
            </a:r>
            <a:endParaRPr lang="en-US" sz="2400" b="1" dirty="0" smtClean="0">
              <a:cs typeface="+mj-cs"/>
            </a:endParaRPr>
          </a:p>
          <a:p>
            <a:r>
              <a:rPr lang="en-US" sz="2400" dirty="0" smtClean="0">
                <a:cs typeface="+mj-cs"/>
              </a:rPr>
              <a:t>The </a:t>
            </a:r>
            <a:r>
              <a:rPr lang="en-US" sz="2400" dirty="0">
                <a:cs typeface="+mj-cs"/>
              </a:rPr>
              <a:t>salt bridge is a U-tube filled with an electrolyte such as </a:t>
            </a:r>
            <a:r>
              <a:rPr lang="en-US" sz="2400" dirty="0" err="1">
                <a:cs typeface="+mj-cs"/>
              </a:rPr>
              <a:t>NaCl</a:t>
            </a:r>
            <a:r>
              <a:rPr lang="en-US" sz="2400" dirty="0">
                <a:cs typeface="+mj-cs"/>
              </a:rPr>
              <a:t>, </a:t>
            </a:r>
            <a:r>
              <a:rPr lang="en-US" sz="2400" dirty="0" err="1">
                <a:cs typeface="+mj-cs"/>
              </a:rPr>
              <a:t>KCl</a:t>
            </a:r>
            <a:r>
              <a:rPr lang="en-US" sz="2400" dirty="0">
                <a:cs typeface="+mj-cs"/>
              </a:rPr>
              <a:t>, </a:t>
            </a:r>
            <a:r>
              <a:rPr lang="en-US" sz="2400" dirty="0" smtClean="0">
                <a:cs typeface="+mj-cs"/>
              </a:rPr>
              <a:t>or K</a:t>
            </a:r>
            <a:r>
              <a:rPr lang="en-US" sz="2400" baseline="-25000" dirty="0" smtClean="0">
                <a:cs typeface="+mj-cs"/>
              </a:rPr>
              <a:t>2</a:t>
            </a:r>
            <a:r>
              <a:rPr lang="en-US" sz="2400" dirty="0" smtClean="0">
                <a:cs typeface="+mj-cs"/>
              </a:rPr>
              <a:t>SO</a:t>
            </a:r>
            <a:r>
              <a:rPr lang="en-US" sz="2400" baseline="-25000" dirty="0" smtClean="0">
                <a:cs typeface="+mj-cs"/>
              </a:rPr>
              <a:t>4</a:t>
            </a:r>
            <a:r>
              <a:rPr lang="en-US" sz="2400" dirty="0">
                <a:cs typeface="+mj-cs"/>
              </a:rPr>
              <a:t>. </a:t>
            </a:r>
            <a:endParaRPr lang="en-US" sz="2400" dirty="0" smtClean="0">
              <a:cs typeface="+mj-cs"/>
            </a:endParaRPr>
          </a:p>
          <a:p>
            <a:r>
              <a:rPr lang="en-US" sz="2400" dirty="0" smtClean="0">
                <a:cs typeface="+mj-cs"/>
              </a:rPr>
              <a:t>It </a:t>
            </a:r>
            <a:r>
              <a:rPr lang="en-US" sz="2400" dirty="0">
                <a:cs typeface="+mj-cs"/>
              </a:rPr>
              <a:t>provides a passage to ions from one compartment to the other compartment </a:t>
            </a:r>
            <a:r>
              <a:rPr lang="en-US" sz="2400" dirty="0" smtClean="0">
                <a:cs typeface="+mj-cs"/>
              </a:rPr>
              <a:t>without extensive </a:t>
            </a:r>
            <a:r>
              <a:rPr lang="en-US" sz="2400" dirty="0">
                <a:cs typeface="+mj-cs"/>
              </a:rPr>
              <a:t>mixing of the two solutions.</a:t>
            </a:r>
            <a:endParaRPr lang="ar-IQ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186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Cell Terminology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4525963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cs typeface="+mj-cs"/>
              </a:rPr>
              <a:t>Current </a:t>
            </a:r>
            <a:r>
              <a:rPr lang="en-US" sz="2200" dirty="0">
                <a:cs typeface="+mj-cs"/>
              </a:rPr>
              <a:t>is the flow of electrons through a wire or any conductor.</a:t>
            </a:r>
          </a:p>
          <a:p>
            <a:r>
              <a:rPr lang="en-US" sz="2200" b="1" dirty="0">
                <a:cs typeface="+mj-cs"/>
              </a:rPr>
              <a:t>Electrode </a:t>
            </a:r>
            <a:r>
              <a:rPr lang="en-US" sz="2200" dirty="0">
                <a:cs typeface="+mj-cs"/>
              </a:rPr>
              <a:t>is the </a:t>
            </a:r>
            <a:r>
              <a:rPr lang="en-US" sz="2200" dirty="0" smtClean="0">
                <a:cs typeface="+mj-cs"/>
              </a:rPr>
              <a:t>material: </a:t>
            </a:r>
            <a:r>
              <a:rPr lang="en-US" sz="2200" dirty="0">
                <a:cs typeface="+mj-cs"/>
              </a:rPr>
              <a:t>a metallic rod/bar/strip which conducts electrons into and out </a:t>
            </a:r>
            <a:r>
              <a:rPr lang="en-US" sz="2200" dirty="0" smtClean="0">
                <a:cs typeface="+mj-cs"/>
              </a:rPr>
              <a:t>of a </a:t>
            </a:r>
            <a:r>
              <a:rPr lang="en-US" sz="2200" dirty="0">
                <a:cs typeface="+mj-cs"/>
              </a:rPr>
              <a:t>solution.</a:t>
            </a:r>
          </a:p>
          <a:p>
            <a:r>
              <a:rPr lang="en-US" sz="2200" b="1" dirty="0">
                <a:cs typeface="+mj-cs"/>
              </a:rPr>
              <a:t>Anode </a:t>
            </a:r>
            <a:r>
              <a:rPr lang="en-US" sz="2200" dirty="0">
                <a:cs typeface="+mj-cs"/>
              </a:rPr>
              <a:t>is the electrode at which oxidation occurs. It sends electrons into the outer circuit. </a:t>
            </a:r>
            <a:r>
              <a:rPr lang="en-US" sz="2200" dirty="0" smtClean="0">
                <a:cs typeface="+mj-cs"/>
              </a:rPr>
              <a:t>It has </a:t>
            </a:r>
            <a:r>
              <a:rPr lang="en-US" sz="2200" dirty="0">
                <a:cs typeface="+mj-cs"/>
              </a:rPr>
              <a:t>negative charge and is shown as (–) in cell diagrams.</a:t>
            </a:r>
          </a:p>
          <a:p>
            <a:r>
              <a:rPr lang="en-US" sz="2200" b="1" dirty="0">
                <a:cs typeface="+mj-cs"/>
              </a:rPr>
              <a:t>Cathode </a:t>
            </a:r>
            <a:r>
              <a:rPr lang="en-US" sz="2200" dirty="0">
                <a:cs typeface="+mj-cs"/>
              </a:rPr>
              <a:t>is the electrode at which electrons are received from the outer circuit. It has </a:t>
            </a:r>
            <a:r>
              <a:rPr lang="en-US" sz="2200" dirty="0" smtClean="0">
                <a:cs typeface="+mj-cs"/>
              </a:rPr>
              <a:t>a positive </a:t>
            </a:r>
            <a:r>
              <a:rPr lang="en-US" sz="2200" dirty="0">
                <a:cs typeface="+mj-cs"/>
              </a:rPr>
              <a:t>charge and is shown as (+) in cell diagrams.</a:t>
            </a:r>
          </a:p>
          <a:p>
            <a:r>
              <a:rPr lang="en-US" sz="2200" b="1" dirty="0">
                <a:cs typeface="+mj-cs"/>
              </a:rPr>
              <a:t>Electrolyte </a:t>
            </a:r>
            <a:r>
              <a:rPr lang="en-US" sz="2200" dirty="0">
                <a:cs typeface="+mj-cs"/>
              </a:rPr>
              <a:t>is the salt solutions in a cell.</a:t>
            </a:r>
          </a:p>
          <a:p>
            <a:r>
              <a:rPr lang="en-US" sz="2200" b="1" dirty="0">
                <a:cs typeface="+mj-cs"/>
              </a:rPr>
              <a:t>Anode compartment </a:t>
            </a:r>
            <a:r>
              <a:rPr lang="en-US" sz="2200" dirty="0">
                <a:cs typeface="+mj-cs"/>
              </a:rPr>
              <a:t>is the compartment of the cell in which oxidation half-reaction </a:t>
            </a:r>
            <a:r>
              <a:rPr lang="en-US" sz="2200" dirty="0" smtClean="0">
                <a:cs typeface="+mj-cs"/>
              </a:rPr>
              <a:t>occurs.</a:t>
            </a:r>
            <a:endParaRPr lang="en-US" sz="2200" dirty="0">
              <a:cs typeface="+mj-cs"/>
            </a:endParaRPr>
          </a:p>
          <a:p>
            <a:r>
              <a:rPr lang="en-US" sz="2200" b="1" dirty="0">
                <a:cs typeface="+mj-cs"/>
              </a:rPr>
              <a:t>Cathode compartment </a:t>
            </a:r>
            <a:r>
              <a:rPr lang="en-US" sz="2200" dirty="0">
                <a:cs typeface="+mj-cs"/>
              </a:rPr>
              <a:t>is the compartment of the cell in which reduction half-reaction occurs</a:t>
            </a:r>
            <a:r>
              <a:rPr lang="en-US" sz="2200" dirty="0" smtClean="0">
                <a:cs typeface="+mj-cs"/>
              </a:rPr>
              <a:t>.</a:t>
            </a:r>
            <a:endParaRPr lang="en-US" sz="2200" dirty="0">
              <a:cs typeface="+mj-cs"/>
            </a:endParaRPr>
          </a:p>
          <a:p>
            <a:r>
              <a:rPr lang="en-US" sz="2200" b="1" dirty="0">
                <a:cs typeface="+mj-cs"/>
              </a:rPr>
              <a:t>Half-cell. </a:t>
            </a:r>
            <a:r>
              <a:rPr lang="en-US" sz="2200" dirty="0">
                <a:cs typeface="+mj-cs"/>
              </a:rPr>
              <a:t>Each half of an electrochemical cell, where oxidation occurs and the half </a:t>
            </a:r>
            <a:r>
              <a:rPr lang="en-US" sz="2200" dirty="0" smtClean="0">
                <a:cs typeface="+mj-cs"/>
              </a:rPr>
              <a:t>where reduction </a:t>
            </a:r>
            <a:r>
              <a:rPr lang="en-US" sz="2200" dirty="0">
                <a:cs typeface="+mj-cs"/>
              </a:rPr>
              <a:t>occurs, is called the half cell.</a:t>
            </a:r>
            <a:endParaRPr lang="ar-IQ" sz="2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054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b="1" dirty="0"/>
              <a:t>Daniel </a:t>
            </a:r>
            <a:r>
              <a:rPr lang="en-US" sz="3600" b="1" dirty="0" smtClean="0"/>
              <a:t>Cell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+mj-cs"/>
              </a:rPr>
              <a:t>It </a:t>
            </a:r>
            <a:r>
              <a:rPr lang="en-US" sz="2400" dirty="0">
                <a:cs typeface="+mj-cs"/>
              </a:rPr>
              <a:t>is a typical voltaic cell. It was named after the British chemist John Daniel. It is a simple </a:t>
            </a:r>
            <a:r>
              <a:rPr lang="en-US" sz="2400" dirty="0" smtClean="0">
                <a:cs typeface="+mj-cs"/>
              </a:rPr>
              <a:t>zinc copper cell </a:t>
            </a:r>
            <a:r>
              <a:rPr lang="en-US" sz="2400" dirty="0">
                <a:cs typeface="+mj-cs"/>
              </a:rPr>
              <a:t>like the one described above</a:t>
            </a:r>
            <a:r>
              <a:rPr lang="en-US" sz="2400" dirty="0" smtClean="0">
                <a:cs typeface="+mj-cs"/>
              </a:rPr>
              <a:t>.</a:t>
            </a:r>
          </a:p>
          <a:p>
            <a:endParaRPr lang="en-US" sz="2400" dirty="0" smtClean="0">
              <a:cs typeface="+mj-cs"/>
            </a:endParaRPr>
          </a:p>
          <a:p>
            <a:endParaRPr lang="en-US" sz="2400" dirty="0">
              <a:cs typeface="+mj-cs"/>
            </a:endParaRPr>
          </a:p>
          <a:p>
            <a:r>
              <a:rPr lang="en-US" sz="2400" dirty="0" smtClean="0">
                <a:cs typeface="+mj-cs"/>
              </a:rPr>
              <a:t>In </a:t>
            </a:r>
            <a:r>
              <a:rPr lang="en-US" sz="2400" dirty="0">
                <a:cs typeface="+mj-cs"/>
              </a:rPr>
              <a:t>this cell the salt-bridge </a:t>
            </a:r>
            <a:endParaRPr lang="en-US" sz="2400" dirty="0" smtClean="0">
              <a:cs typeface="+mj-cs"/>
            </a:endParaRPr>
          </a:p>
          <a:p>
            <a:pPr marL="0" indent="0">
              <a:buNone/>
            </a:pPr>
            <a:r>
              <a:rPr lang="en-US" sz="2400" dirty="0" smtClean="0">
                <a:cs typeface="+mj-cs"/>
              </a:rPr>
              <a:t>has </a:t>
            </a:r>
            <a:r>
              <a:rPr lang="en-US" sz="2400" dirty="0">
                <a:cs typeface="+mj-cs"/>
              </a:rPr>
              <a:t>been replaced by a </a:t>
            </a:r>
            <a:endParaRPr lang="en-US" sz="2400" dirty="0" smtClean="0">
              <a:cs typeface="+mj-cs"/>
            </a:endParaRPr>
          </a:p>
          <a:p>
            <a:pPr marL="0" indent="0">
              <a:buNone/>
            </a:pPr>
            <a:r>
              <a:rPr lang="en-US" sz="2400" dirty="0" smtClean="0">
                <a:cs typeface="+mj-cs"/>
              </a:rPr>
              <a:t>porous </a:t>
            </a:r>
            <a:r>
              <a:rPr lang="en-US" sz="2400" dirty="0">
                <a:cs typeface="+mj-cs"/>
              </a:rPr>
              <a:t>pot. </a:t>
            </a:r>
            <a:endParaRPr lang="ar-IQ" sz="2400" dirty="0"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405" y="2592660"/>
            <a:ext cx="4410075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229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b="1" dirty="0"/>
              <a:t>Cell </a:t>
            </a:r>
            <a:r>
              <a:rPr lang="en-US" sz="3600" b="1" dirty="0" smtClean="0"/>
              <a:t>reaction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flow of electrons from one electrode to the other in an electrochemical cell is caused by </a:t>
            </a:r>
            <a:r>
              <a:rPr lang="en-US" sz="2400" dirty="0" smtClean="0"/>
              <a:t>the half-reactions.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net chemical </a:t>
            </a:r>
            <a:r>
              <a:rPr lang="en-US" sz="2400" dirty="0" smtClean="0"/>
              <a:t>change obtained </a:t>
            </a:r>
            <a:r>
              <a:rPr lang="en-US" sz="2400" dirty="0"/>
              <a:t>by adding the two half-reactions is called the </a:t>
            </a:r>
            <a:r>
              <a:rPr lang="en-US" sz="2400" b="1" dirty="0"/>
              <a:t>cell </a:t>
            </a:r>
            <a:r>
              <a:rPr lang="en-US" sz="2400" b="1" dirty="0" smtClean="0"/>
              <a:t>reaction.</a:t>
            </a:r>
            <a:endParaRPr lang="ar-IQ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429000"/>
            <a:ext cx="6632009" cy="178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80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b="1" dirty="0"/>
              <a:t>Cell potential or </a:t>
            </a:r>
            <a:r>
              <a:rPr lang="en-US" sz="3600" b="1" dirty="0" err="1"/>
              <a:t>emf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cs typeface="+mj-cs"/>
              </a:rPr>
              <a:t>The flow of current through the circuit is </a:t>
            </a:r>
            <a:r>
              <a:rPr lang="en-US" sz="2800" dirty="0" smtClean="0">
                <a:cs typeface="+mj-cs"/>
              </a:rPr>
              <a:t>determined by </a:t>
            </a:r>
            <a:r>
              <a:rPr lang="en-US" sz="2800" dirty="0">
                <a:cs typeface="+mj-cs"/>
              </a:rPr>
              <a:t>the ‘push’, of electrons at the anode </a:t>
            </a:r>
            <a:r>
              <a:rPr lang="en-US" sz="2800" dirty="0" smtClean="0">
                <a:cs typeface="+mj-cs"/>
              </a:rPr>
              <a:t>and ‘</a:t>
            </a:r>
            <a:r>
              <a:rPr lang="en-US" sz="2800" dirty="0">
                <a:cs typeface="+mj-cs"/>
              </a:rPr>
              <a:t>attraction’ of electrons at the cathode. </a:t>
            </a:r>
            <a:endParaRPr lang="en-US" sz="2800" dirty="0" smtClean="0">
              <a:cs typeface="+mj-cs"/>
            </a:endParaRPr>
          </a:p>
          <a:p>
            <a:r>
              <a:rPr lang="en-US" sz="2800" dirty="0" smtClean="0">
                <a:cs typeface="+mj-cs"/>
              </a:rPr>
              <a:t>These </a:t>
            </a:r>
            <a:r>
              <a:rPr lang="en-US" sz="2800" dirty="0">
                <a:cs typeface="+mj-cs"/>
              </a:rPr>
              <a:t>two </a:t>
            </a:r>
            <a:r>
              <a:rPr lang="en-US" sz="2800" dirty="0" smtClean="0">
                <a:cs typeface="+mj-cs"/>
              </a:rPr>
              <a:t>forces constitute </a:t>
            </a:r>
            <a:r>
              <a:rPr lang="en-US" sz="2800" dirty="0">
                <a:cs typeface="+mj-cs"/>
              </a:rPr>
              <a:t>the ‘driving force’ or ‘electrical pressure’ that sends electrons through the circuit. </a:t>
            </a:r>
            <a:endParaRPr lang="en-US" sz="2800" dirty="0" smtClean="0">
              <a:cs typeface="+mj-cs"/>
            </a:endParaRPr>
          </a:p>
          <a:p>
            <a:r>
              <a:rPr lang="en-US" sz="2800" dirty="0" smtClean="0">
                <a:cs typeface="+mj-cs"/>
              </a:rPr>
              <a:t>This driving </a:t>
            </a:r>
            <a:r>
              <a:rPr lang="en-US" sz="2800" dirty="0">
                <a:cs typeface="+mj-cs"/>
              </a:rPr>
              <a:t>force is called the </a:t>
            </a:r>
            <a:r>
              <a:rPr lang="en-US" sz="2800" b="1" dirty="0">
                <a:cs typeface="+mj-cs"/>
              </a:rPr>
              <a:t>electromotive force </a:t>
            </a:r>
            <a:r>
              <a:rPr lang="en-US" sz="2800" dirty="0">
                <a:cs typeface="+mj-cs"/>
              </a:rPr>
              <a:t>(abbreviated </a:t>
            </a:r>
            <a:r>
              <a:rPr lang="en-US" sz="2800" b="1" dirty="0" err="1">
                <a:cs typeface="+mj-cs"/>
              </a:rPr>
              <a:t>emf</a:t>
            </a:r>
            <a:r>
              <a:rPr lang="en-US" sz="2800" dirty="0">
                <a:cs typeface="+mj-cs"/>
              </a:rPr>
              <a:t>) or </a:t>
            </a:r>
            <a:r>
              <a:rPr lang="en-US" sz="2800" b="1" dirty="0">
                <a:cs typeface="+mj-cs"/>
              </a:rPr>
              <a:t>cell potential. </a:t>
            </a:r>
            <a:endParaRPr lang="en-US" sz="2800" b="1" dirty="0" smtClean="0">
              <a:cs typeface="+mj-cs"/>
            </a:endParaRPr>
          </a:p>
          <a:p>
            <a:r>
              <a:rPr lang="en-US" sz="2800" dirty="0" smtClean="0">
                <a:cs typeface="+mj-cs"/>
              </a:rPr>
              <a:t>The </a:t>
            </a:r>
            <a:r>
              <a:rPr lang="en-US" sz="2800" dirty="0" err="1">
                <a:cs typeface="+mj-cs"/>
              </a:rPr>
              <a:t>emf</a:t>
            </a:r>
            <a:r>
              <a:rPr lang="en-US" sz="2800" dirty="0">
                <a:cs typeface="+mj-cs"/>
              </a:rPr>
              <a:t> of </a:t>
            </a:r>
            <a:r>
              <a:rPr lang="en-US" sz="2800" dirty="0" smtClean="0">
                <a:cs typeface="+mj-cs"/>
              </a:rPr>
              <a:t>cell potential </a:t>
            </a:r>
            <a:r>
              <a:rPr lang="en-US" sz="2800" dirty="0">
                <a:cs typeface="+mj-cs"/>
              </a:rPr>
              <a:t>is measured in units of volts (V) and is also referred to as </a:t>
            </a:r>
            <a:r>
              <a:rPr lang="en-US" sz="2800" b="1" dirty="0">
                <a:cs typeface="+mj-cs"/>
              </a:rPr>
              <a:t>cell voltage.</a:t>
            </a:r>
            <a:endParaRPr lang="ar-IQ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7854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3200" b="1" dirty="0"/>
              <a:t>Cell diagram or Representation of a Cell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 </a:t>
            </a:r>
            <a:r>
              <a:rPr lang="en-US" sz="2400" b="1" dirty="0"/>
              <a:t>single vertical line </a:t>
            </a:r>
            <a:r>
              <a:rPr lang="en-US" sz="2400" dirty="0"/>
              <a:t>(</a:t>
            </a:r>
            <a:r>
              <a:rPr lang="en-US" sz="2400" b="1" dirty="0"/>
              <a:t>|</a:t>
            </a:r>
            <a:r>
              <a:rPr lang="en-US" sz="2400" dirty="0"/>
              <a:t>) represents a phase boundary between metal electrode and </a:t>
            </a:r>
            <a:r>
              <a:rPr lang="en-US" sz="2400" dirty="0" smtClean="0"/>
              <a:t>ion solution </a:t>
            </a:r>
            <a:r>
              <a:rPr lang="en-US" sz="2400" dirty="0"/>
              <a:t>(electrolyte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A </a:t>
            </a:r>
            <a:r>
              <a:rPr lang="en-US" sz="2400" b="1" dirty="0"/>
              <a:t>double vertical line </a:t>
            </a:r>
            <a:r>
              <a:rPr lang="en-US" sz="2400" dirty="0"/>
              <a:t>(</a:t>
            </a:r>
            <a:r>
              <a:rPr lang="en-US" sz="2400" b="1" dirty="0"/>
              <a:t>||</a:t>
            </a:r>
            <a:r>
              <a:rPr lang="en-US" sz="2400" dirty="0"/>
              <a:t>) represents the salt bridge, porous partition or any other </a:t>
            </a:r>
            <a:r>
              <a:rPr lang="en-US" sz="2400" b="1" dirty="0"/>
              <a:t>means </a:t>
            </a:r>
            <a:r>
              <a:rPr lang="en-US" sz="2400" dirty="0" smtClean="0"/>
              <a:t>of permitting </a:t>
            </a:r>
            <a:r>
              <a:rPr lang="en-US" sz="2400" dirty="0"/>
              <a:t>ion flow while preventing the electrolyte from </a:t>
            </a:r>
            <a:r>
              <a:rPr lang="en-US" sz="2400" dirty="0" smtClean="0"/>
              <a:t>mixing.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Anode </a:t>
            </a:r>
            <a:r>
              <a:rPr lang="en-US" sz="2400" dirty="0"/>
              <a:t>half-cell is written on the left and cathode half-cell on the right.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In the complete cell diagram, the two half-cells are separated by a double vertical line (</a:t>
            </a:r>
            <a:r>
              <a:rPr lang="en-US" sz="2400" dirty="0" smtClean="0"/>
              <a:t>salt bridge</a:t>
            </a:r>
            <a:r>
              <a:rPr lang="en-US" sz="2400" dirty="0"/>
              <a:t>) in between. </a:t>
            </a:r>
            <a:endParaRPr lang="en-US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The </a:t>
            </a:r>
            <a:r>
              <a:rPr lang="en-US" sz="2400" dirty="0"/>
              <a:t>zinc-copper cell can now be written as</a:t>
            </a:r>
            <a:endParaRPr lang="ar-IQ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532" y="2276872"/>
            <a:ext cx="1740993" cy="11521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326" y="2276872"/>
            <a:ext cx="2322578" cy="11212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5373216"/>
            <a:ext cx="2618588" cy="126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132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1984</Words>
  <Application>Microsoft Office PowerPoint</Application>
  <PresentationFormat>On-screen Show (4:3)</PresentationFormat>
  <Paragraphs>134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TimesNewRomanPSMT</vt:lpstr>
      <vt:lpstr>Office Theme</vt:lpstr>
      <vt:lpstr>Electromotive Force</vt:lpstr>
      <vt:lpstr>Half Reactions</vt:lpstr>
      <vt:lpstr>Electrochemical Cells</vt:lpstr>
      <vt:lpstr>Voltaic Cells</vt:lpstr>
      <vt:lpstr>Cell Terminology</vt:lpstr>
      <vt:lpstr>Daniel Cell</vt:lpstr>
      <vt:lpstr>Cell reaction</vt:lpstr>
      <vt:lpstr>Cell potential or emf</vt:lpstr>
      <vt:lpstr>Cell diagram or Representation of a Cell</vt:lpstr>
      <vt:lpstr>PowerPoint Presentation</vt:lpstr>
      <vt:lpstr>Convention regarding sign of emf value</vt:lpstr>
      <vt:lpstr>Calculating the emf of a cell</vt:lpstr>
      <vt:lpstr>Weston Standard Cell</vt:lpstr>
      <vt:lpstr>PowerPoint Presentation</vt:lpstr>
      <vt:lpstr>Relation Between emf And Free Energy</vt:lpstr>
      <vt:lpstr>PowerPoint Presentation</vt:lpstr>
      <vt:lpstr>Standard emf of a cell</vt:lpstr>
      <vt:lpstr>Determination of emf of a half-cell</vt:lpstr>
      <vt:lpstr>PowerPoint Presentation</vt:lpstr>
      <vt:lpstr>PowerPoint Presentation</vt:lpstr>
      <vt:lpstr>IUPAC convention places the SHE on the left-hand side</vt:lpstr>
      <vt:lpstr>PowerPoint Presentation</vt:lpstr>
      <vt:lpstr>Using Standard Potentials</vt:lpstr>
      <vt:lpstr>Predicting the Oxidising or Reducing Ability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Electrolytic Dissociation</dc:title>
  <dc:creator>DELL</dc:creator>
  <cp:lastModifiedBy>DELL</cp:lastModifiedBy>
  <cp:revision>87</cp:revision>
  <dcterms:created xsi:type="dcterms:W3CDTF">2020-04-09T07:17:46Z</dcterms:created>
  <dcterms:modified xsi:type="dcterms:W3CDTF">2020-06-25T11:25:34Z</dcterms:modified>
</cp:coreProperties>
</file>