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4" r:id="rId26"/>
    <p:sldId id="285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0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3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C3A8-6692-42A5-90FC-85B7E850B61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176E-B78B-4773-8C8C-D322A294E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Predicting cell </a:t>
            </a:r>
            <a:r>
              <a:rPr lang="en-US" sz="3600" b="1" dirty="0" err="1"/>
              <a:t>emf</a:t>
            </a:r>
            <a:endParaRPr lang="ar-IQ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80" y="836713"/>
            <a:ext cx="8402985" cy="352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7" y="4724366"/>
            <a:ext cx="9014303" cy="19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548681"/>
            <a:ext cx="6557870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(2) The Calomel Electrode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772817"/>
            <a:ext cx="6175130" cy="43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3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343198"/>
            <a:ext cx="878497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It is the most commonly used secondary standard reference electrode. </a:t>
            </a:r>
            <a:r>
              <a:rPr lang="en-US" sz="2400" b="1" dirty="0"/>
              <a:t>SCE, </a:t>
            </a:r>
            <a:r>
              <a:rPr lang="en-US" sz="2400" dirty="0"/>
              <a:t>consists of a wide glass-tube with a narrow side-tube. A platinum wire is dipping into liquid mercury covered with solid </a:t>
            </a:r>
            <a:r>
              <a:rPr lang="en-US" sz="2400" dirty="0" err="1"/>
              <a:t>mercurous</a:t>
            </a:r>
            <a:r>
              <a:rPr lang="en-US" sz="2400" dirty="0"/>
              <a:t> chloride (Hg</a:t>
            </a:r>
            <a:r>
              <a:rPr lang="en-US" sz="2400" baseline="-25000" dirty="0"/>
              <a:t>2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,calomel). </a:t>
            </a:r>
          </a:p>
          <a:p>
            <a:r>
              <a:rPr lang="en-US" sz="2400" dirty="0"/>
              <a:t>The tube is filled with a 1 M solution of </a:t>
            </a:r>
            <a:r>
              <a:rPr lang="en-US" sz="2400" dirty="0" err="1"/>
              <a:t>KCl</a:t>
            </a:r>
            <a:r>
              <a:rPr lang="en-US" sz="2400" dirty="0"/>
              <a:t> (or saturated </a:t>
            </a:r>
            <a:r>
              <a:rPr lang="en-US" sz="2400" dirty="0" err="1"/>
              <a:t>KCl</a:t>
            </a:r>
            <a:r>
              <a:rPr lang="en-US" sz="2400" dirty="0"/>
              <a:t> solution). </a:t>
            </a:r>
          </a:p>
          <a:p>
            <a:r>
              <a:rPr lang="en-US" sz="2400" dirty="0"/>
              <a:t>The side-tube containing </a:t>
            </a:r>
            <a:r>
              <a:rPr lang="en-US" sz="2400" dirty="0" err="1"/>
              <a:t>KCl</a:t>
            </a:r>
            <a:r>
              <a:rPr lang="en-US" sz="2400" dirty="0"/>
              <a:t> solution provides the salt bridge which connects the electrode to any other electrode.</a:t>
            </a:r>
            <a:endParaRPr lang="ar-IQ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72" y="3933057"/>
            <a:ext cx="8787517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722" y="559462"/>
            <a:ext cx="7304679" cy="58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548680"/>
            <a:ext cx="8579296" cy="4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0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26" y="404666"/>
            <a:ext cx="8801662" cy="288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3284984"/>
            <a:ext cx="8912549" cy="34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3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476674"/>
            <a:ext cx="8359099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4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38" y="1449362"/>
            <a:ext cx="8646125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1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52" y="273004"/>
            <a:ext cx="7308207" cy="4695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183" y="5119614"/>
            <a:ext cx="8476311" cy="14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9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955" y="404664"/>
            <a:ext cx="858466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96" y="116633"/>
            <a:ext cx="7024704" cy="3517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696" y="3617194"/>
            <a:ext cx="7024704" cy="31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67" y="476672"/>
            <a:ext cx="851296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9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540004"/>
            <a:ext cx="6552728" cy="58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1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31" y="980729"/>
            <a:ext cx="7178040" cy="232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031" y="3284984"/>
            <a:ext cx="6086214" cy="24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3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26" y="548681"/>
            <a:ext cx="9083079" cy="1520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2206186"/>
            <a:ext cx="5204420" cy="46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9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12" y="458379"/>
            <a:ext cx="7347013" cy="775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33" y="1396144"/>
            <a:ext cx="8215567" cy="52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79" y="620688"/>
            <a:ext cx="869124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Potentiometric Titrations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Acid-base Titrations</a:t>
            </a:r>
          </a:p>
          <a:p>
            <a:r>
              <a:rPr lang="en-US" dirty="0" smtClean="0"/>
              <a:t>A </a:t>
            </a:r>
            <a:r>
              <a:rPr lang="en-US" dirty="0"/>
              <a:t>hydrogen electrode or a glass electrode is immersed in solution of the acid whose strength </a:t>
            </a:r>
            <a:r>
              <a:rPr lang="en-US" dirty="0" smtClean="0"/>
              <a:t>is to </a:t>
            </a:r>
            <a:r>
              <a:rPr lang="en-US" dirty="0"/>
              <a:t>be determined.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glass electrode is coupled with a standard calomel electrode.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cell </a:t>
            </a:r>
            <a:r>
              <a:rPr lang="en-US" dirty="0" smtClean="0"/>
              <a:t>thus formed </a:t>
            </a:r>
            <a:r>
              <a:rPr lang="en-US" dirty="0"/>
              <a:t>is connected to the potentiometer or electronic voltmeter.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alkali is added, pH of </a:t>
            </a:r>
            <a:r>
              <a:rPr lang="en-US" dirty="0" smtClean="0"/>
              <a:t>the solution </a:t>
            </a:r>
            <a:r>
              <a:rPr lang="en-US" dirty="0"/>
              <a:t>changes.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emf</a:t>
            </a:r>
            <a:r>
              <a:rPr lang="en-US" dirty="0"/>
              <a:t> of the cell also changes with pH of the solution in accordance with </a:t>
            </a:r>
            <a:r>
              <a:rPr lang="en-US" dirty="0" smtClean="0"/>
              <a:t>the relation</a:t>
            </a:r>
            <a:r>
              <a:rPr lang="en-US" dirty="0"/>
              <a:t>.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5805811"/>
            <a:ext cx="2631922" cy="5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3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Concentration Cells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Cell potentials depend on concentration of the electrolyte. Thus a cell can be constructed by pairing two half-cells in which identical electrodes are dipping in solution of different concentrations of the same electrolyte. Such a cell called </a:t>
            </a:r>
            <a:r>
              <a:rPr lang="en-US" sz="2400" b="1" dirty="0"/>
              <a:t>concentration cell. </a:t>
            </a:r>
          </a:p>
          <a:p>
            <a:r>
              <a:rPr lang="en-US" sz="2400" dirty="0"/>
              <a:t>It may be described as : </a:t>
            </a:r>
            <a:r>
              <a:rPr lang="en-US" sz="2400" b="1" dirty="0"/>
              <a:t>a cell in which </a:t>
            </a:r>
            <a:r>
              <a:rPr lang="en-US" sz="2400" b="1" dirty="0" err="1"/>
              <a:t>emf</a:t>
            </a:r>
            <a:r>
              <a:rPr lang="en-US" sz="2400" b="1" dirty="0"/>
              <a:t> arises as a result of different concentrations of the same electrolyte in the component half-cells.</a:t>
            </a:r>
          </a:p>
          <a:p>
            <a:r>
              <a:rPr lang="en-US" sz="2400" dirty="0"/>
              <a:t>A concentration cell consists of two silver electrodes, one immersed in 0.1 M silver nitrate solution and the other in 1 M solution of the same electrolyte. </a:t>
            </a:r>
          </a:p>
          <a:p>
            <a:r>
              <a:rPr lang="en-US" sz="2400" dirty="0"/>
              <a:t>The two solutions are in contact through a membrane (or a salt bridge). </a:t>
            </a:r>
          </a:p>
        </p:txBody>
      </p:sp>
    </p:spTree>
    <p:extLst>
      <p:ext uri="{BB962C8B-B14F-4D97-AF65-F5344CB8AC3E}">
        <p14:creationId xmlns:p14="http://schemas.microsoft.com/office/powerpoint/2010/main" val="144839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When the electrodes are connected by a wire, it is found experimentally that electrons flow from the electrode in more dilute (0.1M) solution to that in the more concentrated (1 M) solution.</a:t>
            </a:r>
          </a:p>
          <a:p>
            <a:r>
              <a:rPr lang="en-US" sz="3100" b="1" dirty="0"/>
              <a:t>Explanation. </a:t>
            </a:r>
            <a:r>
              <a:rPr lang="en-US" sz="3100" dirty="0"/>
              <a:t>The concentration of Ag</a:t>
            </a:r>
            <a:r>
              <a:rPr lang="en-US" sz="3100" baseline="30000" dirty="0"/>
              <a:t>+</a:t>
            </a:r>
            <a:r>
              <a:rPr lang="en-US" sz="3100" dirty="0"/>
              <a:t> ions in the left compartment is lower (0.1M) and in the right compartment it is higher (1M). </a:t>
            </a:r>
          </a:p>
          <a:p>
            <a:r>
              <a:rPr lang="en-US" sz="3100" dirty="0"/>
              <a:t>There is a natural tendency to </a:t>
            </a:r>
            <a:r>
              <a:rPr lang="en-US" sz="3100" dirty="0" err="1"/>
              <a:t>equalise</a:t>
            </a:r>
            <a:r>
              <a:rPr lang="en-US" sz="3100" dirty="0"/>
              <a:t> the concentration of Ag</a:t>
            </a:r>
            <a:r>
              <a:rPr lang="en-US" sz="3100" baseline="30000" dirty="0"/>
              <a:t>+</a:t>
            </a:r>
            <a:r>
              <a:rPr lang="en-US" sz="3100" dirty="0"/>
              <a:t> ions in the two compartments. </a:t>
            </a:r>
          </a:p>
          <a:p>
            <a:r>
              <a:rPr lang="en-US" sz="3100" dirty="0"/>
              <a:t>This can be done if the electrons are transferred from the left compartment to the right compartment. This electron transfer will produce Ag+ ions in the right compartment by the half-cell reactions :</a:t>
            </a:r>
            <a:endParaRPr lang="ar-IQ" sz="31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67715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49" y="1162881"/>
            <a:ext cx="624910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The Nernst Equation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Nernst equation enable us to calculate the half-cell potential, E, from the standard electrode potential, E°, and the temperature of the cell. </a:t>
            </a:r>
          </a:p>
          <a:p>
            <a:r>
              <a:rPr lang="en-US" sz="2400" dirty="0"/>
              <a:t>This relation known as the </a:t>
            </a:r>
            <a:r>
              <a:rPr lang="en-US" sz="2400" b="1" dirty="0"/>
              <a:t>Nernst equation </a:t>
            </a:r>
            <a:r>
              <a:rPr lang="en-US" sz="2400" dirty="0"/>
              <a:t>can be stated as</a:t>
            </a:r>
            <a:endParaRPr lang="ar-IQ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54" y="3429001"/>
            <a:ext cx="8109919" cy="24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05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02" y="764705"/>
            <a:ext cx="8659796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2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02" y="908720"/>
            <a:ext cx="876039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6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5" y="44624"/>
            <a:ext cx="7706427" cy="232484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5801" y="2314782"/>
            <a:ext cx="53880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1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476673"/>
            <a:ext cx="8514182" cy="5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6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41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35" y="188641"/>
            <a:ext cx="8776223" cy="461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90" y="4984501"/>
            <a:ext cx="7313138" cy="17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61" y="1196753"/>
            <a:ext cx="8699982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60648"/>
            <a:ext cx="8403146" cy="2077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2307328"/>
            <a:ext cx="6239920" cy="45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18" y="1556792"/>
            <a:ext cx="8606296" cy="30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9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06" y="1268761"/>
            <a:ext cx="8840383" cy="45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0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841" y="62068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Other Reference Electrodes</a:t>
            </a:r>
            <a:endParaRPr lang="ar-IQ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42" y="1794732"/>
            <a:ext cx="8812655" cy="37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Predicting cell emf</vt:lpstr>
      <vt:lpstr>PowerPoint Presentation</vt:lpstr>
      <vt:lpstr>The Nernst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Reference Electrodes</vt:lpstr>
      <vt:lpstr>PowerPoint Presentation</vt:lpstr>
      <vt:lpstr>(2) The Calomel Electrode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Potentiometric Titrations</vt:lpstr>
      <vt:lpstr>Concentration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cell emf</dc:title>
  <dc:creator>DELL</dc:creator>
  <cp:lastModifiedBy>DELL</cp:lastModifiedBy>
  <cp:revision>2</cp:revision>
  <dcterms:created xsi:type="dcterms:W3CDTF">2020-06-25T11:24:53Z</dcterms:created>
  <dcterms:modified xsi:type="dcterms:W3CDTF">2020-06-25T11:27:44Z</dcterms:modified>
</cp:coreProperties>
</file>