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slide" Target="slides/slide15.xml" />
 <Relationship Id="rId17" Type="http://schemas.openxmlformats.org/officeDocument/2006/relationships/slide" Target="slides/slide16.xml" />
 <Relationship Id="rId18" Type="http://schemas.openxmlformats.org/officeDocument/2006/relationships/slide" Target="slides/slide17.xml" />
 <Relationship Id="rId19" Type="http://schemas.openxmlformats.org/officeDocument/2006/relationships/slide" Target="slides/slide18.xml" />
 <Relationship Id="rId20" Type="http://schemas.openxmlformats.org/officeDocument/2006/relationships/slide" Target="slides/slide19.xml" />
 <Relationship Id="rId21" Type="http://schemas.openxmlformats.org/officeDocument/2006/relationships/slide" Target="slides/slide20.xml" />
 <Relationship Id="rId22" Type="http://schemas.openxmlformats.org/officeDocument/2006/relationships/slide" Target="slides/slide21.xml" />
 <Relationship Id="rId23" Type="http://schemas.openxmlformats.org/officeDocument/2006/relationships/slide" Target="slides/slide22.xml" />
 <Relationship Id="rId24" Type="http://schemas.openxmlformats.org/officeDocument/2006/relationships/slide" Target="slides/slide23.xml" />
 <Relationship Id="rId25" Type="http://schemas.openxmlformats.org/officeDocument/2006/relationships/presProps" Target="presProps.xml" />
 <Relationship Id="rId26" Type="http://schemas.openxmlformats.org/officeDocument/2006/relationships/viewProps" Target="viewProps.xml" />
 <Relationship Id="rId27" Type="http://schemas.openxmlformats.org/officeDocument/2006/relationships/theme" Target="theme/theme1.xml" />
 <Relationship Id="rId28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5.jpeg" />
</Relationships>

</file>

<file path=ppt/slides/_rels/slide1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6.jpeg" />
</Relationships>

</file>

<file path=ppt/slides/_rels/slide1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7.jpeg" />
</Relationships>

</file>

<file path=ppt/slides/_rels/slide1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8.jpeg" />
</Relationships>

</file>

<file path=ppt/slides/_rels/slide1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9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2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0.jpeg" />
</Relationships>

</file>

<file path=ppt/slides/_rels/slide2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1.jpeg" />
</Relationships>

</file>

<file path=ppt/slides/_rels/slide2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2.jpeg" />
</Relationships>

</file>

<file path=ppt/slides/_rels/slide2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3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8585200" y="6299200"/>
            <a:ext cx="55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22600" y="355600"/>
            <a:ext cx="6121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8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39800" y="1536700"/>
            <a:ext cx="82042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33068">
              <a:lnSpc>
                <a:spcPts val="3300"/>
              </a:lnSpc>
            </a:pP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 - 2اϟله :اϟخطاب جنس يθمل جمϴع أ</a:t>
            </a:r>
            <a:r>
              <a:rPr lang="en-CA" sz="2386" b="1" spc="-10" smtClean="0">
                <a:solidFill>
                  <a:srgbClr val="FF0000"/>
                </a:solidFill>
                <a:latin typeface="Tahoma Bold"/>
                <a:cs typeface="Tahoma Bold"/>
              </a:rPr>
              <a:t>ϧواع اϟك</a:t>
            </a:r>
            <a:r>
              <a:rPr lang="en-CA" sz="2386" b="1" spc="-10" smtClean="0">
                <a:solidFill>
                  <a:srgbClr val="000000"/>
                </a:solidFill>
                <a:latin typeface="Tahoma Bold"/>
                <a:cs typeface="Tahoma Bold"/>
              </a:rPr>
              <a:t>ϼم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اϟموجه، وإοاϓته إϟىϟ فظ اϟجϟϼة قϴد أول،ϴϓ خرج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65200" y="2400300"/>
            <a:ext cx="8178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8" spc="-10" smtClean="0">
                <a:solidFill>
                  <a:srgbClr val="000000"/>
                </a:solidFill>
                <a:latin typeface="Tahoma"/>
                <a:cs typeface="Tahoma"/>
              </a:rPr>
              <a:t>ϣن اϟتόريف خطاب اϟمϼئكة وخطاب اϟجن وخطاب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62100" y="2806700"/>
            <a:ext cx="75819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اϟرسول - صلى ا علϴه وسلمϓ - ي القوال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والόϓال اϟجبلϴة اϟتي لΗ دخلϓ ي اδϟنة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52500" y="3670300"/>
            <a:ext cx="81915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8" spc="-10" smtClean="0">
                <a:solidFill>
                  <a:srgbClr val="000000"/>
                </a:solidFill>
                <a:latin typeface="Tahoma"/>
                <a:cs typeface="Tahoma"/>
              </a:rPr>
              <a:t>وخطاب اϟلهόΗ اϟى يθمل كϣϼه اϟموجهϓ ي أϣور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19200" y="4089400"/>
            <a:ext cx="79248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91261">
              <a:lnSpc>
                <a:spcPts val="3300"/>
              </a:lnSpc>
            </a:pP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اϴϘόϟدة والخϼق واόϟبادات واϟمόاϼϣت ... ،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ويθمل كϣϼهόΗ اϟى اϟمتόلقΑ ذاΗه وصفاΗه .. ،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917700" y="4953000"/>
            <a:ext cx="7226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8" spc="-10" smtClean="0">
                <a:solidFill>
                  <a:srgbClr val="000000"/>
                </a:solidFill>
                <a:latin typeface="Tahoma"/>
                <a:cs typeface="Tahoma"/>
              </a:rPr>
              <a:t>وكϼم اϟلهόΗ اϟى اϟمتόلقΑ اϟخلق واليجاد،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343400" y="5384800"/>
            <a:ext cx="480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6" spc="-20" smtClean="0">
                <a:solidFill>
                  <a:srgbClr val="000000"/>
                </a:solidFill>
                <a:latin typeface="Tahoma"/>
                <a:cs typeface="Tahoma"/>
              </a:rPr>
              <a:t>واϟمتόلقΑ ذات اϟمكلفϴن.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10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35300" y="317500"/>
            <a:ext cx="61087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6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16000" y="1536700"/>
            <a:ext cx="81280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  <a:tabLst>
                <a:tab pos="939800" algn="l"/>
              </a:tabLst>
            </a:pPr>
            <a:r>
              <a:rPr lang="en-CA" sz="2600" spc="-20" smtClean="0">
                <a:solidFill>
                  <a:srgbClr val="000000"/>
                </a:solidFill>
                <a:latin typeface="Tahoma"/>
                <a:cs typeface="Tahoma"/>
              </a:rPr>
              <a:t> - 3اόΘϤϟلق :اسمϓ اعلϣ ن اϟتόلق،</a:t>
            </a:r>
            <a:r>
              <a:rPr lang="en-CA" sz="2610" b="1" spc="-20" smtClean="0">
                <a:solidFill>
                  <a:srgbClr val="000000"/>
                </a:solidFill>
                <a:latin typeface="Tahoma Bold"/>
                <a:cs typeface="Tahoma Bold"/>
              </a:rPr>
              <a:t> </a:t>
            </a:r>
            <a:r>
              <a:rPr lang="en-CA" sz="2610" b="1" spc="-20" smtClean="0">
                <a:solidFill>
                  <a:srgbClr val="FF0000"/>
                </a:solidFill>
                <a:latin typeface="Tahoma Bold"/>
                <a:cs typeface="Tahoma Bold"/>
              </a:rPr>
              <a:t>وϫو الرΗ</a:t>
            </a:r>
            <a:r>
              <a:rPr lang="en-CA" sz="2600" spc="-20" smtClean="0">
                <a:solidFill>
                  <a:srgbClr val="FF0000"/>
                </a:solidFill>
                <a:latin typeface="Tahoma"/>
                <a:cs typeface="Tahoma"/>
              </a:rPr>
              <a:t>با</a:t>
            </a:r>
            <a:r>
              <a:rPr lang="en-CA" sz="2600" spc="-20" smtClean="0">
                <a:solidFill>
                  <a:srgbClr val="000000"/>
                </a:solidFill>
                <a:latin typeface="Tahoma"/>
                <a:cs typeface="Tahoma"/>
              </a:rPr>
              <a:t>ط،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600" spc="-30" smtClean="0">
                <a:solidFill>
                  <a:srgbClr val="000000"/>
                </a:solidFill>
                <a:latin typeface="Tahoma"/>
                <a:cs typeface="Tahoma"/>
              </a:rPr>
              <a:t>	ϓاΤϟكمϫ و كϼم اϟلهόΗ اϟى اϟمرΗبطόϓ΄Α ال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70000" y="2400300"/>
            <a:ext cx="7874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2" spc="-30" smtClean="0">
                <a:solidFill>
                  <a:srgbClr val="000000"/>
                </a:solidFill>
                <a:latin typeface="Tahoma"/>
                <a:cs typeface="Tahoma"/>
              </a:rPr>
              <a:t>اϟمكلفϴنϓ يϴΑ ان اϟمرادϣ نهاΑ إيجاب أوϧ دب أو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62100" y="2806700"/>
            <a:ext cx="75819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600" spc="-30" smtClean="0">
                <a:solidFill>
                  <a:srgbClr val="000000"/>
                </a:solidFill>
                <a:latin typeface="Tahoma"/>
                <a:cs typeface="Tahoma"/>
              </a:rPr>
              <a:t>ΤΗريم، وϫوόΗ لقόϣ نوي قديم، لن كϼم اϟله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600" spc="-30" smtClean="0">
                <a:solidFill>
                  <a:srgbClr val="000000"/>
                </a:solidFill>
                <a:latin typeface="Tahoma"/>
                <a:cs typeface="Tahoma"/>
              </a:rPr>
              <a:t>όΗاϟىϧ فδي قديم، وϟكن ظهورهϟ لمكلف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51000" y="3670300"/>
            <a:ext cx="7493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02" spc="-30" smtClean="0">
                <a:solidFill>
                  <a:srgbClr val="000000"/>
                </a:solidFill>
                <a:latin typeface="Tahoma"/>
                <a:cs typeface="Tahoma"/>
              </a:rPr>
              <a:t>Αالϟفاظ واΤϟركات حادث وϣتوقف على اϟبόثة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676400" y="4089400"/>
            <a:ext cx="74676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600" spc="-20" smtClean="0">
                <a:solidFill>
                  <a:srgbClr val="000000"/>
                </a:solidFill>
                <a:latin typeface="Tahoma"/>
                <a:cs typeface="Tahoma"/>
              </a:rPr>
              <a:t>ووجود اϟمكلف،ϓ اΤϟادثϫ و أن يϴμر اϟمكلف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600" spc="-30" smtClean="0">
                <a:solidFill>
                  <a:srgbClr val="000000"/>
                </a:solidFill>
                <a:latin typeface="Tahoma"/>
                <a:cs typeface="Tahoma"/>
              </a:rPr>
              <a:t>Αوجوب اϟفόل أوΤΗ ريمهϣ ثϼ</a:t>
            </a:r>
            <a:r>
              <a:rPr lang="en-CA" sz="2600" spc="-10" smtClean="0">
                <a:solidFill>
                  <a:srgbClr val="000000"/>
                </a:solidFill>
                <a:latin typeface="Tahoma"/>
                <a:cs typeface="Tahoma"/>
              </a:rPr>
              <a:t>θϣغول اϟذϣة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11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22600" y="254000"/>
            <a:ext cx="6121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8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95400" y="1155700"/>
            <a:ext cx="7848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  <a:tabLst>
                <a:tab pos="482600" algn="l"/>
              </a:tabLst>
            </a:pPr>
            <a:r>
              <a:rPr lang="en-CA" sz="2979" spc="-20" smtClean="0">
                <a:solidFill>
                  <a:srgbClr val="000000"/>
                </a:solidFill>
                <a:latin typeface="Tahoma"/>
                <a:cs typeface="Tahoma"/>
              </a:rPr>
              <a:t> - 4أόϓال :جمعόϓ ل، وόϣناه اόϟر</a:t>
            </a:r>
            <a:r>
              <a:rPr lang="en-CA" sz="2979" spc="-20" smtClean="0">
                <a:solidFill>
                  <a:srgbClr val="FF0000"/>
                </a:solidFill>
                <a:latin typeface="Tahoma"/>
                <a:cs typeface="Tahoma"/>
              </a:rPr>
              <a:t>ϓيϣ ا ي</a:t>
            </a:r>
            <a:r>
              <a:rPr lang="en-CA" sz="2979" spc="-20" smtClean="0">
                <a:solidFill>
                  <a:srgbClr val="000000"/>
                </a:solidFill>
                <a:latin typeface="Tahoma"/>
                <a:cs typeface="Tahoma"/>
              </a:rPr>
              <a:t>ϘاΑل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981" spc="-30" smtClean="0">
                <a:solidFill>
                  <a:srgbClr val="000000"/>
                </a:solidFill>
                <a:latin typeface="Tahoma"/>
                <a:cs typeface="Tahoma"/>
              </a:rPr>
              <a:t>	اϘϟول والعتϘاد واϟنϴة، أϣاόϣ ناهϫ ناϓ ي</a:t>
            </a:r>
          </a:p>
          <a:p>
            <a:pPr>
              <a:lnSpc>
                <a:spcPts val="39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35000" y="2159000"/>
            <a:ext cx="8509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979" spc="-30" smtClean="0">
                <a:solidFill>
                  <a:srgbClr val="000000"/>
                </a:solidFill>
                <a:latin typeface="Tahoma"/>
                <a:cs typeface="Tahoma"/>
              </a:rPr>
              <a:t>اϟتόريفϓ هو كلϣ ا يμدر عن اϟمكلف وΗتόلقΑ ه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79500" y="2641600"/>
            <a:ext cx="8064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981" spc="-30" smtClean="0">
                <a:solidFill>
                  <a:srgbClr val="000000"/>
                </a:solidFill>
                <a:latin typeface="Tahoma"/>
                <a:cs typeface="Tahoma"/>
              </a:rPr>
              <a:t>قدرΗهϣ ن قول أوόϓ ل أو اعتϘاد أوϘΗ رير،ϣ ثل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044700" y="3111500"/>
            <a:ext cx="70993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979" spc="-10" smtClean="0">
                <a:solidFill>
                  <a:srgbClr val="000000"/>
                </a:solidFill>
                <a:latin typeface="Tahoma"/>
                <a:cs typeface="Tahoma"/>
              </a:rPr>
              <a:t>اϟضربΑ اϴϟد، واϟمθيΑ اϟرجل، واϟكϼم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979" spc="-30" smtClean="0">
                <a:solidFill>
                  <a:srgbClr val="000000"/>
                </a:solidFill>
                <a:latin typeface="Tahoma"/>
                <a:cs typeface="Tahoma"/>
              </a:rPr>
              <a:t>Αاϟلδان، واϟنϴة والعتϘادΑ اϘϟلب.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12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09900" y="139700"/>
            <a:ext cx="61341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475"/>
              </a:lnSpc>
            </a:pPr>
            <a:r>
              <a:rPr lang="en-CA" sz="3406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6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475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50900" y="1181100"/>
            <a:ext cx="82931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6" spc="-20" smtClean="0">
                <a:solidFill>
                  <a:srgbClr val="000000"/>
                </a:solidFill>
                <a:latin typeface="Tahoma"/>
                <a:cs typeface="Tahoma"/>
              </a:rPr>
              <a:t>وϟفظ" أόϓال "قϴدΛ ان يخرج اϟخطاب اϟذي يتόلقΑ غϴر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96900" y="1587500"/>
            <a:ext cx="85471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01401">
              <a:lnSpc>
                <a:spcPts val="3350"/>
              </a:lnSpc>
            </a:pPr>
            <a:r>
              <a:rPr lang="en-CA" sz="2378" spc="-10" smtClean="0">
                <a:solidFill>
                  <a:srgbClr val="000000"/>
                </a:solidFill>
                <a:latin typeface="Tahoma"/>
                <a:cs typeface="Tahoma"/>
              </a:rPr>
              <a:t>الόϓال، كاϟخطاب اϟمتόلقΑ ذات اϟلهόΗ اϟى وصفاΗه،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86" b="1" spc="-10" smtClean="0">
                <a:solidFill>
                  <a:srgbClr val="006FC0"/>
                </a:solidFill>
                <a:latin typeface="Tahoma Bold"/>
                <a:cs typeface="Tahoma Bold"/>
              </a:rPr>
              <a:t>اϟله ل إϟه إلϫ و اΤϟي اϴϘϟوم}</a:t>
            </a:r>
            <a:r>
              <a:rPr lang="en-CA" sz="2386" b="1" spc="-20" smtClean="0">
                <a:solidFill>
                  <a:srgbClr val="006FC0"/>
                </a:solidFill>
                <a:latin typeface="Tahoma Bold"/>
                <a:cs typeface="Tahoma Bold"/>
              </a:rPr>
              <a:t>ϣ</a:t>
            </a:r>
            <a:r>
              <a:rPr lang="en-CA" sz="2376" spc="-20" smtClean="0">
                <a:solidFill>
                  <a:srgbClr val="000000"/>
                </a:solidFill>
                <a:latin typeface="Tahoma"/>
                <a:cs typeface="Tahoma"/>
              </a:rPr>
              <a:t>ثل قوϟهόΗ اϟى:{ 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اϟبϘرة:]255 ،</a:t>
            </a: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[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71500" y="2971800"/>
            <a:ext cx="85725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934186">
              <a:lnSpc>
                <a:spcPts val="3400"/>
              </a:lnSpc>
            </a:pPr>
            <a:r>
              <a:rPr lang="en-CA" sz="2388" b="1" spc="-20" smtClean="0">
                <a:solidFill>
                  <a:srgbClr val="006FC0"/>
                </a:solidFill>
                <a:latin typeface="Tahoma Bold"/>
                <a:cs typeface="Tahoma Bold"/>
              </a:rPr>
              <a:t>وϣا ي</a:t>
            </a:r>
            <a:r>
              <a:rPr lang="en-CA" sz="2378" spc="-20" smtClean="0">
                <a:solidFill>
                  <a:srgbClr val="000000"/>
                </a:solidFill>
                <a:latin typeface="Tahoma"/>
                <a:cs typeface="Tahoma"/>
              </a:rPr>
              <a:t>تόلقΑ ذات اϟمكلفϴن، كϘوϟهόΗ اϟى:{ مϨها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86" b="1" spc="-20" smtClean="0">
                <a:solidFill>
                  <a:srgbClr val="006FC0"/>
                </a:solidFill>
                <a:latin typeface="Tahoma Bold"/>
                <a:cs typeface="Tahoma Bold"/>
              </a:rPr>
              <a:t>خلϨϘاكم وفϴها نϴόدكم ومϨها نخرجكم تارة أخرى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740400" y="3848100"/>
            <a:ext cx="3403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6" smtClean="0">
                <a:solidFill>
                  <a:srgbClr val="000000"/>
                </a:solidFill>
                <a:latin typeface="Tahoma"/>
                <a:cs typeface="Tahoma"/>
              </a:rPr>
              <a:t>[ })55طه:]55 ،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50900" y="4356100"/>
            <a:ext cx="82931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70331">
              <a:lnSpc>
                <a:spcPts val="3350"/>
              </a:lnSpc>
            </a:pPr>
            <a:r>
              <a:rPr lang="en-CA" sz="2386" b="1" spc="-10" smtClean="0">
                <a:solidFill>
                  <a:srgbClr val="006FC0"/>
                </a:solidFill>
                <a:latin typeface="Tahoma Bold"/>
                <a:cs typeface="Tahoma Bold"/>
              </a:rPr>
              <a:t>وϣا ي</a:t>
            </a: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تόلق΄Α عϴان اϟجمادات، كϘوϟهόΗ اϟى:{ ويوم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نϴδر اϟجبال </a:t>
            </a:r>
            <a:r>
              <a:rPr lang="en-CA" sz="2386" b="1" spc="-10" smtClean="0">
                <a:solidFill>
                  <a:srgbClr val="006FC0"/>
                </a:solidFill>
                <a:latin typeface="Tahoma Bold"/>
                <a:cs typeface="Tahoma Bold"/>
              </a:rPr>
              <a:t>وترى الرضΑ ارزة[ }اϟكهف:]47 ،</a:t>
            </a:r>
            <a:br>
              <a:rPr lang="en-CA" sz="2798" smtClean="0">
                <a:solidFill>
                  <a:srgbClr val="000000"/>
                </a:solidFill>
                <a:latin typeface="Times New Roman"/>
              </a:rPr>
            </a:br>
            <a:r>
              <a:rPr lang="en-CA" sz="2378" spc="-10" smtClean="0">
                <a:solidFill>
                  <a:srgbClr val="000000"/>
                </a:solidFill>
                <a:latin typeface="Tahoma"/>
                <a:cs typeface="Tahoma"/>
              </a:rPr>
              <a:t>ϓهذه الϣور اϟثΛϼةδϴϟ ت أحكاϣاϣ ع أϧها خطاب اϟله</a:t>
            </a:r>
          </a:p>
          <a:p>
            <a:pPr>
              <a:lnSpc>
                <a:spcPts val="335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644900" y="5651500"/>
            <a:ext cx="54991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όΗاϟى وكϣϼهϓ ي اϘϟرآن اϟكريم.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13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22600" y="215900"/>
            <a:ext cx="6121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8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22300" y="1155700"/>
            <a:ext cx="85217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 - 5اϟمكلϴϔن :جمعϣ كلف، وϫو الδϧان اϟباϟغ اόϟ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ا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ϗل اϟذيΑ </a:t>
            </a:r>
            <a:r>
              <a:rPr lang="en-CA" sz="273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لغته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اϟدعوة، وإن طرأ عليه عارضΑ نفيϛ الϛراه واϟنδيان، وϟفظ</a:t>
            </a:r>
          </a:p>
          <a:p>
            <a:pPr>
              <a:lnSpc>
                <a:spcPts val="38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84300" y="2146300"/>
            <a:ext cx="7759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اϟمكلفين جمع واϟمرادϣ نه اϟمفرد، وϫوϣ ن إطϼق اόϟام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49300" y="2616200"/>
            <a:ext cx="83947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وإرادة اϟخاص أي اϟمكلف اϟواحد، ويكثر استόماϟهϓ ي اϟلغة،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ϣثلϗ وϟهم :فلن يركب اϟخϴل ويلبس اϟبرود ويخ</a:t>
            </a: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دϣه اόϟبϴد،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أي جنس اϟخيل واϟبرود واόϟبيد،ϣ ع أϧه يرϛبϓ رسا واحدا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4102100"/>
            <a:ext cx="8242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ويلبسΑ ردا واحدا وϗد يخدϣه عبد واحد، ويؤϛد ذϟك اϟقاعدة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47700" y="4572000"/>
            <a:ext cx="84963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660400" algn="l"/>
              </a:tabLst>
            </a:pP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الλوϟية اϟقائلةϣ" قاΑلة اϟجمعΑ اϟجمعΗ قتضي اϟقδمة آحادا"،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	حرϣت علϴكم أϣ</a:t>
            </a:r>
            <a:r>
              <a:rPr lang="en-CA" sz="2735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هاتكم[ }اϟنδاء:.]23 </a:t>
            </a:r>
            <a:r>
              <a:rPr lang="en-CA" sz="2735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ϣ</a:t>
            </a:r>
            <a:r>
              <a:rPr lang="en-CA" sz="2725" spc="-30" smtClean="0">
                <a:solidFill>
                  <a:srgbClr val="000000"/>
                </a:solidFill>
                <a:latin typeface="Times New Roman"/>
                <a:cs typeface="Times New Roman"/>
              </a:rPr>
              <a:t>ثلϗ وϟهόΗ اϟى:{ </a:t>
            </a:r>
          </a:p>
          <a:p>
            <a:pPr>
              <a:lnSpc>
                <a:spcPts val="38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14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22600" y="292100"/>
            <a:ext cx="6121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6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44600" y="1244600"/>
            <a:ext cx="7899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295" spc="-10" smtClean="0">
                <a:solidFill>
                  <a:srgbClr val="000000"/>
                </a:solidFill>
                <a:latin typeface="Tahoma"/>
                <a:cs typeface="Tahoma"/>
              </a:rPr>
              <a:t>ويدخلϓ ي اϟتόريف الحكام اϟخاصةΑ مكلف واحد،ϣ ثل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46200" y="1676400"/>
            <a:ext cx="7797800" cy="1193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CA" sz="2305" b="1" spc="-10" smtClean="0">
                <a:solidFill>
                  <a:srgbClr val="006FC0"/>
                </a:solidFill>
                <a:latin typeface="Tahoma Bold"/>
                <a:cs typeface="Tahoma Bold"/>
              </a:rPr>
              <a:t>خصوصϴات اϟرسول - صلى ا علϴه وسلم- 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305" b="1" spc="-10" smtClean="0">
                <a:solidFill>
                  <a:srgbClr val="006FC0"/>
                </a:solidFill>
                <a:latin typeface="Tahoma Bold"/>
                <a:cs typeface="Tahoma Bold"/>
              </a:rPr>
              <a:t>وخصوصϴة أحد اϟصΤاΑة كخزيϤة وأΑيΑ ردة.</a:t>
            </a:r>
          </a:p>
          <a:p>
            <a:pPr>
              <a:lnSpc>
                <a:spcPts val="450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60400" y="2819400"/>
            <a:ext cx="8483600" cy="234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865974">
              <a:lnSpc>
                <a:spcPts val="4530"/>
              </a:lnSpc>
            </a:pPr>
            <a:r>
              <a:rPr lang="en-CA" sz="2295" spc="-20" smtClean="0">
                <a:solidFill>
                  <a:srgbClr val="000000"/>
                </a:solidFill>
                <a:latin typeface="Tahoma"/>
                <a:cs typeface="Tahoma"/>
              </a:rPr>
              <a:t>واختارόΑ ض الصوϴϴϟنϓ ي اϟتόريفόϓ" ل اϟمكلف"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295" spc="-10" smtClean="0">
                <a:solidFill>
                  <a:srgbClr val="000000"/>
                </a:solidFill>
                <a:latin typeface="Tahoma"/>
                <a:cs typeface="Tahoma"/>
              </a:rPr>
              <a:t>Αاϟمفرد،ϴϟ تناول اϟخμوصϴات، لن اϟجمع ل يθمل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295" spc="-10" smtClean="0">
                <a:solidFill>
                  <a:srgbClr val="000000"/>
                </a:solidFill>
                <a:latin typeface="Tahoma"/>
                <a:cs typeface="Tahoma"/>
              </a:rPr>
              <a:t>الحكام اϟخاصة، ويرد علϴهمΑ ما سبق، وأϧه لϓ رقϴΑ ن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295" spc="-10" smtClean="0">
                <a:solidFill>
                  <a:srgbClr val="000000"/>
                </a:solidFill>
                <a:latin typeface="Tahoma"/>
                <a:cs typeface="Tahoma"/>
              </a:rPr>
              <a:t>اϟجمع اϟمΤلىϼΑ م الستغراق واϟمفرد اϟمΤلىΑ هاϓ ي</a:t>
            </a:r>
          </a:p>
          <a:p>
            <a:pPr>
              <a:lnSpc>
                <a:spcPts val="453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239000" y="5283200"/>
            <a:ext cx="1905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297" spc="-10" smtClean="0">
                <a:solidFill>
                  <a:srgbClr val="000000"/>
                </a:solidFill>
                <a:latin typeface="Tahoma"/>
                <a:cs typeface="Tahoma"/>
              </a:rPr>
              <a:t>اόϟموم.</a:t>
            </a:r>
          </a:p>
          <a:p>
            <a:pPr>
              <a:lnSpc>
                <a:spcPts val="3105"/>
              </a:lnSpc>
            </a:pPr>
            <a:endParaRPr lang="en-CA" sz="27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15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22600" y="139700"/>
            <a:ext cx="6121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6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50900" y="1295400"/>
            <a:ext cx="8293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ويخرجϣ ن اϟتόريف الδϧان غير اϟمكلفϛ اϟصبي واϟمجنون،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03300" y="1816100"/>
            <a:ext cx="8140700" cy="294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765"/>
              </a:lnSpc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ϣع أن اϟشريόة اϟغراء ذϛرت أحكاϣاϛ ثيرةΗ تόلقΑ اϟصغار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واϟمجاϧين،ϣ</a:t>
            </a:r>
            <a:r>
              <a:rPr lang="en-CA" sz="2478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 ثل إقاϣة اϟصلة وإيΘاء اϟزك</a:t>
            </a: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اة، وϫذاϣ ا دϓع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όΑض علماء الλول لستبدالϟ فظ اϟمكلفينΑ لفظ اόϟباد،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ϟيشمل اϟصغار واϟمجاϧين،ϓ قال:ϫ" و خطاب اόΗ اϟى</a:t>
            </a:r>
          </a:p>
          <a:p>
            <a:pPr>
              <a:lnSpc>
                <a:spcPts val="576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0" y="4953000"/>
            <a:ext cx="3683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7" spc="-30" smtClean="0">
                <a:solidFill>
                  <a:srgbClr val="000000"/>
                </a:solidFill>
                <a:latin typeface="Times New Roman"/>
                <a:cs typeface="Times New Roman"/>
              </a:rPr>
              <a:t>اϟمتόلقόϓ΄Α ال اόϟباد."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16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22600" y="215900"/>
            <a:ext cx="6121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8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11200" y="1143000"/>
            <a:ext cx="8432800" cy="422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84784">
              <a:lnSpc>
                <a:spcPts val="4700"/>
              </a:lnSpc>
            </a:pPr>
            <a:r>
              <a:rPr lang="en-CA" sz="2376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وϟكن جماϫير اόϟلماء ردواϫ ذا اϟبدل، لن الحكام اϟمتόلقةΑ اϟصغار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واϟمجاϧين ل ينطبق عليها خواص اΤϟكم اϟشرعي، وإϧما شرعتϟ هم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20" smtClean="0">
                <a:solidFill>
                  <a:srgbClr val="000000"/>
                </a:solidFill>
                <a:latin typeface="Times New Roman"/>
                <a:cs typeface="Times New Roman"/>
              </a:rPr>
              <a:t>ϣن أجل اϟتόويد واϟترΑية، وأن اϟمخاطبΑ اΤϟكمϫ و اϟوϟي واϟوλي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واϟقيم،ϓ ال سبΤاϧه وόΗاϟى خاطب البϟ يόود وϟده على اϟصϼة، وأن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20" smtClean="0">
                <a:solidFill>
                  <a:srgbClr val="000000"/>
                </a:solidFill>
                <a:latin typeface="Times New Roman"/>
                <a:cs typeface="Times New Roman"/>
              </a:rPr>
              <a:t>يرΑيه على الستئذانϓ ي اϟدخول، وأن يطهرϣ اϟهΑ اϟزϛاة، وأن ثبوت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اϟثوابϣ ن اόΗ اϟى علىϼλ ة اϟصبيϫ وϓ ضلϣ ن اόΗ اϟى وϣنه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30" smtClean="0">
                <a:solidFill>
                  <a:srgbClr val="000000"/>
                </a:solidFill>
                <a:latin typeface="Times New Roman"/>
                <a:cs typeface="Times New Roman"/>
              </a:rPr>
              <a:t>وϛرم، لن اϟثوابϟ يسϣ نϟ وازم اϟتكليفΑ لϣ نϓ ضلهόΗ اϟى.</a:t>
            </a:r>
          </a:p>
          <a:p>
            <a:pPr>
              <a:lnSpc>
                <a:spcPts val="47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17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35300" y="317500"/>
            <a:ext cx="61087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6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77900" y="1435100"/>
            <a:ext cx="81661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508000" algn="l"/>
              </a:tabLst>
            </a:pPr>
            <a:r>
              <a:rPr lang="en-CA" sz="2378" spc="-20" smtClean="0">
                <a:solidFill>
                  <a:srgbClr val="000000"/>
                </a:solidFill>
                <a:latin typeface="Times New Roman"/>
                <a:cs typeface="Times New Roman"/>
              </a:rPr>
              <a:t> - 6اقΘضاء :الϗتضاءϫ و اϟطلب، واϟطلب إϣا أن </a:t>
            </a:r>
            <a:r>
              <a:rPr lang="en-CA" sz="2388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يكون طلب</a:t>
            </a:r>
            <a:r>
              <a:rPr lang="en-CA" sz="2378" spc="-20" smtClean="0">
                <a:solidFill>
                  <a:srgbClr val="000000"/>
                </a:solidFill>
                <a:latin typeface="Times New Roman"/>
                <a:cs typeface="Times New Roman"/>
              </a:rPr>
              <a:t>όϓ ل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20" smtClean="0">
                <a:solidFill>
                  <a:srgbClr val="000000"/>
                </a:solidFill>
                <a:latin typeface="Times New Roman"/>
                <a:cs typeface="Times New Roman"/>
              </a:rPr>
              <a:t>	أو طلبΗ رك، وϛلϣ نهما إϣا أن يكون طلبه جازϣا أو غير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102100" y="2311400"/>
            <a:ext cx="5041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6" spc="-10" smtClean="0">
                <a:solidFill>
                  <a:srgbClr val="000000"/>
                </a:solidFill>
                <a:latin typeface="Times New Roman"/>
                <a:cs typeface="Times New Roman"/>
              </a:rPr>
              <a:t>جازم،ϧ΄ϓ واع اϟطلب أرόΑة، وϫي: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25600" y="2717800"/>
            <a:ext cx="7518400" cy="269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301750">
              <a:lnSpc>
                <a:spcPts val="3360"/>
              </a:lnSpc>
            </a:pPr>
            <a:r>
              <a:rPr lang="en-CA" sz="2378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الول :طلب اϟفόلΑ شكل جازم وϫو ا</a:t>
            </a:r>
            <a:r>
              <a:rPr lang="en-CA" sz="238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ليجاب.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اΜϟاϧي :طلب اϟفόلΑ شكل غير جازم وϫ</a:t>
            </a:r>
            <a:r>
              <a:rPr lang="en-CA" sz="2386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و اϟندب.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30" smtClean="0">
                <a:solidFill>
                  <a:srgbClr val="000000"/>
                </a:solidFill>
                <a:latin typeface="Times New Roman"/>
                <a:cs typeface="Times New Roman"/>
              </a:rPr>
              <a:t>اΜϟاϟث :طلب اϟتركΑ شكل جازم وϫو </a:t>
            </a:r>
            <a:r>
              <a:rPr lang="en-CA" sz="2386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اϟتΤريم.</a:t>
            </a:r>
            <a:br>
              <a:rPr lang="en-CA" sz="2798" smtClean="0">
                <a:solidFill>
                  <a:srgbClr val="000000"/>
                </a:solidFill>
                <a:latin typeface="Times New Roman"/>
              </a:rPr>
            </a:br>
            <a:r>
              <a:rPr lang="en-CA" sz="2378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اϟراΑع :طلب اϟتركΑ شكل غير جازم وϫو </a:t>
            </a:r>
            <a:r>
              <a:rPr lang="en-CA" sz="2388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اϟكراϫة.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20" smtClean="0">
                <a:solidFill>
                  <a:srgbClr val="000000"/>
                </a:solidFill>
                <a:latin typeface="Times New Roman"/>
                <a:cs typeface="Times New Roman"/>
              </a:rPr>
              <a:t>ϓالϗتضاء يشمل خطاب اόΗ اϟى اϟمبينϟ ليجاب واϟندب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واϟتΤريم واϟكراϫة.</a:t>
            </a:r>
          </a:p>
          <a:p>
            <a:pPr>
              <a:lnSpc>
                <a:spcPts val="336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18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22600" y="355600"/>
            <a:ext cx="6121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8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68400" y="1651000"/>
            <a:ext cx="7975600" cy="142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01474">
              <a:lnSpc>
                <a:spcPts val="3400"/>
              </a:lnSpc>
              <a:tabLst>
                <a:tab pos="3467100" algn="l"/>
              </a:tabLst>
            </a:pPr>
            <a:r>
              <a:rPr lang="en-CA" sz="2154" spc="-10" smtClean="0">
                <a:solidFill>
                  <a:srgbClr val="000000"/>
                </a:solidFill>
                <a:latin typeface="Times New Roman"/>
                <a:cs typeface="Times New Roman"/>
              </a:rPr>
              <a:t> - 7أو تخϴϴرا :وϫوΗ خيير اϟمكلفΑ اϟخطابΑ ي</a:t>
            </a:r>
            <a:r>
              <a:rPr lang="en-CA" sz="2164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ن اϟفόل واϟ</a:t>
            </a:r>
            <a:r>
              <a:rPr lang="en-CA" sz="2154" spc="-10" smtClean="0">
                <a:solidFill>
                  <a:srgbClr val="000000"/>
                </a:solidFill>
                <a:latin typeface="Times New Roman"/>
                <a:cs typeface="Times New Roman"/>
              </a:rPr>
              <a:t>ترك،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دونΗ رجيح لحد اϟجاϧبين على اϵخر، ويδمى إΑاحة، وحرف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152" spc="-30" smtClean="0">
                <a:solidFill>
                  <a:srgbClr val="000000"/>
                </a:solidFill>
                <a:latin typeface="Times New Roman"/>
                <a:cs typeface="Times New Roman"/>
              </a:rPr>
              <a:t>	"أوϟ "يسϟ لتشكيكΑ لϟ لتنويع.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19200" y="3467100"/>
            <a:ext cx="79248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355600" algn="l"/>
              </a:tabLst>
            </a:pP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ويخرجϣ ن اϟتόريف خطاب اόΗ اϟى اϟمتόلقόϓ΄Α ال اϟمكلفين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162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	ϟل</a:t>
            </a: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όبرة واόϟظة والعتبار والعϼم،ϣ ثلϗ وϟهόΗ اϟى:{ وا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968500" y="4318000"/>
            <a:ext cx="71755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152" spc="-20" smtClean="0">
                <a:solidFill>
                  <a:srgbClr val="000000"/>
                </a:solidFill>
                <a:latin typeface="Times New Roman"/>
                <a:cs typeface="Times New Roman"/>
              </a:rPr>
              <a:t>خلϘكم وϣا تόملون}،ϓ تόلق اϟخ</a:t>
            </a:r>
            <a:r>
              <a:rPr lang="en-CA" sz="2162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طابΑ فόل اϟمكلفϟ يس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152" spc="-20" smtClean="0">
                <a:solidFill>
                  <a:srgbClr val="000000"/>
                </a:solidFill>
                <a:latin typeface="Times New Roman"/>
                <a:cs typeface="Times New Roman"/>
              </a:rPr>
              <a:t>ϗϼϟتضاء أو اϟتخيير أو اϟوοع،Α لϟ لόبرة.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19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289300" y="215900"/>
            <a:ext cx="58547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الحكام اϟشرعϴة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165600" y="825500"/>
            <a:ext cx="4978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اΤϟكم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524500" y="1701800"/>
            <a:ext cx="36195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70"/>
              </a:lnSpc>
            </a:pPr>
            <a:r>
              <a:rPr lang="en-CA" sz="2940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تόريف اΤϟكمϟ غة:</a:t>
            </a:r>
          </a:p>
          <a:p>
            <a:pPr>
              <a:lnSpc>
                <a:spcPts val="4370"/>
              </a:lnSpc>
            </a:pPr>
            <a:endParaRPr lang="en-CA" sz="38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33500" y="2971800"/>
            <a:ext cx="78105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70"/>
              </a:lnSpc>
            </a:pPr>
            <a:r>
              <a:rPr lang="en-CA" sz="2930" spc="-10" smtClean="0">
                <a:solidFill>
                  <a:srgbClr val="000000"/>
                </a:solidFill>
                <a:latin typeface="Times New Roman"/>
                <a:cs typeface="Times New Roman"/>
              </a:rPr>
              <a:t>ϫو اϟقضاء واϟمنع، يقال حكمت عليهΑ كذا إذا</a:t>
            </a:r>
          </a:p>
          <a:p>
            <a:pPr>
              <a:lnSpc>
                <a:spcPts val="4370"/>
              </a:lnSpc>
            </a:pPr>
            <a:endParaRPr lang="en-CA" sz="38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22400" y="3543300"/>
            <a:ext cx="77216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70"/>
              </a:lnSpc>
            </a:pPr>
            <a:r>
              <a:rPr lang="en-CA" sz="2929" spc="-10" smtClean="0">
                <a:solidFill>
                  <a:srgbClr val="000000"/>
                </a:solidFill>
                <a:latin typeface="Times New Roman"/>
                <a:cs typeface="Times New Roman"/>
              </a:rPr>
              <a:t>ϣنόتهϣ ن خϓϼه، وحكمتΑ ين اϟناسϗ ضيت</a:t>
            </a:r>
          </a:p>
          <a:p>
            <a:pPr>
              <a:lnSpc>
                <a:spcPts val="4370"/>
              </a:lnSpc>
            </a:pPr>
            <a:endParaRPr lang="en-CA" sz="38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765800" y="4127500"/>
            <a:ext cx="33782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70"/>
              </a:lnSpc>
            </a:pPr>
            <a:r>
              <a:rPr lang="en-CA" sz="2930" spc="-30" smtClean="0">
                <a:solidFill>
                  <a:srgbClr val="000000"/>
                </a:solidFill>
                <a:latin typeface="Times New Roman"/>
                <a:cs typeface="Times New Roman"/>
              </a:rPr>
              <a:t>Αينهم وϓصلت.</a:t>
            </a:r>
          </a:p>
          <a:p>
            <a:pPr>
              <a:lnSpc>
                <a:spcPts val="4370"/>
              </a:lnSpc>
            </a:pPr>
            <a:endParaRPr lang="en-CA" sz="380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585200" y="6299200"/>
            <a:ext cx="55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22600" y="355600"/>
            <a:ext cx="6121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mtClean="0">
                <a:solidFill>
                  <a:srgbClr val="FF0000"/>
                </a:solidFill>
                <a:latin typeface="Tahoma Bold"/>
                <a:cs typeface="Tahoma Bold"/>
              </a:rPr>
              <a:t>ف</a:t>
            </a:r>
            <a:r>
              <a:rPr lang="en-CA" sz="3408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03300" y="1587500"/>
            <a:ext cx="81407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52983">
              <a:lnSpc>
                <a:spcPts val="3300"/>
              </a:lnSpc>
            </a:pP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 - 8أو وضόا :اϟوοعϫ و اϟجόل، وϫو خطاب اό</a:t>
            </a:r>
            <a:r>
              <a:rPr lang="en-CA" sz="2162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Η اϟى اϟم</a:t>
            </a: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تόلق</a:t>
            </a:r>
            <a:br>
              <a:rPr lang="en-CA" sz="2798" smtClean="0">
                <a:solidFill>
                  <a:srgbClr val="000000"/>
                </a:solidFill>
                <a:latin typeface="Times New Roman"/>
              </a:rPr>
            </a:br>
            <a:r>
              <a:rPr lang="en-CA" sz="2154" spc="-10" smtClean="0">
                <a:solidFill>
                  <a:srgbClr val="000000"/>
                </a:solidFill>
                <a:latin typeface="Times New Roman"/>
                <a:cs typeface="Times New Roman"/>
              </a:rPr>
              <a:t>Αجόل اϟشيء سبباϟ فόل اϟمكلف أو شرطا أوϣ اόϧا أوΤλ يΤا أو</a:t>
            </a:r>
          </a:p>
          <a:p>
            <a:pPr>
              <a:lnSpc>
                <a:spcPts val="330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70000" y="2438400"/>
            <a:ext cx="78740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ϓاسدا أو رخصة أو عزيمة، وسوفϧ رىόΗ ريفϛ لϣ نهاϣ ع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152" spc="-30" smtClean="0">
                <a:solidFill>
                  <a:srgbClr val="000000"/>
                </a:solidFill>
                <a:latin typeface="Times New Roman"/>
                <a:cs typeface="Times New Roman"/>
              </a:rPr>
              <a:t>الϣثلةϓ يϓ رعδϣ تقل.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20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235200" y="355600"/>
            <a:ext cx="69088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8" b="1" spc="-30" smtClean="0">
                <a:solidFill>
                  <a:srgbClr val="FF0000"/>
                </a:solidFill>
                <a:latin typeface="Tahoma Bold"/>
                <a:cs typeface="Tahoma Bold"/>
              </a:rPr>
              <a:t>خϼصة تόريف اΤϟكم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98600" y="1409700"/>
            <a:ext cx="7645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30" smtClean="0">
                <a:solidFill>
                  <a:srgbClr val="000000"/>
                </a:solidFill>
                <a:latin typeface="Times New Roman"/>
                <a:cs typeface="Times New Roman"/>
              </a:rPr>
              <a:t>ϼϛم اόΗ اϟى اϟذي ارΗبطΑ تصرϓات اϟمكلفϓ يΑ يان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41400" y="1879600"/>
            <a:ext cx="8102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2472">
              <a:lnSpc>
                <a:spcPts val="3800"/>
              </a:lnSpc>
            </a:pP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حاϟهاϣ ن اليجاب واϟندب واϟتΤريم واϟكراϫة والΑاحة،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وϣا يتόلقΑ هاϣ ن أسباب وϣواϧع وشروط وΤλة وδϓاد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689600" y="2870200"/>
            <a:ext cx="3454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وعزيمة ورخصة.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21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90600" y="279400"/>
            <a:ext cx="8153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FF0000"/>
                </a:solidFill>
                <a:latin typeface="Tahoma Bold"/>
                <a:cs typeface="Tahoma Bold"/>
              </a:rPr>
              <a:t>ϔϟظ اϟوجوب واΤϟرمة واϟواجب واΤϟرام: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04900" y="1079500"/>
            <a:ext cx="80391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وϫذه الحكام اϟخمδة اليجاب واϟتΤريم واϟندب واϟكراϫة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والΑاحة إذاόΗ لقتΑ الόϓال أطلق عليهاϟ فظ اϟواجب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واϟمΤرم واϟمندوب واϟمكروه واϟمباح، ويوλف اϟفόل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454900" y="2565400"/>
            <a:ext cx="1689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Αها.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27100" y="3048000"/>
            <a:ext cx="8216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وΑاختصارϓ اليجابϫ مϧ فس خطاب اϟشارع، واϟوجوب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12900" y="3517900"/>
            <a:ext cx="75311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ϫو الثر اϟمترΗب على ذϟك اϟخطاب، واϟواجبϫ و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وλفϟ فόل اϟمكلف اϟذي طلبه اϟشارع،ϣ ثل ذϟك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اϟتΤريم واΤϟرϣة واΤϟرام،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22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90600" y="279400"/>
            <a:ext cx="8153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3" b="1" spc="-10" smtClean="0">
                <a:solidFill>
                  <a:srgbClr val="FF0000"/>
                </a:solidFill>
                <a:latin typeface="Tahoma Bold"/>
                <a:cs typeface="Tahoma Bold"/>
              </a:rPr>
              <a:t>ϔϟظ اϟوجوب واΤϟرمة واϟواجب واΤϟرام: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701800" y="1435100"/>
            <a:ext cx="7442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وأϣا اϟندب الΑاحة واϟكراϫةϓ لهاλ يغتانϓ قطϧ دب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82700" y="1917700"/>
            <a:ext cx="7861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وϣندوب، وإΑاحة وϣباح، وϛراϫة وϣكروه، وϣتόلقات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93800" y="2413000"/>
            <a:ext cx="7950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الحكامϫ ي :اϟواجب، واϟمندوب، واϟمΤرم أو اΤϟرام،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70000" y="2870200"/>
            <a:ext cx="78740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واϟمكروه، واϟمباح، لن اϟخطاب يتόلقΑ اϟفόلϓ يجόله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واجبا أو... 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534400" y="6299200"/>
            <a:ext cx="609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23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314700" y="444500"/>
            <a:ext cx="58293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م</a:t>
            </a:r>
            <a:r>
              <a:rPr lang="en-CA" sz="3728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إطلقات اΤϟك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66800" y="1612900"/>
            <a:ext cx="80772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70"/>
              </a:lnSpc>
            </a:pPr>
            <a:r>
              <a:rPr lang="en-CA" sz="3235" spc="-30" smtClean="0">
                <a:solidFill>
                  <a:srgbClr val="000000"/>
                </a:solidFill>
                <a:latin typeface="Times New Roman"/>
                <a:cs typeface="Times New Roman"/>
              </a:rPr>
              <a:t>يطلقϟ فظ اΤϟكم ويرادϣ نه أحد اϟمόاϧي اϟتاϟية:</a:t>
            </a:r>
          </a:p>
          <a:p>
            <a:pPr>
              <a:lnSpc>
                <a:spcPts val="4370"/>
              </a:lnSpc>
            </a:pPr>
            <a:endParaRPr lang="en-CA" sz="38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92200" y="2781300"/>
            <a:ext cx="8051800" cy="1257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CA" sz="3245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الول </a:t>
            </a:r>
            <a:r>
              <a:rPr lang="en-CA" sz="3235" spc="-30" smtClean="0">
                <a:solidFill>
                  <a:srgbClr val="000000"/>
                </a:solidFill>
                <a:latin typeface="Times New Roman"/>
                <a:cs typeface="Times New Roman"/>
              </a:rPr>
              <a:t>:إثبات أϣر لϣر أوϧ فيه عنه،ϣ ثل</a:t>
            </a:r>
            <a:r>
              <a:rPr lang="en-CA" sz="3245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إثبات</a:t>
            </a:r>
            <a:br>
              <a:rPr lang="en-CA" sz="3804" smtClean="0">
                <a:solidFill>
                  <a:srgbClr val="000000"/>
                </a:solidFill>
                <a:latin typeface="Times New Roman"/>
              </a:rPr>
            </a:br>
            <a:r>
              <a:rPr lang="en-CA" sz="3243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طلوع اϘϟمر، وϔϧي اϟظلمةϟ لشمس.</a:t>
            </a:r>
          </a:p>
          <a:p>
            <a:pPr>
              <a:lnSpc>
                <a:spcPts val="4100"/>
              </a:lnSpc>
            </a:pPr>
            <a:endParaRPr lang="en-CA" sz="38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19200" y="4445000"/>
            <a:ext cx="7924800" cy="177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CA" sz="3243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اΜϟاϧي</a:t>
            </a:r>
            <a:r>
              <a:rPr lang="en-CA" sz="3243" b="1" spc="-2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</a:t>
            </a:r>
            <a:r>
              <a:rPr lang="en-CA" sz="3233" spc="-20" smtClean="0">
                <a:solidFill>
                  <a:srgbClr val="000000"/>
                </a:solidFill>
                <a:latin typeface="Times New Roman"/>
                <a:cs typeface="Times New Roman"/>
              </a:rPr>
              <a:t>:اΤϟكم خطاب اόΗ اϟى،ϣ ثل:</a:t>
            </a:r>
            <a:r>
              <a:rPr lang="en-CA" sz="324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{ أقϴموا</a:t>
            </a:r>
            <a:br>
              <a:rPr lang="en-CA" sz="3804" smtClean="0">
                <a:solidFill>
                  <a:srgbClr val="000000"/>
                </a:solidFill>
                <a:latin typeface="Times New Roman"/>
              </a:rPr>
            </a:br>
            <a:r>
              <a:rPr lang="en-CA" sz="3233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اϟصلةϓ }هو حكم ا، أيϫ و اϟنص</a:t>
            </a:r>
            <a:r>
              <a:rPr lang="en-CA" sz="3243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 اϟصادر</a:t>
            </a:r>
            <a:br>
              <a:rPr lang="en-CA" sz="3806" smtClean="0">
                <a:solidFill>
                  <a:srgbClr val="000000"/>
                </a:solidFill>
                <a:latin typeface="Times New Roman"/>
              </a:rPr>
            </a:br>
            <a:r>
              <a:rPr lang="en-CA" sz="3235" spc="-10" smtClean="0">
                <a:solidFill>
                  <a:srgbClr val="000000"/>
                </a:solidFill>
                <a:latin typeface="Times New Roman"/>
                <a:cs typeface="Times New Roman"/>
              </a:rPr>
              <a:t>عن اϟشارع وϫو استόمال الλواϟيين.</a:t>
            </a:r>
          </a:p>
          <a:p>
            <a:pPr>
              <a:lnSpc>
                <a:spcPts val="4100"/>
              </a:lnSpc>
            </a:pPr>
            <a:endParaRPr lang="en-CA" sz="38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585200" y="6299200"/>
            <a:ext cx="55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54400" y="152400"/>
            <a:ext cx="56896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م</a:t>
            </a:r>
            <a:r>
              <a:rPr lang="en-CA" sz="3728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إطلقات اΤϟك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66800" y="1092200"/>
            <a:ext cx="8077200" cy="259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90374">
              <a:lnSpc>
                <a:spcPts val="5030"/>
              </a:lnSpc>
            </a:pP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اΜϟاϟث :اΤϟكمϫ و أثر خطاب اόΗ اϟى،ϣ ثل اϟوجوب اϟ</a:t>
            </a:r>
            <a:r>
              <a:rPr lang="en-CA" sz="2162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م΄خوذϣ ن</a:t>
            </a:r>
            <a:br>
              <a:rPr lang="en-CA" sz="2798" smtClean="0">
                <a:solidFill>
                  <a:srgbClr val="000000"/>
                </a:solidFill>
                <a:latin typeface="Times New Roman"/>
              </a:rPr>
            </a:br>
            <a:r>
              <a:rPr lang="en-CA" sz="2154" spc="-10" smtClean="0">
                <a:solidFill>
                  <a:srgbClr val="000000"/>
                </a:solidFill>
                <a:latin typeface="Times New Roman"/>
                <a:cs typeface="Times New Roman"/>
              </a:rPr>
              <a:t>أقϴموا اϟصلة}، وϫو استόمال اϟفق</a:t>
            </a:r>
            <a:r>
              <a:rPr lang="en-CA" sz="2164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هاء، واϟفرقΑ ين</a:t>
            </a:r>
            <a:r>
              <a:rPr lang="en-CA" sz="2164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ϗوϟ</a:t>
            </a:r>
            <a:r>
              <a:rPr lang="en-CA" sz="2154" spc="-10" smtClean="0">
                <a:solidFill>
                  <a:srgbClr val="000000"/>
                </a:solidFill>
                <a:latin typeface="Times New Roman"/>
                <a:cs typeface="Times New Roman"/>
              </a:rPr>
              <a:t>هόΗ اϟى:{ 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أق</a:t>
            </a:r>
            <a:r>
              <a:rPr lang="en-CA" sz="2162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ϴموا اϟصلةϫ }و</a:t>
            </a:r>
            <a:r>
              <a:rPr lang="en-CA" sz="2162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ع</a:t>
            </a: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لماء الλول وΑين اϟفقهاء أنϗ وϟهόΗ اϟى:{ </a:t>
            </a:r>
            <a:br>
              <a:rPr lang="en-CA" sz="2798" smtClean="0">
                <a:solidFill>
                  <a:srgbClr val="000000"/>
                </a:solidFill>
                <a:latin typeface="Times New Roman"/>
              </a:rPr>
            </a:br>
            <a:r>
              <a:rPr lang="en-CA" sz="2154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اΤϟكم عند الλوϟيين، أϣا اϟفقهاءϓ يقوϟون :إن اΤϟكمϫ و اϟوجوب،</a:t>
            </a:r>
          </a:p>
          <a:p>
            <a:pPr>
              <a:lnSpc>
                <a:spcPts val="503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73200" y="3644900"/>
            <a:ext cx="7670800" cy="1308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100"/>
              </a:lnSpc>
            </a:pPr>
            <a:r>
              <a:rPr lang="en-CA" sz="2152" spc="-20" smtClean="0">
                <a:solidFill>
                  <a:srgbClr val="000000"/>
                </a:solidFill>
                <a:latin typeface="Times New Roman"/>
                <a:cs typeface="Times New Roman"/>
              </a:rPr>
              <a:t>أقϴموا اϟصلةϓ }اϟفقهاء يف</a:t>
            </a:r>
            <a:r>
              <a:rPr lang="en-CA" sz="2162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رϗونΑ ين اΤϟكم</a:t>
            </a:r>
            <a:r>
              <a:rPr lang="en-CA" sz="2162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و</a:t>
            </a:r>
            <a:r>
              <a:rPr lang="en-CA" sz="2162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دϟ</a:t>
            </a: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يلهϗ وϟهόΗ اϟى:{ 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واϟدϟيل، أϣا علماء الλولϓ يقوϟون:ϫ ما شيء واحد.</a:t>
            </a:r>
          </a:p>
          <a:p>
            <a:pPr>
              <a:lnSpc>
                <a:spcPts val="51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803400" y="5867400"/>
            <a:ext cx="7340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1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اϟراΑع :اΤϟكمϫ و اϟقرار اϟصادر عن اϟقضاة، وϫو</a:t>
            </a:r>
            <a:r>
              <a:rPr lang="en-CA" sz="2162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استόمال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585200" y="6299200"/>
            <a:ext cx="55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391400" y="6578600"/>
            <a:ext cx="1752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CA" sz="2376" spc="-30" smtClean="0">
                <a:solidFill>
                  <a:srgbClr val="000000"/>
                </a:solidFill>
                <a:latin typeface="Times New Roman"/>
                <a:cs typeface="Times New Roman"/>
              </a:rPr>
              <a:t>ϗضائي.</a:t>
            </a:r>
          </a:p>
          <a:p>
            <a:pPr>
              <a:lnSpc>
                <a:spcPts val="25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48000" y="355600"/>
            <a:ext cx="60960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8" b="1" smtClean="0">
                <a:solidFill>
                  <a:srgbClr val="FF0000"/>
                </a:solidFill>
                <a:latin typeface="Tahoma Bold"/>
                <a:cs typeface="Tahoma Bold"/>
              </a:rPr>
              <a:t>أقδام اΤϟكم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11300" y="1320800"/>
            <a:ext cx="76327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يδϘم اΤϟكم عدةϴδϘΗ ماتΑ اعتباراتϣ ختلفة،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δϘϴϓم اΤϟكمδΤΑ بμϣ دره إϟى قδمϴن: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54100" y="2692400"/>
            <a:ext cx="80899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36144">
              <a:lnSpc>
                <a:spcPts val="3350"/>
              </a:lnSpc>
            </a:pP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الول :اΤϟكم اθ</a:t>
            </a:r>
            <a:r>
              <a:rPr lang="en-CA" sz="2386" b="1" spc="-10" smtClean="0">
                <a:solidFill>
                  <a:srgbClr val="000000"/>
                </a:solidFill>
                <a:latin typeface="Tahoma Bold"/>
                <a:cs typeface="Tahoma Bold"/>
              </a:rPr>
              <a:t>ϟر</a:t>
            </a:r>
            <a:r>
              <a:rPr lang="en-CA" sz="2386" b="1" spc="-10" smtClean="0">
                <a:solidFill>
                  <a:srgbClr val="FF0000"/>
                </a:solidFill>
                <a:latin typeface="Tahoma Bold"/>
                <a:cs typeface="Tahoma Bold"/>
              </a:rPr>
              <a:t>عي :وϫوϣ ا يؤخذϣ ن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اθϟرع΄Α ن يدل اϟدϴϟل علϴه، أو يتوقف على دϴϟل</a:t>
            </a:r>
            <a:br>
              <a:rPr lang="en-CA" sz="2798" smtClean="0">
                <a:solidFill>
                  <a:srgbClr val="000000"/>
                </a:solidFill>
                <a:latin typeface="Times New Roman"/>
              </a:rPr>
            </a:br>
            <a:r>
              <a:rPr lang="en-CA" sz="2388" b="1" spc="-10" smtClean="0">
                <a:solidFill>
                  <a:srgbClr val="006FC0"/>
                </a:solidFill>
                <a:latin typeface="Tahoma Bold"/>
                <a:cs typeface="Tahoma Bold"/>
              </a:rPr>
              <a:t>شرعي، كΤرمة اϟرΑا، ووجوب </a:t>
            </a:r>
            <a:r>
              <a:rPr lang="en-CA" sz="2378" spc="-10" smtClean="0">
                <a:solidFill>
                  <a:srgbClr val="000000"/>
                </a:solidFill>
                <a:latin typeface="Tahoma"/>
                <a:cs typeface="Tahoma"/>
              </a:rPr>
              <a:t>اϟصϼة،</a:t>
            </a:r>
          </a:p>
          <a:p>
            <a:pPr>
              <a:lnSpc>
                <a:spcPts val="335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62100" y="4622800"/>
            <a:ext cx="7581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8" spc="-10" smtClean="0">
                <a:solidFill>
                  <a:srgbClr val="000000"/>
                </a:solidFill>
                <a:latin typeface="Tahoma"/>
                <a:cs typeface="Tahoma"/>
              </a:rPr>
              <a:t>واΤϟكم اθϟرعيϧ وعان :حكم عملي وϫو اϟذي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81100" y="5029200"/>
            <a:ext cx="79629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95625">
              <a:lnSpc>
                <a:spcPts val="3300"/>
              </a:lnSpc>
            </a:pPr>
            <a:r>
              <a:rPr lang="en-CA" sz="2376" spc="-20" smtClean="0">
                <a:solidFill>
                  <a:srgbClr val="000000"/>
                </a:solidFill>
                <a:latin typeface="Tahoma"/>
                <a:cs typeface="Tahoma"/>
              </a:rPr>
              <a:t>يبϴن كϴفϴة عمل اϟمكلف، ويبΤثϓ ي اϟفϘه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20" smtClean="0">
                <a:solidFill>
                  <a:srgbClr val="000000"/>
                </a:solidFill>
                <a:latin typeface="Tahoma"/>
                <a:cs typeface="Tahoma"/>
              </a:rPr>
              <a:t>والصول، وحكم اعتϘادي وϫو اϟذي يبϴنϣ باحث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718300" y="5892800"/>
            <a:ext cx="2425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8" spc="-10" smtClean="0">
                <a:solidFill>
                  <a:srgbClr val="000000"/>
                </a:solidFill>
                <a:latin typeface="Tahoma"/>
                <a:cs typeface="Tahoma"/>
              </a:rPr>
              <a:t>العتϘاد.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585200" y="6311900"/>
            <a:ext cx="55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40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5</a:t>
            </a:r>
          </a:p>
          <a:p>
            <a:pPr>
              <a:lnSpc>
                <a:spcPts val="1740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48000" y="355600"/>
            <a:ext cx="60960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8" b="1" smtClean="0">
                <a:solidFill>
                  <a:srgbClr val="FF0000"/>
                </a:solidFill>
                <a:latin typeface="Tahoma Bold"/>
                <a:cs typeface="Tahoma Bold"/>
              </a:rPr>
              <a:t>أقδام اΤϟكم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92200" y="1320800"/>
            <a:ext cx="80518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  <a:tabLst>
                <a:tab pos="939800" algn="l"/>
              </a:tabLst>
            </a:pP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اΜϟاني :اΤϟكم غ</a:t>
            </a:r>
            <a:r>
              <a:rPr lang="en-CA" sz="2386" b="1" spc="-10" smtClean="0">
                <a:solidFill>
                  <a:srgbClr val="FF0000"/>
                </a:solidFill>
                <a:latin typeface="Tahoma Bold"/>
                <a:cs typeface="Tahoma Bold"/>
              </a:rPr>
              <a:t>ϴر اθϟرعي :وϫو اϟذي ل يؤخذ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	ϣن اθϟرع، ويθمل الحكام اϘόϟلϴة،ϣ ثل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27100" y="2159000"/>
            <a:ext cx="82169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388" b="1" spc="-10" smtClean="0">
                <a:solidFill>
                  <a:srgbClr val="006FC0"/>
                </a:solidFill>
                <a:latin typeface="Tahoma Bold"/>
                <a:cs typeface="Tahoma Bold"/>
              </a:rPr>
              <a:t>اϟواحد نصف الثϴϨن، واϟكل أعظم من اϟجزء،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86" b="1" spc="-10" smtClean="0">
                <a:solidFill>
                  <a:srgbClr val="006FC0"/>
                </a:solidFill>
                <a:latin typeface="Tahoma Bold"/>
                <a:cs typeface="Tahoma Bold"/>
              </a:rPr>
              <a:t>والحكام اϴδΤ</a:t>
            </a: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ϟةϣ ثل اϤθϟس مθرقة،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044700" y="3035300"/>
            <a:ext cx="7099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6" spc="-20" smtClean="0">
                <a:solidFill>
                  <a:srgbClr val="000000"/>
                </a:solidFill>
                <a:latin typeface="Tahoma"/>
                <a:cs typeface="Tahoma"/>
              </a:rPr>
              <a:t>و</a:t>
            </a:r>
            <a:r>
              <a:rPr lang="en-CA" sz="2386" b="1" spc="-20" smtClean="0">
                <a:solidFill>
                  <a:srgbClr val="006FC0"/>
                </a:solidFill>
                <a:latin typeface="Tahoma Bold"/>
                <a:cs typeface="Tahoma Bold"/>
              </a:rPr>
              <a:t>الحكام اόϟرϴϓةϣ ثل</a:t>
            </a:r>
            <a:r>
              <a:rPr lang="en-CA" sz="2376" spc="-20" smtClean="0">
                <a:solidFill>
                  <a:srgbClr val="000000"/>
                </a:solidFill>
                <a:latin typeface="Tahoma"/>
                <a:cs typeface="Tahoma"/>
              </a:rPr>
              <a:t> اΘϟواتر يϴϔد اόϟلم.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04900" y="3975100"/>
            <a:ext cx="80391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040737">
              <a:lnSpc>
                <a:spcPts val="3350"/>
              </a:lnSpc>
            </a:pP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ويهمناϣ نϫ ذه القδام اΤϟكم اθϟرعي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اόϟملي، كما ينμΤرΤΑ ثناϓ ي إطϼق اΤϟكم عند</a:t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376" spc="-30" smtClean="0">
                <a:solidFill>
                  <a:srgbClr val="000000"/>
                </a:solidFill>
                <a:latin typeface="Tahoma"/>
                <a:cs typeface="Tahoma"/>
              </a:rPr>
              <a:t>الصوϴϴϟن.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5372100"/>
            <a:ext cx="8229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376" spc="-10" smtClean="0">
                <a:solidFill>
                  <a:srgbClr val="000000"/>
                </a:solidFill>
                <a:latin typeface="Tahoma"/>
                <a:cs typeface="Tahoma"/>
              </a:rPr>
              <a:t>وϫذا ينϘلناϟ تόريف اΤϟكمϓ ي الصطϼح الصوϟي.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585200" y="6299200"/>
            <a:ext cx="55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6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095500" y="482600"/>
            <a:ext cx="70485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28" b="1" spc="-20" smtClean="0">
                <a:solidFill>
                  <a:srgbClr val="FF0000"/>
                </a:solidFill>
                <a:latin typeface="Tahoma Bold"/>
                <a:cs typeface="Tahoma Bold"/>
              </a:rPr>
              <a:t>تόريف اΤϟكم اصطϼحا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27100" y="1752600"/>
            <a:ext cx="8216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10" smtClean="0">
                <a:solidFill>
                  <a:srgbClr val="000000"/>
                </a:solidFill>
                <a:latin typeface="Tahoma"/>
                <a:cs typeface="Tahoma"/>
              </a:rPr>
              <a:t>عرف جمهور علماء الصول اΤϟكمϧ΄Α ه :خطاب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77900" y="2235200"/>
            <a:ext cx="8166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pc="-30" smtClean="0">
                <a:solidFill>
                  <a:srgbClr val="000000"/>
                </a:solidFill>
                <a:latin typeface="Tahoma"/>
                <a:cs typeface="Tahoma"/>
              </a:rPr>
              <a:t>اϟلهόΗ اϟى اϟمتόلقόϓ΄Α ال اϟمكلفϴن اقتضاء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118100" y="2717800"/>
            <a:ext cx="4025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10" smtClean="0">
                <a:solidFill>
                  <a:srgbClr val="000000"/>
                </a:solidFill>
                <a:latin typeface="Tahoma"/>
                <a:cs typeface="Tahoma"/>
              </a:rPr>
              <a:t>أوΗ خϴϴرا أو وόοا.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585200" y="6299200"/>
            <a:ext cx="55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7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22600" y="355600"/>
            <a:ext cx="6121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اόΘϟريف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52500" y="1371600"/>
            <a:ext cx="81915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81204">
              <a:lnSpc>
                <a:spcPts val="3800"/>
              </a:lnSpc>
            </a:pP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 - 1خطاب :اϟخطابϛ اϟمخاطبةϣ صدر</a:t>
            </a:r>
            <a:r>
              <a:rPr lang="en-CA" sz="2733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خاطب، و</a:t>
            </a: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ϫو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Ηوجيه اϟكϼم اϟمفيد إϟى اδϟاϣع، واϟمرادϣ ن اϟخطابϫ و</a:t>
            </a:r>
          </a:p>
          <a:p>
            <a:pPr>
              <a:lnSpc>
                <a:spcPts val="38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66800" y="2349500"/>
            <a:ext cx="80772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67917">
              <a:lnSpc>
                <a:spcPts val="3865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خطاب اϣ طلقا سواء أϛانϣ نδوΑا إϟيهόΗ اϟىϣ باشرة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ϛاϟكتاب اϟكريم، أوΑ اϟواسطةϛ اδϟنة والجماع واϟقياس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وغيرϫاϣ ن الدϟة اϟشرعية، لنϫ ذه الدϟةϓ ي اϟواϗع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راجόة إϟى اόΗ اϟى،وϫيϛ لهاϓ ي اΤϟقيقةόϣ رϓات</a:t>
            </a:r>
          </a:p>
          <a:p>
            <a:pPr>
              <a:lnSpc>
                <a:spcPts val="3865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771900" y="4318000"/>
            <a:ext cx="5372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ϟخطاب اόΗ اϟى وϟيδتϣ ثبتات.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585200" y="6299200"/>
            <a:ext cx="55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8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22600" y="355600"/>
            <a:ext cx="6121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8" b="1" spc="-20" smtClean="0">
                <a:solidFill>
                  <a:srgbClr val="FF0000"/>
                </a:solidFill>
                <a:latin typeface="Tahoma Bold"/>
                <a:cs typeface="Tahoma Bold"/>
              </a:rPr>
              <a:t>شرح اόΘϟريف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52500" y="1625600"/>
            <a:ext cx="8191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6438900" algn="l"/>
              </a:tabLst>
            </a:pP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وإنϛ اϧتϣ ن اϟرسولλ  لى ا عليه وسلم)،ϓ هي</a:t>
            </a:r>
            <a:r>
              <a:rPr lang="en-CA" sz="2468" spc="-30" smtClean="0">
                <a:solidFill>
                  <a:srgbClr val="000000"/>
                </a:solidFill>
                <a:latin typeface="Times New Roman"/>
                <a:cs typeface="Times New Roman"/>
              </a:rPr>
              <a:t>	ϓاδϟنة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68400" y="2095500"/>
            <a:ext cx="7975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431800" algn="l"/>
              </a:tabLst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ثاΑتةΑ طريق اϟوحي اϟذي ل يقره اόΗ اϟى علىΑ اطل،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	والجماع لΑ دϟ هϣ نδϣ تندϣ ن اϟكتاب أو اδϟنة أو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55700" y="3086100"/>
            <a:ext cx="7988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غيرϫماϣ ن الدϟة اϟشرعية، واϟقياسϟ يسϣ ثبتاϟ لΤكم،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31900" y="3556000"/>
            <a:ext cx="79121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0578">
              <a:lnSpc>
                <a:spcPts val="3850"/>
              </a:lnSpc>
              <a:tabLst>
                <a:tab pos="520700" algn="l"/>
              </a:tabLst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وإϧماϫ وϛ اشف أوϣ ظهرϟ ه، واϟمثبتϓ ي اΤϟقيقةϫ و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	دϟيل حكم الλلϣ ن اϟكتاب أو اδϟنة أو الجماع.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واϟمرادϣ ن خطاب اόΗ اϟىϫ و اϟكϼم الزϟي اϟنفδي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676400" y="5041900"/>
            <a:ext cx="7467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ϟلخاϟق، ويخرج اϟكϼم اϟلفظي اϟمتصفΑ اΤϟرϛات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270500" y="5524500"/>
            <a:ext cx="3873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واϟصوتϓ هو حادث.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585200" y="6299200"/>
            <a:ext cx="55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95"/>
              </a:lnSpc>
            </a:pPr>
            <a:r>
              <a:rPr lang="en-CA" sz="1655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</a:p>
          <a:p>
            <a:pPr>
              <a:lnSpc>
                <a:spcPts val="1895"/>
              </a:lnSpc>
            </a:pPr>
            <a:endParaRPr lang="en-CA" sz="165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2023-06-20T17:13:25Z</dcterms:created>
  <dcterms:modified xsi:type="dcterms:W3CDTF">2023-06-20T17:13:25Z</dcterms:modified>
</cp:coreProperties>
</file>