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slide" Target="slides/slide7.xml" />
 <Relationship Id="rId9" Type="http://schemas.openxmlformats.org/officeDocument/2006/relationships/slide" Target="slides/slide8.xml" />
 <Relationship Id="rId10" Type="http://schemas.openxmlformats.org/officeDocument/2006/relationships/slide" Target="slides/slide9.xml" />
 <Relationship Id="rId11" Type="http://schemas.openxmlformats.org/officeDocument/2006/relationships/slide" Target="slides/slide10.xml" />
 <Relationship Id="rId12" Type="http://schemas.openxmlformats.org/officeDocument/2006/relationships/slide" Target="slides/slide11.xml" />
 <Relationship Id="rId13" Type="http://schemas.openxmlformats.org/officeDocument/2006/relationships/slide" Target="slides/slide12.xml" />
 <Relationship Id="rId14" Type="http://schemas.openxmlformats.org/officeDocument/2006/relationships/slide" Target="slides/slide13.xml" />
 <Relationship Id="rId15" Type="http://schemas.openxmlformats.org/officeDocument/2006/relationships/slide" Target="slides/slide14.xml" />
 <Relationship Id="rId16" Type="http://schemas.openxmlformats.org/officeDocument/2006/relationships/slide" Target="slides/slide15.xml" />
 <Relationship Id="rId17" Type="http://schemas.openxmlformats.org/officeDocument/2006/relationships/slide" Target="slides/slide16.xml" />
 <Relationship Id="rId18" Type="http://schemas.openxmlformats.org/officeDocument/2006/relationships/slide" Target="slides/slide17.xml" />
 <Relationship Id="rId19" Type="http://schemas.openxmlformats.org/officeDocument/2006/relationships/slide" Target="slides/slide18.xml" />
 <Relationship Id="rId20" Type="http://schemas.openxmlformats.org/officeDocument/2006/relationships/presProps" Target="presProps.xml" />
 <Relationship Id="rId21" Type="http://schemas.openxmlformats.org/officeDocument/2006/relationships/viewProps" Target="viewProps.xml" />
 <Relationship Id="rId22" Type="http://schemas.openxmlformats.org/officeDocument/2006/relationships/theme" Target="theme/theme1.xml" />
 <Relationship Id="rId23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0.jpeg" />
</Relationships>

</file>

<file path=ppt/slides/_rels/slide1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1.jpeg" />
</Relationships>

</file>

<file path=ppt/slides/_rels/slide1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2.jpeg" />
</Relationships>

</file>

<file path=ppt/slides/_rels/slide1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3.jpeg" />
</Relationships>

</file>

<file path=ppt/slides/_rels/slide1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4.jpeg" />
</Relationships>

</file>

<file path=ppt/slides/_rels/slide1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5.jpeg" />
</Relationships>

</file>

<file path=ppt/slides/_rels/slide1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6.jpeg" />
</Relationships>

</file>

<file path=ppt/slides/_rels/slide1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7.jpeg" />
</Relationships>

</file>

<file path=ppt/slides/_rels/slide1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8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7.jpeg" 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8.jpeg" 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9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819400" y="3048000"/>
            <a:ext cx="63246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406" b="1" spc="-10" smtClean="0">
                <a:solidFill>
                  <a:srgbClr val="000000"/>
                </a:solidFill>
                <a:latin typeface="Times New Roman Bold"/>
                <a:cs typeface="Times New Roman Bold"/>
              </a:rPr>
              <a:t>م.مϋ.دϧانϋ مر حϴδن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819400" y="3708400"/>
            <a:ext cx="63246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398" spc="-30" smtClean="0">
                <a:solidFill>
                  <a:srgbClr val="000000"/>
                </a:solidFill>
                <a:latin typeface="Times New Roman"/>
                <a:cs typeface="Times New Roman"/>
              </a:rPr>
              <a:t>δϗم اϟشريόة السϴϣϼة</a:t>
            </a:r>
          </a:p>
          <a:p>
            <a:pPr>
              <a:lnSpc>
                <a:spcPts val="460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454400" y="4368800"/>
            <a:ext cx="56896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396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اϟكورس الول</a:t>
            </a: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609600" y="1524000"/>
            <a:ext cx="8534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  <a:tabLst>
                <a:tab pos="6807200" algn="l"/>
              </a:tabLst>
            </a:pP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م، أوϫ و</a:t>
            </a:r>
            <a:r>
              <a:rPr lang="en-CA" sz="2478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	اΜϟاϧي :ا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31900" y="1993900"/>
            <a:ext cx="79121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طلب اϟفόلϣ ع عدم اϟمنعϣ ن اϟتركόϟ دم الشόارΑ اόϟقاب،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وأثره اϟندب، واϟمطلوبόϓ لهϫ و اϟمندوب.</a:t>
            </a:r>
          </a:p>
          <a:p>
            <a:pPr>
              <a:lnSpc>
                <a:spcPts val="39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47700" y="3467100"/>
            <a:ext cx="84963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300"/>
              </a:lnSpc>
            </a:pP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اΜϟاϟث :الΑاحة :وϫو اϟتخϴϴرϴΑ ن اϟفόل واϟتر</a:t>
            </a:r>
            <a:r>
              <a:rPr lang="en-CA" sz="2477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ك، وأثره الΑاحة.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68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واϟفόل اϟمخϴرϴΑ نόϓ له وΗركهϫ و اϟمباح.</a:t>
            </a:r>
          </a:p>
          <a:p>
            <a:pPr>
              <a:lnSpc>
                <a:spcPts val="43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876300" y="1524000"/>
            <a:ext cx="8267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  <a:tabLst>
                <a:tab pos="6527800" algn="l"/>
              </a:tabLst>
            </a:pPr>
            <a:r>
              <a:rPr lang="en-CA" sz="2725" spc="-10" smtClean="0">
                <a:solidFill>
                  <a:srgbClr val="000000"/>
                </a:solidFill>
                <a:latin typeface="Times New Roman"/>
                <a:cs typeface="Times New Roman"/>
              </a:rPr>
              <a:t>جازم،</a:t>
            </a:r>
            <a:r>
              <a:rPr lang="en-CA" sz="2735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	اϟراΑع :ا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81100" y="1993900"/>
            <a:ext cx="79629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أوϫ و طلب اϟتركϣ ع عدم اϟمنعϣ ن اϟفόل، وأثره اϟكراϫة،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واϟمطلوب اϟكف عنόϓ لهϫ و اϟمكروه.</a:t>
            </a:r>
          </a:p>
          <a:p>
            <a:pPr>
              <a:lnSpc>
                <a:spcPts val="39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84200" y="3505200"/>
            <a:ext cx="85598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72714">
              <a:lnSpc>
                <a:spcPts val="3900"/>
              </a:lnSpc>
            </a:pP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اϟخاϣس :اϟتΤريم :وϫوϣ ا طلب اϟشارعΗ ر</a:t>
            </a:r>
            <a:r>
              <a:rPr lang="en-CA" sz="2733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كه طلبا جازϣا، أو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25" spc="-30" smtClean="0">
                <a:solidFill>
                  <a:srgbClr val="000000"/>
                </a:solidFill>
                <a:latin typeface="Times New Roman"/>
                <a:cs typeface="Times New Roman"/>
              </a:rPr>
              <a:t>ϫو طلب اϟتركϣ ع اϟمنع عن اϟفόل،ϟ ترΗب اόϟقاب على اϟفاعل،</a:t>
            </a:r>
          </a:p>
          <a:p>
            <a:pPr>
              <a:lnSpc>
                <a:spcPts val="39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041400" y="4508500"/>
            <a:ext cx="810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وأثره اΤϟرϣة، واϟمطلوبΗ ركه واϟكف عنόϓ لهϫ و اΤϟرام.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7277100" y="1511300"/>
            <a:ext cx="1244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5" spc="-20" smtClean="0">
                <a:solidFill>
                  <a:srgbClr val="000000"/>
                </a:solidFill>
                <a:latin typeface="Times New Roman"/>
                <a:cs typeface="Times New Roman"/>
              </a:rPr>
              <a:t>δϗم اΤϟ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8331200" y="1638300"/>
            <a:ext cx="3429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70"/>
              </a:lnSpc>
            </a:pPr>
            <a:r>
              <a:rPr lang="en-CA" sz="1672" spc="-30" smtClean="0">
                <a:solidFill>
                  <a:srgbClr val="2CA1BE"/>
                </a:solidFill>
                <a:latin typeface="Arial Unicode MS"/>
                <a:cs typeface="Arial Unicode MS"/>
              </a:rPr>
              <a:t></a:t>
            </a:r>
          </a:p>
          <a:p>
            <a:pPr>
              <a:lnSpc>
                <a:spcPts val="2470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1054100" y="2540000"/>
            <a:ext cx="80899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 - 1الفتراض :وϫوϣ ا طلب اϟشارعόϓ له طلب</a:t>
            </a:r>
            <a:r>
              <a:rPr lang="en-CA" sz="2733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 جازϣاΑ دϴ</a:t>
            </a: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ϟل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25" spc="-10" smtClean="0">
                <a:solidFill>
                  <a:srgbClr val="000000"/>
                </a:solidFill>
                <a:latin typeface="Times New Roman"/>
                <a:cs typeface="Times New Roman"/>
              </a:rPr>
              <a:t>ϗطόي ا</a:t>
            </a:r>
            <a:r>
              <a:rPr lang="en-CA" sz="2735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ϟثبوت واϟدلϟة،ϛ اϟصϼة و</a:t>
            </a:r>
            <a:r>
              <a:rPr lang="en-CA" sz="2725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اϟزϛاة واϟجهاد، وحكمه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وجوبόϓ له، وأنϣ نكره كاϓر، وΗاركه ϼΑ عذرϓ اسق.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622300" y="1524000"/>
            <a:ext cx="8521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  <a:tabLst>
                <a:tab pos="6604000" algn="l"/>
                <a:tab pos="7645400" algn="l"/>
              </a:tabLst>
            </a:pPr>
            <a:r>
              <a:rPr lang="en-CA" sz="2468" spc="-30" smtClean="0">
                <a:solidFill>
                  <a:srgbClr val="000000"/>
                </a:solidFill>
                <a:latin typeface="Times New Roman"/>
                <a:cs typeface="Times New Roman"/>
              </a:rPr>
              <a:t>Αدϴϟل ظني</a:t>
            </a:r>
            <a:r>
              <a:rPr lang="en-CA" sz="247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	-اليج</a:t>
            </a: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</a:t>
            </a:r>
            <a:r>
              <a:rPr lang="en-CA" sz="2468" smtClean="0">
                <a:solidFill>
                  <a:srgbClr val="000000"/>
                </a:solidFill>
                <a:latin typeface="Times New Roman"/>
                <a:cs typeface="Times New Roman"/>
              </a:rPr>
              <a:t>	2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71500" y="1993900"/>
            <a:ext cx="85725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25700">
              <a:lnSpc>
                <a:spcPts val="3850"/>
              </a:lnSpc>
            </a:pP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اϟثبوت أو ظني اϟدلϟة،ϣ ثل</a:t>
            </a: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 صدقة اϔϟطر والضϴΤة وقراءة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اϔϟاΤΗة وصϼة اϟوΗر</a:t>
            </a: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 وδϣح رΑع اϟرأس، وحكمه وجوب إϗاϣته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كاϟفرض، وϟكنه ل يكفر جاحده، ويفδقΗ اركه إذاΗ ركه</a:t>
            </a:r>
          </a:p>
          <a:p>
            <a:pPr>
              <a:lnSpc>
                <a:spcPts val="385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366000" y="3479800"/>
            <a:ext cx="1778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7" spc="-30" smtClean="0">
                <a:solidFill>
                  <a:srgbClr val="000000"/>
                </a:solidFill>
                <a:latin typeface="Times New Roman"/>
                <a:cs typeface="Times New Roman"/>
              </a:rPr>
              <a:t>استخفاϓا.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676400" y="3949700"/>
            <a:ext cx="74676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 - 3اϟندب :وϫوϣ ا طلب اϟشارعόϓ له طلب</a:t>
            </a:r>
            <a:r>
              <a:rPr lang="en-CA" sz="247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اϴϏ ر ج</a:t>
            </a: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ازم،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كاϟجمهور.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882900" y="2070100"/>
            <a:ext cx="6261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3" spc="-30" smtClean="0">
                <a:solidFill>
                  <a:srgbClr val="000000"/>
                </a:solidFill>
                <a:latin typeface="Times New Roman"/>
                <a:cs typeface="Times New Roman"/>
              </a:rPr>
              <a:t> - 4الΑاحة :وϫي اϟتخϴϴرϴΑ ن ا</a:t>
            </a:r>
            <a:r>
              <a:rPr lang="en-CA" sz="2733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ϟفόل واϟ</a:t>
            </a:r>
            <a:r>
              <a:rPr lang="en-CA" sz="2723" spc="-30" smtClean="0">
                <a:solidFill>
                  <a:srgbClr val="000000"/>
                </a:solidFill>
                <a:latin typeface="Times New Roman"/>
                <a:cs typeface="Times New Roman"/>
              </a:rPr>
              <a:t>ترك.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62000" y="3073400"/>
            <a:ext cx="83820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  <a:tabLst>
                <a:tab pos="533400" algn="l"/>
              </a:tabLst>
            </a:pP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 - 5اϟكراϫة اϟتنزيهϴة :وϫيϣ ا طل</a:t>
            </a:r>
            <a:r>
              <a:rPr lang="en-CA" sz="2733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ب اϟشارعΗ ركها طلبا</a:t>
            </a: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ϴϏ ر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	جازم، كاϟمكروه عند </a:t>
            </a: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اϟجمهور،ϣ ثلϟ طم اϟوجهΑ اϟماء في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165600" y="4064000"/>
            <a:ext cx="4978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اϟوضوء، وصوم يوم اϟجمعة فقط.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333500" y="1244600"/>
            <a:ext cx="78105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  <a:tabLst>
                <a:tab pos="5930900" algn="l"/>
                <a:tab pos="6870700" algn="l"/>
              </a:tabLst>
            </a:pPr>
            <a:r>
              <a:rPr lang="en-CA" sz="2468" spc="-30" smtClean="0">
                <a:solidFill>
                  <a:srgbClr val="000000"/>
                </a:solidFill>
                <a:latin typeface="Times New Roman"/>
                <a:cs typeface="Times New Roman"/>
              </a:rPr>
              <a:t>طلبا</a:t>
            </a:r>
            <a:r>
              <a:rPr lang="en-CA" sz="247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	-اϟكر</a:t>
            </a: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</a:t>
            </a:r>
            <a:r>
              <a:rPr lang="en-CA" sz="2468" smtClean="0">
                <a:solidFill>
                  <a:srgbClr val="000000"/>
                </a:solidFill>
                <a:latin typeface="Times New Roman"/>
                <a:cs typeface="Times New Roman"/>
              </a:rPr>
              <a:t>	6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71500" y="1714500"/>
            <a:ext cx="85725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82705">
              <a:lnSpc>
                <a:spcPts val="3830"/>
              </a:lnSpc>
            </a:pP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جازϣا وϟكنΑ دϴϟل ظني اϟثبوت أو ظني اϟدلϟة، ويشتركϣ ع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اΤϟرامΑ استΤقاق اόϟقا</a:t>
            </a: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بϟ لفاعل،ϣ ثل اϟبϴع وقت صϼة اϟجمعة،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واϟبϴعϋ لىϴΑ ع الول، وأϧكر الϣامΤϣ</a:t>
            </a: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 مدϫ ذا اϟقδم، وأΤϟقه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ϣع اΤϟرام، وϗال :كلϣ كروه حرام،ϴΑ نما اعتبره اϟشϴخان أΑو</a:t>
            </a:r>
          </a:p>
          <a:p>
            <a:pPr>
              <a:lnSpc>
                <a:spcPts val="383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63600" y="3683000"/>
            <a:ext cx="82804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حنϴفة وأΑو يوسفδϗ ماδϣ تقϼ، وϗال :إϧه إϟى اΤϟرام أϗرب،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917700" y="4165600"/>
            <a:ext cx="7226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وإذا أطلق اϟمكروه عند اΤϟنفϴةϓ هو اϟمكروهΤΗ ريما.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68400" y="5181600"/>
            <a:ext cx="79756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 - 7اϟتΤريم :وϫوϣ ا طلب اϟشارعΗ ركه طلب</a:t>
            </a:r>
            <a:r>
              <a:rPr lang="en-CA" sz="2477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 جازϣاΑ </a:t>
            </a: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دϴϟل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ϗ</a:t>
            </a: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طόي اϟثبوتϗ طόي </a:t>
            </a: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اϟدلϟة،ϣ ثل قتل اϟنϔس واϟزϧا.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774700" y="1333500"/>
            <a:ext cx="83693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وΗظهر ثمرة الختϼفϴΑ ن اΤϟنفϴة واϟجمهورϓ ي عدة حالت،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أϫمها:</a:t>
            </a:r>
          </a:p>
          <a:p>
            <a:pPr>
              <a:lnSpc>
                <a:spcPts val="39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27100" y="2844800"/>
            <a:ext cx="82169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34111">
              <a:lnSpc>
                <a:spcPts val="3900"/>
              </a:lnSpc>
            </a:pP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 - 1قال اΤϟنϴϔة :إذا أϧكر اϟمكلفϓ رضا </a:t>
            </a:r>
            <a:r>
              <a:rPr lang="en-CA" sz="2733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أو حراϣاϓ هو </a:t>
            </a: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كاϓر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25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وϟو كانϣ تأول، لن اϟفرض واΤϟرام ثبتاΑ دϴϟلϗ طόي اϟدلϟة</a:t>
            </a:r>
          </a:p>
          <a:p>
            <a:pPr>
              <a:lnSpc>
                <a:spcPts val="390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17600" y="3822700"/>
            <a:ext cx="80264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2723" spc="-30" smtClean="0">
                <a:solidFill>
                  <a:srgbClr val="000000"/>
                </a:solidFill>
                <a:latin typeface="Times New Roman"/>
                <a:cs typeface="Times New Roman"/>
              </a:rPr>
              <a:t>ولϣ جالϴϓ هϟ لتأويل، أϣا إذا أϧكر واجبا ϼϓ يكفر،ϣ عϟ زوم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30" smtClean="0">
                <a:solidFill>
                  <a:srgbClr val="000000"/>
                </a:solidFill>
                <a:latin typeface="Times New Roman"/>
                <a:cs typeface="Times New Roman"/>
              </a:rPr>
              <a:t>اόϟملϟ لفرض واϟواجب.</a:t>
            </a:r>
          </a:p>
          <a:p>
            <a:pPr>
              <a:lnSpc>
                <a:spcPts val="39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47700" y="4864100"/>
            <a:ext cx="84963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  <a:tabLst>
                <a:tab pos="508000" algn="l"/>
              </a:tabLst>
            </a:pP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وقال اϟجمهور :اϟفرض واϟواجبϣ ترادϓان، و</a:t>
            </a:r>
            <a:r>
              <a:rPr lang="en-CA" sz="2733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يدلن علىόΗ بϴر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	واحد، وϫما سϴانϓ ي حاϟة الϧكار وϟزوم اόϟمل، وϣن أϧكر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864100" y="5842000"/>
            <a:ext cx="4279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5" spc="-20" smtClean="0">
                <a:solidFill>
                  <a:srgbClr val="000000"/>
                </a:solidFill>
                <a:latin typeface="Times New Roman"/>
                <a:cs typeface="Times New Roman"/>
              </a:rPr>
              <a:t>اϟفرض أو اϟواجبϓ هو كاϓر.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876300" y="1879600"/>
            <a:ext cx="82677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 - 2إذ</a:t>
            </a:r>
            <a:r>
              <a:rPr lang="en-CA" sz="2733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اΗ رك اϟمكلف </a:t>
            </a: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اϟفرضΑ طل عمله،ϋ ند اΤϟنϴϔة، كماϟ و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Ηرك اϟمصلي اϟركوع أو اδϟجود، ولΗ برأ ذϣته إلΑ العادة،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أϣا إذاΗ رك اϟواجبΈϓ ن عملهϴΤλ ح وϟكنهϧ اϗص، وعلϴه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71500" y="3340100"/>
            <a:ext cx="85725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  <a:tabLst>
                <a:tab pos="571500" algn="l"/>
              </a:tabLst>
            </a:pPr>
            <a:r>
              <a:rPr lang="en-CA" sz="2725" spc="-30" smtClean="0">
                <a:solidFill>
                  <a:srgbClr val="000000"/>
                </a:solidFill>
                <a:latin typeface="Times New Roman"/>
                <a:cs typeface="Times New Roman"/>
              </a:rPr>
              <a:t>العادة،Έϓ نϟ م يόدΑ رئت ذϣتهϣ ع الثم،ϣ ثلΗ ركϗ راءة اϟفاΤΗة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30" smtClean="0">
                <a:solidFill>
                  <a:srgbClr val="000000"/>
                </a:solidFill>
                <a:latin typeface="Times New Roman"/>
                <a:cs typeface="Times New Roman"/>
              </a:rPr>
              <a:t>	ϓي اϟصϼة، وϋند اϟجمهور يبط</a:t>
            </a:r>
            <a:r>
              <a:rPr lang="en-CA" sz="2733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ل اόϟمل سواءΗ</a:t>
            </a:r>
            <a:r>
              <a:rPr lang="en-CA" sz="2723" spc="-30" smtClean="0">
                <a:solidFill>
                  <a:srgbClr val="000000"/>
                </a:solidFill>
                <a:latin typeface="Times New Roman"/>
                <a:cs typeface="Times New Roman"/>
              </a:rPr>
              <a:t> رك اϟمكلف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515100" y="4330700"/>
            <a:ext cx="2628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ϓرضا أو واجبا.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660400" y="1879600"/>
            <a:ext cx="84836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18744">
              <a:lnSpc>
                <a:spcPts val="3800"/>
              </a:lnSpc>
            </a:pP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 - 3إن اϟمكروهΤΗ ريما يόاϗبϓ اعله، ول يكفرϣ نكره، أϣا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30" smtClean="0">
                <a:solidFill>
                  <a:srgbClr val="000000"/>
                </a:solidFill>
                <a:latin typeface="Times New Roman"/>
                <a:cs typeface="Times New Roman"/>
              </a:rPr>
              <a:t>اϟمكروهΗ نزيهاΈϓ نϓ اعله ل يδتΤق عتاΑا ول ذϧبا ول إثما،ϟ كنه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30" smtClean="0">
                <a:solidFill>
                  <a:srgbClr val="000000"/>
                </a:solidFill>
                <a:latin typeface="Times New Roman"/>
                <a:cs typeface="Times New Roman"/>
              </a:rPr>
              <a:t>όϓلϴϏ ر الوϟى، وϗال اϟجمهور :اϟمكروهϧ وع واحد، وϓاعله ل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574800" y="3352800"/>
            <a:ext cx="7569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5" spc="-30" smtClean="0">
                <a:solidFill>
                  <a:srgbClr val="000000"/>
                </a:solidFill>
                <a:latin typeface="Times New Roman"/>
                <a:cs typeface="Times New Roman"/>
              </a:rPr>
              <a:t>يδتΤق عقاΑاϟ كنه يόاΗب، وإن اϟمكروهΤΗ ريما يدخلϓ ي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658100" y="3848100"/>
            <a:ext cx="1485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اΤϟرام.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670300" y="1905000"/>
            <a:ext cx="5473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8" spc="-10" smtClean="0">
                <a:solidFill>
                  <a:srgbClr val="FFFFFF"/>
                </a:solidFill>
                <a:latin typeface="Times New Roman"/>
                <a:cs typeface="Times New Roman"/>
              </a:rPr>
              <a:t>اΤϟكم اϟشرعي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178300" y="4000500"/>
            <a:ext cx="4965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8" spc="-10" smtClean="0">
                <a:solidFill>
                  <a:srgbClr val="FFFFFF"/>
                </a:solidFill>
                <a:latin typeface="Times New Roman"/>
                <a:cs typeface="Times New Roman"/>
              </a:rPr>
              <a:t>ϧوعان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828800" y="5016500"/>
            <a:ext cx="2171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8" spc="-20" smtClean="0">
                <a:solidFill>
                  <a:srgbClr val="FFFFFF"/>
                </a:solidFill>
                <a:latin typeface="Times New Roman"/>
                <a:cs typeface="Times New Roman"/>
              </a:rPr>
              <a:t>اΤϟكم اϟوضόي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5511800" y="5016500"/>
            <a:ext cx="2032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8" spc="-20" smtClean="0">
                <a:solidFill>
                  <a:srgbClr val="FFFFFF"/>
                </a:solidFill>
                <a:latin typeface="Times New Roman"/>
                <a:cs typeface="Times New Roman"/>
              </a:rPr>
              <a:t>اΤϟكم اϟتكلϴفي</a:t>
            </a:r>
          </a:p>
          <a:p>
            <a:pPr>
              <a:lnSpc>
                <a:spcPts val="3680"/>
              </a:lnSpc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812800" y="1435100"/>
            <a:ext cx="10541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8" spc="-30" smtClean="0">
                <a:solidFill>
                  <a:srgbClr val="000000"/>
                </a:solidFill>
                <a:latin typeface="Times New Roman"/>
                <a:cs typeface="Times New Roman"/>
              </a:rPr>
              <a:t>ϟمتόلق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7531100" y="1435100"/>
            <a:ext cx="9271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8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اϟنوع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8343900" y="1574800"/>
            <a:ext cx="3429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70"/>
              </a:lnSpc>
            </a:pPr>
            <a:r>
              <a:rPr lang="en-CA" sz="1672" spc="-30" smtClean="0">
                <a:solidFill>
                  <a:srgbClr val="2CA1BE"/>
                </a:solidFill>
                <a:latin typeface="Arial Unicode MS"/>
                <a:cs typeface="Arial Unicode MS"/>
              </a:rPr>
              <a:t></a:t>
            </a:r>
          </a:p>
          <a:p>
            <a:pPr>
              <a:lnSpc>
                <a:spcPts val="2470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622300" y="1930400"/>
            <a:ext cx="8521700" cy="3568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527608">
              <a:lnSpc>
                <a:spcPts val="3830"/>
              </a:lnSpc>
            </a:pP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Αفόل اϟمكلف اϗتضاء أوΗ خϴϴرا، ويشمل الحكام اϟخمδة،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وϫي اليجاب واϟندب والΑاحة واϟكراϫة واϟتΤريمϣ.ثلϗ وϟه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25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وأقϴموا اϟصϼة وآΗوا ا</a:t>
            </a:r>
            <a:r>
              <a:rPr lang="en-CA" sz="2735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ϟزϛاة[ }اϟبقرة:]110 ، وϗوϟه</a:t>
            </a:r>
            <a:r>
              <a:rPr lang="en-CA" sz="2735" b="1" spc="-3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ό</a:t>
            </a:r>
            <a:r>
              <a:rPr lang="en-CA" sz="2725" spc="-30" smtClean="0">
                <a:solidFill>
                  <a:srgbClr val="000000"/>
                </a:solidFill>
                <a:latin typeface="Times New Roman"/>
                <a:cs typeface="Times New Roman"/>
              </a:rPr>
              <a:t>Ηاϟى:{ 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όΗاϟى:{ يا أيها اϟذين آϣنوا إذاΗ داينتمΑ دين إϟى أ</a:t>
            </a:r>
            <a:r>
              <a:rPr lang="en-CA" sz="2723" spc="-30" smtClean="0">
                <a:solidFill>
                  <a:srgbClr val="000000"/>
                </a:solidFill>
                <a:latin typeface="Times New Roman"/>
                <a:cs typeface="Times New Roman"/>
              </a:rPr>
              <a:t>جلδϣ مى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فاϛتبوه[ }اϟبقرة:</a:t>
            </a:r>
            <a:r>
              <a:rPr lang="en-CA" sz="2725" spc="-20" smtClean="0">
                <a:solidFill>
                  <a:srgbClr val="000000"/>
                </a:solidFill>
                <a:latin typeface="Times New Roman"/>
                <a:cs typeface="Times New Roman"/>
              </a:rPr>
              <a:t>]282 ، وϗوϟهόΗ اϟى:{ وϛلوا وا</a:t>
            </a:r>
            <a:r>
              <a:rPr lang="en-CA" sz="2735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شرΑوا ول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δΗرفوا[ }العراف:]31 </a:t>
            </a: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، وϗوϟهόΗ اϟى:{ يا أيها اϟذي</a:t>
            </a:r>
            <a:r>
              <a:rPr lang="en-CA" sz="2733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ن آϣنوا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لϟ΄δΗ واϋ ن أشϴ</a:t>
            </a:r>
            <a:r>
              <a:rPr lang="en-CA" sz="2733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اء إنΗ بدϟ كمδΗ ؤϛم[ }اϟمائدة:]101 ،</a:t>
            </a:r>
          </a:p>
          <a:p>
            <a:pPr>
              <a:lnSpc>
                <a:spcPts val="383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79500" y="5359400"/>
            <a:ext cx="80645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  <a:tabLst>
                <a:tab pos="5295900" algn="l"/>
              </a:tabLst>
            </a:pPr>
            <a:r>
              <a:rPr lang="en-CA" sz="2725" smtClean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lang="en-CA" sz="2735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	و</a:t>
            </a:r>
            <a:r>
              <a:rPr lang="en-CA" sz="2725" spc="-20" smtClean="0">
                <a:solidFill>
                  <a:srgbClr val="000000"/>
                </a:solidFill>
                <a:latin typeface="Times New Roman"/>
                <a:cs typeface="Times New Roman"/>
              </a:rPr>
              <a:t>ϗوϟهόΗ اϟى:{ </a:t>
            </a:r>
            <a:r>
              <a:rPr lang="en-CA" sz="2725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ولΗ قتل</a:t>
            </a:r>
            <a:r>
              <a:rPr lang="en-CA" sz="2735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وا اϟنϔس اϟتي حرم ا[ }السراء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569200" y="5854700"/>
            <a:ext cx="1574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3" smtClean="0">
                <a:solidFill>
                  <a:srgbClr val="000000"/>
                </a:solidFill>
                <a:latin typeface="Times New Roman"/>
                <a:cs typeface="Times New Roman"/>
              </a:rPr>
              <a:t>.]33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635000" y="1511300"/>
            <a:ext cx="11811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8" spc="-30" smtClean="0">
                <a:solidFill>
                  <a:srgbClr val="000000"/>
                </a:solidFill>
                <a:latin typeface="Times New Roman"/>
                <a:cs typeface="Times New Roman"/>
              </a:rPr>
              <a:t>ى سبϴل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7404100" y="1511300"/>
            <a:ext cx="10414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وϧضر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8331200" y="1638300"/>
            <a:ext cx="3429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70"/>
              </a:lnSpc>
            </a:pPr>
            <a:r>
              <a:rPr lang="en-CA" sz="1672" spc="-30" smtClean="0">
                <a:solidFill>
                  <a:srgbClr val="2CA1BE"/>
                </a:solidFill>
                <a:latin typeface="Arial Unicode MS"/>
                <a:cs typeface="Arial Unicode MS"/>
              </a:rPr>
              <a:t></a:t>
            </a:r>
          </a:p>
          <a:p>
            <a:pPr>
              <a:lnSpc>
                <a:spcPts val="2470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850900" y="2006600"/>
            <a:ext cx="82931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54734">
              <a:lnSpc>
                <a:spcPts val="3830"/>
              </a:lnSpc>
            </a:pPr>
            <a:r>
              <a:rPr lang="en-CA" sz="2733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اϟجزمϓ يϗ وϟهόΗ اϟى:{ وΗعاوϧو</a:t>
            </a:r>
            <a:r>
              <a:rPr lang="en-CA" sz="2723" spc="-20" smtClean="0">
                <a:solidFill>
                  <a:srgbClr val="000000"/>
                </a:solidFill>
                <a:latin typeface="Times New Roman"/>
                <a:cs typeface="Times New Roman"/>
              </a:rPr>
              <a:t>اϋ لى اϟبر واϟتقوى ول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Ηعاوϧواϋ لى الثم واϟعدوان[ }</a:t>
            </a:r>
            <a:r>
              <a:rPr lang="en-CA" sz="2733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اϟمائدة :.]3 كما اجتمع طلب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735" b="1" spc="-3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اϟفόل وطلب</a:t>
            </a:r>
            <a:r>
              <a:rPr lang="en-CA" sz="2725" spc="-30" smtClean="0">
                <a:solidFill>
                  <a:srgbClr val="000000"/>
                </a:solidFill>
                <a:latin typeface="Times New Roman"/>
                <a:cs typeface="Times New Roman"/>
              </a:rPr>
              <a:t> اϟتركΑ دون جزمϓ يϗ وϟهόΗ اϟى:{ ياΑني آدم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33" b="1" spc="-3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خذوا زينتكمϋ ندϛ لδϣ جد وϛلوا واشرΑوا ولδΗ رفوا}</a:t>
            </a:r>
          </a:p>
          <a:p>
            <a:pPr>
              <a:lnSpc>
                <a:spcPts val="383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083300" y="3962400"/>
            <a:ext cx="3060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5" smtClean="0">
                <a:solidFill>
                  <a:srgbClr val="000000"/>
                </a:solidFill>
                <a:latin typeface="Times New Roman"/>
                <a:cs typeface="Times New Roman"/>
              </a:rPr>
              <a:t>العراف:.]31 </a:t>
            </a:r>
            <a:r>
              <a:rPr lang="en-CA" sz="2725" smtClean="0">
                <a:solidFill>
                  <a:srgbClr val="000000"/>
                </a:solidFill>
                <a:latin typeface="Times New Roman"/>
                <a:cs typeface="Times New Roman"/>
              </a:rPr>
              <a:t>[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016000" y="1511300"/>
            <a:ext cx="7874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5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اϟذي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7531100" y="1511300"/>
            <a:ext cx="9144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35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اϟنوع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8331200" y="1638300"/>
            <a:ext cx="3429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70"/>
              </a:lnSpc>
            </a:pPr>
            <a:r>
              <a:rPr lang="en-CA" sz="1672" spc="-30" smtClean="0">
                <a:solidFill>
                  <a:srgbClr val="2CA1BE"/>
                </a:solidFill>
                <a:latin typeface="Arial Unicode MS"/>
                <a:cs typeface="Arial Unicode MS"/>
              </a:rPr>
              <a:t></a:t>
            </a:r>
          </a:p>
          <a:p>
            <a:pPr>
              <a:lnSpc>
                <a:spcPts val="2470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622300" y="1993900"/>
            <a:ext cx="85217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50"/>
              </a:lnSpc>
            </a:pPr>
            <a:r>
              <a:rPr lang="en-CA" sz="2467" spc="-20" smtClean="0">
                <a:solidFill>
                  <a:srgbClr val="000000"/>
                </a:solidFill>
                <a:latin typeface="Times New Roman"/>
                <a:cs typeface="Times New Roman"/>
              </a:rPr>
              <a:t>اϗتضى جόل أϣر عϣϼةΤϟ كمΗ كلϴفي وجόلهϣ رΗبطاΑ هΑ كوϧه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أقم اϟصϼةϟ دϟوك اθϟمس}،</a:t>
            </a:r>
            <a:r>
              <a:rPr lang="en-CA" sz="2477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س</a:t>
            </a:r>
            <a:r>
              <a:rPr lang="en-CA" sz="2467" spc="-20" smtClean="0">
                <a:solidFill>
                  <a:srgbClr val="000000"/>
                </a:solidFill>
                <a:latin typeface="Times New Roman"/>
                <a:cs typeface="Times New Roman"/>
              </a:rPr>
              <a:t>بباϟ ه،ϣ ثلϗ وϟهόΗ اϟى:{ 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68" spc="-20" smtClean="0">
                <a:solidFill>
                  <a:srgbClr val="000000"/>
                </a:solidFill>
                <a:latin typeface="Times New Roman"/>
                <a:cs typeface="Times New Roman"/>
              </a:rPr>
              <a:t>ϓاϟدϟوك سبب ليجاب اϟصϼة، أو شرطاϟ هϣ ثلϗ وϟهόΗ اϟى:</a:t>
            </a:r>
          </a:p>
          <a:p>
            <a:pPr>
              <a:lnSpc>
                <a:spcPts val="385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89000" y="3467100"/>
            <a:ext cx="82550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570230">
              <a:lnSpc>
                <a:spcPts val="3850"/>
              </a:lnSpc>
            </a:pP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فمن شهدϣ نكم اθ</a:t>
            </a: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ϟهر فلϴصمه}،ϓ رؤية اϟهϼل شرط</a:t>
            </a:r>
            <a:r>
              <a:rPr lang="en-CA" sz="2477" b="1" smtClean="0">
                <a:solidFill>
                  <a:srgbClr val="006FC0"/>
                </a:solidFill>
                <a:latin typeface="Times New Roman Bold"/>
                <a:cs typeface="Times New Roman Bold"/>
              </a:rPr>
              <a:t>{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78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ϟلصϴ</a:t>
            </a: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ام، أوϣ اόϧاϟ ه كقوϟهλ - لى ا علϴه وسلمϴϟ" :- س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ϟلقاΗلϴϣ راث"،ϓ اϟقتل يمنع الرث، وال</a:t>
            </a: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ΑوةΗ منع اϟقصاص</a:t>
            </a:r>
          </a:p>
          <a:p>
            <a:pPr>
              <a:lnSpc>
                <a:spcPts val="385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061200" y="4940300"/>
            <a:ext cx="2082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ϣع الΑن.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635000" y="1498600"/>
            <a:ext cx="8509000" cy="1397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8657">
              <a:lnSpc>
                <a:spcPts val="3250"/>
              </a:lnSpc>
              <a:tabLst>
                <a:tab pos="7708900" algn="l"/>
              </a:tabLst>
            </a:pPr>
            <a:r>
              <a:rPr lang="en-CA" sz="2311" spc="-20" smtClean="0">
                <a:solidFill>
                  <a:srgbClr val="000000"/>
                </a:solidFill>
                <a:latin typeface="Times New Roman"/>
                <a:cs typeface="Times New Roman"/>
              </a:rPr>
              <a:t> - 1اΤϟكم اϟتكلϔϴيϴϓ ه طلب اϟفόل أو طلب ا</a:t>
            </a:r>
            <a:r>
              <a:rPr lang="en-CA" sz="2321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ϟترك أو اϟتخϴϴر</a:t>
            </a:r>
            <a:r>
              <a:rPr lang="en-CA" sz="2311" spc="-20" smtClean="0">
                <a:solidFill>
                  <a:srgbClr val="000000"/>
                </a:solidFill>
                <a:latin typeface="Times New Roman"/>
                <a:cs typeface="Times New Roman"/>
              </a:rPr>
              <a:t>ϴΑ ن</a:t>
            </a:r>
            <a:r>
              <a:rPr lang="en-CA" sz="1570" spc="-30" smtClean="0">
                <a:solidFill>
                  <a:srgbClr val="2CA1BE"/>
                </a:solidFill>
                <a:latin typeface="Arial Unicode MS"/>
                <a:cs typeface="Arial Unicode MS"/>
              </a:rPr>
              <a:t>	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2550" spc="-30" smtClean="0">
                <a:solidFill>
                  <a:srgbClr val="000000"/>
                </a:solidFill>
                <a:latin typeface="Times New Roman"/>
                <a:cs typeface="Times New Roman"/>
              </a:rPr>
              <a:t>اϟفόل واϟترك، أϣا اΤϟكم اϟوض</a:t>
            </a:r>
            <a:r>
              <a:rPr lang="en-CA" sz="2560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عيϓ لϴسϴϓ ه طلب أ</a:t>
            </a:r>
            <a:r>
              <a:rPr lang="en-CA" sz="2550" spc="-30" smtClean="0">
                <a:solidFill>
                  <a:srgbClr val="000000"/>
                </a:solidFill>
                <a:latin typeface="Times New Roman"/>
                <a:cs typeface="Times New Roman"/>
              </a:rPr>
              <a:t>وΗ خϴϴر، وإϧما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2550" spc="-30" smtClean="0">
                <a:solidFill>
                  <a:srgbClr val="000000"/>
                </a:solidFill>
                <a:latin typeface="Times New Roman"/>
                <a:cs typeface="Times New Roman"/>
              </a:rPr>
              <a:t>يفϴد الرΗباطϴΑ  ن أϣرينϴϟ كون أحدϫما سبباϟ لخر أوϣ اόϧا أو</a:t>
            </a:r>
          </a:p>
          <a:p>
            <a:pPr>
              <a:lnSpc>
                <a:spcPts val="32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429500" y="2743200"/>
            <a:ext cx="17145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85"/>
              </a:lnSpc>
            </a:pPr>
            <a:r>
              <a:rPr lang="en-CA" sz="2552" spc="-10" smtClean="0">
                <a:solidFill>
                  <a:srgbClr val="000000"/>
                </a:solidFill>
                <a:latin typeface="Times New Roman"/>
                <a:cs typeface="Times New Roman"/>
              </a:rPr>
              <a:t>شرطا.</a:t>
            </a:r>
          </a:p>
          <a:p>
            <a:pPr>
              <a:lnSpc>
                <a:spcPts val="3185"/>
              </a:lnSpc>
            </a:pPr>
            <a:endParaRPr lang="en-CA" sz="30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343900" y="3289300"/>
            <a:ext cx="8001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55"/>
              </a:lnSpc>
            </a:pPr>
            <a:r>
              <a:rPr lang="en-CA" sz="1570" spc="-30" smtClean="0">
                <a:solidFill>
                  <a:srgbClr val="2CA1BE"/>
                </a:solidFill>
                <a:latin typeface="Arial Unicode MS"/>
                <a:cs typeface="Arial Unicode MS"/>
              </a:rPr>
              <a:t></a:t>
            </a:r>
          </a:p>
          <a:p>
            <a:pPr>
              <a:lnSpc>
                <a:spcPts val="2355"/>
              </a:lnSpc>
            </a:pPr>
            <a:endParaRPr lang="en-CA" sz="2039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77900" y="3606800"/>
            <a:ext cx="8166100" cy="2222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64794">
              <a:lnSpc>
                <a:spcPts val="3250"/>
              </a:lnSpc>
            </a:pPr>
            <a:r>
              <a:rPr lang="en-CA" sz="2550" spc="-30" smtClean="0">
                <a:solidFill>
                  <a:srgbClr val="000000"/>
                </a:solidFill>
                <a:latin typeface="Times New Roman"/>
                <a:cs typeface="Times New Roman"/>
              </a:rPr>
              <a:t> - 2اΤϟكم اϟتكلϔϴيϣ قصودΑ ذاΗهϓ ي ا</a:t>
            </a:r>
            <a:r>
              <a:rPr lang="en-CA" sz="2560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ϟخطاب،ϴϟ قوم اϟ</a:t>
            </a:r>
            <a:r>
              <a:rPr lang="en-CA" sz="2550" spc="-30" smtClean="0">
                <a:solidFill>
                  <a:srgbClr val="000000"/>
                </a:solidFill>
                <a:latin typeface="Times New Roman"/>
                <a:cs typeface="Times New Roman"/>
              </a:rPr>
              <a:t>مكلف</a:t>
            </a:r>
            <a:br>
              <a:rPr lang="en-CA" sz="3002" smtClean="0">
                <a:solidFill>
                  <a:srgbClr val="000000"/>
                </a:solidFill>
                <a:latin typeface="Times New Roman"/>
              </a:rPr>
            </a:br>
            <a:r>
              <a:rPr lang="en-CA" sz="2552" spc="-30" smtClean="0">
                <a:solidFill>
                  <a:srgbClr val="000000"/>
                </a:solidFill>
                <a:latin typeface="Times New Roman"/>
                <a:cs typeface="Times New Roman"/>
              </a:rPr>
              <a:t>Αاϟفόل أو </a:t>
            </a:r>
            <a:r>
              <a:rPr lang="en-CA" sz="2562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اϟترك أو اϟتخϴϴر،</a:t>
            </a:r>
            <a:r>
              <a:rPr lang="en-CA" sz="2552" spc="-30" smtClean="0">
                <a:solidFill>
                  <a:srgbClr val="000000"/>
                </a:solidFill>
                <a:latin typeface="Times New Roman"/>
                <a:cs typeface="Times New Roman"/>
              </a:rPr>
              <a:t> أϣا اΤϟكم اϟوضعي ϼϓ يقصدϣ ن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2550" spc="-20" smtClean="0">
                <a:solidFill>
                  <a:srgbClr val="000000"/>
                </a:solidFill>
                <a:latin typeface="Times New Roman"/>
                <a:cs typeface="Times New Roman"/>
              </a:rPr>
              <a:t>اϟمكلفϣ باشرة، وإϧما وضόه اϟمشرعϴϟ رΗب علϴه الحكام</a:t>
            </a:r>
            <a:br>
              <a:rPr lang="en-CA" sz="3000" smtClean="0">
                <a:solidFill>
                  <a:srgbClr val="000000"/>
                </a:solidFill>
                <a:latin typeface="Times New Roman"/>
              </a:rPr>
            </a:br>
            <a:r>
              <a:rPr lang="en-CA" sz="2560" b="1" spc="-3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اϟتكلϴفϴة،ϣ ثلϣ لك اϟنصاب سببϟ لزϛاة، </a:t>
            </a:r>
            <a:r>
              <a:rPr lang="en-CA" sz="2550" spc="-30" smtClean="0">
                <a:solidFill>
                  <a:srgbClr val="000000"/>
                </a:solidFill>
                <a:latin typeface="Times New Roman"/>
                <a:cs typeface="Times New Roman"/>
              </a:rPr>
              <a:t>وحولن اΤϟول شرط</a:t>
            </a:r>
            <a:br>
              <a:rPr lang="en-CA" sz="3002" smtClean="0">
                <a:solidFill>
                  <a:srgbClr val="000000"/>
                </a:solidFill>
                <a:latin typeface="Times New Roman"/>
              </a:rPr>
            </a:br>
            <a:r>
              <a:rPr lang="en-CA" sz="2562" b="1" spc="-3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ϟها، واϟقتلϣ اϧعϣ ن اϟمϴراث.</a:t>
            </a:r>
          </a:p>
          <a:p>
            <a:pPr>
              <a:lnSpc>
                <a:spcPts val="3250"/>
              </a:lnSpc>
            </a:pPr>
            <a:endParaRPr lang="en-CA" sz="300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003300" y="1511300"/>
            <a:ext cx="67818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8" spc="-20" smtClean="0">
                <a:solidFill>
                  <a:srgbClr val="000000"/>
                </a:solidFill>
                <a:latin typeface="Times New Roman"/>
                <a:cs typeface="Times New Roman"/>
              </a:rPr>
              <a:t>اΤϟكم اϟتكلϔϴي يتόلقΑ اϟمكلف وϫو اϟب</a:t>
            </a:r>
            <a:r>
              <a:rPr lang="en-CA" sz="2478" b="1" spc="-20" smtClean="0">
                <a:solidFill>
                  <a:srgbClr val="FF0000"/>
                </a:solidFill>
                <a:latin typeface="Times New Roman Bold"/>
                <a:cs typeface="Times New Roman Bold"/>
              </a:rPr>
              <a:t>اϟغ اόϟاϗل اϟذي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7772400" y="1511300"/>
            <a:ext cx="6731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68" smtClean="0">
                <a:solidFill>
                  <a:srgbClr val="000000"/>
                </a:solidFill>
                <a:latin typeface="Times New Roman"/>
                <a:cs typeface="Times New Roman"/>
              </a:rPr>
              <a:t>-3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8331200" y="1638300"/>
            <a:ext cx="3429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70"/>
              </a:lnSpc>
            </a:pPr>
            <a:r>
              <a:rPr lang="en-CA" sz="1672" spc="-30" smtClean="0">
                <a:solidFill>
                  <a:srgbClr val="2CA1BE"/>
                </a:solidFill>
                <a:latin typeface="Arial Unicode MS"/>
                <a:cs typeface="Arial Unicode MS"/>
              </a:rPr>
              <a:t></a:t>
            </a:r>
          </a:p>
          <a:p>
            <a:pPr>
              <a:lnSpc>
                <a:spcPts val="2470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596900" y="1993900"/>
            <a:ext cx="8547100" cy="259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27405">
              <a:lnSpc>
                <a:spcPts val="3850"/>
              </a:lnSpc>
            </a:pPr>
            <a:r>
              <a:rPr lang="en-CA" sz="2477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يتوجه إϴϟه اϟخطا</a:t>
            </a: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ب، ويقع علϴه اϟتكلϴف، أϣا اΤϟكم اϟوضعي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ϧΈϓه ي</a:t>
            </a:r>
            <a:r>
              <a:rPr lang="en-CA" sz="2467" spc="-20" smtClean="0">
                <a:solidFill>
                  <a:srgbClr val="000000"/>
                </a:solidFill>
                <a:latin typeface="Times New Roman"/>
                <a:cs typeface="Times New Roman"/>
              </a:rPr>
              <a:t>تόلقΑ الδϧان سواء أكانϣ كلفا أم ل،ϛ اϟصبي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68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واϟمجن</a:t>
            </a:r>
            <a:r>
              <a:rPr lang="en-CA" sz="2478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ون،ϓ قال اϟفقهاءΑ صΤةϴΑ ع </a:t>
            </a:r>
            <a:r>
              <a:rPr lang="en-CA" sz="2468" spc="-20" smtClean="0">
                <a:solidFill>
                  <a:srgbClr val="000000"/>
                </a:solidFill>
                <a:latin typeface="Times New Roman"/>
                <a:cs typeface="Times New Roman"/>
              </a:rPr>
              <a:t>اϟصبيϋ ند اΤϟن</a:t>
            </a:r>
            <a:r>
              <a:rPr lang="en-CA" sz="2478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ϴϔة، وأϧه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67" spc="-20" smtClean="0">
                <a:solidFill>
                  <a:srgbClr val="000000"/>
                </a:solidFill>
                <a:latin typeface="Times New Roman"/>
                <a:cs typeface="Times New Roman"/>
              </a:rPr>
              <a:t>يضمنϣ ا يتلفه إذا كان سبباΑ الΗفاق . وϗد يكون اΤϟكمϣ تόلقا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68" spc="-20" smtClean="0">
                <a:solidFill>
                  <a:srgbClr val="000000"/>
                </a:solidFill>
                <a:latin typeface="Times New Roman"/>
                <a:cs typeface="Times New Roman"/>
              </a:rPr>
              <a:t>Αفόل اϟمكلفϛ اϟطهارةϟ لص</a:t>
            </a:r>
            <a:r>
              <a:rPr lang="en-CA" sz="2478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ϼة، وϗد ل يتόلقΑ</a:t>
            </a:r>
            <a:r>
              <a:rPr lang="en-CA" sz="2468" spc="-20" smtClean="0">
                <a:solidFill>
                  <a:srgbClr val="000000"/>
                </a:solidFill>
                <a:latin typeface="Times New Roman"/>
                <a:cs typeface="Times New Roman"/>
              </a:rPr>
              <a:t> فόل اϟمكلف،</a:t>
            </a:r>
          </a:p>
          <a:p>
            <a:pPr>
              <a:lnSpc>
                <a:spcPts val="385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438400" y="4457700"/>
            <a:ext cx="6705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وإϧما يت</a:t>
            </a: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όلقΑ ما ارΗبطΑ هόϓ ل اϟمكلفϛ اϟدϟوك.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77900" y="1524000"/>
            <a:ext cx="8166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  <a:tabLst>
                <a:tab pos="7353300" algn="l"/>
              </a:tabLst>
            </a:pPr>
            <a:r>
              <a:rPr lang="en-CA" sz="2725" spc="-30" smtClean="0">
                <a:solidFill>
                  <a:srgbClr val="000000"/>
                </a:solidFill>
                <a:latin typeface="Times New Roman"/>
                <a:cs typeface="Times New Roman"/>
              </a:rPr>
              <a:t> - 4اΤϟكم اϟتكلϔϴي يكونϓ يϣ قدور ا</a:t>
            </a:r>
            <a:r>
              <a:rPr lang="en-CA" sz="2735" b="1" spc="-30" smtClean="0">
                <a:solidFill>
                  <a:srgbClr val="FF0000"/>
                </a:solidFill>
                <a:latin typeface="Times New Roman Bold"/>
                <a:cs typeface="Times New Roman Bold"/>
              </a:rPr>
              <a:t>ϟمكلفόϓ له أوΗ </a:t>
            </a:r>
            <a:r>
              <a:rPr lang="en-CA" sz="2725" spc="-30" smtClean="0">
                <a:solidFill>
                  <a:srgbClr val="000000"/>
                </a:solidFill>
                <a:latin typeface="Times New Roman"/>
                <a:cs typeface="Times New Roman"/>
              </a:rPr>
              <a:t>ركه،</a:t>
            </a:r>
            <a:r>
              <a:rPr lang="en-CA" sz="1672" spc="-30" smtClean="0">
                <a:solidFill>
                  <a:srgbClr val="2CA1BE"/>
                </a:solidFill>
                <a:latin typeface="Arial Unicode MS"/>
                <a:cs typeface="Arial Unicode MS"/>
              </a:rPr>
              <a:t>	</a:t>
            </a:r>
          </a:p>
          <a:p>
            <a:pPr>
              <a:lnSpc>
                <a:spcPts val="3680"/>
              </a:lnSpc>
            </a:pPr>
            <a:endParaRPr lang="en-CA" sz="2171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23900" y="1993900"/>
            <a:ext cx="8420100" cy="308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58622">
              <a:lnSpc>
                <a:spcPts val="3840"/>
              </a:lnSpc>
            </a:pP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لن اϟتكلϴف ل يصح أن يكونϴϓ ه حرج وϣشقة، أوϣ ما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يδتϴΤل على اϟمكلف اϟ</a:t>
            </a:r>
            <a:r>
              <a:rPr lang="en-CA" sz="2467" spc="-20" smtClean="0">
                <a:solidFill>
                  <a:srgbClr val="000000"/>
                </a:solidFill>
                <a:latin typeface="Times New Roman"/>
                <a:cs typeface="Times New Roman"/>
              </a:rPr>
              <a:t>قϴامΑ ه،ϣ ثل صϴغ اϟعقود واϟتصرفات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68" spc="-20" smtClean="0">
                <a:solidFill>
                  <a:srgbClr val="000000"/>
                </a:solidFill>
                <a:latin typeface="Times New Roman"/>
                <a:cs typeface="Times New Roman"/>
              </a:rPr>
              <a:t>واϟجرائم،Έϓ ذاΑ اشر اϟمكلف عقدا أوΗ صرϓاΗ </a:t>
            </a:r>
            <a:r>
              <a:rPr lang="en-CA" sz="2478" b="1" spc="-2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رΗب علϴه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حكمه، أϣا اΤϟكم اϟوضعيϓ قد ي</a:t>
            </a:r>
            <a:r>
              <a:rPr lang="en-CA" sz="2477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كونϓ يϣ قدور اϟمك</a:t>
            </a: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لفϣ ثل</a:t>
            </a:r>
            <a:br>
              <a:rPr lang="en-CA" sz="3206" smtClean="0">
                <a:solidFill>
                  <a:srgbClr val="000000"/>
                </a:solidFill>
                <a:latin typeface="Times New Roman"/>
              </a:rPr>
            </a:br>
            <a:r>
              <a:rPr lang="en-CA" sz="2468" spc="-10" smtClean="0">
                <a:solidFill>
                  <a:srgbClr val="000000"/>
                </a:solidFill>
                <a:latin typeface="Times New Roman"/>
                <a:cs typeface="Times New Roman"/>
              </a:rPr>
              <a:t>صϴغة اϟعقد وإ</a:t>
            </a:r>
            <a:r>
              <a:rPr lang="en-CA" sz="2478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حضار اθϟاϫدين في اϟنكاح، وϗد يكونϴϟ س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ϓيϣ قدور اϟمكلفϣ ثل دϟوك اθϟ</a:t>
            </a:r>
            <a:r>
              <a:rPr lang="en-CA" sz="2467" spc="-10" smtClean="0">
                <a:solidFill>
                  <a:srgbClr val="000000"/>
                </a:solidFill>
                <a:latin typeface="Times New Roman"/>
                <a:cs typeface="Times New Roman"/>
              </a:rPr>
              <a:t>مس وحولن اΤϟول وΑلوغ</a:t>
            </a:r>
          </a:p>
          <a:p>
            <a:pPr>
              <a:lnSpc>
                <a:spcPts val="384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480300" y="4940300"/>
            <a:ext cx="16637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477" b="1" spc="-10" smtClean="0">
                <a:solidFill>
                  <a:srgbClr val="006FC0"/>
                </a:solidFill>
                <a:latin typeface="Times New Roman Bold"/>
                <a:cs typeface="Times New Roman Bold"/>
              </a:rPr>
              <a:t>اΤϟلم.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244600" y="1511300"/>
            <a:ext cx="876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981" smtClean="0">
                <a:solidFill>
                  <a:srgbClr val="000000"/>
                </a:solidFill>
                <a:latin typeface="Times New Roman"/>
                <a:cs typeface="Times New Roman"/>
              </a:rPr>
              <a:t>δام،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7442200" y="1511300"/>
            <a:ext cx="10033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981" spc="-20" smtClean="0">
                <a:solidFill>
                  <a:srgbClr val="000000"/>
                </a:solidFill>
                <a:latin typeface="Times New Roman"/>
                <a:cs typeface="Times New Roman"/>
              </a:rPr>
              <a:t>δϗم ج</a:t>
            </a:r>
          </a:p>
          <a:p>
            <a:pPr>
              <a:lnSpc>
                <a:spcPts val="3680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8331200" y="1638300"/>
            <a:ext cx="3429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70"/>
              </a:lnSpc>
            </a:pPr>
            <a:r>
              <a:rPr lang="en-CA" sz="1672" spc="-30" smtClean="0">
                <a:solidFill>
                  <a:srgbClr val="2CA1BE"/>
                </a:solidFill>
                <a:latin typeface="Arial Unicode MS"/>
                <a:cs typeface="Arial Unicode MS"/>
              </a:rPr>
              <a:t></a:t>
            </a:r>
          </a:p>
          <a:p>
            <a:pPr>
              <a:lnSpc>
                <a:spcPts val="2470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7518400" y="2019300"/>
            <a:ext cx="1625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وϫي: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36600" y="3035300"/>
            <a:ext cx="84074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  <a:tabLst>
                <a:tab pos="469900" algn="l"/>
              </a:tabLst>
            </a:pPr>
            <a:r>
              <a:rPr lang="en-CA" sz="2725" spc="-10" smtClean="0">
                <a:solidFill>
                  <a:srgbClr val="000000"/>
                </a:solidFill>
                <a:latin typeface="Times New Roman"/>
                <a:cs typeface="Times New Roman"/>
              </a:rPr>
              <a:t>الول :اليجاب :وϫوϣ ا طلب اϟشارعόϓ له طلبا</a:t>
            </a:r>
            <a:r>
              <a:rPr lang="en-CA" sz="2735" b="1" spc="-10" smtClean="0">
                <a:solidFill>
                  <a:srgbClr val="FF0000"/>
                </a:solidFill>
                <a:latin typeface="Times New Roman Bold"/>
                <a:cs typeface="Times New Roman Bold"/>
              </a:rPr>
              <a:t> جازϣا، أوϫ و</a:t>
            </a:r>
            <a:br>
              <a:rPr lang="en-CA" sz="3204" smtClean="0">
                <a:solidFill>
                  <a:srgbClr val="000000"/>
                </a:solidFill>
                <a:latin typeface="Times New Roman"/>
              </a:rPr>
            </a:br>
            <a:r>
              <a:rPr lang="en-CA" sz="2723" spc="-30" smtClean="0">
                <a:solidFill>
                  <a:srgbClr val="000000"/>
                </a:solidFill>
                <a:latin typeface="Times New Roman"/>
                <a:cs typeface="Times New Roman"/>
              </a:rPr>
              <a:t>	طلب اϟفόلϣ ع اϟمنعϣ ن اϟتركϟ ترΗب اόϟقاب على اϟتارك،</a:t>
            </a:r>
          </a:p>
          <a:p>
            <a:pPr>
              <a:lnSpc>
                <a:spcPts val="380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38200" y="4013200"/>
            <a:ext cx="8305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5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ويكون أثره اϟوجوب، واϟفόل اϟمطلوبϫ و اϟواجب، واϟفرض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3962400" y="4508500"/>
            <a:ext cx="5181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723" spc="-10" smtClean="0">
                <a:solidFill>
                  <a:srgbClr val="000000"/>
                </a:solidFill>
                <a:latin typeface="Times New Roman"/>
                <a:cs typeface="Times New Roman"/>
              </a:rPr>
              <a:t>واϟواجبΑ مόنى واحد عند اϟجمهور.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Investintech.com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2023-06-20T17:16:46Z</dcterms:created>
  <dcterms:modified xsi:type="dcterms:W3CDTF">2023-06-20T17:16:46Z</dcterms:modified>
</cp:coreProperties>
</file>