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slide" Target="slides/slide17.xml" />
 <Relationship Id="rId19" Type="http://schemas.openxmlformats.org/officeDocument/2006/relationships/presProps" Target="presProps.xml" />
 <Relationship Id="rId20" Type="http://schemas.openxmlformats.org/officeDocument/2006/relationships/viewProps" Target="viewProps.xml" />
 <Relationship Id="rId21" Type="http://schemas.openxmlformats.org/officeDocument/2006/relationships/theme" Target="theme/theme1.xml" />
 <Relationship Id="rId22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1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7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67100" y="1511300"/>
            <a:ext cx="56769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اΤϟرام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349500" y="2120900"/>
            <a:ext cx="6794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6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149600" y="3606800"/>
            <a:ext cx="5994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م.م.عدϧان عمر حδين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086100" y="4191000"/>
            <a:ext cx="6057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δϗم اϟشريόة السϣϼية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657600" y="4775200"/>
            <a:ext cx="5486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اϟكورس الول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06500" y="2019300"/>
            <a:ext cx="79375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83083">
              <a:lnSpc>
                <a:spcPts val="3830"/>
              </a:lnSpc>
              <a:tabLst>
                <a:tab pos="901700" algn="l"/>
              </a:tabLst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- 2صيغة </a:t>
            </a: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اϟنهي، لن اϟنهي يفيد اΤΘϟريم،ϣ ثل</a:t>
            </a: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ϗ وϟ</a:t>
            </a:r>
            <a:r>
              <a:rPr lang="en-CA" sz="2723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تόاϟى:{ ول تقرΑوا اϟفواحشϣ ا ظهرϣ نها 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وϣاΑ طن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ول 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تقΘلوا اϟنفس[ }الόϧام:]151 ،</a:t>
            </a: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وϗوϟه تόاϟى:{ ول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تقرΑواϣ ا</a:t>
            </a:r>
            <a:r>
              <a:rPr lang="en-CA" sz="2733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ل اϟيΘيم إلΑ اΘϟيϫ ي أحδن[ }الόϧام: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124700" y="3987800"/>
            <a:ext cx="2019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]152،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25600" y="2019300"/>
            <a:ext cx="75184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وϣن ذ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ϟكϣ ا وردΑ لفظ اϟنهيϣ ثلϗ وϟه تόاϟى:{ إن ا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يأϣرΑ اόϟدل والحδان وإيΘاء ذي اϟقرΑى وينهى عن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اϟفΤشاء واϟمنكر واϟبغي[</a:t>
            </a: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}اϟنΤل:]90 ، وϫذا اϟقδم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794000" y="3505200"/>
            <a:ext cx="6350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أϛثر الساϟيب اسόΘمالϟ لدلϟة على اΤΘϟريم.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74800" y="2082800"/>
            <a:ext cx="75692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42696">
              <a:lnSpc>
                <a:spcPts val="3900"/>
              </a:lnSpc>
            </a:pPr>
            <a:r>
              <a:rPr lang="en-CA" sz="2733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 - 3 طل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ب اجΘناب اϟفόل،ϣ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ثلϗ وϟه تόاϟى:{ يا</a:t>
            </a:r>
            <a:r>
              <a:rPr lang="en-CA" sz="2733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 أيه</a:t>
            </a:r>
            <a:r>
              <a:rPr lang="en-CA" sz="2723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ا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اϟذين آϣنوا إϧما اϟخمر واϟميδر والμϧاب والزلم</a:t>
            </a:r>
          </a:p>
          <a:p>
            <a:pPr>
              <a:lnSpc>
                <a:spcPts val="39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943100" y="3060700"/>
            <a:ext cx="72009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رجسϣ ن عمل اϟشيطانϓ اجΘنبوهόϟ لكم تفلΤون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:]</a:t>
            </a: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90 ، وϗوϟه - صلى ا عليه وسلم:- </a:t>
            </a: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[اϟمائدة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اجΘنبوا اδϟبع اϟموΑقات."</a:t>
            </a:r>
            <a:r>
              <a:rPr lang="en-CA" sz="2733" b="1" smtClean="0">
                <a:solidFill>
                  <a:srgbClr val="073D86"/>
                </a:solidFill>
                <a:latin typeface="Times New Roman Bold"/>
                <a:cs typeface="Times New Roman Bold"/>
              </a:rPr>
              <a:t>"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727200" y="4546600"/>
            <a:ext cx="7416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وϫذا أϣر يفيد وجوب اΘϟركϣ ن حيث اϟلفظ، ويفيد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279900" y="5029200"/>
            <a:ext cx="4864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تΤريم اϟفόلϣ ن حيث اϟمόنى.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79500" y="2095500"/>
            <a:ext cx="8064500" cy="308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72488">
              <a:lnSpc>
                <a:spcPts val="3840"/>
              </a:lnSpc>
              <a:tabLst>
                <a:tab pos="698500" algn="l"/>
                <a:tab pos="5067300" algn="l"/>
              </a:tabLst>
            </a:pP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- 4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اسόΘمالϟ فظ" ل 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يΤل"،ϣ ثلϗ وϟه تόاϟى: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ϓ{ إ</a:t>
            </a:r>
            <a:r>
              <a:rPr lang="en-CA" sz="2723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ن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	طلقها ϼϓ تΤلϟ هϣ نόΑ د حΘى تنكح زوجا غيره}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اϟبقرة:]230 ، وϗوϟه تό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اϟى:{ يا أيها اϟذين آϣنوا ل</a:t>
            </a:r>
            <a:r>
              <a:rPr lang="en-CA" sz="273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[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يΤلϟ كم أن ترΛوا اϟ</a:t>
            </a:r>
            <a:r>
              <a:rPr lang="en-CA" sz="2735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نδاءϛ رϫا[ }اϟنδاء:]19 ، وϗوϟه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-صلى ا عليه وسلم" :- ل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يΤلϣ ال اϣرئδϣ لم إل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	Αطيبϧ فδه."</a:t>
            </a:r>
          </a:p>
          <a:p>
            <a:pPr>
              <a:lnSpc>
                <a:spcPts val="384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663700"/>
            <a:ext cx="80391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- 5 ترتيب اόϟقوΑة على اϟفόل سواءϛ اϧتϓ ي اϟد</a:t>
            </a: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ϧيا أ</a:t>
            </a:r>
            <a:r>
              <a:rPr lang="en-CA" sz="2468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ϓي اϵخرة أمϓ 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يهما،ϣ ثلϗ وϟه 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تόاϟى{ واϟذين يرϣون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اϟمμΤناتΛ مϟ م يأتواΑ أرόΑةη هداءϓ اجلدوϫمΛ ماϧين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58900" y="3136900"/>
            <a:ext cx="7785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جلدة ول تقبلواϟ همη هادة أΑدا وأوϟئكϫ م اϟفاسقون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3606800"/>
            <a:ext cx="80010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85013">
              <a:lnSpc>
                <a:spcPts val="385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[ })4اϟنور:]4 ،ϓ اϟقذف حرامΘϟ رتب عقوΑة اϟجلد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عليه، وϗوϟه تόاϟى:{ وϣن يقΘلϣ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ؤϣناόΘϣ مداϓ جزاؤه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جهنم خاϟدا[ }اϟنδاء:]93 ،ϓ اϟقΘل حرامΘ</a:t>
            </a: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ϟ وعدϓ اعله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51700" y="5092700"/>
            <a:ext cx="1892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Αاϟنار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1651000"/>
            <a:ext cx="5969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ϓي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473200" y="1651000"/>
            <a:ext cx="12827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اϟفاحشة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2654300" y="1651000"/>
            <a:ext cx="8890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تشيع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3441700" y="1651000"/>
            <a:ext cx="5461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أن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3886200" y="1651000"/>
            <a:ext cx="10795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يΤبون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4851400" y="1651000"/>
            <a:ext cx="8890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اϟذين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5638800" y="1651000"/>
            <a:ext cx="28067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وϗ</a:t>
            </a: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وϟه تόاϟى:{ إ</a:t>
            </a:r>
            <a:r>
              <a:rPr lang="en-CA" sz="2468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990600" y="2146300"/>
            <a:ext cx="24511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واϵخرة[</a:t>
            </a: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 }اϟنور: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3327400" y="2146300"/>
            <a:ext cx="13462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ϓي اϟدϧيا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4572000" y="2146300"/>
            <a:ext cx="6604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أϟيم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5130800" y="2146300"/>
            <a:ext cx="939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عذاب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5969000" y="2146300"/>
            <a:ext cx="6477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ϟهم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5" name="TextBox 15"/>
          <p:cNvSpPr txBox="1"/>
          <p:nvPr/>
        </p:nvSpPr>
        <p:spPr>
          <a:xfrm>
            <a:off x="6515100" y="2146300"/>
            <a:ext cx="16510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اϟذين آϣنوا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6" name="TextBox 16"/>
          <p:cNvSpPr txBox="1"/>
          <p:nvPr/>
        </p:nvSpPr>
        <p:spPr>
          <a:xfrm>
            <a:off x="990600" y="2628900"/>
            <a:ext cx="71882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]19، وϗوϟه -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صلى ا عليه وسلمϣ" :- نΑ دل دينه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7" name="TextBox 17"/>
          <p:cNvSpPr txBox="1"/>
          <p:nvPr/>
        </p:nvSpPr>
        <p:spPr>
          <a:xfrm>
            <a:off x="990600" y="3124200"/>
            <a:ext cx="939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أϣوال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8" name="TextBox 18"/>
          <p:cNvSpPr txBox="1"/>
          <p:nvPr/>
        </p:nvSpPr>
        <p:spPr>
          <a:xfrm>
            <a:off x="1943100" y="3124200"/>
            <a:ext cx="10795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يأϛلون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3048000" y="3124200"/>
            <a:ext cx="8763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اϟذين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0" name="TextBox 20"/>
          <p:cNvSpPr txBox="1"/>
          <p:nvPr/>
        </p:nvSpPr>
        <p:spPr>
          <a:xfrm>
            <a:off x="3937000" y="3124200"/>
            <a:ext cx="685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{إن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1" name="TextBox 21"/>
          <p:cNvSpPr txBox="1"/>
          <p:nvPr/>
        </p:nvSpPr>
        <p:spPr>
          <a:xfrm>
            <a:off x="4648200" y="3124200"/>
            <a:ext cx="20320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وϗوϟه تόاϟى: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2" name="TextBox 22"/>
          <p:cNvSpPr txBox="1"/>
          <p:nvPr/>
        </p:nvSpPr>
        <p:spPr>
          <a:xfrm>
            <a:off x="6705600" y="3124200"/>
            <a:ext cx="1447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</a:t>
            </a: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اΘϗلوه"،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3" name="TextBox 23"/>
          <p:cNvSpPr txBox="1"/>
          <p:nvPr/>
        </p:nvSpPr>
        <p:spPr>
          <a:xfrm>
            <a:off x="990600" y="3606800"/>
            <a:ext cx="1574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وسيμلون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4" name="TextBox 24"/>
          <p:cNvSpPr txBox="1"/>
          <p:nvPr/>
        </p:nvSpPr>
        <p:spPr>
          <a:xfrm>
            <a:off x="2489200" y="3606800"/>
            <a:ext cx="6985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ϧارا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5" name="TextBox 25"/>
          <p:cNvSpPr txBox="1"/>
          <p:nvPr/>
        </p:nvSpPr>
        <p:spPr>
          <a:xfrm>
            <a:off x="3111500" y="3606800"/>
            <a:ext cx="11684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Αطوϧهم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6" name="TextBox 26"/>
          <p:cNvSpPr txBox="1"/>
          <p:nvPr/>
        </p:nvSpPr>
        <p:spPr>
          <a:xfrm>
            <a:off x="4203700" y="3606800"/>
            <a:ext cx="5842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ϓي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7" name="TextBox 27"/>
          <p:cNvSpPr txBox="1"/>
          <p:nvPr/>
        </p:nvSpPr>
        <p:spPr>
          <a:xfrm>
            <a:off x="4711700" y="3606800"/>
            <a:ext cx="1066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يأϛلون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8" name="TextBox 28"/>
          <p:cNvSpPr txBox="1"/>
          <p:nvPr/>
        </p:nvSpPr>
        <p:spPr>
          <a:xfrm>
            <a:off x="5715000" y="3606800"/>
            <a:ext cx="24511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اϟيΘاϣى ظلما إϧما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9" name="TextBox 29"/>
          <p:cNvSpPr txBox="1"/>
          <p:nvPr/>
        </p:nvSpPr>
        <p:spPr>
          <a:xfrm>
            <a:off x="990600" y="4089400"/>
            <a:ext cx="8153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سόيرا[ }اϟنδاء:]10 ،ϓ أϛلϣ ال اϟيΘيم حرامΘϟ </a:t>
            </a: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شبيهه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Αأϛل اϟنار وتهديدهΑ اόϟذاب يوم اϟقياϣة.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1651000"/>
            <a:ext cx="81534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65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ϛ -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6لϟ فظ يدل على إϧكار اϟفόلμΑ يغةϣ شددة</a:t>
            </a: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،ϣ ث</a:t>
            </a:r>
            <a:r>
              <a:rPr lang="en-CA" sz="2468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غضب ا، حرب ا،όϟ ن ا، واΤΘϟذيرϣ ن اϟفόل،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ϣثل:" إي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اϛم واϟجلوس على اϟطرϗات"، وϛذا وصف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اϟفاعلΑ اϟنفاق 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أو اϟكفر أو اϟفδق،ϣ ثلϗ وϟه تόاϟى:</a:t>
            </a:r>
          </a:p>
          <a:p>
            <a:pPr>
              <a:lnSpc>
                <a:spcPts val="386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90600" y="3606800"/>
            <a:ext cx="15113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اϟكاϓرون}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2476500" y="3606800"/>
            <a:ext cx="558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ϫم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3022600" y="3606800"/>
            <a:ext cx="10541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ϓأوϟئك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4051300" y="3606800"/>
            <a:ext cx="5715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4597400" y="3606800"/>
            <a:ext cx="7747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أϧزل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5359400" y="3606800"/>
            <a:ext cx="5969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Αما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5943600" y="3606800"/>
            <a:ext cx="8382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يΤكم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6756400" y="3606800"/>
            <a:ext cx="4699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ϟم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7200900" y="3606800"/>
            <a:ext cx="9525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{وϣن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1549400" y="4089400"/>
            <a:ext cx="8255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]45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2400300" y="4089400"/>
            <a:ext cx="13462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[اϟمائدة: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5" name="TextBox 15"/>
          <p:cNvSpPr txBox="1"/>
          <p:nvPr/>
        </p:nvSpPr>
        <p:spPr>
          <a:xfrm>
            <a:off x="3771900" y="4089400"/>
            <a:ext cx="15621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اϟظاϟمون}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6" name="TextBox 16"/>
          <p:cNvSpPr txBox="1"/>
          <p:nvPr/>
        </p:nvSpPr>
        <p:spPr>
          <a:xfrm>
            <a:off x="5092700" y="4089400"/>
            <a:ext cx="8636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{  ..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7" name="TextBox 17"/>
          <p:cNvSpPr txBox="1"/>
          <p:nvPr/>
        </p:nvSpPr>
        <p:spPr>
          <a:xfrm>
            <a:off x="5981700" y="4089400"/>
            <a:ext cx="8255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]44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8" name="TextBox 18"/>
          <p:cNvSpPr txBox="1"/>
          <p:nvPr/>
        </p:nvSpPr>
        <p:spPr>
          <a:xfrm>
            <a:off x="6832600" y="4089400"/>
            <a:ext cx="12065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اϟمائدة: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7797800" y="4089400"/>
            <a:ext cx="3683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[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20" name="TextBox 20"/>
          <p:cNvSpPr txBox="1"/>
          <p:nvPr/>
        </p:nvSpPr>
        <p:spPr>
          <a:xfrm>
            <a:off x="990600" y="4597400"/>
            <a:ext cx="8153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اϟفاسقون[ }اϟمائدة :]47 وϣثلϧ في اليمان عنه،</a:t>
            </a:r>
            <a:r>
              <a:rPr lang="en-CA" sz="2477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{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990600" y="5067300"/>
            <a:ext cx="8153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ϛقوϟه - صلى ا عليه و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سلم" :- وا ل يؤϣنΛϼΛ- ا-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</a:t>
            </a: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ϟذي ل يأϣن جارهΑ وائقه."</a:t>
            </a:r>
          </a:p>
          <a:p>
            <a:pPr>
              <a:lnSpc>
                <a:spcPts val="39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1663700"/>
            <a:ext cx="81534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47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 ن اόΘϟريف اδϟاΑق وΑيان الساϟيب اΘϟي تفيد اΤΘϟري</a:t>
            </a:r>
            <a:r>
              <a:rPr lang="en-CA" sz="2468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يظهر أن حكم اΤϟرام وجوب اΘϟرك على اϟمكلف،ϓ إن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تόاϟى، وأن</a:t>
            </a:r>
            <a:r>
              <a:rPr lang="en-CA" sz="2477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όϓلهϓ إϧه يΤΘδق اόϟقاب واϟذمϣ ن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90600" y="3136900"/>
            <a:ext cx="8153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تόاϟى وصف اϟمؤϣنينΑ أϧهم اϟذين يجΘنبونϣ ا حرم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90600" y="3606800"/>
            <a:ext cx="5080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إل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1435100" y="3606800"/>
            <a:ext cx="1574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واϟفواحش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2959100" y="3606800"/>
            <a:ext cx="7620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الΛم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3657600" y="3606800"/>
            <a:ext cx="8636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ϛبائر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4470400" y="3606800"/>
            <a:ext cx="12827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يجΘنبون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5689600" y="3606800"/>
            <a:ext cx="2463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 عليه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م{ اϟذين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990600" y="4102100"/>
            <a:ext cx="81534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اϟلمم[ }اϟنجم:]32 ، وأنϫ ذه اϟمΤرϣاتϟ</a:t>
            </a: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 يδت إل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ϓواحش  وϣنكرات  وϣضار  وϣفاسد  تضرΑ  اϟفرد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تόاϟىόϓ لها، وطلبϣ ن اϟمكلفين</a:t>
            </a:r>
            <a:r>
              <a:rPr lang="en-CA" sz="2477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واϟمجΘمع،Τϓ رم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197100" y="5575300"/>
            <a:ext cx="6946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ترϛهاΤΘϟ قيق اόδϟادةϟ همϓ ي اϟدϧيا واϵخرة.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619500" y="787400"/>
            <a:ext cx="5524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اΤϟرام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114800" y="2082800"/>
            <a:ext cx="5029200" cy="2451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40307">
              <a:lnSpc>
                <a:spcPts val="460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اΤϟرامϟ غة :ا</a:t>
            </a:r>
            <a:r>
              <a:rPr lang="en-CA" sz="2735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ϟممΘنعόϓ له.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وϓي الصطϼحϧ ذϛر تόريفينϟ ه.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أحدϫما:Α اΤϟد وΑيان </a:t>
            </a:r>
            <a:r>
              <a:rPr lang="en-CA" sz="2735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اϟماϫية،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اϟثاϧي:Α اϟرسم وΑيان</a:t>
            </a: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اμϟفات.</a:t>
            </a:r>
          </a:p>
          <a:p>
            <a:pPr>
              <a:lnSpc>
                <a:spcPts val="46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619500" y="787400"/>
            <a:ext cx="5524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اΤϟرام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85900" y="1866900"/>
            <a:ext cx="76581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اόΘϟريف الول :اΤϟرامϫ وϣ ا طلب ا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ϟشارع ترϛه على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وجه اΘΤϟم والϟزام.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04900" y="2857500"/>
            <a:ext cx="80391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11068">
              <a:lnSpc>
                <a:spcPts val="383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 - 1ا :اسمϣ وصول، صفةϟ فόل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اϟم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كلف.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- 2طلب اϟشارع ترϛه :أي :ال</a:t>
            </a:r>
            <a:r>
              <a:rPr lang="en-CA" sz="2735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όΘΑاد عنه وعدم اϟ</a:t>
            </a: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قيام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Αه، ويدخلϓ يه اΤϟرام واϟمكروه ˭لن اϟشارع طلب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ترϛهما، ويخرجϣ ن اόΘϟريف اϟمباح واϟمندوب واϟواجب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584700" y="4813300"/>
            <a:ext cx="4559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όϟدم طلب ترϛهاϣ ن اϟشارع.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619500" y="787400"/>
            <a:ext cx="5524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اΤϟرام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09700" y="1892300"/>
            <a:ext cx="7734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578600" algn="l"/>
              </a:tabLst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-على وجه اΘΤϟم والϟز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ام:ϓ يخرج اϟمكروه، ويبقى</a:t>
            </a:r>
            <a:r>
              <a:rPr lang="en-CA" sz="273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3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302500" y="2374900"/>
            <a:ext cx="1841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اΤϟرام.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08100" y="2870200"/>
            <a:ext cx="7835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6F2F9F"/>
                </a:solidFill>
                <a:latin typeface="Times New Roman Bold"/>
                <a:cs typeface="Times New Roman Bold"/>
              </a:rPr>
              <a:t>ويόرف طلب اϟكف اΘΤϟميΑ اμϟيغة اΘϟي تدل عليه عن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162300" y="3352800"/>
            <a:ext cx="5981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30" smtClean="0">
                <a:solidFill>
                  <a:srgbClr val="6F2F9F"/>
                </a:solidFill>
                <a:latin typeface="Times New Roman Bold"/>
                <a:cs typeface="Times New Roman Bold"/>
              </a:rPr>
              <a:t>طريق الساϟيب اϟكثيرة اϟمفيدةϟ لΤΘريم.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67100" y="355600"/>
            <a:ext cx="56769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اΤϟرام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31900" y="1587500"/>
            <a:ext cx="79121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4559300" algn="l"/>
              </a:tabLst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اόΘϟريف ا</a:t>
            </a:r>
            <a:r>
              <a:rPr lang="en-CA" sz="2733" b="1" spc="-30" smtClean="0">
                <a:solidFill>
                  <a:srgbClr val="6F2F9F"/>
                </a:solidFill>
                <a:latin typeface="Times New Roman Bold"/>
                <a:cs typeface="Times New Roman Bold"/>
              </a:rPr>
              <a:t>ϟثاϧي :عرف اϟبيضاوي </a:t>
            </a: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اΤϟرامϓ قال:ϫ وϣ </a:t>
            </a:r>
            <a:r>
              <a:rPr lang="en-CA" sz="2723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ا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يذمη رعاϓ اعله.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08100" y="2565400"/>
            <a:ext cx="78359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 - 1ا :اسمϣ وصول صفةϟ فόل اϟمكلف، 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ويشملϛ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أόϓال اϟمكلفين اΘϟي يόΘلقΑ ها اϟواجب واϟمندوب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58900" y="3556000"/>
            <a:ext cx="7785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واϟمΤرم واϟمكروه واϟمباح، ويخرجϣ ن اόΘϟريفϣ ا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588000" y="4038600"/>
            <a:ext cx="3556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ϟيسΑ فόل اϟمكلف.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67100" y="355600"/>
            <a:ext cx="56769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اΤϟرام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76400" y="1587500"/>
            <a:ext cx="7467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89811">
              <a:lnSpc>
                <a:spcPts val="380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- 2يذمη رعاϓ اعله:ϗ</a:t>
            </a: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يدϓ ي اόΘϟريف،ϓ ي</a:t>
            </a: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خر</a:t>
            </a:r>
            <a:r>
              <a:rPr lang="en-CA" sz="2723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ج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اϟواجب ˭لن اϟذمϓ يه على اΘϟرك، ويخرج اϟمندوب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2565400"/>
            <a:ext cx="7772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905">
              <a:lnSpc>
                <a:spcPts val="380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واϟمكروه واϟمباح ˭لϧه ل ذمϓ يه أصϼ، ل على اϟفόل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ول على اΘϟرك، ويبقى اϟمΤرمϓ قط، واϟذم ل يكون إل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629400" y="3556000"/>
            <a:ext cx="2514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ϣن اϟشرع،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67100" y="355600"/>
            <a:ext cx="56769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اΤϟرام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44600" y="1587500"/>
            <a:ext cx="78994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85852">
              <a:lnSpc>
                <a:spcPts val="383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وόϓل اΤϟرام يشملϛ لϣ ا يμدر عن اϟمكلفϣ نϗ ول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Τϣرمϛ</a:t>
            </a:r>
            <a:r>
              <a:rPr lang="en-CA" sz="2735" b="1" spc="-20" smtClean="0">
                <a:solidFill>
                  <a:srgbClr val="6F2F9F"/>
                </a:solidFill>
                <a:latin typeface="Times New Roman Bold"/>
                <a:cs typeface="Times New Roman Bold"/>
              </a:rPr>
              <a:t> اϟغيبة واϟقذف، </a:t>
            </a: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أوόϓ لϛ</a:t>
            </a:r>
            <a:r>
              <a:rPr lang="en-CA" sz="2735" b="1" spc="-20" smtClean="0">
                <a:solidFill>
                  <a:srgbClr val="6F2F9F"/>
                </a:solidFill>
                <a:latin typeface="Times New Roman Bold"/>
                <a:cs typeface="Times New Roman Bold"/>
              </a:rPr>
              <a:t> اδϟرϗة واϟقΘل، </a:t>
            </a: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أوϣ 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عمل اϟقلبϛ اΤϟقد واδΤϟد، </a:t>
            </a:r>
            <a:r>
              <a:rPr lang="en-CA" sz="2733" b="1" spc="-10" smtClean="0">
                <a:solidFill>
                  <a:srgbClr val="6F2F9F"/>
                </a:solidFill>
                <a:latin typeface="Times New Roman Bold"/>
                <a:cs typeface="Times New Roman Bold"/>
              </a:rPr>
              <a:t>واϟذمϫ و اϟلوم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والسΘنقاص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اϟذي يμل إϟى درجة اόϟقاب.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3657600"/>
            <a:ext cx="7708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AF50"/>
                </a:solidFill>
                <a:latin typeface="Times New Roman Bold"/>
                <a:cs typeface="Times New Roman Bold"/>
              </a:rPr>
              <a:t>ويرادف اϟمΤرم اϟمΤظور واϟمμόية واϟذϧب واϟممنوع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159000" y="4140200"/>
            <a:ext cx="6985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00AF50"/>
                </a:solidFill>
                <a:latin typeface="Times New Roman Bold"/>
                <a:cs typeface="Times New Roman Bold"/>
              </a:rPr>
              <a:t>واϟقبيح واδϟيئة واϟفاحشة والΛم واϟمزجور عنه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362700" y="4622800"/>
            <a:ext cx="2781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00AF50"/>
                </a:solidFill>
                <a:latin typeface="Times New Roman Bold"/>
                <a:cs typeface="Times New Roman Bold"/>
              </a:rPr>
              <a:t>واϟمΘوعد عليه.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09700" y="1651000"/>
            <a:ext cx="7734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  <a:tabLst>
                <a:tab pos="3695700" algn="l"/>
              </a:tabLst>
            </a:pPr>
            <a:r>
              <a:rPr lang="en-CA" sz="247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الساϟيب اΘϟي تفيد اΤΘϟريمϓ ي اϟكΘاب اϟكريم واδϟن</a:t>
            </a:r>
            <a:r>
              <a:rPr lang="en-CA" sz="2468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اϟشريفةϛ ثيرة، أϫمها: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33500" y="2641600"/>
            <a:ext cx="78105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30"/>
              </a:lnSpc>
            </a:pP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- 1أن يرد اϟخطاب صريΤاΑ لفظ اΤΘϟريم، وϣا 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يشΘق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حرϣت عليكم أϣهاتكم}</a:t>
            </a:r>
            <a:r>
              <a:rPr lang="en-CA" sz="2478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ϣ</a:t>
            </a: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نه،ϣ ثلϗ وϟه تόا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ϟى:{ 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اϟنδاء:]23 ، وϗوϟ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ه تόاϟى:{ وأحل ا اϟبيع وحرم</a:t>
            </a:r>
            <a:r>
              <a:rPr lang="en-CA" sz="2477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[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اϟرΑا[ }اϟب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قرة:]275 ، وϗوϟه تόاϟى:{ وحر</a:t>
            </a: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م عليكم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162300" y="4597400"/>
            <a:ext cx="5981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صيد اϟبرϣ ا </a:t>
            </a: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دΘϣم حرϣا[ }اϟمائدة:96 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63800" y="355600"/>
            <a:ext cx="668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اΤΘϟريم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93800" y="1651000"/>
            <a:ext cx="79502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  <a:tabLst>
                <a:tab pos="825500" algn="l"/>
              </a:tabLst>
            </a:pPr>
            <a:r>
              <a:rPr lang="en-CA" sz="2735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وϗوϟه تόاϟى:ϗ{ ل ل أجدϓ يϣ ا أوحي</a:t>
            </a: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إϟيΤϣ رϣا عل</a:t>
            </a:r>
            <a:r>
              <a:rPr lang="en-CA" sz="2725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ى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	طاعم يطόمه إل أن يكونϣ يΘة أو دϣاδϣ فوحا}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06500" y="2654300"/>
            <a:ext cx="7937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:]145 ، وϣثلϗ وϟه - صلى ا عليه وسلم:- 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[الόϧام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81100" y="3136900"/>
            <a:ext cx="7962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ϛل اϟمδلم على اϟمδلم حرام :دϣه وϣاϟه وعرضه."</a:t>
            </a:r>
            <a:r>
              <a:rPr lang="en-CA" sz="2735" b="1" smtClean="0">
                <a:solidFill>
                  <a:srgbClr val="006FC0"/>
                </a:solidFill>
                <a:latin typeface="Times New Roman Bold"/>
                <a:cs typeface="Times New Roman Bold"/>
              </a:rPr>
              <a:t>"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2023-06-20T17:18:49Z</dcterms:created>
  <dcterms:modified xsi:type="dcterms:W3CDTF">2023-06-20T17:18:49Z</dcterms:modified>
</cp:coreProperties>
</file>