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
 <Relationship Id="rId3" Type="http://schemas.openxmlformats.org/package/2006/relationships/metadata/core-properties" Target="docProps/core.xml" />
 <Relationship Id="rId1" Type="http://schemas.openxmlformats.org/officeDocument/2006/relationships/officeDocument" Target="ppt/presentation.xml" />
 <Relationship Id="rId4" Type="http://schemas.openxmlformats.org/officeDocument/2006/relationships/extended-properties" Target="docProps/app.xml" 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 />
 <Relationship Id="rId2" Type="http://schemas.openxmlformats.org/officeDocument/2006/relationships/slide" Target="slides/slide1.xml" />
 <Relationship Id="rId3" Type="http://schemas.openxmlformats.org/officeDocument/2006/relationships/slide" Target="slides/slide2.xml" />
 <Relationship Id="rId4" Type="http://schemas.openxmlformats.org/officeDocument/2006/relationships/slide" Target="slides/slide3.xml" />
 <Relationship Id="rId5" Type="http://schemas.openxmlformats.org/officeDocument/2006/relationships/slide" Target="slides/slide4.xml" />
 <Relationship Id="rId6" Type="http://schemas.openxmlformats.org/officeDocument/2006/relationships/slide" Target="slides/slide5.xml" />
 <Relationship Id="rId7" Type="http://schemas.openxmlformats.org/officeDocument/2006/relationships/slide" Target="slides/slide6.xml" />
 <Relationship Id="rId8" Type="http://schemas.openxmlformats.org/officeDocument/2006/relationships/slide" Target="slides/slide7.xml" />
 <Relationship Id="rId9" Type="http://schemas.openxmlformats.org/officeDocument/2006/relationships/slide" Target="slides/slide8.xml" />
 <Relationship Id="rId10" Type="http://schemas.openxmlformats.org/officeDocument/2006/relationships/slide" Target="slides/slide9.xml" />
 <Relationship Id="rId11" Type="http://schemas.openxmlformats.org/officeDocument/2006/relationships/slide" Target="slides/slide10.xml" />
 <Relationship Id="rId12" Type="http://schemas.openxmlformats.org/officeDocument/2006/relationships/slide" Target="slides/slide11.xml" />
 <Relationship Id="rId13" Type="http://schemas.openxmlformats.org/officeDocument/2006/relationships/slide" Target="slides/slide12.xml" />
 <Relationship Id="rId14" Type="http://schemas.openxmlformats.org/officeDocument/2006/relationships/slide" Target="slides/slide13.xml" />
 <Relationship Id="rId15" Type="http://schemas.openxmlformats.org/officeDocument/2006/relationships/slide" Target="slides/slide14.xml" />
 <Relationship Id="rId16" Type="http://schemas.openxmlformats.org/officeDocument/2006/relationships/slide" Target="slides/slide15.xml" />
 <Relationship Id="rId17" Type="http://schemas.openxmlformats.org/officeDocument/2006/relationships/slide" Target="slides/slide16.xml" />
 <Relationship Id="rId18" Type="http://schemas.openxmlformats.org/officeDocument/2006/relationships/slide" Target="slides/slide17.xml" />
 <Relationship Id="rId19" Type="http://schemas.openxmlformats.org/officeDocument/2006/relationships/slide" Target="slides/slide18.xml" />
 <Relationship Id="rId20" Type="http://schemas.openxmlformats.org/officeDocument/2006/relationships/slide" Target="slides/slide19.xml" />
 <Relationship Id="rId21" Type="http://schemas.openxmlformats.org/officeDocument/2006/relationships/slide" Target="slides/slide20.xml" />
 <Relationship Id="rId22" Type="http://schemas.openxmlformats.org/officeDocument/2006/relationships/slide" Target="slides/slide21.xml" />
 <Relationship Id="rId23" Type="http://schemas.openxmlformats.org/officeDocument/2006/relationships/slide" Target="slides/slide22.xml" />
 <Relationship Id="rId24" Type="http://schemas.openxmlformats.org/officeDocument/2006/relationships/slide" Target="slides/slide23.xml" />
 <Relationship Id="rId25" Type="http://schemas.openxmlformats.org/officeDocument/2006/relationships/slide" Target="slides/slide24.xml" />
 <Relationship Id="rId26" Type="http://schemas.openxmlformats.org/officeDocument/2006/relationships/slide" Target="slides/slide25.xml" />
 <Relationship Id="rId27" Type="http://schemas.openxmlformats.org/officeDocument/2006/relationships/slide" Target="slides/slide26.xml" />
 <Relationship Id="rId28" Type="http://schemas.openxmlformats.org/officeDocument/2006/relationships/slide" Target="slides/slide27.xml" />
 <Relationship Id="rId29" Type="http://schemas.openxmlformats.org/officeDocument/2006/relationships/slide" Target="slides/slide28.xml" />
 <Relationship Id="rId30" Type="http://schemas.openxmlformats.org/officeDocument/2006/relationships/slide" Target="slides/slide29.xml" />
 <Relationship Id="rId31" Type="http://schemas.openxmlformats.org/officeDocument/2006/relationships/slide" Target="slides/slide30.xml" />
 <Relationship Id="rId32" Type="http://schemas.openxmlformats.org/officeDocument/2006/relationships/slide" Target="slides/slide31.xml" />
 <Relationship Id="rId33" Type="http://schemas.openxmlformats.org/officeDocument/2006/relationships/slide" Target="slides/slide32.xml" />
 <Relationship Id="rId34" Type="http://schemas.openxmlformats.org/officeDocument/2006/relationships/slide" Target="slides/slide33.xml" />
 <Relationship Id="rId35" Type="http://schemas.openxmlformats.org/officeDocument/2006/relationships/slide" Target="slides/slide34.xml" />
 <Relationship Id="rId36" Type="http://schemas.openxmlformats.org/officeDocument/2006/relationships/slide" Target="slides/slide35.xml" />
 <Relationship Id="rId37" Type="http://schemas.openxmlformats.org/officeDocument/2006/relationships/slide" Target="slides/slide36.xml" />
 <Relationship Id="rId38" Type="http://schemas.openxmlformats.org/officeDocument/2006/relationships/slide" Target="slides/slide37.xml" />
 <Relationship Id="rId39" Type="http://schemas.openxmlformats.org/officeDocument/2006/relationships/slide" Target="slides/slide38.xml" />
 <Relationship Id="rId40" Type="http://schemas.openxmlformats.org/officeDocument/2006/relationships/presProps" Target="presProps.xml" />
 <Relationship Id="rId41" Type="http://schemas.openxmlformats.org/officeDocument/2006/relationships/viewProps" Target="viewProps.xml" />
 <Relationship Id="rId42" Type="http://schemas.openxmlformats.org/officeDocument/2006/relationships/theme" Target="theme/theme1.xml" />
 <Relationship Id="rId43" Type="http://schemas.openxmlformats.org/officeDocument/2006/relationships/tableStyles" Target="tableStyles.xml" 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.jpeg" />
</Relationships>

</file>

<file path=ppt/slides/_rels/slide1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0.jpeg" />
</Relationships>

</file>

<file path=ppt/slides/_rels/slide1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1.jpeg" />
</Relationships>

</file>

<file path=ppt/slides/_rels/slide1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2.jpeg" />
</Relationships>

</file>

<file path=ppt/slides/_rels/slide1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3.jpeg" />
</Relationships>

</file>

<file path=ppt/slides/_rels/slide1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4.jpeg" />
</Relationships>

</file>

<file path=ppt/slides/_rels/slide1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5.jpeg" />
</Relationships>

</file>

<file path=ppt/slides/_rels/slide1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6.jpeg" />
</Relationships>

</file>

<file path=ppt/slides/_rels/slide1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7.jpeg" />
</Relationships>

</file>

<file path=ppt/slides/_rels/slide1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8.jpeg" />
</Relationships>

</file>

<file path=ppt/slides/_rels/slide1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9.jpeg" 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.jpeg" />
</Relationships>

</file>

<file path=ppt/slides/_rels/slide2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0.jpeg" />
</Relationships>

</file>

<file path=ppt/slides/_rels/slide2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1.jpeg" />
</Relationships>

</file>

<file path=ppt/slides/_rels/slide2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2.jpeg" />
</Relationships>

</file>

<file path=ppt/slides/_rels/slide2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3.jpeg" />
</Relationships>

</file>

<file path=ppt/slides/_rels/slide2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4.jpeg" />
</Relationships>

</file>

<file path=ppt/slides/_rels/slide2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5.jpeg" />
</Relationships>

</file>

<file path=ppt/slides/_rels/slide2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6.jpeg" />
</Relationships>

</file>

<file path=ppt/slides/_rels/slide2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7.jpeg" />
</Relationships>

</file>

<file path=ppt/slides/_rels/slide2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8.jpeg" />
</Relationships>

</file>

<file path=ppt/slides/_rels/slide2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9.jpeg" 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.jpeg" />
</Relationships>

</file>

<file path=ppt/slides/_rels/slide3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0.jpeg" />
</Relationships>

</file>

<file path=ppt/slides/_rels/slide3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1.jpeg" />
</Relationships>

</file>

<file path=ppt/slides/_rels/slide3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2.jpeg" />
</Relationships>

</file>

<file path=ppt/slides/_rels/slide3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3.jpeg" />
</Relationships>

</file>

<file path=ppt/slides/_rels/slide3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4.jpeg" />
</Relationships>

</file>

<file path=ppt/slides/_rels/slide3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5.jpeg" />
</Relationships>

</file>

<file path=ppt/slides/_rels/slide3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6.jpeg" />
</Relationships>

</file>

<file path=ppt/slides/_rels/slide3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7.jpeg" />
</Relationships>

</file>

<file path=ppt/slides/_rels/slide3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8.jpeg" 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4.jpeg" 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5.jpeg" 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6.jpeg" 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7.jpeg" 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8.jpeg" 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9.jpeg" 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035300" y="965200"/>
            <a:ext cx="61087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520"/>
              </a:lnSpc>
            </a:pPr>
            <a:r>
              <a:rPr lang="en-CA" sz="4090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تόريف اϟمندوب</a:t>
            </a:r>
          </a:p>
          <a:p>
            <a:pPr>
              <a:lnSpc>
                <a:spcPts val="5520"/>
              </a:lnSpc>
            </a:pPr>
            <a:endParaRPr lang="en-CA" sz="48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057400" y="1701800"/>
            <a:ext cx="70866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520"/>
              </a:lnSpc>
            </a:pPr>
            <a:r>
              <a:rPr lang="en-CA" sz="4090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والساϟيب اΘϟي تفيد اϟندب</a:t>
            </a:r>
          </a:p>
          <a:p>
            <a:pPr>
              <a:lnSpc>
                <a:spcPts val="5520"/>
              </a:lnSpc>
            </a:pPr>
            <a:endParaRPr lang="en-CA" sz="48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149600" y="4127500"/>
            <a:ext cx="59944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م.م.عدϧان عمر حδين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086100" y="4711700"/>
            <a:ext cx="6057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δϗم اθϟريόة السϣϼية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657600" y="5295900"/>
            <a:ext cx="54864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اϟكورس الول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533900" y="6350000"/>
            <a:ext cx="46101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1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628900" y="635000"/>
            <a:ext cx="65151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6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الساϟيب اΘϟي تفيد اϟندب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638300" y="1968500"/>
            <a:ext cx="7505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الساϟيب اΘϟي تدل على اϟندبϛ ثيرة، وأϫمهاϫ ي</a:t>
            </a:r>
            <a:r>
              <a:rPr lang="en-CA" sz="2725" spc="-20" smtClean="0">
                <a:solidFill>
                  <a:srgbClr val="30B6FC"/>
                </a:solidFill>
                <a:latin typeface="Arial Unicode MS"/>
                <a:cs typeface="Arial Unicode MS"/>
              </a:rPr>
              <a:t>: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04900" y="3022600"/>
            <a:ext cx="80391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545617">
              <a:lnSpc>
                <a:spcPts val="3800"/>
              </a:lnSpc>
            </a:pPr>
            <a:r>
              <a:rPr lang="en-CA" sz="273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- 1اόΘϟبي</a:t>
            </a:r>
            <a:r>
              <a:rPr lang="en-CA" sz="2735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ر اϟصريحΑ لفظ يندب أو يδن،ϣ ثلϗ وϟه</a:t>
            </a:r>
            <a:r>
              <a:rPr lang="en-CA" sz="273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- 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30" smtClean="0">
                <a:solidFill>
                  <a:srgbClr val="073D86"/>
                </a:solidFill>
                <a:latin typeface="Times New Roman Bold"/>
                <a:cs typeface="Times New Roman Bold"/>
              </a:rPr>
              <a:t>λلى ا عليه وسلمϓ</a:t>
            </a: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- ي رϣضان:" سننتϟ كمϗ ياϣه."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10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628900" y="635000"/>
            <a:ext cx="65151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6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الساϟيب اΘϟي تفيد اϟندب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841500" y="1739900"/>
            <a:ext cx="73025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14403">
              <a:lnSpc>
                <a:spcPts val="3800"/>
              </a:lnSpc>
              <a:tabLst>
                <a:tab pos="6426200" algn="l"/>
              </a:tabLst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-اϟطلب غير اϟجازم، وذϟك</a:t>
            </a:r>
            <a:r>
              <a:rPr lang="en-CA" sz="2733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Α أسلوب الϣر اδϟاΑ</a:t>
            </a: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ق</a:t>
            </a:r>
            <a:r>
              <a:rPr lang="en-CA" sz="273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	2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اϟمقΘرنΑ قرينةϟ فظية تصرف الϣر عن اϟوجوب إϟى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09700" y="2705100"/>
            <a:ext cx="77343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CA" sz="2735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اϟندب، وϗد تكون اϟقرينةϗ اعدة شرعية عاϣة،ϣ ثلϗ وϟه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3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تόاϟى:{ يا أيها اϟذين آϣنوا إذا تداينΘمΑ دين </a:t>
            </a: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إϟى أجل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46200" y="3683000"/>
            <a:ext cx="7797800" cy="259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98096">
              <a:lnSpc>
                <a:spcPts val="3825"/>
              </a:lnSpc>
            </a:pP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δϣمىϓ اΘϛبوهϓ }لف</a:t>
            </a:r>
            <a:r>
              <a:rPr lang="en-CA" sz="2733" b="1" spc="-3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ظ{ اΘϛبوه</a:t>
            </a: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}أϣر</a:t>
            </a:r>
            <a:r>
              <a:rPr lang="en-CA" sz="2733" b="1" spc="-30" smtClean="0">
                <a:solidFill>
                  <a:srgbClr val="073D86"/>
                </a:solidFill>
                <a:latin typeface="Times New Roman Bold"/>
                <a:cs typeface="Times New Roman Bold"/>
              </a:rPr>
              <a:t> يقΘضي اϟوجوب،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وλرفϣ ن اϟوجوب إϟى اϟندبΑ قرينة لحقةϓ ي اϵية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30" smtClean="0">
                <a:solidFill>
                  <a:srgbClr val="073D86"/>
                </a:solidFill>
                <a:latin typeface="Times New Roman Bold"/>
                <a:cs typeface="Times New Roman Bold"/>
              </a:rPr>
              <a:t>Αقوϟه تόاϟى:ϓ{ إن أϣنόΑ ضكمόΑ ضاϓ لي</a:t>
            </a: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ؤد اϟذي اؤتمن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أϣاΘϧه[ }اϟبقرة:]283 ،ϓ كΘاΑة اϟدينϣ ندوب، ل</a:t>
            </a:r>
            <a:r>
              <a:rPr lang="en-CA" sz="2735" b="1" spc="-2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ن اϟدائن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إن وΛقΑ مدينه ϼϓ حاجةϟ كΘاΑة اϟدين عليه،</a:t>
            </a:r>
          </a:p>
          <a:p>
            <a:pPr>
              <a:lnSpc>
                <a:spcPts val="3825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11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628900" y="635000"/>
            <a:ext cx="65151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6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الساϟيب اΘϟي تفيد اϟندب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1727200"/>
            <a:ext cx="7823200" cy="308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36219">
              <a:lnSpc>
                <a:spcPts val="3840"/>
              </a:lnSpc>
            </a:pPr>
            <a:r>
              <a:rPr lang="en-CA" sz="2477" b="1" spc="-2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وϣثلϗ وϟه تόاϟى:{ واϟذين يبΘغو</a:t>
            </a:r>
            <a:r>
              <a:rPr lang="en-CA" sz="2477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ن اϟكΘابϣ ماϣ لكت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أيماϧكمϓ كاتب</a:t>
            </a: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وϫم إن علمΘمϓ يهم خيرا[ }اϟنور:]33 ،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478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ϓلفظϛ اتبوϫم أϣرΑ مكاتبة اόϟبدϟ يصبح ح</a:t>
            </a:r>
            <a:r>
              <a:rPr lang="en-CA" sz="2478" b="1" spc="-3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راϓ يما</a:t>
            </a:r>
            <a:r>
              <a:rPr lang="en-CA" sz="2478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όΑ د،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وϟك</a:t>
            </a: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نϫ ذا الϣر يفيد اϟندبϟ لنص على اϟقرينةόΑ ده{ إن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علمΘمϓ يهم خيراόϓ }لق اϟكΘاΑة عل</a:t>
            </a: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ى علم اϟماϟكΑ أن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اϟكΘاΑة خيرϟ لόبد، وϟوجودϗ رينة أخرى وϫيϗ اعدة</a:t>
            </a:r>
          </a:p>
          <a:p>
            <a:pPr>
              <a:lnSpc>
                <a:spcPts val="384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66800" y="4660900"/>
            <a:ext cx="80772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85343">
              <a:lnSpc>
                <a:spcPts val="385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عاϣةϓ ي اθϟريόة أن اϟماϟكϟ ه حرية اΘϟصرفϓ يϣ لكه،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478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وأول اϵي</a:t>
            </a: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ةϧ صت علىΛ بوت اϟملكϟ هϣ{ ماϣ لكت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أيماϧكمϣ }ما يدل على أن الϣرϣ صروفϣ ن ا</a:t>
            </a: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ليجاب إϟى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495800" y="6350000"/>
            <a:ext cx="2882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12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480300" y="6261100"/>
            <a:ext cx="15494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اϟندب.</a:t>
            </a:r>
          </a:p>
          <a:p>
            <a:pPr>
              <a:lnSpc>
                <a:spcPts val="256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616200" y="355600"/>
            <a:ext cx="65278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8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الساϟيب اΘϟي تفيد اϟندب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90600" y="2705100"/>
            <a:ext cx="81534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71830">
              <a:lnSpc>
                <a:spcPts val="3850"/>
              </a:lnSpc>
            </a:pPr>
            <a:r>
              <a:rPr lang="en-CA" sz="2733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 - 3عدم ترتيب اόϟقوΑة على ترك اϟفόل،ϣ ع طل</a:t>
            </a: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بهϣ </a:t>
            </a:r>
            <a:r>
              <a:rPr lang="en-CA" sz="2723" spc="-20" smtClean="0">
                <a:solidFill>
                  <a:srgbClr val="30B6FC"/>
                </a:solidFill>
                <a:latin typeface="Arial Unicode MS"/>
                <a:cs typeface="Arial Unicode MS"/>
              </a:rPr>
              <a:t>ن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اθϟارع،ϛ</a:t>
            </a: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قوϟهλ - لى ا عليه وسلم" :- </a:t>
            </a:r>
            <a:r>
              <a:rPr lang="en-CA" sz="2735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إن ا يΤب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أن تؤتى</a:t>
            </a:r>
            <a:r>
              <a:rPr lang="en-CA" sz="2733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 رخصهϛ ما يجب أن تؤتى عزائمه"،ϓ اΤϟديث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467100" y="4191000"/>
            <a:ext cx="5676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ϟم يرتب عقوΑة على ترك اϟرخصة.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13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616200" y="355600"/>
            <a:ext cx="65278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8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الساϟيب اΘϟي تفيد اϟندب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1866900"/>
            <a:ext cx="7823200" cy="210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37159">
              <a:lnSpc>
                <a:spcPts val="3865"/>
              </a:lnSpc>
              <a:tabLst>
                <a:tab pos="2146300" algn="l"/>
              </a:tabLst>
            </a:pPr>
            <a:r>
              <a:rPr lang="en-CA" sz="2733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ϣ - 4واظبة اϟرسولλ - لى ا عليه وسلم </a:t>
            </a: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- عل</a:t>
            </a:r>
            <a:r>
              <a:rPr lang="en-CA" sz="2723" spc="-10" smtClean="0">
                <a:solidFill>
                  <a:srgbClr val="30B6FC"/>
                </a:solidFill>
                <a:latin typeface="Arial Unicode MS"/>
                <a:cs typeface="Arial Unicode MS"/>
              </a:rPr>
              <a:t>ى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اϟفόلϓ يόϣ ظم الحيان، وترϛهϓ ي حاϟة أوϓ يόΑ ض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الحيان</a:t>
            </a:r>
            <a:r>
              <a:rPr lang="en-CA" sz="2733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،ϟ يدل على عدم اόϟقاب على اΘϟرك،ϛ اδϟنن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	اϟمؤϛدةϗ بلϼλ ة اϟفرض أوόΑ دϫا.</a:t>
            </a:r>
          </a:p>
          <a:p>
            <a:pPr>
              <a:lnSpc>
                <a:spcPts val="3865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14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616200" y="355600"/>
            <a:ext cx="65278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8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الساϟيب اΘϟي تفيد اϟندب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81100" y="1727200"/>
            <a:ext cx="7962900" cy="259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776858">
              <a:lnSpc>
                <a:spcPts val="3850"/>
              </a:lnSpc>
              <a:tabLst>
                <a:tab pos="939800" algn="l"/>
              </a:tabLst>
            </a:pPr>
            <a:r>
              <a:rPr lang="en-CA" sz="2733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 - 5الساϟيب اόϟرΑية الخرى اΘϟي تدل عل</a:t>
            </a: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ى عد</a:t>
            </a:r>
            <a:r>
              <a:rPr lang="en-CA" sz="2723" spc="-10" smtClean="0">
                <a:solidFill>
                  <a:srgbClr val="30B6FC"/>
                </a:solidFill>
                <a:latin typeface="Arial Unicode MS"/>
                <a:cs typeface="Arial Unicode MS"/>
              </a:rPr>
              <a:t>م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الϟزام وعدم اΘΤΘϟيم،ϣ ثلϗ </a:t>
            </a:r>
            <a:r>
              <a:rPr lang="en-CA" sz="2733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وϟهλ - لى ا عليه وسلم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:ϣ" ن توοأ يوم اϟجمόةϓ بها وόϧمت، وϣن اغ</a:t>
            </a: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δΘل</a:t>
            </a:r>
            <a:r>
              <a:rPr lang="en-CA" sz="2735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-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ϓاϟغδل أϓضل  "وϣثلϗ </a:t>
            </a: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وϟه:" إن ا يΤ</a:t>
            </a:r>
            <a:r>
              <a:rPr lang="en-CA" sz="2733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ب أن يرى أΛر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	όϧمΘه على عبده"، وϗوϟه:" إن ا جميل يΤب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908800" y="4191000"/>
            <a:ext cx="2235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اϟجمال."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46200" y="4673600"/>
            <a:ext cx="7797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ϓهذه الحاديث تدل على طلب اϟفόل، وϟكنΑ دون إϟزام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524000" y="5156200"/>
            <a:ext cx="76200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ول تΘΤيم، وΑدون ترتيب اόϟقوΑة على اΘϟارك، وإϧما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574800" y="5651500"/>
            <a:ext cx="7569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اΘϗصر اϟطلب على اΤΘϟبيب وΑيان اϟفضل واΘϟرغيب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495800" y="6350000"/>
            <a:ext cx="22733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15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6870700" y="6261100"/>
            <a:ext cx="21590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CA" sz="2477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ϓي اϟفόل.</a:t>
            </a:r>
          </a:p>
          <a:p>
            <a:pPr>
              <a:lnSpc>
                <a:spcPts val="256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819400" y="660400"/>
            <a:ext cx="63246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6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ϫل اϟمندوبϣ أϣورΑ ه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79500" y="1879600"/>
            <a:ext cx="80645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50"/>
              </a:lnSpc>
              <a:tabLst>
                <a:tab pos="1778000" algn="l"/>
              </a:tabLst>
            </a:pP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Αما أن اϟندب يΘδفادϣ نλ يغة الϣر اϟمصΤوبΑ قرين</a:t>
            </a:r>
            <a:r>
              <a:rPr lang="en-CA" sz="2723" spc="-20" smtClean="0">
                <a:solidFill>
                  <a:srgbClr val="30B6FC"/>
                </a:solidFill>
                <a:latin typeface="Arial Unicode MS"/>
                <a:cs typeface="Arial Unicode MS"/>
              </a:rPr>
              <a:t>ة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λارϓة عن اليجاب إϟى اϟندب،ϓ يΘفرع عن ذϟكδϣ أϟة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	ϫاϣة، وϫيϫ ل اϟمندوبϣ أϣورΑ ه أم ل؟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30300" y="3352800"/>
            <a:ext cx="8013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20" smtClean="0">
                <a:solidFill>
                  <a:srgbClr val="00AF50"/>
                </a:solidFill>
                <a:latin typeface="Times New Roman Bold"/>
                <a:cs typeface="Times New Roman Bold"/>
              </a:rPr>
              <a:t>اتفق اόϟلما ˯علىϛ ون اϟمندوبϣ أϣوراΑ ه،Λ م اخΘلفوا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937000" y="3848100"/>
            <a:ext cx="52070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30" smtClean="0">
                <a:solidFill>
                  <a:srgbClr val="00AF50"/>
                </a:solidFill>
                <a:latin typeface="Times New Roman Bold"/>
                <a:cs typeface="Times New Roman Bold"/>
              </a:rPr>
              <a:t>ϓي طبيόةϫ ذا الϣر علىϗ وϟين: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16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819400" y="660400"/>
            <a:ext cx="63246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6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ϫل اϟمندوبϣ أϣورΑ ه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587500" y="1879600"/>
            <a:ext cx="75565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5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اϟقول الول :أن اϟمندوبϣ أϣورΑ ه حق</a:t>
            </a:r>
            <a:r>
              <a:rPr lang="en-CA" sz="2733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يقة، وϫو رأي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اϟجمهورϣ ن اθϟاόϓية واΤϟناΑلة وϗول عند اϟماϟكية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واϟمΤققينϣ ن اΤϟنفية، واسΘدϟوا على ذϟكΑ ما يلي: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98600" y="3352800"/>
            <a:ext cx="76454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- 1إنόϓ ل اϟمندوب يδمى طاعة، واϟطاعة تكونϣ ن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46200" y="3822700"/>
            <a:ext cx="77978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52981">
              <a:lnSpc>
                <a:spcPts val="3850"/>
              </a:lnSpc>
            </a:pP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اΘϣثال أϣر ا تόاϟىόϟ باده،ϓ كان اϟمندوبϣ أϣوراΑ ه.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AF50"/>
                </a:solidFill>
                <a:latin typeface="Times New Roman Bold"/>
                <a:cs typeface="Times New Roman Bold"/>
              </a:rPr>
              <a:t> - 2إن الϣر ين</a:t>
            </a: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قδمϟ غة إϟىδϗ مين أϣر إيجاب وأϣر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10" smtClean="0">
                <a:solidFill>
                  <a:srgbClr val="00AF50"/>
                </a:solidFill>
                <a:latin typeface="Times New Roman Bold"/>
                <a:cs typeface="Times New Roman Bold"/>
              </a:rPr>
              <a:t>ϧدب، وϛما أن اϟواجبϣ أϣورΑ ه،ϓ كذϟك يكون اϟمندوب</a:t>
            </a:r>
          </a:p>
          <a:p>
            <a:pPr>
              <a:lnSpc>
                <a:spcPts val="385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921500" y="5308600"/>
            <a:ext cx="22225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30" smtClean="0">
                <a:solidFill>
                  <a:srgbClr val="00AF50"/>
                </a:solidFill>
                <a:latin typeface="Times New Roman Bold"/>
                <a:cs typeface="Times New Roman Bold"/>
              </a:rPr>
              <a:t>ϣأϣوراΑ ه.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17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819400" y="660400"/>
            <a:ext cx="63246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6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ϫل اϟمندوبϣ أϣورΑ ه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46200" y="1739900"/>
            <a:ext cx="77978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40791">
              <a:lnSpc>
                <a:spcPts val="3800"/>
              </a:lnSpc>
              <a:tabLst>
                <a:tab pos="6781800" algn="l"/>
              </a:tabLst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-اϟمندوبϣ طلوبϛ اϟواجب، وϟكن اϟواجبϣ طلوب</a:t>
            </a:r>
            <a:r>
              <a:rPr lang="en-CA" sz="273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	3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ϣع ذم تارϛه، واϟمندوبϣ طلوبϣ ن اθϟارعϣ ع عدم ذم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651000" y="2717800"/>
            <a:ext cx="74930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تارϛه، واϟطلب أϣرϣ ن اθϟارع،ϓ اϟمندوبϣ أϣورΑ ه.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18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819400" y="660400"/>
            <a:ext cx="63246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6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ϫل اϟمندوبϣ أϣورΑ ه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82700" y="1727200"/>
            <a:ext cx="78613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544465">
              <a:lnSpc>
                <a:spcPts val="3850"/>
              </a:lnSpc>
            </a:pPr>
            <a:r>
              <a:rPr lang="en-CA" sz="2733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 اϟقول اϟثاϧي :أن اϟمندوبϟ يسϣ أϣوراΑ ه حقيقة</a:t>
            </a:r>
            <a:r>
              <a:rPr lang="en-CA" sz="2723" spc="-30" smtClean="0">
                <a:solidFill>
                  <a:srgbClr val="30B6FC"/>
                </a:solidFill>
                <a:latin typeface="Arial Unicode MS"/>
                <a:cs typeface="Arial Unicode MS"/>
              </a:rPr>
              <a:t>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وإϧماϫ وϣ أϣورΑ هϣ ج</a:t>
            </a:r>
            <a:r>
              <a:rPr lang="en-CA" sz="2733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ازا، وϫو رأيόΑ ض اΤϟنفية،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ϛاϟكرخي واϟرازي، وأخذتΑ هΘϛ ب اΤϟنفية، واسΘدϟوا</a:t>
            </a:r>
          </a:p>
          <a:p>
            <a:pPr>
              <a:lnSpc>
                <a:spcPts val="385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829300" y="3213100"/>
            <a:ext cx="3314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على ذϟكΑ ما يلي: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930400" y="3695700"/>
            <a:ext cx="7213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ϟ - 1وϛ ان اϟمندوبϣ أϣوراΑ ه حقيقةϟ كان ترϛه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55700" y="4191000"/>
            <a:ext cx="7988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όϣصية، واϟمόصيةόϣ اϗب عليهاϟ مخاϟفة الϣر،ϣ ع أن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473200" y="4673600"/>
            <a:ext cx="7670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اόϟلما ˯اتفقوا على أن ترك اϟمندوب ل يكونόϣ صية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19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997200" y="355600"/>
            <a:ext cx="61468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8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تόريف اϟمندوبϟ غة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133600" y="1803400"/>
            <a:ext cx="70104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  <a:tabLst>
                <a:tab pos="444500" algn="l"/>
              </a:tabLst>
            </a:pP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 اϟمندوبϓ ي اϟلغة :ا</a:t>
            </a:r>
            <a:r>
              <a:rPr lang="en-CA" sz="2477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لϤدعو إلϴه والϤسΘحب</a:t>
            </a:r>
            <a:r>
              <a:rPr lang="en-CA" sz="2467" spc="-10" smtClean="0">
                <a:solidFill>
                  <a:srgbClr val="30B6FC"/>
                </a:solidFill>
                <a:latin typeface="Arial Unicode MS"/>
                <a:cs typeface="Arial Unicode MS"/>
              </a:rPr>
              <a:t>،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468" spc="-10" smtClean="0">
                <a:solidFill>
                  <a:srgbClr val="000000"/>
                </a:solidFill>
                <a:latin typeface="Times New Roman"/>
                <a:cs typeface="Times New Roman"/>
              </a:rPr>
              <a:t>	واϟندب :الدعΎء إلى أمر مهم، </a:t>
            </a:r>
            <a:r>
              <a:rPr lang="en-CA" sz="2478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ومϨه قول</a:t>
            </a:r>
          </a:p>
          <a:p>
            <a:pPr>
              <a:lnSpc>
                <a:spcPts val="380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502400" y="2794000"/>
            <a:ext cx="2641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7" spc="-30" smtClean="0">
                <a:solidFill>
                  <a:srgbClr val="000000"/>
                </a:solidFill>
                <a:latin typeface="Times New Roman"/>
                <a:cs typeface="Times New Roman"/>
              </a:rPr>
              <a:t>الشΎعر: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937000" y="3378200"/>
            <a:ext cx="52070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ل يδأϟون أخاϫم حين يندΑهم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612900" y="3962400"/>
            <a:ext cx="75311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ϓي اϟنائبات علىϣ اϗ الΑ رϫاϧا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533900" y="6350000"/>
            <a:ext cx="46101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2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819400" y="660400"/>
            <a:ext cx="63246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6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ϫل اϟمندوبϣ أϣورΑ ه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511300" y="1371600"/>
            <a:ext cx="76327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  <a:tabLst>
                <a:tab pos="482600" algn="l"/>
              </a:tabLst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ϗ - 2ال</a:t>
            </a: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رسول اλ - لى ا عليه وسلمϟ" :- ول أ</a:t>
            </a:r>
            <a:r>
              <a:rPr lang="en-CA" sz="2467" spc="-10" smtClean="0">
                <a:solidFill>
                  <a:srgbClr val="30B6FC"/>
                </a:solidFill>
                <a:latin typeface="Arial Unicode MS"/>
                <a:cs typeface="Arial Unicode MS"/>
              </a:rPr>
              <a:t>ن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478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	أشق على أΘϣي لϣرتهمΑ اδϟواك عندϛ لϼλ ة"،</a:t>
            </a:r>
          </a:p>
          <a:p>
            <a:pPr>
              <a:lnSpc>
                <a:spcPts val="380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841500" y="2336800"/>
            <a:ext cx="73025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ϓاδϟواكϣ ندوب، وϟم يأϣرΑ ه اϟرسول عليه اϟصϼة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واϼδϟم، وϟو أϣرΑ هϟ كان واجبا.</a:t>
            </a:r>
          </a:p>
          <a:p>
            <a:pPr>
              <a:lnSpc>
                <a:spcPts val="39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536700" y="3429000"/>
            <a:ext cx="76073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85184">
              <a:lnSpc>
                <a:spcPts val="3800"/>
              </a:lnSpc>
              <a:tabLst>
                <a:tab pos="6527800" algn="l"/>
                <a:tab pos="6832600" algn="l"/>
              </a:tabLst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-الϣر حقيقةϓ يϟ فظ" اόϓل"، وϫذا اϟلفظ حقيقة</a:t>
            </a:r>
            <a:r>
              <a:rPr lang="en-CA" sz="2477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	3</a:t>
            </a:r>
            <a:r>
              <a:rPr lang="en-CA" sz="2467" spc="-30" smtClean="0">
                <a:solidFill>
                  <a:srgbClr val="30B6FC"/>
                </a:solidFill>
                <a:latin typeface="Arial Unicode MS"/>
                <a:cs typeface="Arial Unicode MS"/>
              </a:rPr>
              <a:t>	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ϓي اليجابϓ قط،ϓ الϣر حقيقةϓ ي اليجاب، ول يكون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172200" y="4406900"/>
            <a:ext cx="2971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حقيقةϓ ي اϟندب.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20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492500" y="927100"/>
            <a:ext cx="56515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728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أδϗام اϟمندوب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933700" y="1892300"/>
            <a:ext cx="6210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يقδم اόϟلما ˯اϟمندوب إϟىΛϼΛ ة أδϗام</a:t>
            </a:r>
            <a:r>
              <a:rPr lang="en-CA" sz="2723" spc="-10" smtClean="0">
                <a:solidFill>
                  <a:srgbClr val="30B6FC"/>
                </a:solidFill>
                <a:latin typeface="Arial Unicode MS"/>
                <a:cs typeface="Arial Unicode MS"/>
              </a:rPr>
              <a:t>: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39800" y="2946400"/>
            <a:ext cx="82042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577469">
              <a:lnSpc>
                <a:spcPts val="380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أول :اδϟنة اϟمؤϛدة :وϫيϣ ا </a:t>
            </a:r>
            <a:r>
              <a:rPr lang="en-CA" sz="2733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يثابϓ اعلها ول يόاϗب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تارϛها، وϟكنه يΤΘδق اϟلوم واΘόϟاب،ϓ اϟفόلϣ ندوب على</a:t>
            </a:r>
          </a:p>
          <a:p>
            <a:pPr>
              <a:lnSpc>
                <a:spcPts val="380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90600" y="3924300"/>
            <a:ext cx="81534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06857">
              <a:lnSpc>
                <a:spcPts val="3850"/>
              </a:lnSpc>
            </a:pP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وجه اΘϟأϛيد، ويθمل اδϟنن اϟمكΘوΑةϗ بل اϟفرائض أو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όΑدϫا،ϛ رΘόϛي اϟصبح وسنة اϟظهر وسنة اϟمغ</a:t>
            </a: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ر</a:t>
            </a: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ب وسنة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ا</a:t>
            </a:r>
            <a:r>
              <a:rPr lang="en-CA" sz="2733" b="1" spc="-20" smtClean="0">
                <a:solidFill>
                  <a:srgbClr val="073D86"/>
                </a:solidFill>
                <a:latin typeface="Times New Roman Bold"/>
                <a:cs typeface="Times New Roman Bold"/>
              </a:rPr>
              <a:t>θόϟا˯، وϣثل اϟمضمضة والسΘنθاقϓ ي اϟوοو.˯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21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416300" y="711200"/>
            <a:ext cx="57277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728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أδϗام اϟمندوب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03300" y="1663700"/>
            <a:ext cx="81407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12115">
              <a:lnSpc>
                <a:spcPts val="3850"/>
              </a:lnSpc>
              <a:tabLst>
                <a:tab pos="2146300" algn="l"/>
              </a:tabLst>
            </a:pP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واϟضاΑطϟ هذا اϟقδم أϧهϣ ا و</a:t>
            </a:r>
            <a:r>
              <a:rPr lang="en-CA" sz="2478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اظب عليه اϟنبيλ - ل</a:t>
            </a:r>
            <a:r>
              <a:rPr lang="en-CA" sz="2468" spc="-10" smtClean="0">
                <a:solidFill>
                  <a:srgbClr val="30B6FC"/>
                </a:solidFill>
                <a:latin typeface="Arial Unicode MS"/>
                <a:cs typeface="Arial Unicode MS"/>
              </a:rPr>
              <a:t>ى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 عليه وسلم - وϟم يΘرϛه إلϧ ادراϟ يبين جواز اΘϟرك،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	وأϧهϟ يس واجبا، ويδمى سنة اϟهدى.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651000" y="3213100"/>
            <a:ext cx="74930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88952">
              <a:lnSpc>
                <a:spcPts val="3900"/>
              </a:lnSpc>
              <a:tabLst>
                <a:tab pos="3771900" algn="l"/>
                <a:tab pos="6362700" algn="l"/>
              </a:tabLst>
            </a:pP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أنλ احبها يΤΘδق اϟثواب</a:t>
            </a:r>
            <a:r>
              <a:rPr lang="en-CA" sz="2478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	وحكم اδϟن اϟمؤϛدة</a:t>
            </a:r>
            <a:r>
              <a:rPr lang="en-CA" sz="2468" spc="-30" smtClean="0">
                <a:solidFill>
                  <a:srgbClr val="30B6FC"/>
                </a:solidFill>
                <a:latin typeface="Arial Unicode MS"/>
                <a:cs typeface="Arial Unicode MS"/>
              </a:rPr>
              <a:t>	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والجرϣ ن ا تόاϟى، وأن تارϛها ل يόاϗب، وϟكنه</a:t>
            </a:r>
          </a:p>
          <a:p>
            <a:pPr>
              <a:lnSpc>
                <a:spcPts val="39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295400" y="4191000"/>
            <a:ext cx="78486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50"/>
              </a:lnSpc>
            </a:pP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يόاتب ويϼم، لن ترϛهاόϣ اϧدةδϟ نة رسول ا، وأن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ϣا يόΘ</a:t>
            </a: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لقϣ نϫ ذا اϟقδمΑ اόθϟائر اϟدينيةϛ الذان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واϟجماعة إذا اتفق أϫلΑ لد على ترϛه وجبΘϗ اϟهم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511800" y="5676900"/>
            <a:ext cx="3632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لسΘهاΘϧهمΑ اδϟنة.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22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416300" y="787400"/>
            <a:ext cx="57277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726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أδϗام اϟمندوب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638300" y="1866900"/>
            <a:ext cx="7505700" cy="210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79248">
              <a:lnSpc>
                <a:spcPts val="3865"/>
              </a:lnSpc>
              <a:tabLst>
                <a:tab pos="406400" algn="l"/>
              </a:tabLst>
            </a:pP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Λاϧيا :اδϟنة غير اϟم</a:t>
            </a:r>
            <a:r>
              <a:rPr lang="en-CA" sz="2733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ؤϛدة :وϫيϣ ا يثابϓ اعلها و</a:t>
            </a:r>
            <a:r>
              <a:rPr lang="en-CA" sz="2723" spc="-20" smtClean="0">
                <a:solidFill>
                  <a:srgbClr val="30B6FC"/>
                </a:solidFill>
                <a:latin typeface="Arial Unicode MS"/>
                <a:cs typeface="Arial Unicode MS"/>
              </a:rPr>
              <a:t>ل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	يόاϗب تارϛها، ول يΤΘδق اϟلوم واΘόϟاب،ϓ اϟفόل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ϣندوبΑ دون تأϛيد،ϛ اϟصدϗة </a:t>
            </a: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غير اϟمكΘوΑة، وϼλة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2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اϟضΤى، وسنة اόϟصرϗ بل اϟفرض، وλيام الΛنين</a:t>
            </a:r>
          </a:p>
          <a:p>
            <a:pPr>
              <a:lnSpc>
                <a:spcPts val="3865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953000" y="3848100"/>
            <a:ext cx="41910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واϟخميسϣ نϛ ل أسبوع.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23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492500" y="850900"/>
            <a:ext cx="56515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726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أδϗام اϟمندوب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46200" y="1879600"/>
            <a:ext cx="77978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5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واϟضاΑطϟ هذا اϟقδم أϧهϣ اϟ م يوا</a:t>
            </a:r>
            <a:r>
              <a:rPr lang="en-CA" sz="2733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ظب عليه اϟنبيλ - لى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 عليه وسلم- ، وإϧماϛ ان يفόله اϟنبيϓ يόΑ ض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الحيان، ويδمىϫ ذا اϟقδمΤΘδϣ با،ϛ ما يδمىϧ اϓلة.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828800" y="3340100"/>
            <a:ext cx="73152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وحكم اδϟنة غير اϟمؤϛدة </a:t>
            </a:r>
            <a:r>
              <a:rPr lang="en-CA" sz="2735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أنϓ اعلها يΤΘδق اϟثواب،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وتارϛها ل يΤΘδق اϟلوم واΘόϟاب أو اόϟقاب.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24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416300" y="711200"/>
            <a:ext cx="57277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728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أδϗام اϟمندوب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90600" y="1943100"/>
            <a:ext cx="8153400" cy="210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71882">
              <a:lnSpc>
                <a:spcPts val="3830"/>
              </a:lnSpc>
            </a:pPr>
            <a:r>
              <a:rPr lang="en-CA" sz="2735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Λ اϟثا :اδϟنة اϟزائدة :وϫيϣ </a:t>
            </a:r>
            <a:r>
              <a:rPr lang="en-CA" sz="2735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 يثابϓ اعلها إنϧ وىΑ ه</a:t>
            </a:r>
            <a:r>
              <a:rPr lang="en-CA" sz="2725" spc="-20" smtClean="0">
                <a:solidFill>
                  <a:srgbClr val="30B6FC"/>
                </a:solidFill>
                <a:latin typeface="Arial Unicode MS"/>
                <a:cs typeface="Arial Unicode MS"/>
              </a:rPr>
              <a:t>ا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ΘϣاόΑة رسول اλ - لى ا عليه وسلم - واΘϟأسيΑ ه،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ول شي ˯على تارϛهاϣ طل</a:t>
            </a: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قا، وϫي أόϓال اϟرسول عليه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3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اϟصϼة اϼδϟم اϟجبلية اΘϟي يفόلهاΤΑ كمλ فΘه اϟبθرية</a:t>
            </a:r>
          </a:p>
          <a:p>
            <a:pPr>
              <a:lnSpc>
                <a:spcPts val="383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219200" y="3911600"/>
            <a:ext cx="7924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2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ϣما ل يόΘلقΑ الحكام اθϟرعيةϛ اϟنوم واϟمθي وϟبس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959100" y="4406900"/>
            <a:ext cx="6184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3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اϟبياضϣ ن اϟثياب والخΘضابΑ اΤϟنا.˯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25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416300" y="787400"/>
            <a:ext cx="57277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726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أδϗام اϟمندوب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511300" y="1968500"/>
            <a:ext cx="7632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ϓهذا اϟقδم ل يΘόبرϣ ن اΤϟكم اΘϟكليفي إلΑ نيةΘϣ اόΑة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663700" y="2451100"/>
            <a:ext cx="7480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اϟرسولλ - لى ا عليه وسلم - اΘϟي تدل على شدة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715000" y="2933700"/>
            <a:ext cx="34290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اόΘϟلق والΘϗداΑ ˯ه.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16000" y="3403600"/>
            <a:ext cx="81280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  <a:tabLst>
                <a:tab pos="571500" algn="l"/>
              </a:tabLst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واϟفرقΑ </a:t>
            </a:r>
            <a:r>
              <a:rPr lang="en-CA" sz="2477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ين اδϟنة غير اϟمؤϛدة واδϟنة اϟزائدة أن الوϟى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	يΤΘδقλ احبها اϟثوابΑ مجردϧ ية اϟفόل، واϟثاϧية ل</a:t>
            </a:r>
          </a:p>
          <a:p>
            <a:pPr>
              <a:lnSpc>
                <a:spcPts val="39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130300" y="4406900"/>
            <a:ext cx="8013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يΤΘδقλ احبها اϟثوابΑ مجردϧ ية اϟفόل، ولΑ دϣ نϧ ية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6007100" y="4889500"/>
            <a:ext cx="3136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الΘϗدا ˯واΘϟأسي.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26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590800" y="850900"/>
            <a:ext cx="65532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6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ϫل اϟمندوب حكم تكليفي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79500" y="2019300"/>
            <a:ext cx="80645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6763">
              <a:lnSpc>
                <a:spcPts val="380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اخΘلف علما ˯الλول أيضاϓ ي حقيقة اϟندب وϣاϫيΘه</a:t>
            </a:r>
            <a:r>
              <a:rPr lang="en-CA" sz="2467" spc="-10" smtClean="0">
                <a:solidFill>
                  <a:srgbClr val="30B6FC"/>
                </a:solidFill>
                <a:latin typeface="Arial Unicode MS"/>
                <a:cs typeface="Arial Unicode MS"/>
              </a:rPr>
              <a:t>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وϫل يΘόبرϣ ن اΤϟكم اΘϟكليفي أم ل يΘόبر؟ علىϗ وϟين: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90600" y="3581400"/>
            <a:ext cx="81534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943105">
              <a:lnSpc>
                <a:spcPts val="3800"/>
              </a:lnSpc>
            </a:pPr>
            <a:r>
              <a:rPr lang="en-CA" sz="2477" b="1" spc="-10" smtClean="0">
                <a:solidFill>
                  <a:srgbClr val="00AF50"/>
                </a:solidFill>
                <a:latin typeface="Times New Roman Bold"/>
                <a:cs typeface="Times New Roman Bold"/>
              </a:rPr>
              <a:t>اϟقول الول </a:t>
            </a: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:أن اϟندب حكم تكليفي،</a:t>
            </a:r>
            <a:r>
              <a:rPr lang="en-CA" sz="2477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 وϫو رأي أΑي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478" b="1" spc="-10" smtClean="0">
                <a:solidFill>
                  <a:srgbClr val="00AF50"/>
                </a:solidFill>
                <a:latin typeface="Times New Roman Bold"/>
                <a:cs typeface="Times New Roman Bold"/>
              </a:rPr>
              <a:t>إسΤاق السفرايينيϣ ن اθϟاόϓية، وأΑيΑ كر اϟباϧϼϗيϣ ن</a:t>
            </a:r>
          </a:p>
          <a:p>
            <a:pPr>
              <a:lnSpc>
                <a:spcPts val="380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58900" y="4546600"/>
            <a:ext cx="77851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2477" b="1" spc="-10" smtClean="0">
                <a:solidFill>
                  <a:srgbClr val="00AF50"/>
                </a:solidFill>
                <a:latin typeface="Times New Roman Bold"/>
                <a:cs typeface="Times New Roman Bold"/>
              </a:rPr>
              <a:t>اϟماϟكية، واΑن عقيل واΑنϗ داϣة واϟطوϓي واΑنϗ اοي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20" smtClean="0">
                <a:solidFill>
                  <a:srgbClr val="00AF50"/>
                </a:solidFill>
                <a:latin typeface="Times New Roman Bold"/>
                <a:cs typeface="Times New Roman Bold"/>
              </a:rPr>
              <a:t>اϟجبلϣ ن اΤϟناΑلة،</a:t>
            </a:r>
          </a:p>
          <a:p>
            <a:pPr>
              <a:lnSpc>
                <a:spcPts val="39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27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590800" y="927100"/>
            <a:ext cx="65532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8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ϫل اϟمندوب حكم تكليفي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57300" y="2679700"/>
            <a:ext cx="7886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لن اθϟارع طلبهϣ ن اϟمكلف،ϓ هوϣ ن خطاب ا تόاϟى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019300" y="3175000"/>
            <a:ext cx="7124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الΘϗضائي،ϓ كان اϟمندوب حكما تكليفيا، ول يخلو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04900" y="3657600"/>
            <a:ext cx="80391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اϟمندوبϣ ن اϟكلفة واϟمθقة،ϓ هو سببϟ لثواب، ويδمى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730500" y="4152900"/>
            <a:ext cx="64135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όϓله طاعة،ϓ اϟفόلΑ قصد اϟثوابϓ يه طاعة.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28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654300" y="355600"/>
            <a:ext cx="64897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8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ϫل اϟمندوب حكم تكليفي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1943100"/>
            <a:ext cx="78232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59793">
              <a:lnSpc>
                <a:spcPts val="3850"/>
              </a:lnSpc>
              <a:tabLst>
                <a:tab pos="508000" algn="l"/>
              </a:tabLst>
            </a:pPr>
            <a:r>
              <a:rPr lang="en-CA" sz="2735" b="1" spc="-30" smtClean="0">
                <a:solidFill>
                  <a:srgbClr val="00AF50"/>
                </a:solidFill>
                <a:latin typeface="Times New Roman Bold"/>
                <a:cs typeface="Times New Roman Bold"/>
              </a:rPr>
              <a:t>اϟ</a:t>
            </a:r>
            <a:r>
              <a:rPr lang="en-CA" sz="273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قول اϟثاϧي :أن اϟمندوبϟ يسΤΑ</a:t>
            </a:r>
            <a:r>
              <a:rPr lang="en-CA" sz="2735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 كم تكليفي، وϫ</a:t>
            </a:r>
            <a:r>
              <a:rPr lang="en-CA" sz="2725" spc="-30" smtClean="0">
                <a:solidFill>
                  <a:srgbClr val="30B6FC"/>
                </a:solidFill>
                <a:latin typeface="Arial Unicode MS"/>
                <a:cs typeface="Arial Unicode MS"/>
              </a:rPr>
              <a:t>و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رأي جمهور اόϟلما˯، واسΘدϟوا ع</a:t>
            </a:r>
            <a:r>
              <a:rPr lang="en-CA" sz="2733" b="1" spc="-10" smtClean="0">
                <a:solidFill>
                  <a:srgbClr val="00AF50"/>
                </a:solidFill>
                <a:latin typeface="Times New Roman Bold"/>
                <a:cs typeface="Times New Roman Bold"/>
              </a:rPr>
              <a:t>لى ذϟكΑ أن اΘϟكليف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	ϣاϓ يهϛ لفة وθϣقة، واϟمندوبϟ يسϓ يهϛ لفة ول</a:t>
            </a:r>
          </a:p>
          <a:p>
            <a:pPr>
              <a:lnSpc>
                <a:spcPts val="385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663700" y="3403600"/>
            <a:ext cx="74803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θϣقة، لن اϟمكلف يΘδطيع ترϛه،Α دون عقاب ول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حرϣة،ϓ كأن اϟمندوبϟ يسΘΑ كليفϛ اϟمباح.</a:t>
            </a:r>
          </a:p>
          <a:p>
            <a:pPr>
              <a:lnSpc>
                <a:spcPts val="39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29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540000" y="330200"/>
            <a:ext cx="3225800" cy="749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اϟمندوب اλطϼحا</a:t>
            </a:r>
          </a:p>
          <a:p>
            <a:pPr>
              <a:lnSpc>
                <a:spcPts val="4600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5537200" y="330200"/>
            <a:ext cx="1422400" cy="749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08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تόريف</a:t>
            </a:r>
          </a:p>
          <a:p>
            <a:pPr>
              <a:lnSpc>
                <a:spcPts val="4600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1866900" y="1816100"/>
            <a:ext cx="72771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7" spc="-30" smtClean="0">
                <a:solidFill>
                  <a:srgbClr val="000000"/>
                </a:solidFill>
                <a:latin typeface="Times New Roman"/>
                <a:cs typeface="Times New Roman"/>
              </a:rPr>
              <a:t>وϓي الλطϼح :نذكر تόريϴϔن له- </a:t>
            </a:r>
            <a:r>
              <a:rPr lang="en-CA" sz="2477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ك ΎϤف ΎϨϠόفي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705600" y="2311400"/>
            <a:ext cx="24384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8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الواجب-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905000" y="2832100"/>
            <a:ext cx="7239000" cy="173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902739">
              <a:lnSpc>
                <a:spcPts val="4250"/>
              </a:lnSpc>
            </a:pP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أحدϫما :يόΘلقΑ اϟماϫيةϓ ي دϟي</a:t>
            </a:r>
            <a:r>
              <a:rPr lang="en-CA" sz="2477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ل اΤϟكم.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اϟثاϧي :يόΘلقϓ ي أΛر اϟخطابΑ اϟمدح </a:t>
            </a:r>
            <a:r>
              <a:rPr lang="en-CA" sz="2477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واϟذم أو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Αاϟثواب واόϟقاب.</a:t>
            </a:r>
          </a:p>
          <a:p>
            <a:pPr>
              <a:lnSpc>
                <a:spcPts val="42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533900" y="6350000"/>
            <a:ext cx="46101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3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552700" y="660400"/>
            <a:ext cx="65913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726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حكم اθϟروعϓ ي اϟمندوب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739900" y="1727200"/>
            <a:ext cx="74041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01552">
              <a:lnSpc>
                <a:spcPts val="3850"/>
              </a:lnSpc>
            </a:pPr>
            <a:r>
              <a:rPr lang="en-CA" sz="2733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سبقϓ ي اόΘϟري</a:t>
            </a: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ف أن اϟمندوبϣ ا يΤΘδقϓ اعل</a:t>
            </a:r>
            <a:r>
              <a:rPr lang="en-CA" sz="2723" spc="-30" smtClean="0">
                <a:solidFill>
                  <a:srgbClr val="30B6FC"/>
                </a:solidFill>
                <a:latin typeface="Arial Unicode MS"/>
                <a:cs typeface="Arial Unicode MS"/>
              </a:rPr>
              <a:t>ه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اϟثواب، وتارϛ</a:t>
            </a:r>
            <a:r>
              <a:rPr lang="en-CA" sz="2733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ه ل يΤΘδق اόϟقاب، أي :إن اϟمδلم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ϣخيرΑ ين اϟفόلϟ كδب اϟثواب، وΑين اΘϟرك وعدم</a:t>
            </a:r>
          </a:p>
          <a:p>
            <a:pPr>
              <a:lnSpc>
                <a:spcPts val="385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955800" y="3187700"/>
            <a:ext cx="71882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الجر، أو إن اϟمكلف إن أراد اϟثواب والجرόϓ ل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اϟمندوب، وإل ترϛهΑ دون عقاب، أϣا إذا شرع</a:t>
            </a:r>
          </a:p>
          <a:p>
            <a:pPr>
              <a:lnSpc>
                <a:spcPts val="39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600200" y="4191000"/>
            <a:ext cx="7543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70"/>
              </a:lnSpc>
            </a:pPr>
            <a:r>
              <a:rPr lang="en-CA" sz="273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Αاϟمندوبϓ هل يبقىϟ ه اϟخيارϓ ي اسΘكمال اϟفόل أو</a:t>
            </a:r>
          </a:p>
          <a:p>
            <a:pPr>
              <a:lnSpc>
                <a:spcPts val="367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235200" y="4673600"/>
            <a:ext cx="6908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ترϛه، وإن ترϛه ϼϓ شي ˯عليه، أم يجبر على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032000" y="5156200"/>
            <a:ext cx="71120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السΘمرار؟ وόΘΑبير آخر،ϫ ل يبقى اϟمندوبόΑ د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473200" y="5651500"/>
            <a:ext cx="7670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اθϟروعΑ ه على حاϟه اδϟاΑقةϗ بل اθϟروع أم ينقلب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495800" y="6350000"/>
            <a:ext cx="20066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30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6604000" y="6261100"/>
            <a:ext cx="24257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CA" sz="2989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إϟى واجب؟</a:t>
            </a:r>
          </a:p>
          <a:p>
            <a:pPr>
              <a:lnSpc>
                <a:spcPts val="256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362200" y="838200"/>
            <a:ext cx="67818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10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حكم اθϟروعϓ ي اϟمندوب</a:t>
            </a:r>
          </a:p>
          <a:p>
            <a:pPr>
              <a:lnSpc>
                <a:spcPts val="5060"/>
              </a:lnSpc>
            </a:pPr>
            <a:endParaRPr lang="en-CA" sz="44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47800" y="2717800"/>
            <a:ext cx="7696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اخΘلف علما ˯الλولϓ يϫ ذه اϟمδأϟة علىϗ وϟين</a:t>
            </a:r>
            <a:r>
              <a:rPr lang="en-CA" sz="2723" spc="-10" smtClean="0">
                <a:solidFill>
                  <a:srgbClr val="30B6FC"/>
                </a:solidFill>
                <a:latin typeface="Arial Unicode MS"/>
                <a:cs typeface="Arial Unicode MS"/>
              </a:rPr>
              <a:t>: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55700" y="3771900"/>
            <a:ext cx="79883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79247">
              <a:lnSpc>
                <a:spcPts val="385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اϟقول الول :أن اϟمندوب يبقى على حاϟ</a:t>
            </a:r>
            <a:r>
              <a:rPr lang="en-CA" sz="2733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هόΑ د اθϟروع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ϓيه، ول يجب إتماϣه، وإن ترϛه اϟفاعل ϼϓ إΛم عليه ول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A4D028"/>
                </a:solidFill>
                <a:latin typeface="Times New Roman Bold"/>
                <a:cs typeface="Times New Roman Bold"/>
              </a:rPr>
              <a:t>يجب عليهϗ ضاؤه، وϫ</a:t>
            </a: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وϣ ذϫب اθϟاόϓية.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31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362200" y="914400"/>
            <a:ext cx="67818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107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حكم اθϟروعϓ ي اϟمندوب</a:t>
            </a:r>
          </a:p>
          <a:p>
            <a:pPr>
              <a:lnSpc>
                <a:spcPts val="5060"/>
              </a:lnSpc>
            </a:pPr>
            <a:endParaRPr lang="en-CA" sz="4406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98600" y="2019300"/>
            <a:ext cx="7645400" cy="210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22304">
              <a:lnSpc>
                <a:spcPts val="3830"/>
              </a:lnSpc>
              <a:tabLst>
                <a:tab pos="698500" algn="l"/>
              </a:tabLst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اϟقول اϟثاϧي :أن اϟمندوب ينقلب إ</a:t>
            </a:r>
            <a:r>
              <a:rPr lang="en-CA" sz="2477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ϟى واجب، ويصب</a:t>
            </a:r>
            <a:r>
              <a:rPr lang="en-CA" sz="2467" spc="-10" smtClean="0">
                <a:solidFill>
                  <a:srgbClr val="30B6FC"/>
                </a:solidFill>
                <a:latin typeface="Arial Unicode MS"/>
                <a:cs typeface="Arial Unicode MS"/>
              </a:rPr>
              <a:t>ح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لزϣاΑ اθϟروع، وأن اϟمكلف إذا شرعΑ اϟمندوب وجب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عليه إϛماϟه،ϟ كن يجوز ترϛه اسΘثنا ϼΑ ˯إΛمϟ لنص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A4D028"/>
                </a:solidFill>
                <a:latin typeface="Times New Roman Bold"/>
                <a:cs typeface="Times New Roman Bold"/>
              </a:rPr>
              <a:t>	عليه، وإ</a:t>
            </a: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ن ترϛه وجب عليهϗ ضاؤه، وϫوϣ ذϫب</a:t>
            </a:r>
          </a:p>
          <a:p>
            <a:pPr>
              <a:lnSpc>
                <a:spcPts val="383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277100" y="3987800"/>
            <a:ext cx="1866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30" smtClean="0">
                <a:solidFill>
                  <a:srgbClr val="A4D028"/>
                </a:solidFill>
                <a:latin typeface="Times New Roman Bold"/>
                <a:cs typeface="Times New Roman Bold"/>
              </a:rPr>
              <a:t>اΤϟنفية.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46200" y="4457700"/>
            <a:ext cx="77978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39371">
              <a:lnSpc>
                <a:spcPts val="380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وϓصل الϣامϣ اϟك وأΑوΛ و</a:t>
            </a:r>
            <a:r>
              <a:rPr lang="en-CA" sz="2477" b="1" spc="-10" smtClean="0">
                <a:solidFill>
                  <a:srgbClr val="A4D028"/>
                </a:solidFill>
                <a:latin typeface="Times New Roman Bold"/>
                <a:cs typeface="Times New Roman Bold"/>
              </a:rPr>
              <a:t>رϓ قال :يلزم التمام،ϓ إن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خرج ϼΑ عذرϟ زϣه اϟقضا˯، وإن خرجόΑ ذرϗ ϼϓ ضا˯،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937000" y="5448300"/>
            <a:ext cx="52070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A4D028"/>
                </a:solidFill>
                <a:latin typeface="Times New Roman Bold"/>
                <a:cs typeface="Times New Roman Bold"/>
              </a:rPr>
              <a:t>وϫوϣ اϧ قله اϟنوويϓ ي اϟمجموع.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32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362200" y="838200"/>
            <a:ext cx="67818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10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حكم اθϟروعϓ ي اϟمندوب</a:t>
            </a:r>
          </a:p>
          <a:p>
            <a:pPr>
              <a:lnSpc>
                <a:spcPts val="5060"/>
              </a:lnSpc>
            </a:pPr>
            <a:endParaRPr lang="en-CA" sz="44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365500" y="2717800"/>
            <a:ext cx="57785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2560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اسΘدل اΤϟنفية على رأيهمΑ الدϟة اΘϟاϟية: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41400" y="3162300"/>
            <a:ext cx="8102600" cy="152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43839">
              <a:lnSpc>
                <a:spcPts val="3600"/>
              </a:lnSpc>
            </a:pPr>
            <a:r>
              <a:rPr lang="en-CA" sz="2562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ϗ - 1ال ا تόاϟى:{ يا أيها اϟذين آϣنوا</a:t>
            </a:r>
            <a:r>
              <a:rPr lang="en-CA" sz="2562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أطيόوا ا وأطيόوا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2560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اϟرسول ول تبطلوا أعماϟكمΤ</a:t>
            </a:r>
            <a:r>
              <a:rPr lang="en-CA" sz="2560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ϣ[ })33  مد:]33 ،ϓ اϟمندوب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2560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όΑد اθϟروعΑ هλ ار عم ϼيΤΘδقλ احبه اϟثواب،ϓ إن ترϛه</a:t>
            </a:r>
          </a:p>
          <a:p>
            <a:pPr>
              <a:lnSpc>
                <a:spcPts val="360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676400" y="4546600"/>
            <a:ext cx="74676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2562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ϓقد أΑطل عمله وΛواΑه، واϟقرآن اϟكريم ينهى عن إΑطال</a:t>
            </a:r>
          </a:p>
          <a:p>
            <a:pPr>
              <a:lnSpc>
                <a:spcPts val="3450"/>
              </a:lnSpc>
            </a:pPr>
            <a:endParaRPr lang="en-CA" sz="3002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092700" y="5003800"/>
            <a:ext cx="40513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2560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اόϟمل،ϓ كان إتماϣه واجبا.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33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362200" y="838200"/>
            <a:ext cx="67818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10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حكم اθϟروعϓ ي اϟمندوب</a:t>
            </a:r>
          </a:p>
          <a:p>
            <a:pPr>
              <a:lnSpc>
                <a:spcPts val="5060"/>
              </a:lnSpc>
            </a:pPr>
            <a:endParaRPr lang="en-CA" sz="44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879600" y="2679700"/>
            <a:ext cx="72644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  <a:tabLst>
                <a:tab pos="6083300" algn="l"/>
              </a:tabLst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ϗ-ياس اθϟروعϓ ي اϟمندوب على اϟنذرΑ طريق</a:t>
            </a:r>
            <a:r>
              <a:rPr lang="en-CA" sz="273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	2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85900" y="3136900"/>
            <a:ext cx="76581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60"/>
              </a:lnSpc>
            </a:pPr>
            <a:r>
              <a:rPr lang="en-CA" sz="2735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الوϟى، وذϟك أن اϟنذر اΘϟزامϗ وϟي، واϟناذرϗ بل اϟنذر</a:t>
            </a:r>
          </a:p>
          <a:p>
            <a:pPr>
              <a:lnSpc>
                <a:spcPts val="346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33500" y="3568700"/>
            <a:ext cx="7810500" cy="1054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75132">
              <a:lnSpc>
                <a:spcPts val="3500"/>
              </a:lnSpc>
            </a:pP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ϣخيرΑ ين الΘϟزام وعدϣه، وόΑد اϟكϼم أλبح اϟنذر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واجبا، وϛذا اϟمندوب،ϓ اϟمكلفϗ بل اθϟروعϣ خيرΑ ين</a:t>
            </a:r>
          </a:p>
          <a:p>
            <a:pPr>
              <a:lnSpc>
                <a:spcPts val="35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08100" y="4470400"/>
            <a:ext cx="7835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70"/>
              </a:lnSpc>
            </a:pPr>
            <a:r>
              <a:rPr lang="en-CA" sz="2735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اϟفόل وعدϣه، وόΑد اθϟروع ينقلب إϟى واجبΑ الوϟى،</a:t>
            </a:r>
          </a:p>
          <a:p>
            <a:pPr>
              <a:lnSpc>
                <a:spcPts val="327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876800" y="4889500"/>
            <a:ext cx="4267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545"/>
              </a:lnSpc>
            </a:pP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لن اϟفόل أϗوىϣ ن اϟقول.</a:t>
            </a:r>
          </a:p>
          <a:p>
            <a:pPr>
              <a:lnSpc>
                <a:spcPts val="3545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34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362200" y="774700"/>
            <a:ext cx="67818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10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حكم اθϟروعϓ ي اϟمندوب</a:t>
            </a:r>
          </a:p>
          <a:p>
            <a:pPr>
              <a:lnSpc>
                <a:spcPts val="5060"/>
              </a:lnSpc>
            </a:pPr>
            <a:endParaRPr lang="en-CA" sz="44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511300" y="2717800"/>
            <a:ext cx="7632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  <a:tabLst>
                <a:tab pos="6451600" algn="l"/>
              </a:tabLst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-إن اθϟروعΑ اϟمندوب يجόله حقا ل، وحقوق ا</a:t>
            </a:r>
            <a:r>
              <a:rPr lang="en-CA" sz="273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	3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701800" y="3213100"/>
            <a:ext cx="7442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تόاϟى يجبλ ياΘϧها واΤϟفاظ عليها، وطريقλ ياϧة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09700" y="3683000"/>
            <a:ext cx="77343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اϟمندوبϫ وΑ إϟزام اϟمكلفΑ اϟباϗي أوΑ قضائهόΑ د ذϟك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احΘياطاϓ ي اόϟبادات.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35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362200" y="622300"/>
            <a:ext cx="67818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10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حكم اθϟروعϓ ي اϟمندوب</a:t>
            </a:r>
          </a:p>
          <a:p>
            <a:pPr>
              <a:lnSpc>
                <a:spcPts val="5060"/>
              </a:lnSpc>
            </a:pPr>
            <a:endParaRPr lang="en-CA" sz="44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543300" y="2184400"/>
            <a:ext cx="5600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واسΘدل اθϟاόϓية على رأيهمΑ ما يلي: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92200" y="2654300"/>
            <a:ext cx="80518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50"/>
              </a:lnSpc>
            </a:pP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- 1إن اϟمندوب يجوزϟ لمكلف أن يΘرϛهϓ ي اϟبد˯،ϓ كذϟك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όΑد اθϟروعΑ ه يجوزϟ ه ترϛه، واϟمكلفϣ خيرΑ ين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السΘمرارϓ ي اϟفόل وΑين ترϛه،ϓ اϟمندوب ل يΘغير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676400" y="4127500"/>
            <a:ext cx="7467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Αاθϟروع، لن حقيقة اθϟي ˯ل تΘغيرΑ اθϟروع، وأن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97000" y="4622800"/>
            <a:ext cx="77470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اϟمندوب يبقىόΑ د اθϟروعϣ ندوΑاΑ دϟيل أϧه يΘأدىΑ نية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231900" y="5092700"/>
            <a:ext cx="79121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اϟنفل، وأن إتمام اϟمندوب ل يΘόبر إسقاطاϟ واجبΑ لϫ و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أداϟ ˯نفل.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36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362200" y="558800"/>
            <a:ext cx="67818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10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حكم اθϟروعϓ ي اϟمندوب</a:t>
            </a:r>
          </a:p>
          <a:p>
            <a:pPr>
              <a:lnSpc>
                <a:spcPts val="5060"/>
              </a:lnSpc>
            </a:pPr>
            <a:endParaRPr lang="en-CA" sz="44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866900" y="2717800"/>
            <a:ext cx="72771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  <a:tabLst>
                <a:tab pos="6096000" algn="l"/>
              </a:tabLst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ϗ-ياس اϟصϼة واϟصيام على اϟصدϗة، وذϟك أن</a:t>
            </a:r>
            <a:r>
              <a:rPr lang="en-CA" sz="273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	2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85900" y="3213100"/>
            <a:ext cx="76581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الδϧان إذا أخرج عθرة دراϫمϟ لΘصدقΑ ها،Θϓ صدق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46200" y="3683000"/>
            <a:ext cx="77978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26136">
              <a:lnSpc>
                <a:spcPts val="3800"/>
              </a:lnSpc>
            </a:pP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Αدرϫمϓ قط،ϓ هوϓ ي اϟخيارϓ ي اϟباϗي، ول يجب عليه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اΘϟصدقΑ اθόϟرة، وϛذا اϟصϼة واϟصومϧ فϼ، إذا شرع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Αهما اϟمكلف ϼϓ ينقلب اϟباϗي إϟى واجب.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37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425700" y="774700"/>
            <a:ext cx="67183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105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حكم اθϟروعϓ ي اϟمندوب</a:t>
            </a:r>
          </a:p>
          <a:p>
            <a:pPr>
              <a:lnSpc>
                <a:spcPts val="5060"/>
              </a:lnSpc>
            </a:pPr>
            <a:endParaRPr lang="en-CA" sz="44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600200" y="2171700"/>
            <a:ext cx="75438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  <a:tabLst>
                <a:tab pos="6527800" algn="l"/>
              </a:tabLst>
            </a:pPr>
            <a:r>
              <a:rPr lang="en-CA" sz="2991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ϗ-ال رس</a:t>
            </a:r>
            <a:r>
              <a:rPr lang="en-CA" sz="2991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ول اλ - لى ا عليه وسلم" :- اϟصائم</a:t>
            </a:r>
            <a:r>
              <a:rPr lang="en-CA" sz="2991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	3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989" b="1" spc="-2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اϟمΘطوع أϣيرϧ فδه، إن شاλ ˯ام وإن شا ˯أϓطر"،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282700" y="3136900"/>
            <a:ext cx="78613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50"/>
              </a:lnSpc>
            </a:pPr>
            <a:r>
              <a:rPr lang="en-CA" sz="2989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وϫوϧ صλ ريحϓ ي حكم اϟمندوبόΑ د اθϟروعΑ ه، وأن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989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إتماϣه عائد إϟى اϟمكلف إن شا ˯اسΘمر، وإن شا ˯ترك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989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ول شي ˯عليه.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495800" y="6350000"/>
            <a:ext cx="4648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38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159000" y="342900"/>
            <a:ext cx="69850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8" b="1" spc="-20" smtClean="0">
                <a:solidFill>
                  <a:srgbClr val="000000"/>
                </a:solidFill>
                <a:latin typeface="Tahoma Bold"/>
                <a:cs typeface="Tahoma Bold"/>
              </a:rPr>
              <a:t>تعريف ا</a:t>
            </a:r>
            <a:r>
              <a:rPr lang="en-CA" sz="3408" b="1" spc="-20" smtClean="0">
                <a:solidFill>
                  <a:srgbClr val="000000"/>
                </a:solidFill>
                <a:latin typeface="Arial Bold"/>
                <a:cs typeface="Arial Bold"/>
              </a:rPr>
              <a:t>ل</a:t>
            </a:r>
            <a:r>
              <a:rPr lang="en-CA" sz="3408" b="1" spc="-20" smtClean="0">
                <a:solidFill>
                  <a:srgbClr val="000000"/>
                </a:solidFill>
                <a:latin typeface="Tahoma Bold"/>
                <a:cs typeface="Tahoma Bold"/>
              </a:rPr>
              <a:t>ول ل</a:t>
            </a:r>
            <a:r>
              <a:rPr lang="en-CA" sz="3408" b="1" spc="-20" smtClean="0">
                <a:solidFill>
                  <a:srgbClr val="000000"/>
                </a:solidFill>
                <a:latin typeface="Arial Bold"/>
                <a:cs typeface="Arial Bold"/>
              </a:rPr>
              <a:t>Ϡ</a:t>
            </a:r>
            <a:r>
              <a:rPr lang="en-CA" sz="3408" b="1" spc="-20" smtClean="0">
                <a:solidFill>
                  <a:srgbClr val="000000"/>
                </a:solidFill>
                <a:latin typeface="Tahoma Bold"/>
                <a:cs typeface="Tahoma Bold"/>
              </a:rPr>
              <a:t>مندوب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19200" y="1612900"/>
            <a:ext cx="7924800" cy="1638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79603">
              <a:lnSpc>
                <a:spcPts val="4000"/>
              </a:lnSpc>
              <a:tabLst>
                <a:tab pos="6870700" algn="l"/>
              </a:tabLst>
            </a:pPr>
            <a:r>
              <a:rPr lang="en-CA" sz="2320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اόΘϟريف الول:ϫ وϣ ا طلب اθϟارعόϓ له </a:t>
            </a:r>
            <a:r>
              <a:rPr lang="en-CA" sz="2320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طلبا غير جازم.</a:t>
            </a:r>
            <a:r>
              <a:rPr lang="en-CA" sz="2310" spc="-30" smtClean="0">
                <a:solidFill>
                  <a:srgbClr val="30B6FC"/>
                </a:solidFill>
                <a:latin typeface="Arial Unicode MS"/>
                <a:cs typeface="Arial Unicode MS"/>
              </a:rPr>
              <a:t>	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2320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ϣ - 1ا :اسمϣ وλولΑ مόنى اϟذي،λ فةόϓ ل اϟ</a:t>
            </a:r>
            <a:r>
              <a:rPr lang="en-CA" sz="2320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مكلف، </a:t>
            </a:r>
            <a:r>
              <a:rPr lang="en-CA" sz="2320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لن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2320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اϟمندوبϫ و اϟفόل اϟذي تόلقΑ ه اϟندب، واϟندب حكم شرعي</a:t>
            </a:r>
          </a:p>
          <a:p>
            <a:pPr>
              <a:lnSpc>
                <a:spcPts val="400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71600" y="3124200"/>
            <a:ext cx="7772400" cy="152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CA" sz="2321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يόΘلقΑ أόϓال اϟمكلفين، وϟفظϣ" ا "يθملϛ لόϓ ل يόΘلقΑ ه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2320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أحد ال</a:t>
            </a:r>
            <a:r>
              <a:rPr lang="en-CA" sz="2320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حكام اϟخمδة، ويخرجόϓ ل غير اϟمكلفϛ فόل ا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2320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تόاϟى، ϼϓ يوλفΑ اϟندب وا</a:t>
            </a:r>
            <a:r>
              <a:rPr lang="en-CA" sz="2320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ليجاب.</a:t>
            </a:r>
          </a:p>
          <a:p>
            <a:pPr>
              <a:lnSpc>
                <a:spcPts val="360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533900" y="6350000"/>
            <a:ext cx="46101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4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159000" y="342900"/>
            <a:ext cx="69850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8" b="1" spc="-20" smtClean="0">
                <a:solidFill>
                  <a:srgbClr val="000000"/>
                </a:solidFill>
                <a:latin typeface="Tahoma Bold"/>
                <a:cs typeface="Tahoma Bold"/>
              </a:rPr>
              <a:t>تعريف ا</a:t>
            </a:r>
            <a:r>
              <a:rPr lang="en-CA" sz="3408" b="1" spc="-20" smtClean="0">
                <a:solidFill>
                  <a:srgbClr val="000000"/>
                </a:solidFill>
                <a:latin typeface="Arial Bold"/>
                <a:cs typeface="Arial Bold"/>
              </a:rPr>
              <a:t>ل</a:t>
            </a:r>
            <a:r>
              <a:rPr lang="en-CA" sz="3408" b="1" spc="-20" smtClean="0">
                <a:solidFill>
                  <a:srgbClr val="000000"/>
                </a:solidFill>
                <a:latin typeface="Tahoma Bold"/>
                <a:cs typeface="Tahoma Bold"/>
              </a:rPr>
              <a:t>ول ل</a:t>
            </a:r>
            <a:r>
              <a:rPr lang="en-CA" sz="3408" b="1" spc="-20" smtClean="0">
                <a:solidFill>
                  <a:srgbClr val="000000"/>
                </a:solidFill>
                <a:latin typeface="Arial Bold"/>
                <a:cs typeface="Arial Bold"/>
              </a:rPr>
              <a:t>Ϡ</a:t>
            </a:r>
            <a:r>
              <a:rPr lang="en-CA" sz="3408" b="1" spc="-20" smtClean="0">
                <a:solidFill>
                  <a:srgbClr val="000000"/>
                </a:solidFill>
                <a:latin typeface="Tahoma Bold"/>
                <a:cs typeface="Tahoma Bold"/>
              </a:rPr>
              <a:t>مندوب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08100" y="1524000"/>
            <a:ext cx="78359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22834">
              <a:lnSpc>
                <a:spcPts val="380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- 2طلب اθϟارعόϓ له :</a:t>
            </a:r>
            <a:r>
              <a:rPr lang="en-CA" sz="2733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وذϟكΑ خطاب ا الΘϗضا</a:t>
            </a: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ئي</a:t>
            </a:r>
            <a:r>
              <a:rPr lang="en-CA" sz="2723" spc="-10" smtClean="0">
                <a:solidFill>
                  <a:srgbClr val="30B6FC"/>
                </a:solidFill>
                <a:latin typeface="Arial Unicode MS"/>
                <a:cs typeface="Arial Unicode MS"/>
              </a:rPr>
              <a:t>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ويدخلϓ ي اόΘϟريف اϟواجب واϟمندوب، ويخرج اϟمباح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209800" y="2501900"/>
            <a:ext cx="6934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واϟمكروه واϟمΤرم؛ لن اθϟرعϟ م يطلبόϓ لها،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216400" y="2997200"/>
            <a:ext cx="4927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وتخرج الحكام اϟوόοية أيضا.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08100" y="3467100"/>
            <a:ext cx="7835900" cy="210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680796">
              <a:lnSpc>
                <a:spcPts val="383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- 3طلبا غير جازم :يخرج</a:t>
            </a:r>
            <a:r>
              <a:rPr lang="en-CA" sz="2733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 اϟواجبΑ أϧواعه، </a:t>
            </a: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لن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اθϟارع طلبه طلبا جازϣا، واϟطلب غير اϟجازم إϣا أن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يكونλ ريΤا أو غيرλ ريح،ϛ ما سنرىϗ ريبا.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ϓاϟمندوبϫ وόϓ ل اϟمكلف اϟذي طلبه اθϟارع</a:t>
            </a:r>
            <a:r>
              <a:rPr lang="en-CA" sz="2735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 طلبا غير</a:t>
            </a:r>
          </a:p>
          <a:p>
            <a:pPr>
              <a:lnSpc>
                <a:spcPts val="383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108700" y="5435600"/>
            <a:ext cx="3035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جازم ول حΘمي.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533900" y="6350000"/>
            <a:ext cx="46101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5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476500" y="635000"/>
            <a:ext cx="66675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375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اόΘϟريف اϟثاϧيϟ لمندوب</a:t>
            </a:r>
          </a:p>
          <a:p>
            <a:pPr>
              <a:lnSpc>
                <a:spcPts val="5060"/>
              </a:lnSpc>
            </a:pPr>
            <a:endParaRPr lang="en-CA" sz="44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81100" y="1955800"/>
            <a:ext cx="79629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  <a:tabLst>
                <a:tab pos="2451100" algn="l"/>
              </a:tabLst>
            </a:pP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اόΘϟريف اϟثاϧي :عرف الϣام اϟبي</a:t>
            </a:r>
            <a:r>
              <a:rPr lang="en-CA" sz="2478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ضاوي اϟمندوبϓ قال</a:t>
            </a:r>
            <a:r>
              <a:rPr lang="en-CA" sz="2468" spc="-10" smtClean="0">
                <a:solidFill>
                  <a:srgbClr val="30B6FC"/>
                </a:solidFill>
                <a:latin typeface="Arial Unicode MS"/>
                <a:cs typeface="Arial Unicode MS"/>
              </a:rPr>
              <a:t>: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	ϫوϣ ا يΤمدϓ اعله وليذم تارϛه."</a:t>
            </a:r>
            <a:r>
              <a:rPr lang="en-CA" sz="2467" smtClean="0">
                <a:solidFill>
                  <a:srgbClr val="000000"/>
                </a:solidFill>
                <a:latin typeface="Times New Roman"/>
                <a:cs typeface="Times New Roman"/>
              </a:rPr>
              <a:t>"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282700" y="2933700"/>
            <a:ext cx="7861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ϣ - 1ا يΤمد:ϣ ا اسمϣ وλولλ فةϟ فό</a:t>
            </a:r>
            <a:r>
              <a:rPr lang="en-CA" sz="2478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ل اϟمكلفϛ</a:t>
            </a:r>
            <a:r>
              <a:rPr lang="en-CA" sz="2468" spc="-10" smtClean="0">
                <a:solidFill>
                  <a:srgbClr val="000000"/>
                </a:solidFill>
                <a:latin typeface="Times New Roman"/>
                <a:cs typeface="Times New Roman"/>
              </a:rPr>
              <a:t>- ما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340600" y="3429000"/>
            <a:ext cx="18034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سبق-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22400" y="4013200"/>
            <a:ext cx="7721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  <a:tabLst>
                <a:tab pos="6731000" algn="l"/>
              </a:tabLst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اΤϟمدϟ غة :اϟثناΑ ˯اϟجميل علىόϓ ل اϟجم</a:t>
            </a:r>
            <a:r>
              <a:rPr lang="en-CA" sz="2477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يل، واϟمراد</a:t>
            </a:r>
            <a:r>
              <a:rPr lang="en-CA" sz="2467" spc="-30" smtClean="0">
                <a:solidFill>
                  <a:srgbClr val="30B6FC"/>
                </a:solidFill>
                <a:latin typeface="Arial Unicode MS"/>
                <a:cs typeface="Arial Unicode MS"/>
              </a:rPr>
              <a:t>	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879600" y="4495800"/>
            <a:ext cx="72644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Αهϫ نا اϟثوابϣ ن ا تόاϟى، ويخرجϣ ن اόΘϟريف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71600" y="4991100"/>
            <a:ext cx="77724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اϟمباح، لϧه ل حمدϓ يه على اϟفόل، ول حمدϓ يه على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7289800" y="5473700"/>
            <a:ext cx="1854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اΘϟرك.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4533900" y="6350000"/>
            <a:ext cx="46101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6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476500" y="635000"/>
            <a:ext cx="66675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3753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اόΘϟريف اϟثاϧيϟ لمندوب</a:t>
            </a:r>
          </a:p>
          <a:p>
            <a:pPr>
              <a:lnSpc>
                <a:spcPts val="5060"/>
              </a:lnSpc>
            </a:pPr>
            <a:endParaRPr lang="en-CA" sz="44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79500" y="1930400"/>
            <a:ext cx="8064500" cy="1054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ϓ - 2اعله:ϗ يد أول يخرج اϟمكروه واΤϟرا</a:t>
            </a:r>
            <a:r>
              <a:rPr lang="en-CA" sz="2478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م،ϓ إϧه يΤم</a:t>
            </a:r>
            <a:r>
              <a:rPr lang="en-CA" sz="2468" spc="-10" smtClean="0">
                <a:solidFill>
                  <a:srgbClr val="30B6FC"/>
                </a:solidFill>
                <a:latin typeface="Arial Unicode MS"/>
                <a:cs typeface="Arial Unicode MS"/>
              </a:rPr>
              <a:t>د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تارϛهما، وحمد اϟفاعل يدخلϓ يه اϟواجب واϟمندوب.</a:t>
            </a:r>
          </a:p>
          <a:p>
            <a:pPr>
              <a:lnSpc>
                <a:spcPts val="35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3441700"/>
            <a:ext cx="7823200" cy="1054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500"/>
              </a:lnSpc>
              <a:tabLst>
                <a:tab pos="6464300" algn="l"/>
                <a:tab pos="6756400" algn="l"/>
              </a:tabLst>
            </a:pPr>
            <a:r>
              <a:rPr lang="en-CA" sz="2477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-ول يذم تارϛه :يخرج اϟواجبΑ</a:t>
            </a:r>
            <a:r>
              <a:rPr lang="en-CA" sz="2477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 أϧواعه، لن تارك</a:t>
            </a:r>
            <a:r>
              <a:rPr lang="en-CA" sz="2477" b="1" smtClean="0">
                <a:solidFill>
                  <a:srgbClr val="FF0000"/>
                </a:solidFill>
                <a:latin typeface="Times New Roman Bold"/>
                <a:cs typeface="Times New Roman Bold"/>
              </a:rPr>
              <a:t>	3</a:t>
            </a:r>
            <a:r>
              <a:rPr lang="en-CA" sz="2467" spc="-30" smtClean="0">
                <a:solidFill>
                  <a:srgbClr val="30B6FC"/>
                </a:solidFill>
                <a:latin typeface="Arial Unicode MS"/>
                <a:cs typeface="Arial Unicode MS"/>
              </a:rPr>
              <a:t>	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3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اϟواجبϣ ذϣوم، أϣا تارك اϟمندوب ϼϓ يذم ول يόاϗب،</a:t>
            </a:r>
          </a:p>
          <a:p>
            <a:pPr>
              <a:lnSpc>
                <a:spcPts val="35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368800" y="4343400"/>
            <a:ext cx="4775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75"/>
              </a:lnSpc>
            </a:pPr>
            <a:r>
              <a:rPr lang="en-CA" sz="2478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لن اθϟارع ترϛهΑ دون جزم.</a:t>
            </a:r>
          </a:p>
          <a:p>
            <a:pPr>
              <a:lnSpc>
                <a:spcPts val="3375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533900" y="6350000"/>
            <a:ext cx="46101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7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530600" y="660400"/>
            <a:ext cx="56134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726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حكم اϟمندوب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57300" y="1879600"/>
            <a:ext cx="78867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61443">
              <a:lnSpc>
                <a:spcPts val="3850"/>
              </a:lnSpc>
              <a:tabLst>
                <a:tab pos="2463800" algn="l"/>
              </a:tabLst>
            </a:pP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حكم اϟمندوب :ويظهر حكم اϟمن</a:t>
            </a:r>
            <a:r>
              <a:rPr lang="en-CA" sz="2733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دوبϣ ن اόΘϟري</a:t>
            </a:r>
            <a:r>
              <a:rPr lang="en-CA" sz="2723" spc="-10" smtClean="0">
                <a:solidFill>
                  <a:srgbClr val="30B6FC"/>
                </a:solidFill>
                <a:latin typeface="Arial Unicode MS"/>
                <a:cs typeface="Arial Unicode MS"/>
              </a:rPr>
              <a:t>ف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اϟثاϧي، وϫو أنϓ اعله يΤΘδق اϟثواب والجرϣ ن ا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	تόاϟى، وتارϛه ل يΤΘδق اόϟقاب.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533900" y="6350000"/>
            <a:ext cx="46101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8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530600" y="660400"/>
            <a:ext cx="56134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726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حكم اϟمندوب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17600" y="1879600"/>
            <a:ext cx="8026400" cy="308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563829">
              <a:lnSpc>
                <a:spcPts val="3840"/>
              </a:lnSpc>
            </a:pPr>
            <a:r>
              <a:rPr lang="en-CA" sz="2733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ويطلق </a:t>
            </a: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اόϟلما ˯على اϟمندوب أسما ˯أخرى،ϛ اδϟنة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واϟناϓلة </a:t>
            </a:r>
            <a:r>
              <a:rPr lang="en-CA" sz="2733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واϟمرغبϓ يه واϟمΤΘδب والحδان،ϗ ال الϣام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73D86"/>
                </a:solidFill>
                <a:latin typeface="Times New Roman Bold"/>
                <a:cs typeface="Times New Roman Bold"/>
              </a:rPr>
              <a:t>تاج اϟدين اΑن اδϟبكي :واϟ</a:t>
            </a: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م</a:t>
            </a: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ندوب واϟمΤΘδب واΘϟطوع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واδϟنةΘϣ رادϓة، وخصόΑ ض اόϟلم</a:t>
            </a:r>
            <a:r>
              <a:rPr lang="en-CA" sz="2725" spc="-20" smtClean="0">
                <a:solidFill>
                  <a:srgbClr val="000000"/>
                </a:solidFill>
                <a:latin typeface="Times New Roman"/>
                <a:cs typeface="Times New Roman"/>
              </a:rPr>
              <a:t>اϟ</a:t>
            </a:r>
            <a:r>
              <a:rPr lang="en-CA" sz="2735" b="1" spc="-20" smtClean="0">
                <a:solidFill>
                  <a:srgbClr val="073D86"/>
                </a:solidFill>
                <a:latin typeface="Times New Roman Bold"/>
                <a:cs typeface="Times New Roman Bold"/>
              </a:rPr>
              <a:t> ˯فظ اδϟنةΑ ما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واظب عل</a:t>
            </a:r>
            <a:r>
              <a:rPr lang="en-CA" sz="2733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يه رسول اλ - لى ا عليه وسلمϛ - اϟوتر،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واϟمΤΘδبΑ ماϟ م يواظب عليه، واΘϟطوعΑ اخΘيارόΑ ض</a:t>
            </a:r>
          </a:p>
          <a:p>
            <a:pPr>
              <a:lnSpc>
                <a:spcPts val="384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879600" y="4800600"/>
            <a:ext cx="72644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CA" sz="2725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</a:t>
            </a:r>
            <a:r>
              <a:rPr lang="en-CA" sz="2735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لόϓال اΘϗداΑ ˯رسول اλ - لى ا عليه وسلم- 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73D86"/>
                </a:solidFill>
                <a:latin typeface="Times New Roman Bold"/>
                <a:cs typeface="Times New Roman Bold"/>
              </a:rPr>
              <a:t>ϛاϟلبس والوراد.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533900" y="6350000"/>
            <a:ext cx="46101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96" smtClean="0">
                <a:solidFill>
                  <a:srgbClr val="073D86"/>
                </a:solidFill>
                <a:latin typeface="Tahoma"/>
                <a:cs typeface="Tahoma"/>
              </a:rPr>
              <a:t>9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Privet1</vt:lpstr>
    </vt:vector>
  </TitlesOfParts>
  <Company>Investintech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A2E_Engine</dc:creator>
  <cp:lastModifiedBy>A2E_Engine</cp:lastModifiedBy>
  <dcterms:created xsi:type="dcterms:W3CDTF">2023-06-20T17:20:26Z</dcterms:created>
  <dcterms:modified xsi:type="dcterms:W3CDTF">2023-06-20T17:20:26Z</dcterms:modified>
</cp:coreProperties>
</file>