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  <p:sldMasterId id="2147483658" r:id="rId2"/>
  </p:sldMasterIdLst>
  <p:notesMasterIdLst>
    <p:notesMasterId r:id="rId14"/>
  </p:notesMasterIdLst>
  <p:handoutMasterIdLst>
    <p:handoutMasterId r:id="rId15"/>
  </p:handoutMasterIdLst>
  <p:sldIdLst>
    <p:sldId id="257" r:id="rId3"/>
    <p:sldId id="258" r:id="rId4"/>
    <p:sldId id="259" r:id="rId5"/>
    <p:sldId id="298" r:id="rId6"/>
    <p:sldId id="299" r:id="rId7"/>
    <p:sldId id="300" r:id="rId8"/>
    <p:sldId id="301" r:id="rId9"/>
    <p:sldId id="302" r:id="rId10"/>
    <p:sldId id="306" r:id="rId11"/>
    <p:sldId id="307" r:id="rId12"/>
    <p:sldId id="308" r:id="rId1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79197" autoAdjust="0"/>
  </p:normalViewPr>
  <p:slideViewPr>
    <p:cSldViewPr>
      <p:cViewPr varScale="1">
        <p:scale>
          <a:sx n="58" d="100"/>
          <a:sy n="58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26-Sep-21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2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26-Sep-21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4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0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87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6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41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88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52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73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55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8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18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0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21C2B3A6-6FFB-4AD9-9294-274796D4BC2F}" type="datetime1">
              <a:rPr lang="en-GB" sz="1100" smtClean="0"/>
              <a:t>26/09/2021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Show 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857D32D-DFBB-4B9D-873E-40B6724EA028}" type="datetime1">
              <a:rPr lang="en-GB" sz="1100" smtClean="0"/>
              <a:t>26/09/2021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45061514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9383430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50568156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26231659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96666727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88415520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31458680"/>
      </p:ext>
    </p:extLst>
  </p:cSld>
  <p:clrMapOvr>
    <a:masterClrMapping/>
  </p:clrMapOvr>
  <p:hf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29686262"/>
      </p:ext>
    </p:extLst>
  </p:cSld>
  <p:clrMapOvr>
    <a:masterClrMapping/>
  </p:clrMapOvr>
  <p:hf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96969491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E857D32D-DFBB-4B9D-873E-40B6724EA028}" type="datetime1">
              <a:rPr lang="en-GB" sz="1100" smtClean="0"/>
              <a:t>26/09/2021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1666B4A5-F16D-41D7-B5F1-DE57076C0E97}" type="datetime1">
              <a:rPr lang="en-GB" sz="1100" smtClean="0"/>
              <a:t>26/09/2021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Click to add section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BC8B40AA-6633-404D-BF22-7FF584938E0C}" type="datetime1">
              <a:rPr lang="en-GB" smtClean="0"/>
              <a:t>26/09/2021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/>
              <a:t>Click to add question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/>
              <a:t>Click to add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0FCA9DD9-537E-4862-ABAE-4E88FF6E8B97}" type="datetime1">
              <a:rPr lang="en-GB" smtClean="0"/>
              <a:t>26/09/2021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/>
              <a:t>Click to add question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/>
              <a:t>Click to add answer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/>
              <a:t>Click to add detail to the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3A23B10B-539A-4489-8E93-E0D6B1D80A8E}" type="datetime1">
              <a:rPr lang="en-GB" smtClean="0"/>
              <a:t>26/09/2021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/>
              <a:t>Click to add question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>
                <a:solidFill>
                  <a:schemeClr val="tx1">
                    <a:alpha val="40000"/>
                  </a:schemeClr>
                </a:solidFill>
              </a:rPr>
              <a:t>or FALSE?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2E2CC5E-FB3F-4626-85CA-CDCA0F3BA292}" type="datetime1">
              <a:rPr lang="en-GB" smtClean="0"/>
              <a:t>26/09/2021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/>
              <a:t>Click to add question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>
                <a:solidFill>
                  <a:schemeClr val="tx1">
                    <a:alpha val="40000"/>
                  </a:schemeClr>
                </a:solidFill>
              </a:rPr>
              <a:t>or FALSE?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item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item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item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item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item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5CD710C3-F0E0-4827-8762-38F39EFCAF9F}" type="datetime1">
              <a:rPr lang="en-GB" smtClean="0"/>
              <a:t>26/09/2021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match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match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match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match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/>
              <a:t>Click to add match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/>
              <a:t>Click to type your question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21C2B3A6-6FFB-4AD9-9294-274796D4BC2F}" type="datetime1">
              <a:rPr lang="en-GB" sz="1100" smtClean="0"/>
              <a:t>26/09/2021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7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hdr="0" ftr="0"/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BF2FD028-D841-49BF-8588-9AAF496595B2}" type="datetime1">
              <a:rPr lang="en-GB" sz="1100" smtClean="0"/>
              <a:t>26/09/2021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2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1600201" y="1371600"/>
            <a:ext cx="5486399" cy="9144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Partial differential</a:t>
            </a:r>
            <a:r>
              <a:rPr lang="en-US" sz="4400" dirty="0" smtClean="0">
                <a:latin typeface="Comic Sans MS" panose="030F0702030302020204" pitchFamily="66" charset="0"/>
              </a:rPr>
              <a:t> Equations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763000" cy="990600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Ministry of Higher Education			           Mathematics Department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Education					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		</a:t>
            </a:r>
          </a:p>
        </p:txBody>
      </p:sp>
      <p:sp>
        <p:nvSpPr>
          <p:cNvPr id="11" name="Rectangle 25"/>
          <p:cNvSpPr txBox="1">
            <a:spLocks/>
          </p:cNvSpPr>
          <p:nvPr/>
        </p:nvSpPr>
        <p:spPr>
          <a:xfrm>
            <a:off x="685800" y="2743200"/>
            <a:ext cx="7467600" cy="2438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Academic Year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Dr. Adnan</a:t>
            </a:r>
            <a:r>
              <a:rPr kumimoji="0" lang="en-US" sz="2800" b="0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A. Jalal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500495" y="291306"/>
            <a:ext cx="8001000" cy="685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Derivation of a partial differential equation by the elimination of arbitrary constants.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8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u="sng" dirty="0"/>
                  <a:t>Situation III.</a:t>
                </a:r>
                <a:r>
                  <a:rPr lang="en-US" sz="2400" dirty="0"/>
                  <a:t> When the number of arbitrary constants is greater than the number of independent variables, then the elimination of arbitrary constants leads to a partial differential equation of order usually greater than one.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400" b="1" dirty="0" smtClean="0"/>
                  <a:t>example</a:t>
                </a:r>
                <a:endParaRPr lang="en-US" sz="24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/>
                        <m:t>𝑧</m:t>
                      </m:r>
                      <m:r>
                        <a:rPr lang="en-US"/>
                        <m:t>=</m:t>
                      </m:r>
                      <m:r>
                        <a:rPr lang="en-US" i="1"/>
                        <m:t>𝑎𝑥</m:t>
                      </m:r>
                      <m:r>
                        <a:rPr lang="en-US"/>
                        <m:t>+</m:t>
                      </m:r>
                      <m:r>
                        <a:rPr lang="en-US" i="1"/>
                        <m:t>𝑏𝑦</m:t>
                      </m:r>
                      <m:r>
                        <a:rPr lang="en-US"/>
                        <m:t>+</m:t>
                      </m:r>
                      <m:r>
                        <a:rPr lang="en-US" i="1"/>
                        <m:t>𝑐𝑥𝑦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dirty="0"/>
                  <a:t>we get </a:t>
                </a:r>
                <a:r>
                  <a:rPr lang="en-US" sz="2400" dirty="0" smtClean="0"/>
                  <a:t>three partial </a:t>
                </a:r>
                <a:r>
                  <a:rPr lang="en-US" sz="2400" dirty="0"/>
                  <a:t>differential </a:t>
                </a:r>
                <a:r>
                  <a:rPr lang="en-US" sz="2400" dirty="0" smtClean="0"/>
                  <a:t>equations</a:t>
                </a:r>
                <a:endParaRPr lang="en-US" sz="2400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/>
                              <m:t>∂</m:t>
                            </m:r>
                          </m:e>
                          <m:sup>
                            <m:r>
                              <a:rPr lang="en-US"/>
                              <m:t>2</m:t>
                            </m:r>
                          </m:sup>
                        </m:sSup>
                        <m:r>
                          <a:rPr lang="en-US" i="1"/>
                          <m:t>𝑧</m:t>
                        </m:r>
                      </m:num>
                      <m:den>
                        <m:r>
                          <a:rPr lang="en-US"/>
                          <m:t>∂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den>
                    </m:f>
                    <m:r>
                      <a:rPr lang="en-US"/>
                      <m:t>=</m:t>
                    </m:r>
                    <m:r>
                      <a:rPr lang="en-US" i="1"/>
                      <m:t>0</m:t>
                    </m:r>
                    <m:r>
                      <a:rPr lang="en-US" i="1"/>
                      <m:t>,  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/>
                              <m:t>∂</m:t>
                            </m:r>
                          </m:e>
                          <m:sup>
                            <m:r>
                              <a:rPr lang="en-US"/>
                              <m:t>2</m:t>
                            </m:r>
                          </m:sup>
                        </m:sSup>
                        <m:r>
                          <a:rPr lang="en-US" i="1"/>
                          <m:t>𝑧</m:t>
                        </m:r>
                      </m:num>
                      <m:den>
                        <m:r>
                          <a:rPr lang="en-US"/>
                          <m:t>∂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den>
                    </m:f>
                    <m:r>
                      <a:rPr lang="en-US"/>
                      <m:t>=</m:t>
                    </m:r>
                    <m:r>
                      <a:rPr lang="en-US" i="1"/>
                      <m:t>0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/>
                              <m:t>∂</m:t>
                            </m:r>
                            <m:r>
                              <a:rPr lang="en-US" i="1"/>
                              <m:t>𝑧</m:t>
                            </m:r>
                          </m:num>
                          <m:den>
                            <m:r>
                              <a:rPr lang="en-US"/>
                              <m:t>∂</m:t>
                            </m:r>
                            <m:r>
                              <a:rPr lang="en-US" i="1"/>
                              <m:t>𝑥</m:t>
                            </m:r>
                          </m:den>
                        </m:f>
                      </m:e>
                    </m:d>
                    <m:r>
                      <a:rPr lang="en-US"/>
                      <m:t>+</m:t>
                    </m:r>
                    <m:r>
                      <a:rPr lang="en-US" i="1"/>
                      <m:t>𝑦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/>
                              <m:t>∂</m:t>
                            </m:r>
                            <m:r>
                              <a:rPr lang="en-US" i="1"/>
                              <m:t>𝑧</m:t>
                            </m:r>
                          </m:num>
                          <m:den>
                            <m:r>
                              <a:rPr lang="en-US"/>
                              <m:t>∂</m:t>
                            </m:r>
                            <m:r>
                              <a:rPr lang="en-US" i="1"/>
                              <m:t>𝑦</m:t>
                            </m:r>
                          </m:den>
                        </m:f>
                      </m:e>
                    </m:d>
                    <m:r>
                      <a:rPr lang="en-US"/>
                      <m:t>=</m:t>
                    </m:r>
                    <m:r>
                      <a:rPr lang="en-US" i="1"/>
                      <m:t>𝑧</m:t>
                    </m:r>
                    <m:r>
                      <a:rPr lang="en-US"/>
                      <m:t>+</m:t>
                    </m:r>
                    <m:r>
                      <a:rPr lang="en-US" i="1"/>
                      <m:t>𝑥𝑦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/>
                                  <m:t>∂</m:t>
                                </m:r>
                              </m:e>
                              <m:sup>
                                <m:r>
                                  <a:rPr lang="en-US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𝑧</m:t>
                            </m:r>
                          </m:num>
                          <m:den>
                            <m:r>
                              <a:rPr lang="en-US"/>
                              <m:t>∂</m:t>
                            </m:r>
                            <m:r>
                              <a:rPr lang="en-US" i="1"/>
                              <m:t>𝑥</m:t>
                            </m:r>
                            <m:r>
                              <a:rPr lang="en-US"/>
                              <m:t>∂</m:t>
                            </m:r>
                            <m:r>
                              <a:rPr lang="en-US" i="1"/>
                              <m:t>𝑦</m:t>
                            </m:r>
                          </m:den>
                        </m:f>
                      </m:e>
                    </m:d>
                    <m:r>
                      <a:rPr lang="en-US" i="1"/>
                      <m:t> 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7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  <a:blipFill>
                <a:blip r:embed="rId3"/>
                <a:stretch>
                  <a:fillRect l="-1130" r="-1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11</a:t>
            </a:fld>
            <a:endParaRPr lang="en-US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628649" y="1066800"/>
            <a:ext cx="8086725" cy="51101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en-US" sz="5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dirty="0" smtClean="0"/>
              <a:t>Thank you</a:t>
            </a:r>
          </a:p>
          <a:p>
            <a:pPr algn="ctr">
              <a:lnSpc>
                <a:spcPct val="150000"/>
              </a:lnSpc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4167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  <a:cs typeface="Times New Roman" panose="02020603050405020304" pitchFamily="18" charset="0"/>
              </a:rPr>
              <a:t>Lecture Outlines</a:t>
            </a: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457200" y="1465517"/>
            <a:ext cx="7467600" cy="4221163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>
                <a:latin typeface="+mj-lt"/>
                <a:cs typeface="Times New Roman" panose="02020603050405020304" pitchFamily="18" charset="0"/>
              </a:rPr>
              <a:t>Introduction To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Partial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 D.E.</a:t>
            </a:r>
            <a:endParaRPr lang="en-US" sz="2400" b="1" dirty="0"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Order and degree of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partial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D.E. </a:t>
            </a:r>
            <a:endParaRPr lang="en-US" sz="2400" b="1" dirty="0" smtClean="0"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Linear and non-linear partial D.E.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Classification of first order partial D.E.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>
                <a:latin typeface="+mj-lt"/>
                <a:cs typeface="Times New Roman" panose="02020603050405020304" pitchFamily="18" charset="0"/>
              </a:rPr>
              <a:t>Origin of partial differential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equations.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u="sng" dirty="0">
                <a:latin typeface="+mj-lt"/>
                <a:cs typeface="Times New Roman" panose="02020603050405020304" pitchFamily="18" charset="0"/>
              </a:rPr>
              <a:t>Rule I.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Derivation of a partial differential equation by the elimination of arbitrary constants.</a:t>
            </a:r>
            <a:endParaRPr lang="en-US" sz="2400" b="1" dirty="0" smtClean="0"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400" b="1" dirty="0" smtClean="0"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400" b="1" dirty="0" smtClean="0"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400" b="1" dirty="0" smtClean="0"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400" b="1" dirty="0"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500495" y="291306"/>
            <a:ext cx="8001000" cy="6858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Partial D.E.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8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dirty="0"/>
                  <a:t>Definition</a:t>
                </a:r>
                <a:r>
                  <a:rPr lang="en-US" sz="2400" dirty="0"/>
                  <a:t>. An equation containing one or more partial derivatives of an unknown function of two or more independent variables is known as a </a:t>
                </a:r>
                <a:r>
                  <a:rPr lang="en-US" sz="2400" b="1" dirty="0"/>
                  <a:t>partial differential equation</a:t>
                </a:r>
                <a:r>
                  <a:rPr lang="en-US" sz="2400" dirty="0" smtClean="0"/>
                  <a:t>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sz="2400" i="1"/>
                        </m:ctrlPr>
                      </m:mPr>
                      <m:mr>
                        <m:e>
                          <m:r>
                            <a:rPr lang="en-US" sz="2400"/>
                            <m:t>∂</m:t>
                          </m:r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/∂</m:t>
                          </m:r>
                          <m:r>
                            <a:rPr lang="en-US" sz="2400" i="1"/>
                            <m:t>𝑥</m:t>
                          </m:r>
                          <m:r>
                            <a:rPr lang="en-US" sz="2400"/>
                            <m:t>+∂</m:t>
                          </m:r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/∂</m:t>
                          </m:r>
                          <m:r>
                            <a:rPr lang="en-US" sz="2400" i="1"/>
                            <m:t>𝑦</m:t>
                          </m:r>
                          <m:r>
                            <a:rPr lang="en-US" sz="2400"/>
                            <m:t>=</m:t>
                          </m:r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+</m:t>
                          </m:r>
                          <m:r>
                            <a:rPr lang="en-US" sz="2400" i="1"/>
                            <m:t>𝑥𝑦</m:t>
                          </m:r>
                        </m:e>
                        <m:e>
                          <m:r>
                            <a:rPr lang="en-US" sz="2400"/>
                            <m:t>…(</m:t>
                          </m:r>
                          <m:r>
                            <a:rPr lang="en-US" sz="2400"/>
                            <m:t>1</m:t>
                          </m:r>
                          <m:r>
                            <a:rPr lang="en-US" sz="2400"/>
                            <m:t>)</m:t>
                          </m:r>
                        </m:e>
                        <m:e/>
                      </m:mr>
                      <m:mr>
                        <m:e>
                          <m:r>
                            <a:rPr lang="en-US" sz="2400"/>
                            <m:t>(∂</m:t>
                          </m:r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/∂</m:t>
                          </m:r>
                          <m:r>
                            <a:rPr lang="en-US" sz="2400" i="1"/>
                            <m:t>𝑥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/>
                                <m:t>)</m:t>
                              </m:r>
                            </m:e>
                            <m:sup>
                              <m:r>
                                <a:rPr lang="en-US" sz="2400"/>
                                <m:t>2</m:t>
                              </m:r>
                            </m:sup>
                          </m:sSup>
                          <m:r>
                            <a:rPr lang="en-US" sz="2400"/>
                            <m:t>+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/>
                                <m:t>∂</m:t>
                              </m:r>
                            </m:e>
                            <m:sup>
                              <m:r>
                                <a:rPr lang="en-US" sz="2400"/>
                                <m:t>3</m:t>
                              </m:r>
                            </m:sup>
                          </m:sSup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/∂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𝑦</m:t>
                              </m:r>
                            </m:e>
                            <m:sup>
                              <m:r>
                                <a:rPr lang="en-US" sz="2400"/>
                                <m:t>3</m:t>
                              </m:r>
                            </m:sup>
                          </m:sSup>
                          <m:r>
                            <a:rPr lang="en-US" sz="2400"/>
                            <m:t>=</m:t>
                          </m:r>
                          <m:r>
                            <a:rPr lang="en-US" sz="2400"/>
                            <m:t>2</m:t>
                          </m:r>
                          <m:r>
                            <a:rPr lang="en-US" sz="2400" i="1"/>
                            <m:t>𝑥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/>
                                  </m:ctrlPr>
                                </m:fPr>
                                <m:num>
                                  <m:r>
                                    <a:rPr lang="en-US" sz="2400"/>
                                    <m:t>∂</m:t>
                                  </m:r>
                                  <m:r>
                                    <a:rPr lang="en-US" sz="2400" i="1"/>
                                    <m:t>𝑧</m:t>
                                  </m:r>
                                </m:num>
                                <m:den>
                                  <m:r>
                                    <a:rPr lang="en-US" sz="2400"/>
                                    <m:t>∂</m:t>
                                  </m:r>
                                  <m:r>
                                    <a:rPr lang="en-US" sz="2400" i="1"/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e>
                          <m:r>
                            <a:rPr lang="en-US" sz="2400"/>
                            <m:t>…(</m:t>
                          </m:r>
                          <m:r>
                            <a:rPr lang="en-US" sz="2400"/>
                            <m:t>2</m:t>
                          </m:r>
                          <m:r>
                            <a:rPr lang="en-US" sz="2400"/>
                            <m:t>)</m:t>
                          </m:r>
                        </m:e>
                        <m:e/>
                      </m:mr>
                      <m:mr>
                        <m:e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(∂</m:t>
                          </m:r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/∂</m:t>
                          </m:r>
                          <m:r>
                            <a:rPr lang="en-US" sz="2400" i="1"/>
                            <m:t>𝑥</m:t>
                          </m:r>
                          <m:r>
                            <a:rPr lang="en-US" sz="2400"/>
                            <m:t>)+∂</m:t>
                          </m:r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/∂</m:t>
                          </m:r>
                          <m:r>
                            <a:rPr lang="en-US" sz="2400" i="1"/>
                            <m:t>𝑦</m:t>
                          </m:r>
                          <m:r>
                            <a:rPr lang="en-US" sz="2400"/>
                            <m:t>=</m:t>
                          </m:r>
                          <m:r>
                            <a:rPr lang="en-US" sz="2400" i="1"/>
                            <m:t>𝑥</m:t>
                          </m:r>
                        </m:e>
                        <m:e>
                          <m:r>
                            <a:rPr lang="en-US" sz="2400"/>
                            <m:t>…(</m:t>
                          </m:r>
                          <m:r>
                            <a:rPr lang="en-US" sz="2400"/>
                            <m:t>3</m:t>
                          </m:r>
                          <m:r>
                            <a:rPr lang="en-US" sz="2400"/>
                            <m:t>)</m:t>
                          </m:r>
                        </m:e>
                        <m:e/>
                      </m:mr>
                    </m:m>
                  </m:oMath>
                </a14:m>
                <a:endParaRPr lang="en-US" sz="2400" dirty="0"/>
              </a:p>
              <a:p>
                <a:pPr algn="just"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>
          <p:sp>
            <p:nvSpPr>
              <p:cNvPr id="17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  <a:blipFill>
                <a:blip r:embed="rId3"/>
                <a:stretch>
                  <a:fillRect l="-980" r="-1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500495" y="291306"/>
            <a:ext cx="80010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Order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degree of a partial D.E. </a:t>
            </a:r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628649" y="1066800"/>
            <a:ext cx="8086725" cy="5110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b="1" dirty="0"/>
              <a:t>order of a partial differential equation</a:t>
            </a:r>
            <a:r>
              <a:rPr lang="en-US" sz="2400" dirty="0"/>
              <a:t> is defined as the order of the highest partial derivative </a:t>
            </a:r>
            <a:r>
              <a:rPr lang="en-US" sz="2400" dirty="0" smtClean="0"/>
              <a:t>occurring </a:t>
            </a:r>
            <a:r>
              <a:rPr lang="en-US" sz="2400" dirty="0"/>
              <a:t>in the partial differential equation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b="1" dirty="0"/>
              <a:t>degree of a partial differential equation</a:t>
            </a:r>
            <a:r>
              <a:rPr lang="en-US" sz="2400" dirty="0"/>
              <a:t> is the degree of the highest order derivative which occurs in it after the equation has been </a:t>
            </a:r>
            <a:r>
              <a:rPr lang="en-US" sz="2400" dirty="0" smtClean="0"/>
              <a:t>rationalized, </a:t>
            </a:r>
            <a:r>
              <a:rPr lang="en-US" sz="2400" dirty="0"/>
              <a:t>i.e., made free from radicals and fractions so far as derivatives are concerned.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500495" y="291306"/>
            <a:ext cx="80010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Linear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non-linear partial D.E.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8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dirty="0" smtClean="0"/>
                  <a:t>A </a:t>
                </a:r>
                <a:r>
                  <a:rPr lang="en-US" sz="2400" dirty="0"/>
                  <a:t>partial differential equation is said to be </a:t>
                </a:r>
                <a:r>
                  <a:rPr lang="en-US" sz="2400" b="1" dirty="0"/>
                  <a:t>linear</a:t>
                </a:r>
                <a:r>
                  <a:rPr lang="en-US" sz="2400" dirty="0"/>
                  <a:t> if the dependent variable and its partial derivatives occur only in the first degree and are not multiplied. A partial differential equation which is not linear is called a </a:t>
                </a:r>
                <a:r>
                  <a:rPr lang="en-US" sz="2400" b="1" dirty="0"/>
                  <a:t>non-linear</a:t>
                </a:r>
                <a:r>
                  <a:rPr lang="en-US" sz="2400" dirty="0"/>
                  <a:t> partial differential equation</a:t>
                </a:r>
                <a:r>
                  <a:rPr lang="en-US" sz="2400" dirty="0" smtClean="0"/>
                  <a:t>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sz="2400" i="1"/>
                        </m:ctrlPr>
                      </m:mPr>
                      <m:mr>
                        <m:e>
                          <m:r>
                            <a:rPr lang="en-US" sz="2400"/>
                            <m:t>∂</m:t>
                          </m:r>
                          <m:r>
                            <a:rPr lang="en-US" sz="2400" i="1"/>
                            <m:t>𝑢</m:t>
                          </m:r>
                          <m:r>
                            <a:rPr lang="en-US" sz="2400"/>
                            <m:t>/∂</m:t>
                          </m:r>
                          <m:r>
                            <a:rPr lang="en-US" sz="2400" i="1"/>
                            <m:t>𝑥</m:t>
                          </m:r>
                          <m:r>
                            <a:rPr lang="en-US" sz="2400"/>
                            <m:t>+∂</m:t>
                          </m:r>
                          <m:r>
                            <a:rPr lang="en-US" sz="2400" i="1"/>
                            <m:t>𝑢</m:t>
                          </m:r>
                          <m:r>
                            <a:rPr lang="en-US" sz="2400"/>
                            <m:t>/∂</m:t>
                          </m:r>
                          <m:r>
                            <a:rPr lang="en-US" sz="2400" i="1"/>
                            <m:t>𝑦</m:t>
                          </m:r>
                          <m:r>
                            <a:rPr lang="en-US" sz="2400"/>
                            <m:t>+∂</m:t>
                          </m:r>
                          <m:r>
                            <a:rPr lang="en-US" sz="2400" i="1"/>
                            <m:t>𝑢</m:t>
                          </m:r>
                          <m:r>
                            <a:rPr lang="en-US" sz="2400"/>
                            <m:t>/∂</m:t>
                          </m:r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=</m:t>
                          </m:r>
                          <m:r>
                            <a:rPr lang="en-US" sz="2400" i="1"/>
                            <m:t>𝑥𝑦𝑧</m:t>
                          </m:r>
                        </m:e>
                        <m:e>
                          <m:r>
                            <a:rPr lang="en-US" sz="2400"/>
                            <m:t>…(</m:t>
                          </m:r>
                          <m:r>
                            <a:rPr lang="en-US" sz="2400"/>
                            <m:t>4</m:t>
                          </m:r>
                          <m:r>
                            <a:rPr lang="en-US" sz="2400"/>
                            <m:t>)</m:t>
                          </m:r>
                        </m:e>
                        <m:e/>
                      </m:mr>
                      <m:mr>
                        <m:e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/>
                                <m:t>∂</m:t>
                              </m:r>
                            </m:e>
                            <m:sup>
                              <m:r>
                                <a:rPr lang="en-US" sz="2400"/>
                                <m:t>2</m:t>
                              </m:r>
                            </m:sup>
                          </m:sSup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/∂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/>
                                <m:t>2</m:t>
                              </m:r>
                            </m:sup>
                          </m:sSup>
                          <m:r>
                            <a:rPr lang="en-US" sz="2400"/>
                            <m:t>=(</m:t>
                          </m:r>
                          <m:r>
                            <a:rPr lang="en-US" sz="2400"/>
                            <m:t>1</m:t>
                          </m:r>
                          <m:r>
                            <a:rPr lang="en-US" sz="2400"/>
                            <m:t>+∂</m:t>
                          </m:r>
                          <m:r>
                            <a:rPr lang="en-US" sz="2400" i="1"/>
                            <m:t>𝑧</m:t>
                          </m:r>
                          <m:r>
                            <a:rPr lang="en-US" sz="2400"/>
                            <m:t>/∂</m:t>
                          </m:r>
                          <m:r>
                            <a:rPr lang="en-US" sz="2400" i="1"/>
                            <m:t>𝑦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/>
                                <m:t>)</m:t>
                              </m:r>
                            </m:e>
                            <m:sup>
                              <m:r>
                                <a:rPr lang="en-US" sz="2400"/>
                                <m:t>1</m:t>
                              </m:r>
                              <m:r>
                                <a:rPr lang="en-US" sz="2400"/>
                                <m:t>/</m:t>
                              </m:r>
                              <m:r>
                                <a:rPr lang="en-US" sz="2400"/>
                                <m:t>2</m:t>
                              </m:r>
                            </m:sup>
                          </m:sSup>
                        </m:e>
                        <m:e>
                          <m:r>
                            <a:rPr lang="en-US" sz="2400"/>
                            <m:t>…(</m:t>
                          </m:r>
                          <m:r>
                            <a:rPr lang="en-US" sz="2400"/>
                            <m:t>5</m:t>
                          </m:r>
                          <m:r>
                            <a:rPr lang="en-US" sz="2400"/>
                            <m:t>)</m:t>
                          </m:r>
                        </m:e>
                        <m:e/>
                      </m:mr>
                      <m:mr>
                        <m:e>
                          <m:r>
                            <a:rPr lang="en-US" sz="2400" i="1"/>
                            <m:t>𝑦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/>
                                <m:t>(∂</m:t>
                              </m:r>
                              <m:r>
                                <a:rPr lang="en-US" sz="2400" i="1"/>
                                <m:t>𝑧</m:t>
                              </m:r>
                              <m:r>
                                <a:rPr lang="en-US" sz="2400"/>
                                <m:t>/∂</m:t>
                              </m:r>
                              <m:r>
                                <a:rPr lang="en-US" sz="2400" i="1"/>
                                <m:t>𝑥</m:t>
                              </m:r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/>
                                    <m:t>)</m:t>
                                  </m:r>
                                </m:e>
                                <m:sup>
                                  <m:r>
                                    <a:rPr lang="en-US" sz="2400"/>
                                    <m:t>2</m:t>
                                  </m:r>
                                </m:sup>
                              </m:sSup>
                              <m:r>
                                <a:rPr lang="en-US" sz="2400"/>
                                <m:t>+(</m:t>
                              </m:r>
                              <m:acc>
                                <m:accPr>
                                  <m:chr m:val="ˆ"/>
                                  <m:ctrlPr>
                                    <a:rPr lang="en-US" sz="2400" i="1"/>
                                  </m:ctrlPr>
                                </m:accPr>
                                <m:e>
                                  <m:r>
                                    <a:rPr lang="en-US" sz="2400"/>
                                    <m:t>∂</m:t>
                                  </m:r>
                                </m:e>
                              </m:acc>
                              <m:r>
                                <a:rPr lang="en-US" sz="2400" i="1"/>
                                <m:t>𝑧</m:t>
                              </m:r>
                              <m:r>
                                <a:rPr lang="en-US" sz="2400"/>
                                <m:t>/∂</m:t>
                              </m:r>
                              <m:r>
                                <a:rPr lang="en-US" sz="2400" i="1"/>
                                <m:t>𝑦</m:t>
                              </m:r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/>
                                    <m:t>)</m:t>
                                  </m:r>
                                </m:e>
                                <m:sup>
                                  <m:r>
                                    <a:rPr lang="en-US" sz="2400"/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/>
                            <m:t>=</m:t>
                          </m:r>
                          <m:r>
                            <a:rPr lang="en-US" sz="2400" i="1"/>
                            <m:t>𝑧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/>
                                  </m:ctrlPr>
                                </m:fPr>
                                <m:num>
                                  <m:r>
                                    <a:rPr lang="en-US" sz="2400"/>
                                    <m:t>∂</m:t>
                                  </m:r>
                                  <m:r>
                                    <a:rPr lang="en-US" sz="2400" i="1"/>
                                    <m:t>𝑧</m:t>
                                  </m:r>
                                </m:num>
                                <m:den>
                                  <m:r>
                                    <a:rPr lang="en-US" sz="2400"/>
                                    <m:t>∂</m:t>
                                  </m:r>
                                  <m:r>
                                    <a:rPr lang="en-US" sz="2400" i="1"/>
                                    <m:t>𝑦</m:t>
                                  </m:r>
                                </m:den>
                              </m:f>
                            </m:e>
                          </m:d>
                        </m:e>
                        <m:e>
                          <m:r>
                            <a:rPr lang="en-US" sz="2400"/>
                            <m:t>…(</m:t>
                          </m:r>
                          <m:r>
                            <a:rPr lang="en-US" sz="2400"/>
                            <m:t>6</m:t>
                          </m:r>
                          <m:r>
                            <a:rPr lang="en-US" sz="2400"/>
                            <m:t>)</m:t>
                          </m:r>
                        </m:e>
                        <m:e/>
                      </m:mr>
                    </m:m>
                  </m:oMath>
                </a14:m>
                <a:endParaRPr lang="en-US" sz="2400" dirty="0"/>
              </a:p>
              <a:p>
                <a:pPr algn="just"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>
          <p:sp>
            <p:nvSpPr>
              <p:cNvPr id="17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  <a:blipFill>
                <a:blip r:embed="rId3"/>
                <a:stretch>
                  <a:fillRect l="-980" r="-1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500495" y="291306"/>
            <a:ext cx="80010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first order partial D.E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8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dirty="0"/>
                  <a:t>A first order equation </a:t>
                </a:r>
                <a14:m>
                  <m:oMath xmlns:m="http://schemas.openxmlformats.org/officeDocument/2006/math">
                    <m:r>
                      <a:rPr lang="en-US" sz="2400" i="1"/>
                      <m:t>𝑓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𝑧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𝑝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𝑞</m:t>
                    </m:r>
                    <m:r>
                      <a:rPr lang="en-US" sz="2400"/>
                      <m:t>)=</m:t>
                    </m:r>
                    <m:r>
                      <a:rPr lang="en-US" sz="2400"/>
                      <m:t>0</m:t>
                    </m:r>
                  </m:oMath>
                </a14:m>
                <a:r>
                  <a:rPr lang="en-US" sz="2400" dirty="0"/>
                  <a:t> is known as </a:t>
                </a:r>
                <a:endParaRPr lang="en-US" sz="2400" b="1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en-US" sz="2400" b="1" dirty="0" smtClean="0"/>
                  <a:t>Linear equation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i="1"/>
                      <m:t>𝑃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)</m:t>
                    </m:r>
                    <m:r>
                      <a:rPr lang="en-US" sz="2400" i="1"/>
                      <m:t>𝑝</m:t>
                    </m:r>
                    <m:r>
                      <a:rPr lang="en-US" sz="2400"/>
                      <m:t>+</m:t>
                    </m:r>
                    <m:r>
                      <a:rPr lang="en-US" sz="2400" i="1"/>
                      <m:t>𝑄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)</m:t>
                    </m:r>
                    <m:r>
                      <a:rPr lang="en-US" sz="2400" i="1"/>
                      <m:t>𝑞</m:t>
                    </m:r>
                    <m:r>
                      <a:rPr lang="en-US" sz="2400"/>
                      <m:t>=</m:t>
                    </m:r>
                    <m:r>
                      <a:rPr lang="en-US" sz="2400" i="1"/>
                      <m:t>𝑅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)</m:t>
                    </m:r>
                    <m:r>
                      <a:rPr lang="en-US" sz="2400" i="1"/>
                      <m:t>𝑧</m:t>
                    </m:r>
                    <m:r>
                      <a:rPr lang="en-US" sz="2400"/>
                      <m:t>+</m:t>
                    </m:r>
                    <m:r>
                      <a:rPr lang="en-US" sz="2400" i="1"/>
                      <m:t>𝑆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)</m:t>
                    </m:r>
                  </m:oMath>
                </a14:m>
                <a:endParaRPr lang="en-US" sz="2800" b="1" dirty="0"/>
              </a:p>
              <a:p>
                <a:pPr algn="just">
                  <a:lnSpc>
                    <a:spcPct val="150000"/>
                  </a:lnSpc>
                </a:pPr>
                <a:r>
                  <a:rPr lang="en-US" sz="2400" b="1" dirty="0"/>
                  <a:t>Semi-linear </a:t>
                </a:r>
                <a:r>
                  <a:rPr lang="en-US" sz="2400" b="1" dirty="0" smtClean="0"/>
                  <a:t>equation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i="1"/>
                      <m:t>𝑃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)</m:t>
                    </m:r>
                    <m:r>
                      <a:rPr lang="en-US" sz="2400" i="1"/>
                      <m:t>𝑝</m:t>
                    </m:r>
                    <m:r>
                      <a:rPr lang="en-US" sz="2400"/>
                      <m:t>+</m:t>
                    </m:r>
                    <m:r>
                      <a:rPr lang="en-US" sz="2400" i="1"/>
                      <m:t>𝑄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)</m:t>
                    </m:r>
                    <m:r>
                      <a:rPr lang="en-US" sz="2400" i="1"/>
                      <m:t>𝑞</m:t>
                    </m:r>
                    <m:r>
                      <a:rPr lang="en-US" sz="2400"/>
                      <m:t>=</m:t>
                    </m:r>
                    <m:r>
                      <a:rPr lang="en-US" sz="2400" i="1"/>
                      <m:t>𝑅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𝑧</m:t>
                    </m:r>
                    <m:r>
                      <a:rPr lang="en-US" sz="2400"/>
                      <m:t>)</m:t>
                    </m:r>
                  </m:oMath>
                </a14:m>
                <a:endParaRPr lang="en-US" sz="2800" b="1" dirty="0"/>
              </a:p>
              <a:p>
                <a:pPr algn="just">
                  <a:lnSpc>
                    <a:spcPct val="150000"/>
                  </a:lnSpc>
                </a:pPr>
                <a:r>
                  <a:rPr lang="en-US" sz="2400" b="1" dirty="0"/>
                  <a:t>Quasi-linear </a:t>
                </a:r>
                <a:r>
                  <a:rPr lang="en-US" sz="2400" b="1" dirty="0" smtClean="0"/>
                  <a:t>equation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i="1"/>
                      <m:t>𝑃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𝑧</m:t>
                    </m:r>
                    <m:r>
                      <a:rPr lang="en-US" sz="2400"/>
                      <m:t>)</m:t>
                    </m:r>
                    <m:r>
                      <a:rPr lang="en-US" sz="2400" i="1"/>
                      <m:t>𝑝</m:t>
                    </m:r>
                    <m:r>
                      <a:rPr lang="en-US" sz="2400"/>
                      <m:t>+</m:t>
                    </m:r>
                    <m:r>
                      <a:rPr lang="en-US" sz="2400" i="1"/>
                      <m:t>𝑄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𝑧</m:t>
                    </m:r>
                    <m:r>
                      <a:rPr lang="en-US" sz="2400"/>
                      <m:t>)</m:t>
                    </m:r>
                    <m:r>
                      <a:rPr lang="en-US" sz="2400" i="1"/>
                      <m:t>𝑞</m:t>
                    </m:r>
                    <m:r>
                      <a:rPr lang="en-US" sz="2400"/>
                      <m:t>=</m:t>
                    </m:r>
                    <m:r>
                      <a:rPr lang="en-US" sz="2400" i="1"/>
                      <m:t>𝑅</m:t>
                    </m:r>
                    <m:r>
                      <a:rPr lang="en-US" sz="2400"/>
                      <m:t>(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,</m:t>
                    </m:r>
                    <m:r>
                      <a:rPr lang="en-US" sz="2400" i="1"/>
                      <m:t>𝑧</m:t>
                    </m:r>
                    <m:r>
                      <a:rPr lang="en-US" sz="2400"/>
                      <m:t>)</m:t>
                    </m:r>
                  </m:oMath>
                </a14:m>
                <a:endParaRPr lang="en-US" sz="2800" b="1" dirty="0"/>
              </a:p>
              <a:p>
                <a:pPr algn="just">
                  <a:lnSpc>
                    <a:spcPct val="150000"/>
                  </a:lnSpc>
                </a:pPr>
                <a:r>
                  <a:rPr lang="en-US" sz="2400" b="1" dirty="0"/>
                  <a:t>Non-linear </a:t>
                </a:r>
                <a:r>
                  <a:rPr lang="en-US" sz="2400" b="1" dirty="0" smtClean="0"/>
                  <a:t>equation</a:t>
                </a:r>
                <a:endParaRPr lang="en-US" sz="2800" dirty="0"/>
              </a:p>
            </p:txBody>
          </p:sp>
        </mc:Choice>
        <mc:Fallback>
          <p:sp>
            <p:nvSpPr>
              <p:cNvPr id="17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  <a:blipFill>
                <a:blip r:embed="rId3"/>
                <a:stretch>
                  <a:fillRect l="-980" b="-3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500495" y="291306"/>
            <a:ext cx="80010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of partial differential equations.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8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Consider an equation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/>
                        </m:ctrlPr>
                      </m:boxPr>
                      <m:e>
                        <m:r>
                          <a:rPr lang="en-US"/>
                          <m:t> </m:t>
                        </m:r>
                      </m:e>
                    </m:box>
                    <m:r>
                      <a:rPr lang="en-US" i="1"/>
                      <m:t>𝐹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/>
                          <m:t>,</m:t>
                        </m:r>
                        <m:r>
                          <a:rPr lang="en-US" i="1"/>
                          <m:t>𝑦</m:t>
                        </m:r>
                        <m:r>
                          <a:rPr lang="en-US"/>
                          <m:t>,</m:t>
                        </m:r>
                        <m:r>
                          <a:rPr lang="en-US" i="1"/>
                          <m:t>𝑧</m:t>
                        </m:r>
                        <m:r>
                          <a:rPr lang="en-US"/>
                          <m:t>,</m:t>
                        </m:r>
                        <m:r>
                          <a:rPr lang="en-US" i="1"/>
                          <m:t>𝑎</m:t>
                        </m:r>
                        <m:r>
                          <a:rPr lang="en-US"/>
                          <m:t>,</m:t>
                        </m:r>
                        <m:r>
                          <a:rPr lang="en-US" i="1"/>
                          <m:t>𝑏</m:t>
                        </m:r>
                      </m:e>
                    </m:d>
                    <m:r>
                      <a:rPr lang="en-US"/>
                      <m:t>=</m:t>
                    </m:r>
                    <m:r>
                      <a:rPr lang="en-US"/>
                      <m:t>0</m:t>
                    </m:r>
                    <m:r>
                      <a:rPr lang="en-US"/>
                      <m:t> …(</m:t>
                    </m:r>
                    <m:r>
                      <a:rPr lang="en-US"/>
                      <m:t>1</m:t>
                    </m:r>
                    <m:r>
                      <a:rPr lang="en-US"/>
                      <m:t>)</m:t>
                    </m:r>
                  </m:oMath>
                </a14:m>
                <a:endParaRPr lang="en-US" dirty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Differentiating (1) with respect to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/>
                      <m:t>𝑦</m:t>
                    </m:r>
                  </m:oMath>
                </a14:m>
                <a:r>
                  <a:rPr lang="en-US" dirty="0"/>
                  <a:t> partially in turn, we get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i="1"/>
                        </m:ctrlPr>
                      </m:mPr>
                      <m:mr>
                        <m:e>
                          <m:r>
                            <a:rPr lang="en-US"/>
                            <m:t>∂</m:t>
                          </m:r>
                          <m:r>
                            <a:rPr lang="en-US" i="1"/>
                            <m:t>𝐹</m:t>
                          </m:r>
                          <m:r>
                            <a:rPr lang="en-US"/>
                            <m:t>/∂</m:t>
                          </m:r>
                          <m:r>
                            <a:rPr lang="en-US" i="1"/>
                            <m:t>𝑥</m:t>
                          </m:r>
                          <m:r>
                            <a:rPr lang="en-US"/>
                            <m:t>+</m:t>
                          </m:r>
                          <m:r>
                            <a:rPr lang="en-US" i="1"/>
                            <m:t>𝑝</m:t>
                          </m:r>
                          <m:r>
                            <a:rPr lang="en-US"/>
                            <m:t>(∂</m:t>
                          </m:r>
                          <m:r>
                            <a:rPr lang="en-US" i="1"/>
                            <m:t>𝐹</m:t>
                          </m:r>
                          <m:r>
                            <a:rPr lang="en-US"/>
                            <m:t>/∂</m:t>
                          </m:r>
                          <m:r>
                            <a:rPr lang="en-US" i="1"/>
                            <m:t>𝑧</m:t>
                          </m:r>
                          <m:r>
                            <a:rPr lang="en-US"/>
                            <m:t>)=</m:t>
                          </m:r>
                          <m:r>
                            <a:rPr lang="en-US"/>
                            <m:t>0</m:t>
                          </m:r>
                        </m:e>
                        <m:e>
                          <m:r>
                            <m:rPr>
                              <m:nor/>
                            </m:rPr>
                            <a:rPr lang="en-US" i="1"/>
                            <m:t> </m:t>
                          </m:r>
                          <m:r>
                            <m:rPr>
                              <m:nor/>
                            </m:rPr>
                            <a:rPr lang="en-US"/>
                            <m:t>and</m:t>
                          </m:r>
                          <m:r>
                            <m:rPr>
                              <m:nor/>
                            </m:rPr>
                            <a:rPr lang="en-US" i="1"/>
                            <m:t> </m:t>
                          </m:r>
                        </m:e>
                        <m:e>
                          <m:r>
                            <a:rPr lang="en-US"/>
                            <m:t>∂</m:t>
                          </m:r>
                          <m:r>
                            <a:rPr lang="en-US" i="1"/>
                            <m:t>𝐹</m:t>
                          </m:r>
                          <m:r>
                            <a:rPr lang="en-US"/>
                            <m:t>/∂</m:t>
                          </m:r>
                          <m:r>
                            <a:rPr lang="en-US" i="1"/>
                            <m:t>𝑦</m:t>
                          </m:r>
                          <m:r>
                            <a:rPr lang="en-US"/>
                            <m:t>+</m:t>
                          </m:r>
                          <m:r>
                            <a:rPr lang="en-US" i="1"/>
                            <m:t>𝑞</m:t>
                          </m:r>
                          <m:r>
                            <a:rPr lang="en-US"/>
                            <m:t>(∂</m:t>
                          </m:r>
                          <m:r>
                            <a:rPr lang="en-US" i="1"/>
                            <m:t>𝐹</m:t>
                          </m:r>
                          <m:r>
                            <a:rPr lang="en-US"/>
                            <m:t>/∂</m:t>
                          </m:r>
                          <m:r>
                            <a:rPr lang="en-US" i="1"/>
                            <m:t>𝑧</m:t>
                          </m:r>
                          <m:r>
                            <a:rPr lang="en-US"/>
                            <m:t>)=</m:t>
                          </m:r>
                          <m:r>
                            <a:rPr lang="en-US"/>
                            <m:t>0</m:t>
                          </m:r>
                        </m:e>
                      </m:mr>
                    </m:m>
                    <m:r>
                      <a:rPr lang="en-US" i="1"/>
                      <m:t>  …(</m:t>
                    </m:r>
                    <m:r>
                      <a:rPr lang="en-US" i="1"/>
                      <m:t>2</m:t>
                    </m:r>
                    <m:r>
                      <a:rPr lang="en-US" i="1"/>
                      <m:t>)</m:t>
                    </m:r>
                  </m:oMath>
                </a14:m>
                <a:endParaRPr lang="en-US" dirty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Eliminating two constants </a:t>
                </a:r>
                <a14:m>
                  <m:oMath xmlns:m="http://schemas.openxmlformats.org/officeDocument/2006/math">
                    <m:r>
                      <a:rPr lang="en-US" i="1"/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/>
                      <m:t>𝑏</m:t>
                    </m:r>
                  </m:oMath>
                </a14:m>
                <a:r>
                  <a:rPr lang="en-US" dirty="0"/>
                  <a:t> from three equations of (1) and (2</a:t>
                </a:r>
                <a:r>
                  <a:rPr lang="en-US" dirty="0" smtClean="0"/>
                  <a:t>)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/>
                          <m:t>,</m:t>
                        </m:r>
                        <m:r>
                          <a:rPr lang="en-US" i="1"/>
                          <m:t>𝑦</m:t>
                        </m:r>
                        <m:r>
                          <a:rPr lang="en-US"/>
                          <m:t>,</m:t>
                        </m:r>
                        <m:r>
                          <a:rPr lang="en-US" i="1"/>
                          <m:t>𝑧</m:t>
                        </m:r>
                        <m:r>
                          <a:rPr lang="en-US"/>
                          <m:t>,</m:t>
                        </m:r>
                        <m:r>
                          <a:rPr lang="en-US" i="1"/>
                          <m:t>𝑝</m:t>
                        </m:r>
                        <m:r>
                          <a:rPr lang="en-US"/>
                          <m:t>,</m:t>
                        </m:r>
                        <m:r>
                          <a:rPr lang="en-US" i="1"/>
                          <m:t>𝑞</m:t>
                        </m:r>
                      </m:e>
                    </m:d>
                    <m:r>
                      <a:rPr lang="en-US"/>
                      <m:t>=</m:t>
                    </m:r>
                    <m:r>
                      <a:rPr lang="en-US"/>
                      <m:t>0</m:t>
                    </m:r>
                    <m:r>
                      <a:rPr lang="en-US"/>
                      <m:t>, …(</m:t>
                    </m:r>
                    <m:r>
                      <a:rPr lang="en-US"/>
                      <m:t>3</m:t>
                    </m:r>
                    <m:r>
                      <a:rPr lang="en-US"/>
                      <m:t>)</m:t>
                    </m:r>
                  </m:oMath>
                </a14:m>
                <a:endParaRPr lang="en-US" dirty="0"/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which is partial differential equation of the first order.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2400" dirty="0"/>
              </a:p>
              <a:p>
                <a:pPr algn="just">
                  <a:lnSpc>
                    <a:spcPct val="150000"/>
                  </a:lnSpc>
                </a:pPr>
                <a:endParaRPr lang="en-US" sz="2400" dirty="0"/>
              </a:p>
            </p:txBody>
          </p:sp>
        </mc:Choice>
        <mc:Fallback>
          <p:sp>
            <p:nvSpPr>
              <p:cNvPr id="17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  <a:blipFill>
                <a:blip r:embed="rId3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500495" y="291306"/>
            <a:ext cx="8001000" cy="685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Derivation of a partial differential equation by the elimination of arbitrary constants.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8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u="sng" dirty="0" smtClean="0"/>
                  <a:t>Situation I.</a:t>
                </a:r>
                <a:r>
                  <a:rPr lang="en-US" sz="2400" dirty="0"/>
                  <a:t> When the number of arbitrary constants is less than the number of independent </a:t>
                </a:r>
                <a:r>
                  <a:rPr lang="en-US" sz="2400" dirty="0" smtClean="0"/>
                  <a:t>variables, </a:t>
                </a:r>
                <a:r>
                  <a:rPr lang="en-US" sz="2400" dirty="0"/>
                  <a:t>then the elimination of arbitrary constants usually gives rise to more than one partial differential equation of order one</a:t>
                </a:r>
                <a:r>
                  <a:rPr lang="en-US" sz="2400" dirty="0" smtClean="0"/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400" b="1" dirty="0"/>
                  <a:t>example</a:t>
                </a:r>
                <a:endParaRPr lang="en-US" sz="24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/>
                        <m:t>𝑧</m:t>
                      </m:r>
                      <m:r>
                        <a:rPr lang="en-US" sz="2400"/>
                        <m:t>=</m:t>
                      </m:r>
                      <m:r>
                        <a:rPr lang="en-US" sz="2400" i="1"/>
                        <m:t>𝑎𝑥</m:t>
                      </m:r>
                      <m:r>
                        <a:rPr lang="en-US" sz="2400"/>
                        <m:t>+</m:t>
                      </m:r>
                      <m:r>
                        <a:rPr lang="en-US" sz="2400" i="1"/>
                        <m:t>𝑦</m:t>
                      </m:r>
                      <m:r>
                        <a:rPr lang="en-US" sz="2400" i="1"/>
                        <m:t>  …(</m:t>
                      </m:r>
                      <m:r>
                        <a:rPr lang="en-US" sz="2400" i="1"/>
                        <m:t>1</m:t>
                      </m:r>
                      <m:r>
                        <a:rPr lang="en-US" sz="2400" i="1"/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dirty="0"/>
                  <a:t>we get two partial differential equations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/>
                      <m:t>∂</m:t>
                    </m:r>
                    <m:r>
                      <a:rPr lang="en-US" sz="2400" i="1"/>
                      <m:t>𝑧</m:t>
                    </m:r>
                    <m:r>
                      <a:rPr lang="en-US" sz="2400"/>
                      <m:t>/∂</m:t>
                    </m:r>
                    <m:r>
                      <a:rPr lang="en-US" sz="2400" i="1"/>
                      <m:t>𝑦</m:t>
                    </m:r>
                    <m:r>
                      <a:rPr lang="en-US" sz="2400"/>
                      <m:t>=</m:t>
                    </m:r>
                    <m:r>
                      <a:rPr lang="en-US" sz="2400"/>
                      <m:t>1</m:t>
                    </m:r>
                    <m:r>
                      <a:rPr lang="en-US" sz="2400" i="1"/>
                      <m:t> </m:t>
                    </m:r>
                  </m:oMath>
                </a14:m>
                <a:r>
                  <a:rPr lang="en-US" sz="2800" dirty="0" smtClean="0"/>
                  <a:t>   and    </a:t>
                </a:r>
                <a14:m>
                  <m:oMath xmlns:m="http://schemas.openxmlformats.org/officeDocument/2006/math">
                    <m:r>
                      <a:rPr lang="en-US" sz="2400" i="1"/>
                      <m:t>𝑧</m:t>
                    </m:r>
                    <m:r>
                      <a:rPr lang="en-US" sz="2400"/>
                      <m:t>=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(∂</m:t>
                    </m:r>
                    <m:r>
                      <a:rPr lang="en-US" sz="2400" i="1"/>
                      <m:t>𝑧</m:t>
                    </m:r>
                    <m:r>
                      <a:rPr lang="en-US" sz="2400"/>
                      <m:t>/∂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)+</m:t>
                    </m:r>
                    <m:r>
                      <a:rPr lang="en-US" sz="2400" i="1"/>
                      <m:t>𝑦</m:t>
                    </m:r>
                  </m:oMath>
                </a14:m>
                <a:r>
                  <a:rPr lang="en-US" sz="2800" dirty="0" smtClean="0"/>
                  <a:t>    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2800" dirty="0"/>
              </a:p>
            </p:txBody>
          </p:sp>
        </mc:Choice>
        <mc:Fallback>
          <p:sp>
            <p:nvSpPr>
              <p:cNvPr id="17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  <a:blipFill>
                <a:blip r:embed="rId3"/>
                <a:stretch>
                  <a:fillRect l="-1130" r="-1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500495" y="291306"/>
            <a:ext cx="8001000" cy="685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Derivation of a partial differential equation by the elimination of arbitrary constants.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8"/>
              <p:cNvSpPr>
                <a:spLocks noGrp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u="sng" dirty="0"/>
                  <a:t>Situation II.</a:t>
                </a:r>
                <a:r>
                  <a:rPr lang="en-US" sz="2400" b="1" dirty="0"/>
                  <a:t> </a:t>
                </a:r>
                <a:r>
                  <a:rPr lang="en-US" sz="2400" dirty="0"/>
                  <a:t>When the number of arbitrary constants is equal to the number of independent variables, then the elimination of arbitrary constants shall give rise to a unique partial differential equation of order one.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400" b="1" dirty="0" smtClean="0"/>
                  <a:t>example</a:t>
                </a:r>
                <a:endParaRPr lang="en-US" sz="24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/>
                        <m:t>𝑎𝑧</m:t>
                      </m:r>
                      <m:r>
                        <a:rPr lang="en-US"/>
                        <m:t>+</m:t>
                      </m:r>
                      <m:r>
                        <a:rPr lang="en-US" i="1"/>
                        <m:t>𝑏</m:t>
                      </m:r>
                      <m:r>
                        <a:rPr lang="en-US"/>
                        <m:t>=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 i="1"/>
                            <m:t>𝑎</m:t>
                          </m:r>
                        </m:e>
                        <m:sup>
                          <m:r>
                            <a:rPr lang="en-US"/>
                            <m:t>2</m:t>
                          </m:r>
                        </m:sup>
                      </m:sSup>
                      <m:r>
                        <a:rPr lang="en-US" i="1"/>
                        <m:t>𝑥</m:t>
                      </m:r>
                      <m:r>
                        <a:rPr lang="en-US"/>
                        <m:t>+</m:t>
                      </m:r>
                      <m:r>
                        <a:rPr lang="en-US" i="1"/>
                        <m:t>𝑦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dirty="0"/>
                  <a:t>we get </a:t>
                </a:r>
                <a:r>
                  <a:rPr lang="en-US" sz="2400" dirty="0" smtClean="0"/>
                  <a:t>only one partial </a:t>
                </a:r>
                <a:r>
                  <a:rPr lang="en-US" sz="2400" dirty="0"/>
                  <a:t>differential </a:t>
                </a:r>
                <a:r>
                  <a:rPr lang="en-US" sz="2400" dirty="0" smtClean="0"/>
                  <a:t>equation</a:t>
                </a:r>
                <a:endParaRPr lang="en-US" sz="2400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/>
                      <m:t>(∂</m:t>
                    </m:r>
                    <m:r>
                      <a:rPr lang="en-US" i="1"/>
                      <m:t>𝑧</m:t>
                    </m:r>
                    <m:r>
                      <a:rPr lang="en-US"/>
                      <m:t>/∂</m:t>
                    </m:r>
                    <m:r>
                      <a:rPr lang="en-US" i="1"/>
                      <m:t>𝑥</m:t>
                    </m:r>
                    <m:r>
                      <a:rPr lang="en-US"/>
                      <m:t>)(∂</m:t>
                    </m:r>
                    <m:r>
                      <a:rPr lang="en-US" i="1"/>
                      <m:t>𝑧</m:t>
                    </m:r>
                    <m:r>
                      <a:rPr lang="en-US"/>
                      <m:t>/∂</m:t>
                    </m:r>
                    <m:r>
                      <a:rPr lang="en-US" i="1"/>
                      <m:t>𝑦</m:t>
                    </m:r>
                    <m:r>
                      <a:rPr lang="en-US"/>
                      <m:t>)=</m:t>
                    </m:r>
                    <m:r>
                      <a:rPr lang="en-US"/>
                      <m:t>1</m:t>
                    </m:r>
                  </m:oMath>
                </a14:m>
                <a:endParaRPr lang="en-US" dirty="0"/>
              </a:p>
              <a:p>
                <a:pPr algn="just">
                  <a:lnSpc>
                    <a:spcPct val="150000"/>
                  </a:lnSpc>
                </a:pPr>
                <a:endParaRPr lang="en-US" sz="2800" dirty="0"/>
              </a:p>
            </p:txBody>
          </p:sp>
        </mc:Choice>
        <mc:Fallback>
          <p:sp>
            <p:nvSpPr>
              <p:cNvPr id="17" name="Rectangle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066800"/>
                <a:ext cx="8086725" cy="5110163"/>
              </a:xfrm>
              <a:blipFill>
                <a:blip r:embed="rId3"/>
                <a:stretch>
                  <a:fillRect l="-1130" r="-1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15375" y="6151563"/>
            <a:ext cx="428625" cy="457200"/>
          </a:xfrm>
        </p:spPr>
        <p:txBody>
          <a:bodyPr/>
          <a:lstStyle/>
          <a:p>
            <a:fld id="{169B2101-2E9F-420A-91A3-890890D84497}" type="slidenum">
              <a:rPr lang="en-US" sz="1200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602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Times New Roman</vt:lpstr>
      <vt:lpstr>Trebuchet MS</vt:lpstr>
      <vt:lpstr>QuizShow</vt:lpstr>
      <vt:lpstr>Office Theme</vt:lpstr>
      <vt:lpstr>Partial differential Equations</vt:lpstr>
      <vt:lpstr>Lecture Outlines</vt:lpstr>
      <vt:lpstr>Introduction To Partial D.E.</vt:lpstr>
      <vt:lpstr>2. Order and degree of a partial D.E. </vt:lpstr>
      <vt:lpstr>3. Linear and non-linear partial D.E.</vt:lpstr>
      <vt:lpstr>4. Classification of first order partial D.E.</vt:lpstr>
      <vt:lpstr>5. Origin of partial differential equations.</vt:lpstr>
      <vt:lpstr>6. Rule I. Derivation of a partial differential equation by the elimination of arbitrary constants.</vt:lpstr>
      <vt:lpstr>6. Rule I. Derivation of a partial differential equation by the elimination of arbitrary constants.</vt:lpstr>
      <vt:lpstr>6. Rule I. Derivation of a partial differential equation by the elimination of arbitrary constants.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2013-07-20T13:55:51Z</dcterms:created>
  <dcterms:modified xsi:type="dcterms:W3CDTF">2021-09-26T18:29:27Z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