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83" r:id="rId2"/>
    <p:sldId id="286" r:id="rId3"/>
    <p:sldId id="454" r:id="rId4"/>
    <p:sldId id="292" r:id="rId5"/>
    <p:sldId id="293" r:id="rId6"/>
    <p:sldId id="403" r:id="rId7"/>
    <p:sldId id="455" r:id="rId8"/>
    <p:sldId id="303" r:id="rId9"/>
    <p:sldId id="304" r:id="rId10"/>
  </p:sldIdLst>
  <p:sldSz cx="9144000" cy="6858000" type="screen4x3"/>
  <p:notesSz cx="6742113" cy="9872663"/>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09" autoAdjust="0"/>
    <p:restoredTop sz="94624" autoAdjust="0"/>
  </p:normalViewPr>
  <p:slideViewPr>
    <p:cSldViewPr>
      <p:cViewPr>
        <p:scale>
          <a:sx n="69" d="100"/>
          <a:sy n="69" d="100"/>
        </p:scale>
        <p:origin x="-1560" y="-114"/>
      </p:cViewPr>
      <p:guideLst>
        <p:guide orient="horz" pos="2160"/>
        <p:guide pos="2880"/>
      </p:guideLst>
    </p:cSldViewPr>
  </p:slideViewPr>
  <p:outlineViewPr>
    <p:cViewPr>
      <p:scale>
        <a:sx n="33" d="100"/>
        <a:sy n="33" d="100"/>
      </p:scale>
      <p:origin x="36" y="322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20531" y="0"/>
            <a:ext cx="2921582" cy="493633"/>
          </a:xfrm>
          <a:prstGeom prst="rect">
            <a:avLst/>
          </a:prstGeom>
        </p:spPr>
        <p:txBody>
          <a:bodyPr vert="horz" lIns="91440" tIns="45720" rIns="91440" bIns="45720" rtlCol="1"/>
          <a:lstStyle>
            <a:lvl1pPr algn="r">
              <a:defRPr sz="1200"/>
            </a:lvl1pPr>
          </a:lstStyle>
          <a:p>
            <a:pPr>
              <a:defRPr/>
            </a:pPr>
            <a:endParaRPr lang="ar-IQ"/>
          </a:p>
        </p:txBody>
      </p:sp>
      <p:sp>
        <p:nvSpPr>
          <p:cNvPr id="3" name="Date Placeholder 2"/>
          <p:cNvSpPr>
            <a:spLocks noGrp="1"/>
          </p:cNvSpPr>
          <p:nvPr>
            <p:ph type="dt" idx="1"/>
          </p:nvPr>
        </p:nvSpPr>
        <p:spPr>
          <a:xfrm>
            <a:off x="1561" y="0"/>
            <a:ext cx="2921582" cy="493633"/>
          </a:xfrm>
          <a:prstGeom prst="rect">
            <a:avLst/>
          </a:prstGeom>
        </p:spPr>
        <p:txBody>
          <a:bodyPr vert="horz" lIns="91440" tIns="45720" rIns="91440" bIns="45720" rtlCol="1"/>
          <a:lstStyle>
            <a:lvl1pPr algn="l">
              <a:defRPr sz="1200"/>
            </a:lvl1pPr>
          </a:lstStyle>
          <a:p>
            <a:pPr>
              <a:defRPr/>
            </a:pPr>
            <a:fld id="{95B9813A-827F-4F5E-BB58-D0622E990DF0}" type="datetimeFigureOut">
              <a:rPr lang="ar-IQ"/>
              <a:pPr>
                <a:defRPr/>
              </a:pPr>
              <a:t>18/05/1441</a:t>
            </a:fld>
            <a:endParaRPr lang="ar-IQ"/>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1" anchor="ctr"/>
          <a:lstStyle/>
          <a:p>
            <a:pPr lvl="0"/>
            <a:endParaRPr lang="ar-IQ" noProof="0" smtClean="0"/>
          </a:p>
        </p:txBody>
      </p:sp>
      <p:sp>
        <p:nvSpPr>
          <p:cNvPr id="5" name="Notes Placeholder 4"/>
          <p:cNvSpPr>
            <a:spLocks noGrp="1"/>
          </p:cNvSpPr>
          <p:nvPr>
            <p:ph type="body" sz="quarter" idx="3"/>
          </p:nvPr>
        </p:nvSpPr>
        <p:spPr>
          <a:xfrm>
            <a:off x="674212" y="4689515"/>
            <a:ext cx="5393690" cy="4442698"/>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20531" y="9377316"/>
            <a:ext cx="2921582" cy="493633"/>
          </a:xfrm>
          <a:prstGeom prst="rect">
            <a:avLst/>
          </a:prstGeom>
        </p:spPr>
        <p:txBody>
          <a:bodyPr vert="horz" lIns="91440" tIns="45720" rIns="91440" bIns="45720" rtlCol="1" anchor="b"/>
          <a:lstStyle>
            <a:lvl1pPr algn="r">
              <a:defRPr sz="1200"/>
            </a:lvl1pPr>
          </a:lstStyle>
          <a:p>
            <a:pPr>
              <a:defRPr/>
            </a:pPr>
            <a:endParaRPr lang="ar-IQ"/>
          </a:p>
        </p:txBody>
      </p:sp>
      <p:sp>
        <p:nvSpPr>
          <p:cNvPr id="7" name="Slide Number Placeholder 6"/>
          <p:cNvSpPr>
            <a:spLocks noGrp="1"/>
          </p:cNvSpPr>
          <p:nvPr>
            <p:ph type="sldNum" sz="quarter" idx="5"/>
          </p:nvPr>
        </p:nvSpPr>
        <p:spPr>
          <a:xfrm>
            <a:off x="1561" y="9377316"/>
            <a:ext cx="2921582" cy="493633"/>
          </a:xfrm>
          <a:prstGeom prst="rect">
            <a:avLst/>
          </a:prstGeom>
        </p:spPr>
        <p:txBody>
          <a:bodyPr vert="horz" lIns="91440" tIns="45720" rIns="91440" bIns="45720" rtlCol="1" anchor="b"/>
          <a:lstStyle>
            <a:lvl1pPr algn="l">
              <a:defRPr sz="1200"/>
            </a:lvl1pPr>
          </a:lstStyle>
          <a:p>
            <a:pPr>
              <a:defRPr/>
            </a:pPr>
            <a:fld id="{3024BE51-E2C8-432E-A20A-E5DC09C7CD10}" type="slidenum">
              <a:rPr lang="ar-IQ"/>
              <a:pPr>
                <a:defRPr/>
              </a:pPr>
              <a:t>‹#›</a:t>
            </a:fld>
            <a:endParaRPr lang="ar-IQ"/>
          </a:p>
        </p:txBody>
      </p:sp>
    </p:spTree>
    <p:extLst>
      <p:ext uri="{BB962C8B-B14F-4D97-AF65-F5344CB8AC3E}">
        <p14:creationId xmlns:p14="http://schemas.microsoft.com/office/powerpoint/2010/main" val="112178778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33B4EA-E033-4308-BD63-2602F2E3F598}"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559648-D19C-42DA-A209-60AE09D4D5A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55AAFC-5292-4894-BCF5-7106A516BB90}"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A5BB7B-8BF3-48C9-A319-A50F8ECB586D}"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able Placeholder 2"/>
          <p:cNvSpPr>
            <a:spLocks noGrp="1"/>
          </p:cNvSpPr>
          <p:nvPr>
            <p:ph type="tbl" idx="1"/>
          </p:nvPr>
        </p:nvSpPr>
        <p:spPr>
          <a:xfrm>
            <a:off x="457200" y="1600200"/>
            <a:ext cx="8229600" cy="4525963"/>
          </a:xfrm>
        </p:spPr>
        <p:txBody>
          <a:bodyPr/>
          <a:lstStyle/>
          <a:p>
            <a:pPr lvl="0"/>
            <a:endParaRPr lang="ar-IQ"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340871-FE24-49E0-975F-79D1D02B9F75}"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610228-D4BC-4089-96BE-7D81B42C8222}"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14346E-03DC-45BC-88C9-68C077ACF0EC}"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968C7D-BB56-457E-BECB-65B4E57BB4BE}"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8ABEE6-AC21-4172-8494-2C0195FD9A34}"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F33BB16-C536-4AAF-B9C5-080E21146BDB}"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5A27E62-40BC-401A-ACF8-9272284F830D}"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980E85-83B4-43E8-8EB7-06B6A7F2728C}"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370BD0-5F09-4157-8075-303B840B9C6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2ABE11-FDDD-4DC6-B5A5-FC8EBF1A30F8}"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DCC6D54A-065C-4599-930D-AED9B0DE6640}"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3200" dirty="0" smtClean="0"/>
              <a:t>Hydrogeology </a:t>
            </a:r>
            <a:r>
              <a:rPr lang="en-US" sz="3200" dirty="0" smtClean="0"/>
              <a:t>Labs</a:t>
            </a:r>
            <a:endParaRPr lang="ar-IQ" sz="3200" dirty="0" smtClean="0"/>
          </a:p>
        </p:txBody>
      </p:sp>
      <p:sp>
        <p:nvSpPr>
          <p:cNvPr id="11267" name="Content Placeholder 2"/>
          <p:cNvSpPr>
            <a:spLocks noGrp="1"/>
          </p:cNvSpPr>
          <p:nvPr>
            <p:ph idx="1"/>
          </p:nvPr>
        </p:nvSpPr>
        <p:spPr/>
        <p:txBody>
          <a:bodyPr/>
          <a:lstStyle/>
          <a:p>
            <a:pPr algn="l" eaLnBrk="1" hangingPunct="1">
              <a:buFontTx/>
              <a:buNone/>
            </a:pPr>
            <a:r>
              <a:rPr lang="en-US" dirty="0" smtClean="0"/>
              <a:t> References of the subject</a:t>
            </a:r>
            <a:endParaRPr lang="en-US" sz="1600" dirty="0" smtClean="0"/>
          </a:p>
          <a:p>
            <a:pPr algn="l" eaLnBrk="1" hangingPunct="1">
              <a:buFontTx/>
              <a:buNone/>
            </a:pPr>
            <a:r>
              <a:rPr lang="en-US" sz="1600" dirty="0" smtClean="0"/>
              <a:t>1-Groundwater  Hydrogeology , 1980, David K. Todd.</a:t>
            </a:r>
          </a:p>
          <a:p>
            <a:pPr algn="l" eaLnBrk="1" hangingPunct="1">
              <a:buFontTx/>
              <a:buNone/>
            </a:pPr>
            <a:r>
              <a:rPr lang="en-US" sz="1600" dirty="0" smtClean="0"/>
              <a:t>2-Applied   Hydrogeology , 1994, C.W. Fetter.</a:t>
            </a:r>
          </a:p>
          <a:p>
            <a:pPr algn="l" eaLnBrk="1" hangingPunct="1">
              <a:buFontTx/>
              <a:buNone/>
            </a:pPr>
            <a:r>
              <a:rPr lang="en-US" sz="1600" dirty="0" smtClean="0"/>
              <a:t>3-Hydrogeology , 1966, Davis  &amp; De </a:t>
            </a:r>
            <a:r>
              <a:rPr lang="en-US" sz="1600" dirty="0" err="1" smtClean="0"/>
              <a:t>Wiest</a:t>
            </a:r>
            <a:r>
              <a:rPr lang="en-US" sz="1600" dirty="0" smtClean="0"/>
              <a:t>.</a:t>
            </a:r>
          </a:p>
          <a:p>
            <a:pPr algn="l" eaLnBrk="1" hangingPunct="1">
              <a:buFontTx/>
              <a:buNone/>
            </a:pPr>
            <a:r>
              <a:rPr lang="en-US" sz="1600" dirty="0" smtClean="0"/>
              <a:t>4-Hydrology for Engineers   , Geologists ,1997 ,Sergio E. Serrano.</a:t>
            </a:r>
          </a:p>
          <a:p>
            <a:pPr algn="l" eaLnBrk="1" hangingPunct="1">
              <a:buFontTx/>
              <a:buNone/>
            </a:pPr>
            <a:r>
              <a:rPr lang="en-US" sz="1600" dirty="0" smtClean="0"/>
              <a:t>4-In addition to many other references.</a:t>
            </a:r>
            <a:endParaRPr lang="ar-IQ"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274638"/>
            <a:ext cx="8229600" cy="1143000"/>
          </a:xfrm>
        </p:spPr>
        <p:txBody>
          <a:bodyPr/>
          <a:lstStyle/>
          <a:p>
            <a:pPr eaLnBrk="1" hangingPunct="1"/>
            <a:r>
              <a:rPr lang="en-US" dirty="0" smtClean="0"/>
              <a:t>lab 1</a:t>
            </a:r>
            <a:endParaRPr lang="en-US" dirty="0" smtClean="0"/>
          </a:p>
        </p:txBody>
      </p:sp>
      <p:sp>
        <p:nvSpPr>
          <p:cNvPr id="12291" name="Rectangle 3"/>
          <p:cNvSpPr>
            <a:spLocks noGrp="1" noChangeArrowheads="1"/>
          </p:cNvSpPr>
          <p:nvPr>
            <p:ph type="subTitle" idx="4294967295"/>
          </p:nvPr>
        </p:nvSpPr>
        <p:spPr>
          <a:xfrm>
            <a:off x="251520" y="1412776"/>
            <a:ext cx="8359080" cy="4648200"/>
          </a:xfrm>
        </p:spPr>
        <p:txBody>
          <a:bodyPr/>
          <a:lstStyle/>
          <a:p>
            <a:pPr marL="0" indent="0" algn="l" eaLnBrk="1" hangingPunct="1">
              <a:buFontTx/>
              <a:buNone/>
            </a:pPr>
            <a:r>
              <a:rPr lang="en-US" sz="2800" b="1" dirty="0" smtClean="0"/>
              <a:t>Hydrogeology</a:t>
            </a:r>
            <a:r>
              <a:rPr lang="en-US" sz="2800" dirty="0" smtClean="0"/>
              <a:t>: is the science that studies the occurrence ,distribution  , and movement of water under ground surface and the laws that governing it, and the characteristics of the aquifers that holding this water, also study  the  chemical ,physical, and biological characteristics of the stored water and its relationship to the characteristics and lithology of the aquifers. </a:t>
            </a:r>
          </a:p>
          <a:p>
            <a:pPr marL="0" indent="0" algn="l" eaLnBrk="1" hangingPunct="1">
              <a:buFontTx/>
              <a:buNone/>
            </a:pPr>
            <a:r>
              <a:rPr lang="en-US" sz="2800" dirty="0" smtClean="0"/>
              <a:t>                                                                                      </a:t>
            </a:r>
          </a:p>
          <a:p>
            <a:pPr marL="0" indent="0" algn="l" eaLnBrk="1" hangingPunct="1">
              <a:buFontTx/>
              <a:buNone/>
            </a:pP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ÙØªÙØ¬Ø© Ø¨Ø­Ø« Ø§ÙØµÙØ± Ø¹Ù âªinfluent streamâ¬â"/>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340768"/>
            <a:ext cx="5256583" cy="388239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539750" y="836613"/>
            <a:ext cx="7772400" cy="1470025"/>
          </a:xfrm>
        </p:spPr>
        <p:txBody>
          <a:bodyPr/>
          <a:lstStyle/>
          <a:p>
            <a:pPr eaLnBrk="1" hangingPunct="1"/>
            <a:r>
              <a:rPr lang="en-US" sz="2000" dirty="0" smtClean="0"/>
              <a:t>Lab 2</a:t>
            </a:r>
            <a:br>
              <a:rPr lang="en-US" sz="2000" dirty="0" smtClean="0"/>
            </a:br>
            <a:r>
              <a:rPr lang="en-US" sz="2000" dirty="0" smtClean="0"/>
              <a:t>Classification </a:t>
            </a:r>
            <a:r>
              <a:rPr lang="en-US" sz="2000" dirty="0" smtClean="0"/>
              <a:t>Of Formations According to their porosity and permeability</a:t>
            </a:r>
          </a:p>
        </p:txBody>
      </p:sp>
      <p:sp>
        <p:nvSpPr>
          <p:cNvPr id="86019" name="Rectangle 3"/>
          <p:cNvSpPr>
            <a:spLocks noGrp="1" noChangeArrowheads="1"/>
          </p:cNvSpPr>
          <p:nvPr>
            <p:ph type="subTitle" idx="1"/>
          </p:nvPr>
        </p:nvSpPr>
        <p:spPr>
          <a:xfrm>
            <a:off x="1258888" y="2349500"/>
            <a:ext cx="6985000" cy="3600450"/>
          </a:xfrm>
        </p:spPr>
        <p:txBody>
          <a:bodyPr/>
          <a:lstStyle/>
          <a:p>
            <a:pPr eaLnBrk="1" hangingPunct="1"/>
            <a:r>
              <a:rPr lang="en-US" sz="1600" b="1" u="sng" dirty="0" smtClean="0"/>
              <a:t>1.</a:t>
            </a:r>
            <a:r>
              <a:rPr lang="en-US" sz="1800" b="1" u="sng" dirty="0" smtClean="0"/>
              <a:t>Aquifuge</a:t>
            </a:r>
            <a:r>
              <a:rPr lang="en-US" sz="1600" dirty="0" smtClean="0"/>
              <a:t>: impermeable geological formations can not store  water and not allows water flow because it not posses connected porosity ,as granite.</a:t>
            </a:r>
          </a:p>
          <a:p>
            <a:pPr algn="l" eaLnBrk="1" hangingPunct="1"/>
            <a:r>
              <a:rPr lang="en-US" sz="1600" dirty="0" smtClean="0"/>
              <a:t> </a:t>
            </a:r>
            <a:r>
              <a:rPr lang="en-US" sz="1800" b="1" u="sng" dirty="0" smtClean="0"/>
              <a:t>2.Aquiclude</a:t>
            </a:r>
            <a:r>
              <a:rPr lang="en-US" sz="1800" dirty="0" smtClean="0"/>
              <a:t>:</a:t>
            </a:r>
            <a:r>
              <a:rPr lang="en-US" sz="1600" dirty="0" smtClean="0"/>
              <a:t>porous geological formation of very low permeability stores water and allows water flow through it but not easily ,it is  characterized by its low production of water ,as clay layers.</a:t>
            </a:r>
          </a:p>
          <a:p>
            <a:pPr algn="l" eaLnBrk="1" hangingPunct="1"/>
            <a:r>
              <a:rPr lang="en-US" sz="1800" b="1" u="sng" dirty="0" smtClean="0"/>
              <a:t>3.Aquitard</a:t>
            </a:r>
            <a:r>
              <a:rPr lang="en-US" sz="1800" dirty="0" smtClean="0"/>
              <a:t>:water</a:t>
            </a:r>
            <a:r>
              <a:rPr lang="en-US" sz="1600" dirty="0" smtClean="0"/>
              <a:t> </a:t>
            </a:r>
            <a:r>
              <a:rPr lang="en-US" sz="1800" dirty="0" smtClean="0"/>
              <a:t>saturated formations of low permeability, resist water flow ,but allows water production ,as  sandy clay layers.</a:t>
            </a:r>
          </a:p>
          <a:p>
            <a:pPr algn="l" eaLnBrk="1" hangingPunct="1"/>
            <a:r>
              <a:rPr lang="en-US" sz="1800" b="1" u="sng" dirty="0" smtClean="0"/>
              <a:t>4.Aquifer</a:t>
            </a:r>
            <a:r>
              <a:rPr lang="en-US" sz="1800" dirty="0" smtClean="0"/>
              <a:t>:it is a </a:t>
            </a:r>
            <a:r>
              <a:rPr lang="en-US" sz="1800" dirty="0" err="1" smtClean="0"/>
              <a:t>permeabile</a:t>
            </a:r>
            <a:r>
              <a:rPr lang="en-US" sz="1800" dirty="0" smtClean="0"/>
              <a:t> geological formation or apart  of geological formation or a group of geological formations that store water and allow its flow easily and produces large quantities of water ,as fissured </a:t>
            </a:r>
            <a:r>
              <a:rPr lang="en-US" sz="1800" dirty="0" err="1" smtClean="0"/>
              <a:t>limestones</a:t>
            </a:r>
            <a:r>
              <a:rPr lang="en-US" sz="1800" dirty="0" smtClean="0"/>
              <a:t>. </a:t>
            </a:r>
          </a:p>
          <a:p>
            <a:pPr eaLnBrk="1" hangingPunct="1"/>
            <a:r>
              <a:rPr lang="en-US" sz="18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body" idx="1"/>
          </p:nvPr>
        </p:nvSpPr>
        <p:spPr>
          <a:xfrm>
            <a:off x="323850" y="836613"/>
            <a:ext cx="8218488" cy="5434012"/>
          </a:xfrm>
        </p:spPr>
        <p:txBody>
          <a:bodyPr/>
          <a:lstStyle/>
          <a:p>
            <a:pPr algn="l" eaLnBrk="1" hangingPunct="1">
              <a:buFontTx/>
              <a:buNone/>
            </a:pPr>
            <a:r>
              <a:rPr lang="en-US" sz="2800" b="1" dirty="0" smtClean="0"/>
              <a:t>                                    Lab 3</a:t>
            </a:r>
          </a:p>
          <a:p>
            <a:pPr algn="l" eaLnBrk="1" hangingPunct="1">
              <a:buFontTx/>
              <a:buNone/>
            </a:pPr>
            <a:r>
              <a:rPr lang="en-US" sz="2800" b="1" dirty="0" smtClean="0"/>
              <a:t>Classification </a:t>
            </a:r>
            <a:r>
              <a:rPr lang="en-US" sz="2800" b="1" dirty="0" smtClean="0"/>
              <a:t>of Aquifers according to its situation and water table</a:t>
            </a:r>
            <a:r>
              <a:rPr lang="en-US" sz="2000" dirty="0" smtClean="0"/>
              <a:t>: </a:t>
            </a:r>
          </a:p>
          <a:p>
            <a:pPr algn="l" eaLnBrk="1" hangingPunct="1">
              <a:buFontTx/>
              <a:buNone/>
            </a:pPr>
            <a:endParaRPr lang="en-US" sz="2000" dirty="0" smtClean="0"/>
          </a:p>
          <a:p>
            <a:pPr algn="l" eaLnBrk="1" hangingPunct="1">
              <a:buFontTx/>
              <a:buNone/>
            </a:pPr>
            <a:r>
              <a:rPr lang="en-US" sz="2000" b="1" dirty="0" smtClean="0"/>
              <a:t>Confined(pressure or artesian)</a:t>
            </a:r>
            <a:r>
              <a:rPr lang="en-US" sz="2000" b="1" dirty="0" err="1" smtClean="0"/>
              <a:t>Aquifer</a:t>
            </a:r>
            <a:r>
              <a:rPr lang="en-US" sz="2000" dirty="0" err="1" smtClean="0"/>
              <a:t>:</a:t>
            </a:r>
            <a:r>
              <a:rPr lang="en-US" sz="1600" dirty="0" err="1" smtClean="0"/>
              <a:t>permeable</a:t>
            </a:r>
            <a:r>
              <a:rPr lang="en-US" sz="1600" dirty="0" smtClean="0"/>
              <a:t> geological formations stores water under pressure between two impervious(</a:t>
            </a:r>
            <a:r>
              <a:rPr lang="en-US" sz="1600" dirty="0" err="1" smtClean="0"/>
              <a:t>aquiclude</a:t>
            </a:r>
            <a:r>
              <a:rPr lang="en-US" sz="1600" dirty="0" smtClean="0"/>
              <a:t>) or semi-impervious (</a:t>
            </a:r>
            <a:r>
              <a:rPr lang="en-US" sz="1600" dirty="0" err="1" smtClean="0"/>
              <a:t>aquitard</a:t>
            </a:r>
            <a:r>
              <a:rPr lang="en-US" sz="1600" dirty="0" smtClean="0"/>
              <a:t>) layers ,the water rise inside the wells drilled in this type of aquifer above the main water table and some times the water flows out of the well forming flowing well . This type of aquifer recharged in the areas where the confined layers exposed  . The water level in this aquifers called </a:t>
            </a:r>
            <a:r>
              <a:rPr lang="en-US" sz="1600" dirty="0" err="1" smtClean="0"/>
              <a:t>piezometric</a:t>
            </a:r>
            <a:r>
              <a:rPr lang="en-US" sz="1600" dirty="0" smtClean="0"/>
              <a:t> surface.</a:t>
            </a:r>
          </a:p>
          <a:p>
            <a:pPr algn="l" eaLnBrk="1" hangingPunct="1">
              <a:buFontTx/>
              <a:buNone/>
            </a:pPr>
            <a:r>
              <a:rPr lang="en-US" sz="1800" b="1" dirty="0" smtClean="0"/>
              <a:t>Unconfined or phreatic Aquifers</a:t>
            </a:r>
            <a:r>
              <a:rPr lang="en-US" sz="1800" dirty="0" smtClean="0"/>
              <a:t>: </a:t>
            </a:r>
            <a:r>
              <a:rPr lang="en-US" sz="1600" dirty="0" smtClean="0"/>
              <a:t>in this type of aquifer the upper boundary is the water table ,while the lower is impervious layer ,the stored water is subjected to free atmosphere.</a:t>
            </a:r>
          </a:p>
          <a:p>
            <a:pPr algn="l" eaLnBrk="1" hangingPunct="1">
              <a:buFontTx/>
              <a:buNone/>
            </a:pPr>
            <a:r>
              <a:rPr lang="en-US" sz="1800" b="1" dirty="0" smtClean="0"/>
              <a:t>Perched aquifer</a:t>
            </a:r>
            <a:r>
              <a:rPr lang="en-US" sz="1800" dirty="0" smtClean="0"/>
              <a:t>: this type of aquifers formed when mud lenses stores water in the </a:t>
            </a:r>
            <a:r>
              <a:rPr lang="en-US" sz="1800" dirty="0" err="1" smtClean="0"/>
              <a:t>areation</a:t>
            </a:r>
            <a:r>
              <a:rPr lang="en-US" sz="1800" dirty="0" smtClean="0"/>
              <a:t> zone above main water table.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smtClean="0"/>
              <a:t>Types of Aquifers</a:t>
            </a:r>
            <a:endParaRPr lang="ar-IQ" smtClean="0"/>
          </a:p>
        </p:txBody>
      </p:sp>
      <p:pic>
        <p:nvPicPr>
          <p:cNvPr id="88067" name="Picture 2" descr="FG10_009"/>
          <p:cNvPicPr>
            <a:picLocks noChangeAspect="1" noChangeArrowheads="1"/>
          </p:cNvPicPr>
          <p:nvPr/>
        </p:nvPicPr>
        <p:blipFill>
          <a:blip r:embed="rId2" cstate="print"/>
          <a:srcRect/>
          <a:stretch>
            <a:fillRect/>
          </a:stretch>
        </p:blipFill>
        <p:spPr bwMode="auto">
          <a:xfrm>
            <a:off x="457200" y="1600200"/>
            <a:ext cx="8137525" cy="45259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Aquifers</a:t>
            </a:r>
            <a:endParaRPr lang="ar-IQ" dirty="0"/>
          </a:p>
        </p:txBody>
      </p:sp>
      <p:pic>
        <p:nvPicPr>
          <p:cNvPr id="161794" name="Picture 2"/>
          <p:cNvPicPr>
            <a:picLocks noGrp="1" noChangeAspect="1" noChangeArrowheads="1"/>
          </p:cNvPicPr>
          <p:nvPr>
            <p:ph idx="1"/>
          </p:nvPr>
        </p:nvPicPr>
        <p:blipFill>
          <a:blip r:embed="rId2" cstate="print"/>
          <a:srcRect/>
          <a:stretch>
            <a:fillRect/>
          </a:stretch>
        </p:blipFill>
        <p:spPr bwMode="auto">
          <a:xfrm>
            <a:off x="179512" y="1268760"/>
            <a:ext cx="8784976" cy="504056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4"/>
          <p:cNvPicPr>
            <a:picLocks noGrp="1" noChangeAspect="1" noChangeArrowheads="1"/>
          </p:cNvPicPr>
          <p:nvPr>
            <p:ph type="body" idx="1"/>
          </p:nvPr>
        </p:nvPicPr>
        <p:blipFill>
          <a:blip r:embed="rId2" cstate="print"/>
          <a:srcRect/>
          <a:stretch>
            <a:fillRect/>
          </a:stretch>
        </p:blipFill>
        <p:spPr>
          <a:xfrm>
            <a:off x="468313" y="549275"/>
            <a:ext cx="7991475" cy="5759450"/>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p:txBody>
          <a:bodyPr/>
          <a:lstStyle/>
          <a:p>
            <a:pPr eaLnBrk="1" hangingPunct="1"/>
            <a:endParaRPr lang="en-US" smtClean="0"/>
          </a:p>
        </p:txBody>
      </p:sp>
      <p:pic>
        <p:nvPicPr>
          <p:cNvPr id="98307" name="Picture 4"/>
          <p:cNvPicPr>
            <a:picLocks noGrp="1" noChangeAspect="1" noChangeArrowheads="1"/>
          </p:cNvPicPr>
          <p:nvPr>
            <p:ph type="subTitle" idx="1"/>
          </p:nvPr>
        </p:nvPicPr>
        <p:blipFill>
          <a:blip r:embed="rId2" cstate="print"/>
          <a:srcRect/>
          <a:stretch>
            <a:fillRect/>
          </a:stretch>
        </p:blipFill>
        <p:spPr>
          <a:xfrm>
            <a:off x="1403350" y="641350"/>
            <a:ext cx="6337300" cy="6216650"/>
          </a:xfr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5544</TotalTime>
  <Words>390</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Hydrogeology Labs</vt:lpstr>
      <vt:lpstr>lab 1</vt:lpstr>
      <vt:lpstr>PowerPoint Presentation</vt:lpstr>
      <vt:lpstr>Lab 2 Classification Of Formations According to their porosity and permeability</vt:lpstr>
      <vt:lpstr>PowerPoint Presentation</vt:lpstr>
      <vt:lpstr>Types of Aquifers</vt:lpstr>
      <vt:lpstr>Types of Aquifers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 DISCHARGE</dc:title>
  <dc:creator>RAM</dc:creator>
  <cp:lastModifiedBy>afrah-pc</cp:lastModifiedBy>
  <cp:revision>530</cp:revision>
  <cp:lastPrinted>2016-01-31T07:10:30Z</cp:lastPrinted>
  <dcterms:created xsi:type="dcterms:W3CDTF">2010-11-01T09:00:14Z</dcterms:created>
  <dcterms:modified xsi:type="dcterms:W3CDTF">2020-01-13T19:40:01Z</dcterms:modified>
</cp:coreProperties>
</file>