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34" r:id="rId1"/>
    <p:sldMasterId id="2147483876" r:id="rId2"/>
    <p:sldMasterId id="2147483900" r:id="rId3"/>
    <p:sldMasterId id="2147483912" r:id="rId4"/>
    <p:sldMasterId id="2147483924" r:id="rId5"/>
    <p:sldMasterId id="2147483936" r:id="rId6"/>
    <p:sldMasterId id="2147483948" r:id="rId7"/>
    <p:sldMasterId id="2147483960" r:id="rId8"/>
    <p:sldMasterId id="2147483972" r:id="rId9"/>
    <p:sldMasterId id="2147483984" r:id="rId10"/>
  </p:sldMasterIdLst>
  <p:notesMasterIdLst>
    <p:notesMasterId r:id="rId29"/>
  </p:notesMasterIdLst>
  <p:handoutMasterIdLst>
    <p:handoutMasterId r:id="rId30"/>
  </p:handoutMasterIdLst>
  <p:sldIdLst>
    <p:sldId id="259" r:id="rId11"/>
    <p:sldId id="274" r:id="rId12"/>
    <p:sldId id="288" r:id="rId13"/>
    <p:sldId id="275" r:id="rId14"/>
    <p:sldId id="287" r:id="rId15"/>
    <p:sldId id="286" r:id="rId16"/>
    <p:sldId id="285" r:id="rId17"/>
    <p:sldId id="256" r:id="rId18"/>
    <p:sldId id="260" r:id="rId19"/>
    <p:sldId id="265" r:id="rId20"/>
    <p:sldId id="267" r:id="rId21"/>
    <p:sldId id="277" r:id="rId22"/>
    <p:sldId id="279" r:id="rId23"/>
    <p:sldId id="280" r:id="rId24"/>
    <p:sldId id="281" r:id="rId25"/>
    <p:sldId id="282" r:id="rId26"/>
    <p:sldId id="283" r:id="rId27"/>
    <p:sldId id="284"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594"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7BB12-0B9D-4CDF-81A9-AA80E8A2C8C0}"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pPr rtl="1"/>
          <a:endParaRPr lang="ar-SA"/>
        </a:p>
      </dgm:t>
    </dgm:pt>
    <dgm:pt modelId="{A7BB04E3-6778-40C6-BCC1-53DF9C53C9DB}">
      <dgm:prSet phldrT="[نص]" custT="1"/>
      <dgm:spPr>
        <a:solidFill>
          <a:srgbClr val="FF0000"/>
        </a:solidFill>
      </dgm:spPr>
      <dgm:t>
        <a:bodyPr/>
        <a:lstStyle/>
        <a:p>
          <a:pPr rtl="1"/>
          <a:r>
            <a:rPr lang="ar-IQ" sz="2400" b="1" dirty="0">
              <a:solidFill>
                <a:srgbClr val="000000"/>
              </a:solidFill>
              <a:cs typeface="PT Bold Heading" pitchFamily="2" charset="-78"/>
            </a:rPr>
            <a:t>شروط</a:t>
          </a:r>
          <a:r>
            <a:rPr lang="ar-SA" sz="2400" b="1" dirty="0">
              <a:solidFill>
                <a:srgbClr val="000000"/>
              </a:solidFill>
              <a:cs typeface="PT Bold Heading" pitchFamily="2" charset="-78"/>
            </a:rPr>
            <a:t> التعلم</a:t>
          </a:r>
          <a:endParaRPr lang="ar-SA" sz="2400" b="1" dirty="0">
            <a:cs typeface="PT Bold Heading" pitchFamily="2" charset="-78"/>
          </a:endParaRPr>
        </a:p>
      </dgm:t>
    </dgm:pt>
    <dgm:pt modelId="{BB6AE436-E574-4F19-B89B-2ADBDDAA0746}" type="parTrans" cxnId="{2E1A17EC-6245-4DE7-A013-C047250E95ED}">
      <dgm:prSet/>
      <dgm:spPr/>
      <dgm:t>
        <a:bodyPr/>
        <a:lstStyle/>
        <a:p>
          <a:pPr rtl="1"/>
          <a:endParaRPr lang="ar-SA"/>
        </a:p>
      </dgm:t>
    </dgm:pt>
    <dgm:pt modelId="{E1336D6C-2097-4D37-B5AD-D9216F6E3165}" type="sibTrans" cxnId="{2E1A17EC-6245-4DE7-A013-C047250E95ED}">
      <dgm:prSet/>
      <dgm:spPr/>
      <dgm:t>
        <a:bodyPr/>
        <a:lstStyle/>
        <a:p>
          <a:pPr rtl="1"/>
          <a:endParaRPr lang="ar-SA"/>
        </a:p>
      </dgm:t>
    </dgm:pt>
    <dgm:pt modelId="{853B58C2-F879-4125-894E-D02116104501}">
      <dgm:prSet phldrT="[نص]" custT="1"/>
      <dgm:spPr>
        <a:solidFill>
          <a:srgbClr val="FFFF00"/>
        </a:solidFill>
      </dgm:spPr>
      <dgm:t>
        <a:bodyPr/>
        <a:lstStyle/>
        <a:p>
          <a:pPr rtl="1"/>
          <a:r>
            <a:rPr lang="ar-IQ" sz="2400" b="1" dirty="0">
              <a:solidFill>
                <a:srgbClr val="000000"/>
              </a:solidFill>
              <a:cs typeface="PT Bold Heading" pitchFamily="2" charset="-78"/>
            </a:rPr>
            <a:t>ثانيا:</a:t>
          </a:r>
        </a:p>
        <a:p>
          <a:pPr rtl="1"/>
          <a:r>
            <a:rPr lang="ar-SA" sz="2400" b="1" dirty="0">
              <a:solidFill>
                <a:srgbClr val="000000"/>
              </a:solidFill>
              <a:cs typeface="PT Bold Heading" pitchFamily="2" charset="-78"/>
            </a:rPr>
            <a:t>الدافعية</a:t>
          </a:r>
          <a:endParaRPr lang="ar-SA" sz="2400" b="1" dirty="0">
            <a:cs typeface="PT Bold Heading" pitchFamily="2" charset="-78"/>
          </a:endParaRPr>
        </a:p>
      </dgm:t>
    </dgm:pt>
    <dgm:pt modelId="{B9C7E984-693A-417A-AECD-ADEA22A11E83}" type="parTrans" cxnId="{31765AA5-1A16-4759-ABB9-9E373FDBE1E9}">
      <dgm:prSet/>
      <dgm:spPr>
        <a:solidFill>
          <a:srgbClr val="00B0F0"/>
        </a:solidFill>
      </dgm:spPr>
      <dgm:t>
        <a:bodyPr/>
        <a:lstStyle/>
        <a:p>
          <a:pPr rtl="1"/>
          <a:endParaRPr lang="ar-SA"/>
        </a:p>
      </dgm:t>
    </dgm:pt>
    <dgm:pt modelId="{A1311DA1-B57B-46FD-BD9C-EDFA44F3E022}" type="sibTrans" cxnId="{31765AA5-1A16-4759-ABB9-9E373FDBE1E9}">
      <dgm:prSet/>
      <dgm:spPr/>
      <dgm:t>
        <a:bodyPr/>
        <a:lstStyle/>
        <a:p>
          <a:pPr rtl="1"/>
          <a:endParaRPr lang="ar-SA"/>
        </a:p>
      </dgm:t>
    </dgm:pt>
    <dgm:pt modelId="{1149E1EE-2EE5-4516-B256-DBAEDD1F4C11}">
      <dgm:prSet phldrT="[نص]" custT="1"/>
      <dgm:spPr>
        <a:solidFill>
          <a:srgbClr val="FFFF00"/>
        </a:solidFill>
      </dgm:spPr>
      <dgm:t>
        <a:bodyPr/>
        <a:lstStyle/>
        <a:p>
          <a:pPr rtl="1"/>
          <a:r>
            <a:rPr lang="ar-IQ" sz="2400" b="1" dirty="0">
              <a:solidFill>
                <a:srgbClr val="000000"/>
              </a:solidFill>
              <a:cs typeface="PT Bold Heading" pitchFamily="2" charset="-78"/>
            </a:rPr>
            <a:t>رابعا:</a:t>
          </a:r>
        </a:p>
        <a:p>
          <a:pPr rtl="1"/>
          <a:r>
            <a:rPr lang="ar-IQ" sz="2400" b="1" dirty="0">
              <a:solidFill>
                <a:srgbClr val="000000"/>
              </a:solidFill>
              <a:cs typeface="PT Bold Heading" pitchFamily="2" charset="-78"/>
            </a:rPr>
            <a:t>النضج</a:t>
          </a:r>
        </a:p>
      </dgm:t>
    </dgm:pt>
    <dgm:pt modelId="{EF242B8D-320E-453D-9E57-57F1DA19A584}" type="parTrans" cxnId="{DEA7A0F3-02C1-4323-BB17-F90A954BB613}">
      <dgm:prSet/>
      <dgm:spPr>
        <a:solidFill>
          <a:srgbClr val="00B0F0"/>
        </a:solidFill>
      </dgm:spPr>
      <dgm:t>
        <a:bodyPr/>
        <a:lstStyle/>
        <a:p>
          <a:pPr rtl="1"/>
          <a:endParaRPr lang="ar-SA"/>
        </a:p>
      </dgm:t>
    </dgm:pt>
    <dgm:pt modelId="{0FA7D73C-7E49-4579-BFD8-515C0B3EEA3D}" type="sibTrans" cxnId="{DEA7A0F3-02C1-4323-BB17-F90A954BB613}">
      <dgm:prSet/>
      <dgm:spPr/>
      <dgm:t>
        <a:bodyPr/>
        <a:lstStyle/>
        <a:p>
          <a:pPr rtl="1"/>
          <a:endParaRPr lang="ar-SA"/>
        </a:p>
      </dgm:t>
    </dgm:pt>
    <dgm:pt modelId="{77CEAC07-2107-4F09-BC77-ABCA4AAC2757}">
      <dgm:prSet phldrT="[نص]" custT="1"/>
      <dgm:spPr>
        <a:solidFill>
          <a:srgbClr val="FFFF00"/>
        </a:solidFill>
      </dgm:spPr>
      <dgm:t>
        <a:bodyPr/>
        <a:lstStyle/>
        <a:p>
          <a:pPr rtl="1"/>
          <a:r>
            <a:rPr lang="ar-IQ" sz="2000" b="1" dirty="0">
              <a:solidFill>
                <a:srgbClr val="000000"/>
              </a:solidFill>
              <a:cs typeface="PT Bold Heading" pitchFamily="2" charset="-78"/>
            </a:rPr>
            <a:t>ثالثا:</a:t>
          </a:r>
        </a:p>
        <a:p>
          <a:pPr rtl="1"/>
          <a:r>
            <a:rPr lang="ar-IQ" sz="2000" b="1" dirty="0">
              <a:solidFill>
                <a:srgbClr val="000000"/>
              </a:solidFill>
              <a:cs typeface="PT Bold Heading" pitchFamily="2" charset="-78"/>
            </a:rPr>
            <a:t>التدريب</a:t>
          </a:r>
          <a:endParaRPr lang="ar-SA" sz="2000" b="1" dirty="0">
            <a:solidFill>
              <a:srgbClr val="000000"/>
            </a:solidFill>
            <a:cs typeface="PT Bold Heading" pitchFamily="2" charset="-78"/>
          </a:endParaRPr>
        </a:p>
      </dgm:t>
    </dgm:pt>
    <dgm:pt modelId="{268F86F2-884C-4730-8EFE-F54FB364D9EB}" type="sibTrans" cxnId="{6BFD3032-ADCB-4644-8AD3-37D9E439F762}">
      <dgm:prSet/>
      <dgm:spPr/>
      <dgm:t>
        <a:bodyPr/>
        <a:lstStyle/>
        <a:p>
          <a:pPr rtl="1"/>
          <a:endParaRPr lang="ar-SA"/>
        </a:p>
      </dgm:t>
    </dgm:pt>
    <dgm:pt modelId="{36A3458F-68EB-430E-92B9-B409B1F0CDD3}" type="parTrans" cxnId="{6BFD3032-ADCB-4644-8AD3-37D9E439F762}">
      <dgm:prSet/>
      <dgm:spPr>
        <a:solidFill>
          <a:srgbClr val="00B0F0"/>
        </a:solidFill>
      </dgm:spPr>
      <dgm:t>
        <a:bodyPr/>
        <a:lstStyle/>
        <a:p>
          <a:pPr rtl="1"/>
          <a:endParaRPr lang="ar-SA"/>
        </a:p>
      </dgm:t>
    </dgm:pt>
    <dgm:pt modelId="{748D7A98-D4A9-4A79-9C42-29604A209084}">
      <dgm:prSet/>
      <dgm:spPr>
        <a:ln>
          <a:gradFill>
            <a:gsLst>
              <a:gs pos="0">
                <a:srgbClr val="FFC000"/>
              </a:gs>
              <a:gs pos="50000">
                <a:schemeClr val="accent1">
                  <a:tint val="44500"/>
                  <a:satMod val="160000"/>
                </a:schemeClr>
              </a:gs>
              <a:gs pos="100000">
                <a:schemeClr val="accent1">
                  <a:tint val="23500"/>
                  <a:satMod val="160000"/>
                </a:schemeClr>
              </a:gs>
            </a:gsLst>
            <a:lin ang="5400000" scaled="0"/>
          </a:gradFill>
        </a:ln>
      </dgm:spPr>
      <dgm:t>
        <a:bodyPr/>
        <a:lstStyle/>
        <a:p>
          <a:pPr rtl="1"/>
          <a:r>
            <a:rPr lang="ar-IQ" b="1" baseline="0" dirty="0">
              <a:solidFill>
                <a:srgbClr val="FFFF00"/>
              </a:solidFill>
            </a:rPr>
            <a:t>اولا:</a:t>
          </a:r>
        </a:p>
        <a:p>
          <a:pPr rtl="1"/>
          <a:r>
            <a:rPr lang="ar-IQ" b="1" baseline="0" dirty="0">
              <a:solidFill>
                <a:srgbClr val="FFFF00"/>
              </a:solidFill>
            </a:rPr>
            <a:t>الاستعداد</a:t>
          </a:r>
        </a:p>
      </dgm:t>
    </dgm:pt>
    <dgm:pt modelId="{0BA13048-A595-4393-AEEB-F77F35738744}" type="parTrans" cxnId="{D44E3532-B794-4179-B115-4175D55CC880}">
      <dgm:prSet/>
      <dgm:spPr/>
      <dgm:t>
        <a:bodyPr/>
        <a:lstStyle/>
        <a:p>
          <a:pPr rtl="1"/>
          <a:endParaRPr lang="ar-IQ"/>
        </a:p>
      </dgm:t>
    </dgm:pt>
    <dgm:pt modelId="{E11A8617-C2DF-4472-8D3D-E664FCA91BC3}" type="sibTrans" cxnId="{D44E3532-B794-4179-B115-4175D55CC880}">
      <dgm:prSet/>
      <dgm:spPr/>
      <dgm:t>
        <a:bodyPr/>
        <a:lstStyle/>
        <a:p>
          <a:pPr rtl="1"/>
          <a:endParaRPr lang="ar-IQ"/>
        </a:p>
      </dgm:t>
    </dgm:pt>
    <dgm:pt modelId="{41EFD990-AF3D-4A0F-A86E-A7EC9B2718A5}" type="pres">
      <dgm:prSet presAssocID="{3067BB12-0B9D-4CDF-81A9-AA80E8A2C8C0}" presName="Name0" presStyleCnt="0">
        <dgm:presLayoutVars>
          <dgm:chMax val="1"/>
          <dgm:dir/>
          <dgm:animLvl val="ctr"/>
          <dgm:resizeHandles val="exact"/>
        </dgm:presLayoutVars>
      </dgm:prSet>
      <dgm:spPr/>
    </dgm:pt>
    <dgm:pt modelId="{B13FEB52-71A9-4089-A906-2B4D93B20226}" type="pres">
      <dgm:prSet presAssocID="{A7BB04E3-6778-40C6-BCC1-53DF9C53C9DB}" presName="centerShape" presStyleLbl="node0" presStyleIdx="0" presStyleCnt="1" custScaleX="144861" custLinFactNeighborX="2364" custLinFactNeighborY="-4354"/>
      <dgm:spPr/>
    </dgm:pt>
    <dgm:pt modelId="{4C1C5C63-EA7C-4302-BDE1-5341ED6AFE09}" type="pres">
      <dgm:prSet presAssocID="{B9C7E984-693A-417A-AECD-ADEA22A11E83}" presName="parTrans" presStyleLbl="sibTrans2D1" presStyleIdx="0" presStyleCnt="4" custLinFactNeighborX="48205" custLinFactNeighborY="-7364"/>
      <dgm:spPr/>
    </dgm:pt>
    <dgm:pt modelId="{4E38E5B4-7CA2-4C53-89F8-FE6C68E4A4D5}" type="pres">
      <dgm:prSet presAssocID="{B9C7E984-693A-417A-AECD-ADEA22A11E83}" presName="connectorText" presStyleLbl="sibTrans2D1" presStyleIdx="0" presStyleCnt="4"/>
      <dgm:spPr/>
    </dgm:pt>
    <dgm:pt modelId="{0A46EEF3-D224-48CE-BFEB-0EC28B86DD5D}" type="pres">
      <dgm:prSet presAssocID="{853B58C2-F879-4125-894E-D02116104501}" presName="node" presStyleLbl="node1" presStyleIdx="0" presStyleCnt="4" custScaleX="115407" custRadScaleRad="113507" custRadScaleInc="18658">
        <dgm:presLayoutVars>
          <dgm:bulletEnabled val="1"/>
        </dgm:presLayoutVars>
      </dgm:prSet>
      <dgm:spPr/>
    </dgm:pt>
    <dgm:pt modelId="{C72250F5-8641-4336-9AE3-7060B5A05EEA}" type="pres">
      <dgm:prSet presAssocID="{36A3458F-68EB-430E-92B9-B409B1F0CDD3}" presName="parTrans" presStyleLbl="sibTrans2D1" presStyleIdx="1" presStyleCnt="4"/>
      <dgm:spPr/>
    </dgm:pt>
    <dgm:pt modelId="{C741D4EC-8E21-4D1C-858A-D633852AEA84}" type="pres">
      <dgm:prSet presAssocID="{36A3458F-68EB-430E-92B9-B409B1F0CDD3}" presName="connectorText" presStyleLbl="sibTrans2D1" presStyleIdx="1" presStyleCnt="4"/>
      <dgm:spPr/>
    </dgm:pt>
    <dgm:pt modelId="{C8BF9EF3-2DBD-485D-AD16-013231ABD1A3}" type="pres">
      <dgm:prSet presAssocID="{77CEAC07-2107-4F09-BC77-ABCA4AAC2757}" presName="node" presStyleLbl="node1" presStyleIdx="1" presStyleCnt="4" custScaleX="152815" custRadScaleRad="104547" custRadScaleInc="-2278">
        <dgm:presLayoutVars>
          <dgm:bulletEnabled val="1"/>
        </dgm:presLayoutVars>
      </dgm:prSet>
      <dgm:spPr/>
    </dgm:pt>
    <dgm:pt modelId="{040E1347-D767-4263-8EFA-FC5BA3C78B12}" type="pres">
      <dgm:prSet presAssocID="{EF242B8D-320E-453D-9E57-57F1DA19A584}" presName="parTrans" presStyleLbl="sibTrans2D1" presStyleIdx="2" presStyleCnt="4"/>
      <dgm:spPr/>
    </dgm:pt>
    <dgm:pt modelId="{59A38D3C-DA74-4F74-B5B8-3DA190B03BEE}" type="pres">
      <dgm:prSet presAssocID="{EF242B8D-320E-453D-9E57-57F1DA19A584}" presName="connectorText" presStyleLbl="sibTrans2D1" presStyleIdx="2" presStyleCnt="4"/>
      <dgm:spPr/>
    </dgm:pt>
    <dgm:pt modelId="{E6F6DF0E-24DD-474A-AE60-9CC2BCD9D0B7}" type="pres">
      <dgm:prSet presAssocID="{1149E1EE-2EE5-4516-B256-DBAEDD1F4C11}" presName="node" presStyleLbl="node1" presStyleIdx="2" presStyleCnt="4" custScaleX="116534" custRadScaleRad="92478" custRadScaleInc="-9359">
        <dgm:presLayoutVars>
          <dgm:bulletEnabled val="1"/>
        </dgm:presLayoutVars>
      </dgm:prSet>
      <dgm:spPr/>
    </dgm:pt>
    <dgm:pt modelId="{9FECC993-131D-4C87-87D0-19E1F73E5160}" type="pres">
      <dgm:prSet presAssocID="{0BA13048-A595-4393-AEEB-F77F35738744}" presName="parTrans" presStyleLbl="sibTrans2D1" presStyleIdx="3" presStyleCnt="4"/>
      <dgm:spPr/>
    </dgm:pt>
    <dgm:pt modelId="{56EEFD91-E4C0-4DF3-8BF4-B479CD39EFCC}" type="pres">
      <dgm:prSet presAssocID="{0BA13048-A595-4393-AEEB-F77F35738744}" presName="connectorText" presStyleLbl="sibTrans2D1" presStyleIdx="3" presStyleCnt="4"/>
      <dgm:spPr/>
    </dgm:pt>
    <dgm:pt modelId="{D630FCFE-311B-498A-B265-2F2C65105CB0}" type="pres">
      <dgm:prSet presAssocID="{748D7A98-D4A9-4A79-9C42-29604A209084}" presName="node" presStyleLbl="node1" presStyleIdx="3" presStyleCnt="4">
        <dgm:presLayoutVars>
          <dgm:bulletEnabled val="1"/>
        </dgm:presLayoutVars>
      </dgm:prSet>
      <dgm:spPr/>
    </dgm:pt>
  </dgm:ptLst>
  <dgm:cxnLst>
    <dgm:cxn modelId="{3EAB2D16-6039-4A1A-B414-FDE43FFD6028}" type="presOf" srcId="{748D7A98-D4A9-4A79-9C42-29604A209084}" destId="{D630FCFE-311B-498A-B265-2F2C65105CB0}" srcOrd="0" destOrd="0" presId="urn:microsoft.com/office/officeart/2005/8/layout/radial5"/>
    <dgm:cxn modelId="{465D931D-C8DC-459F-8093-9B7FEF6332FD}" type="presOf" srcId="{EF242B8D-320E-453D-9E57-57F1DA19A584}" destId="{59A38D3C-DA74-4F74-B5B8-3DA190B03BEE}" srcOrd="1" destOrd="0" presId="urn:microsoft.com/office/officeart/2005/8/layout/radial5"/>
    <dgm:cxn modelId="{A81CA629-E156-4677-9DD1-D4C6C8B594EF}" type="presOf" srcId="{77CEAC07-2107-4F09-BC77-ABCA4AAC2757}" destId="{C8BF9EF3-2DBD-485D-AD16-013231ABD1A3}" srcOrd="0" destOrd="0" presId="urn:microsoft.com/office/officeart/2005/8/layout/radial5"/>
    <dgm:cxn modelId="{6BFD3032-ADCB-4644-8AD3-37D9E439F762}" srcId="{A7BB04E3-6778-40C6-BCC1-53DF9C53C9DB}" destId="{77CEAC07-2107-4F09-BC77-ABCA4AAC2757}" srcOrd="1" destOrd="0" parTransId="{36A3458F-68EB-430E-92B9-B409B1F0CDD3}" sibTransId="{268F86F2-884C-4730-8EFE-F54FB364D9EB}"/>
    <dgm:cxn modelId="{D44E3532-B794-4179-B115-4175D55CC880}" srcId="{A7BB04E3-6778-40C6-BCC1-53DF9C53C9DB}" destId="{748D7A98-D4A9-4A79-9C42-29604A209084}" srcOrd="3" destOrd="0" parTransId="{0BA13048-A595-4393-AEEB-F77F35738744}" sibTransId="{E11A8617-C2DF-4472-8D3D-E664FCA91BC3}"/>
    <dgm:cxn modelId="{D6DB0E3E-ACB1-494E-88D5-8479B3EB3209}" type="presOf" srcId="{B9C7E984-693A-417A-AECD-ADEA22A11E83}" destId="{4C1C5C63-EA7C-4302-BDE1-5341ED6AFE09}" srcOrd="0" destOrd="0" presId="urn:microsoft.com/office/officeart/2005/8/layout/radial5"/>
    <dgm:cxn modelId="{A2D0AF53-2286-490E-9D4B-6FF6010F4559}" type="presOf" srcId="{B9C7E984-693A-417A-AECD-ADEA22A11E83}" destId="{4E38E5B4-7CA2-4C53-89F8-FE6C68E4A4D5}" srcOrd="1" destOrd="0" presId="urn:microsoft.com/office/officeart/2005/8/layout/radial5"/>
    <dgm:cxn modelId="{43745757-654E-453F-93F9-B5A860A1A19E}" type="presOf" srcId="{0BA13048-A595-4393-AEEB-F77F35738744}" destId="{9FECC993-131D-4C87-87D0-19E1F73E5160}" srcOrd="0" destOrd="0" presId="urn:microsoft.com/office/officeart/2005/8/layout/radial5"/>
    <dgm:cxn modelId="{FCFBAE97-DC00-4466-B6E4-ED34A2907292}" type="presOf" srcId="{36A3458F-68EB-430E-92B9-B409B1F0CDD3}" destId="{C72250F5-8641-4336-9AE3-7060B5A05EEA}" srcOrd="0" destOrd="0" presId="urn:microsoft.com/office/officeart/2005/8/layout/radial5"/>
    <dgm:cxn modelId="{5AAA639D-FAC4-422C-AABC-378FE95443B4}" type="presOf" srcId="{853B58C2-F879-4125-894E-D02116104501}" destId="{0A46EEF3-D224-48CE-BFEB-0EC28B86DD5D}" srcOrd="0" destOrd="0" presId="urn:microsoft.com/office/officeart/2005/8/layout/radial5"/>
    <dgm:cxn modelId="{A0C9DE9F-A56B-476E-94CE-808462495B0E}" type="presOf" srcId="{0BA13048-A595-4393-AEEB-F77F35738744}" destId="{56EEFD91-E4C0-4DF3-8BF4-B479CD39EFCC}" srcOrd="1" destOrd="0" presId="urn:microsoft.com/office/officeart/2005/8/layout/radial5"/>
    <dgm:cxn modelId="{328B20A1-C573-4D69-933D-BA3F43833F4E}" type="presOf" srcId="{EF242B8D-320E-453D-9E57-57F1DA19A584}" destId="{040E1347-D767-4263-8EFA-FC5BA3C78B12}" srcOrd="0" destOrd="0" presId="urn:microsoft.com/office/officeart/2005/8/layout/radial5"/>
    <dgm:cxn modelId="{31765AA5-1A16-4759-ABB9-9E373FDBE1E9}" srcId="{A7BB04E3-6778-40C6-BCC1-53DF9C53C9DB}" destId="{853B58C2-F879-4125-894E-D02116104501}" srcOrd="0" destOrd="0" parTransId="{B9C7E984-693A-417A-AECD-ADEA22A11E83}" sibTransId="{A1311DA1-B57B-46FD-BD9C-EDFA44F3E022}"/>
    <dgm:cxn modelId="{9AB57DB3-1B71-4D6B-9CBE-8BD03240E26A}" type="presOf" srcId="{36A3458F-68EB-430E-92B9-B409B1F0CDD3}" destId="{C741D4EC-8E21-4D1C-858A-D633852AEA84}" srcOrd="1" destOrd="0" presId="urn:microsoft.com/office/officeart/2005/8/layout/radial5"/>
    <dgm:cxn modelId="{FFDA15B8-957E-41F5-B46F-7F72B71D2C36}" type="presOf" srcId="{3067BB12-0B9D-4CDF-81A9-AA80E8A2C8C0}" destId="{41EFD990-AF3D-4A0F-A86E-A7EC9B2718A5}" srcOrd="0" destOrd="0" presId="urn:microsoft.com/office/officeart/2005/8/layout/radial5"/>
    <dgm:cxn modelId="{14B141C2-117E-4A57-92D8-A81E02DE524E}" type="presOf" srcId="{1149E1EE-2EE5-4516-B256-DBAEDD1F4C11}" destId="{E6F6DF0E-24DD-474A-AE60-9CC2BCD9D0B7}" srcOrd="0" destOrd="0" presId="urn:microsoft.com/office/officeart/2005/8/layout/radial5"/>
    <dgm:cxn modelId="{2E1A17EC-6245-4DE7-A013-C047250E95ED}" srcId="{3067BB12-0B9D-4CDF-81A9-AA80E8A2C8C0}" destId="{A7BB04E3-6778-40C6-BCC1-53DF9C53C9DB}" srcOrd="0" destOrd="0" parTransId="{BB6AE436-E574-4F19-B89B-2ADBDDAA0746}" sibTransId="{E1336D6C-2097-4D37-B5AD-D9216F6E3165}"/>
    <dgm:cxn modelId="{DEA7A0F3-02C1-4323-BB17-F90A954BB613}" srcId="{A7BB04E3-6778-40C6-BCC1-53DF9C53C9DB}" destId="{1149E1EE-2EE5-4516-B256-DBAEDD1F4C11}" srcOrd="2" destOrd="0" parTransId="{EF242B8D-320E-453D-9E57-57F1DA19A584}" sibTransId="{0FA7D73C-7E49-4579-BFD8-515C0B3EEA3D}"/>
    <dgm:cxn modelId="{31B296F8-F68F-4D87-9714-A279E1661DFB}" type="presOf" srcId="{A7BB04E3-6778-40C6-BCC1-53DF9C53C9DB}" destId="{B13FEB52-71A9-4089-A906-2B4D93B20226}" srcOrd="0" destOrd="0" presId="urn:microsoft.com/office/officeart/2005/8/layout/radial5"/>
    <dgm:cxn modelId="{EF27E7AE-4735-435E-AE1C-C9510E4D0CC2}" type="presParOf" srcId="{41EFD990-AF3D-4A0F-A86E-A7EC9B2718A5}" destId="{B13FEB52-71A9-4089-A906-2B4D93B20226}" srcOrd="0" destOrd="0" presId="urn:microsoft.com/office/officeart/2005/8/layout/radial5"/>
    <dgm:cxn modelId="{0CCC3146-6CD9-4931-882A-4F1D78FCD84A}" type="presParOf" srcId="{41EFD990-AF3D-4A0F-A86E-A7EC9B2718A5}" destId="{4C1C5C63-EA7C-4302-BDE1-5341ED6AFE09}" srcOrd="1" destOrd="0" presId="urn:microsoft.com/office/officeart/2005/8/layout/radial5"/>
    <dgm:cxn modelId="{B375B78E-32E5-4A88-A12A-CC6D6229280E}" type="presParOf" srcId="{4C1C5C63-EA7C-4302-BDE1-5341ED6AFE09}" destId="{4E38E5B4-7CA2-4C53-89F8-FE6C68E4A4D5}" srcOrd="0" destOrd="0" presId="urn:microsoft.com/office/officeart/2005/8/layout/radial5"/>
    <dgm:cxn modelId="{410C7652-37AB-4B8E-A0FB-EB786FE3EE0F}" type="presParOf" srcId="{41EFD990-AF3D-4A0F-A86E-A7EC9B2718A5}" destId="{0A46EEF3-D224-48CE-BFEB-0EC28B86DD5D}" srcOrd="2" destOrd="0" presId="urn:microsoft.com/office/officeart/2005/8/layout/radial5"/>
    <dgm:cxn modelId="{8EF06C1C-79A9-4125-A02E-4A61F128DEB2}" type="presParOf" srcId="{41EFD990-AF3D-4A0F-A86E-A7EC9B2718A5}" destId="{C72250F5-8641-4336-9AE3-7060B5A05EEA}" srcOrd="3" destOrd="0" presId="urn:microsoft.com/office/officeart/2005/8/layout/radial5"/>
    <dgm:cxn modelId="{5E3BCA23-6A8F-4894-8B01-B4F9CFC93390}" type="presParOf" srcId="{C72250F5-8641-4336-9AE3-7060B5A05EEA}" destId="{C741D4EC-8E21-4D1C-858A-D633852AEA84}" srcOrd="0" destOrd="0" presId="urn:microsoft.com/office/officeart/2005/8/layout/radial5"/>
    <dgm:cxn modelId="{1330D861-AEEE-43CB-B4A3-63B697497D72}" type="presParOf" srcId="{41EFD990-AF3D-4A0F-A86E-A7EC9B2718A5}" destId="{C8BF9EF3-2DBD-485D-AD16-013231ABD1A3}" srcOrd="4" destOrd="0" presId="urn:microsoft.com/office/officeart/2005/8/layout/radial5"/>
    <dgm:cxn modelId="{C1AF979E-165A-4E8E-A1B7-6AA03031B058}" type="presParOf" srcId="{41EFD990-AF3D-4A0F-A86E-A7EC9B2718A5}" destId="{040E1347-D767-4263-8EFA-FC5BA3C78B12}" srcOrd="5" destOrd="0" presId="urn:microsoft.com/office/officeart/2005/8/layout/radial5"/>
    <dgm:cxn modelId="{0A826BE3-33D9-4E86-8687-6D347089B071}" type="presParOf" srcId="{040E1347-D767-4263-8EFA-FC5BA3C78B12}" destId="{59A38D3C-DA74-4F74-B5B8-3DA190B03BEE}" srcOrd="0" destOrd="0" presId="urn:microsoft.com/office/officeart/2005/8/layout/radial5"/>
    <dgm:cxn modelId="{9EA1A08F-66C0-4242-B1C2-153313108992}" type="presParOf" srcId="{41EFD990-AF3D-4A0F-A86E-A7EC9B2718A5}" destId="{E6F6DF0E-24DD-474A-AE60-9CC2BCD9D0B7}" srcOrd="6" destOrd="0" presId="urn:microsoft.com/office/officeart/2005/8/layout/radial5"/>
    <dgm:cxn modelId="{449CA756-6871-4C79-8761-EA2F69713375}" type="presParOf" srcId="{41EFD990-AF3D-4A0F-A86E-A7EC9B2718A5}" destId="{9FECC993-131D-4C87-87D0-19E1F73E5160}" srcOrd="7" destOrd="0" presId="urn:microsoft.com/office/officeart/2005/8/layout/radial5"/>
    <dgm:cxn modelId="{4ED1F120-A9CE-48AE-8A24-6C777F4D88A3}" type="presParOf" srcId="{9FECC993-131D-4C87-87D0-19E1F73E5160}" destId="{56EEFD91-E4C0-4DF3-8BF4-B479CD39EFCC}" srcOrd="0" destOrd="0" presId="urn:microsoft.com/office/officeart/2005/8/layout/radial5"/>
    <dgm:cxn modelId="{719BD2E1-D543-4990-B83B-00A162008EB9}" type="presParOf" srcId="{41EFD990-AF3D-4A0F-A86E-A7EC9B2718A5}" destId="{D630FCFE-311B-498A-B265-2F2C65105CB0}"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FEB52-71A9-4089-A906-2B4D93B20226}">
      <dsp:nvSpPr>
        <dsp:cNvPr id="0" name=""/>
        <dsp:cNvSpPr/>
      </dsp:nvSpPr>
      <dsp:spPr>
        <a:xfrm>
          <a:off x="2424060" y="1508832"/>
          <a:ext cx="1388608" cy="958579"/>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IQ" sz="2400" b="1" kern="1200" dirty="0">
              <a:solidFill>
                <a:srgbClr val="000000"/>
              </a:solidFill>
              <a:cs typeface="PT Bold Heading" pitchFamily="2" charset="-78"/>
            </a:rPr>
            <a:t>شروط</a:t>
          </a:r>
          <a:r>
            <a:rPr lang="ar-SA" sz="2400" b="1" kern="1200" dirty="0">
              <a:solidFill>
                <a:srgbClr val="000000"/>
              </a:solidFill>
              <a:cs typeface="PT Bold Heading" pitchFamily="2" charset="-78"/>
            </a:rPr>
            <a:t> التعلم</a:t>
          </a:r>
          <a:endParaRPr lang="ar-SA" sz="2400" b="1" kern="1200" dirty="0">
            <a:cs typeface="PT Bold Heading" pitchFamily="2" charset="-78"/>
          </a:endParaRPr>
        </a:p>
      </dsp:txBody>
      <dsp:txXfrm>
        <a:off x="2627417" y="1649213"/>
        <a:ext cx="981894" cy="677817"/>
      </dsp:txXfrm>
    </dsp:sp>
    <dsp:sp modelId="{4C1C5C63-EA7C-4302-BDE1-5341ED6AFE09}">
      <dsp:nvSpPr>
        <dsp:cNvPr id="0" name=""/>
        <dsp:cNvSpPr/>
      </dsp:nvSpPr>
      <dsp:spPr>
        <a:xfrm rot="16642860">
          <a:off x="3201323" y="1100376"/>
          <a:ext cx="212011" cy="379955"/>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endParaRPr lang="ar-SA" sz="1700" kern="1200"/>
        </a:p>
      </dsp:txBody>
      <dsp:txXfrm>
        <a:off x="3229039" y="1207905"/>
        <a:ext cx="148408" cy="227973"/>
      </dsp:txXfrm>
    </dsp:sp>
    <dsp:sp modelId="{0A46EEF3-D224-48CE-BFEB-0EC28B86DD5D}">
      <dsp:nvSpPr>
        <dsp:cNvPr id="0" name=""/>
        <dsp:cNvSpPr/>
      </dsp:nvSpPr>
      <dsp:spPr>
        <a:xfrm>
          <a:off x="2658678" y="0"/>
          <a:ext cx="1289693" cy="1117517"/>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IQ" sz="2400" b="1" kern="1200" dirty="0">
              <a:solidFill>
                <a:srgbClr val="000000"/>
              </a:solidFill>
              <a:cs typeface="PT Bold Heading" pitchFamily="2" charset="-78"/>
            </a:rPr>
            <a:t>ثانيا:</a:t>
          </a:r>
        </a:p>
        <a:p>
          <a:pPr marL="0" lvl="0" indent="0" algn="ctr" defTabSz="1066800" rtl="1">
            <a:lnSpc>
              <a:spcPct val="90000"/>
            </a:lnSpc>
            <a:spcBef>
              <a:spcPct val="0"/>
            </a:spcBef>
            <a:spcAft>
              <a:spcPct val="35000"/>
            </a:spcAft>
            <a:buNone/>
          </a:pPr>
          <a:r>
            <a:rPr lang="ar-SA" sz="2400" b="1" kern="1200" dirty="0">
              <a:solidFill>
                <a:srgbClr val="000000"/>
              </a:solidFill>
              <a:cs typeface="PT Bold Heading" pitchFamily="2" charset="-78"/>
            </a:rPr>
            <a:t>الدافعية</a:t>
          </a:r>
          <a:endParaRPr lang="ar-SA" sz="2400" b="1" kern="1200" dirty="0">
            <a:cs typeface="PT Bold Heading" pitchFamily="2" charset="-78"/>
          </a:endParaRPr>
        </a:p>
      </dsp:txBody>
      <dsp:txXfrm>
        <a:off x="2847549" y="163657"/>
        <a:ext cx="911951" cy="790203"/>
      </dsp:txXfrm>
    </dsp:sp>
    <dsp:sp modelId="{C72250F5-8641-4336-9AE3-7060B5A05EEA}">
      <dsp:nvSpPr>
        <dsp:cNvPr id="0" name=""/>
        <dsp:cNvSpPr/>
      </dsp:nvSpPr>
      <dsp:spPr>
        <a:xfrm rot="235158">
          <a:off x="3813631" y="1846139"/>
          <a:ext cx="10550" cy="379955"/>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endParaRPr lang="ar-SA" sz="1700" kern="1200"/>
        </a:p>
      </dsp:txBody>
      <dsp:txXfrm>
        <a:off x="3813635" y="1922022"/>
        <a:ext cx="7385" cy="227973"/>
      </dsp:txXfrm>
    </dsp:sp>
    <dsp:sp modelId="{C8BF9EF3-2DBD-485D-AD16-013231ABD1A3}">
      <dsp:nvSpPr>
        <dsp:cNvPr id="0" name=""/>
        <dsp:cNvSpPr/>
      </dsp:nvSpPr>
      <dsp:spPr>
        <a:xfrm>
          <a:off x="3824493" y="1536241"/>
          <a:ext cx="1707734" cy="1117517"/>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1">
            <a:lnSpc>
              <a:spcPct val="90000"/>
            </a:lnSpc>
            <a:spcBef>
              <a:spcPct val="0"/>
            </a:spcBef>
            <a:spcAft>
              <a:spcPct val="35000"/>
            </a:spcAft>
            <a:buNone/>
          </a:pPr>
          <a:r>
            <a:rPr lang="ar-IQ" sz="2000" b="1" kern="1200" dirty="0">
              <a:solidFill>
                <a:srgbClr val="000000"/>
              </a:solidFill>
              <a:cs typeface="PT Bold Heading" pitchFamily="2" charset="-78"/>
            </a:rPr>
            <a:t>ثالثا:</a:t>
          </a:r>
        </a:p>
        <a:p>
          <a:pPr marL="0" lvl="0" indent="0" algn="ctr" defTabSz="889000" rtl="1">
            <a:lnSpc>
              <a:spcPct val="90000"/>
            </a:lnSpc>
            <a:spcBef>
              <a:spcPct val="0"/>
            </a:spcBef>
            <a:spcAft>
              <a:spcPct val="35000"/>
            </a:spcAft>
            <a:buNone/>
          </a:pPr>
          <a:r>
            <a:rPr lang="ar-IQ" sz="2000" b="1" kern="1200" dirty="0">
              <a:solidFill>
                <a:srgbClr val="000000"/>
              </a:solidFill>
              <a:cs typeface="PT Bold Heading" pitchFamily="2" charset="-78"/>
            </a:rPr>
            <a:t>التدريب</a:t>
          </a:r>
          <a:endParaRPr lang="ar-SA" sz="2000" b="1" kern="1200" dirty="0">
            <a:solidFill>
              <a:srgbClr val="000000"/>
            </a:solidFill>
            <a:cs typeface="PT Bold Heading" pitchFamily="2" charset="-78"/>
          </a:endParaRPr>
        </a:p>
      </dsp:txBody>
      <dsp:txXfrm>
        <a:off x="4074585" y="1699898"/>
        <a:ext cx="1207550" cy="790203"/>
      </dsp:txXfrm>
    </dsp:sp>
    <dsp:sp modelId="{040E1347-D767-4263-8EFA-FC5BA3C78B12}">
      <dsp:nvSpPr>
        <dsp:cNvPr id="0" name=""/>
        <dsp:cNvSpPr/>
      </dsp:nvSpPr>
      <dsp:spPr>
        <a:xfrm rot="5329729">
          <a:off x="2990435" y="2539192"/>
          <a:ext cx="286157" cy="379955"/>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endParaRPr lang="ar-SA" sz="1700" kern="1200"/>
        </a:p>
      </dsp:txBody>
      <dsp:txXfrm>
        <a:off x="3032481" y="2572268"/>
        <a:ext cx="200310" cy="227973"/>
      </dsp:txXfrm>
    </dsp:sp>
    <dsp:sp modelId="{E6F6DF0E-24DD-474A-AE60-9CC2BCD9D0B7}">
      <dsp:nvSpPr>
        <dsp:cNvPr id="0" name=""/>
        <dsp:cNvSpPr/>
      </dsp:nvSpPr>
      <dsp:spPr>
        <a:xfrm>
          <a:off x="2499475" y="3007085"/>
          <a:ext cx="1302287" cy="1117517"/>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IQ" sz="2400" b="1" kern="1200" dirty="0">
              <a:solidFill>
                <a:srgbClr val="000000"/>
              </a:solidFill>
              <a:cs typeface="PT Bold Heading" pitchFamily="2" charset="-78"/>
            </a:rPr>
            <a:t>رابعا:</a:t>
          </a:r>
        </a:p>
        <a:p>
          <a:pPr marL="0" lvl="0" indent="0" algn="ctr" defTabSz="1066800" rtl="1">
            <a:lnSpc>
              <a:spcPct val="90000"/>
            </a:lnSpc>
            <a:spcBef>
              <a:spcPct val="0"/>
            </a:spcBef>
            <a:spcAft>
              <a:spcPct val="35000"/>
            </a:spcAft>
            <a:buNone/>
          </a:pPr>
          <a:r>
            <a:rPr lang="ar-IQ" sz="2400" b="1" kern="1200" dirty="0">
              <a:solidFill>
                <a:srgbClr val="000000"/>
              </a:solidFill>
              <a:cs typeface="PT Bold Heading" pitchFamily="2" charset="-78"/>
            </a:rPr>
            <a:t>النضج</a:t>
          </a:r>
        </a:p>
      </dsp:txBody>
      <dsp:txXfrm>
        <a:off x="2690191" y="3170742"/>
        <a:ext cx="920855" cy="790203"/>
      </dsp:txXfrm>
    </dsp:sp>
    <dsp:sp modelId="{9FECC993-131D-4C87-87D0-19E1F73E5160}">
      <dsp:nvSpPr>
        <dsp:cNvPr id="0" name=""/>
        <dsp:cNvSpPr/>
      </dsp:nvSpPr>
      <dsp:spPr>
        <a:xfrm rot="10514812">
          <a:off x="2135562" y="1871221"/>
          <a:ext cx="207854" cy="3799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endParaRPr lang="ar-IQ" sz="1700" kern="1200"/>
        </a:p>
      </dsp:txBody>
      <dsp:txXfrm rot="10800000">
        <a:off x="2197811" y="1944629"/>
        <a:ext cx="145498" cy="227973"/>
      </dsp:txXfrm>
    </dsp:sp>
    <dsp:sp modelId="{D630FCFE-311B-498A-B265-2F2C65105CB0}">
      <dsp:nvSpPr>
        <dsp:cNvPr id="0" name=""/>
        <dsp:cNvSpPr/>
      </dsp:nvSpPr>
      <dsp:spPr>
        <a:xfrm>
          <a:off x="922616" y="1565477"/>
          <a:ext cx="1117517" cy="1117517"/>
        </a:xfrm>
        <a:prstGeom prst="ellipse">
          <a:avLst/>
        </a:prstGeom>
        <a:solidFill>
          <a:schemeClr val="accent1">
            <a:hueOff val="0"/>
            <a:satOff val="0"/>
            <a:lumOff val="0"/>
            <a:alphaOff val="0"/>
          </a:schemeClr>
        </a:solidFill>
        <a:ln w="25400" cap="flat" cmpd="sng" algn="ctr">
          <a:gradFill>
            <a:gsLst>
              <a:gs pos="0">
                <a:srgbClr val="FFC000"/>
              </a:gs>
              <a:gs pos="50000">
                <a:schemeClr val="accent1">
                  <a:tint val="44500"/>
                  <a:satMod val="160000"/>
                </a:schemeClr>
              </a:gs>
              <a:gs pos="100000">
                <a:schemeClr val="accent1">
                  <a:tint val="23500"/>
                  <a:satMod val="160000"/>
                </a:schemeClr>
              </a:gs>
            </a:gsLst>
            <a:lin ang="5400000" scaled="0"/>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1">
            <a:lnSpc>
              <a:spcPct val="90000"/>
            </a:lnSpc>
            <a:spcBef>
              <a:spcPct val="0"/>
            </a:spcBef>
            <a:spcAft>
              <a:spcPct val="35000"/>
            </a:spcAft>
            <a:buNone/>
          </a:pPr>
          <a:r>
            <a:rPr lang="ar-IQ" sz="2000" b="1" kern="1200" baseline="0" dirty="0">
              <a:solidFill>
                <a:srgbClr val="FFFF00"/>
              </a:solidFill>
            </a:rPr>
            <a:t>اولا:</a:t>
          </a:r>
        </a:p>
        <a:p>
          <a:pPr marL="0" lvl="0" indent="0" algn="ctr" defTabSz="889000" rtl="1">
            <a:lnSpc>
              <a:spcPct val="90000"/>
            </a:lnSpc>
            <a:spcBef>
              <a:spcPct val="0"/>
            </a:spcBef>
            <a:spcAft>
              <a:spcPct val="35000"/>
            </a:spcAft>
            <a:buNone/>
          </a:pPr>
          <a:r>
            <a:rPr lang="ar-IQ" sz="2000" b="1" kern="1200" baseline="0" dirty="0">
              <a:solidFill>
                <a:srgbClr val="FFFF00"/>
              </a:solidFill>
            </a:rPr>
            <a:t>الاستعداد</a:t>
          </a:r>
        </a:p>
      </dsp:txBody>
      <dsp:txXfrm>
        <a:off x="1086273" y="1729134"/>
        <a:ext cx="790203" cy="79020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974139A4-A9A9-432A-9DE1-8C9E65161028}" type="datetimeFigureOut">
              <a:rPr lang="ar-IQ" smtClean="0"/>
              <a:t>14/02/1443</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B972611-3A59-473B-AC20-B5D4505C0EBA}" type="slidenum">
              <a:rPr lang="ar-IQ" smtClean="0"/>
              <a:t>‹#›</a:t>
            </a:fld>
            <a:endParaRPr lang="ar-IQ"/>
          </a:p>
        </p:txBody>
      </p:sp>
    </p:spTree>
    <p:extLst>
      <p:ext uri="{BB962C8B-B14F-4D97-AF65-F5344CB8AC3E}">
        <p14:creationId xmlns:p14="http://schemas.microsoft.com/office/powerpoint/2010/main" val="3991220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57C74E-7904-4355-8144-29E2CF122FE5}" type="datetimeFigureOut">
              <a:rPr lang="ar-IQ" smtClean="0"/>
              <a:t>14/02/1443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ABEDC9-D858-465D-847C-07C355ADD89D}" type="slidenum">
              <a:rPr lang="ar-IQ" smtClean="0"/>
              <a:t>‹#›</a:t>
            </a:fld>
            <a:endParaRPr lang="ar-IQ"/>
          </a:p>
        </p:txBody>
      </p:sp>
    </p:spTree>
    <p:extLst>
      <p:ext uri="{BB962C8B-B14F-4D97-AF65-F5344CB8AC3E}">
        <p14:creationId xmlns:p14="http://schemas.microsoft.com/office/powerpoint/2010/main" val="17929798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a:t>
            </a:fld>
            <a:endParaRPr lang="ar-IQ"/>
          </a:p>
        </p:txBody>
      </p:sp>
    </p:spTree>
    <p:extLst>
      <p:ext uri="{BB962C8B-B14F-4D97-AF65-F5344CB8AC3E}">
        <p14:creationId xmlns:p14="http://schemas.microsoft.com/office/powerpoint/2010/main" val="3202376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10</a:t>
            </a:fld>
            <a:endParaRPr lang="ar-IQ"/>
          </a:p>
        </p:txBody>
      </p:sp>
    </p:spTree>
    <p:extLst>
      <p:ext uri="{BB962C8B-B14F-4D97-AF65-F5344CB8AC3E}">
        <p14:creationId xmlns:p14="http://schemas.microsoft.com/office/powerpoint/2010/main" val="3143247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11</a:t>
            </a:fld>
            <a:endParaRPr lang="ar-IQ"/>
          </a:p>
        </p:txBody>
      </p:sp>
    </p:spTree>
    <p:extLst>
      <p:ext uri="{BB962C8B-B14F-4D97-AF65-F5344CB8AC3E}">
        <p14:creationId xmlns:p14="http://schemas.microsoft.com/office/powerpoint/2010/main" val="1023530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12</a:t>
            </a:fld>
            <a:endParaRPr lang="ar-IQ"/>
          </a:p>
        </p:txBody>
      </p:sp>
    </p:spTree>
    <p:extLst>
      <p:ext uri="{BB962C8B-B14F-4D97-AF65-F5344CB8AC3E}">
        <p14:creationId xmlns:p14="http://schemas.microsoft.com/office/powerpoint/2010/main" val="3287556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13</a:t>
            </a:fld>
            <a:endParaRPr lang="ar-IQ"/>
          </a:p>
        </p:txBody>
      </p:sp>
    </p:spTree>
    <p:extLst>
      <p:ext uri="{BB962C8B-B14F-4D97-AF65-F5344CB8AC3E}">
        <p14:creationId xmlns:p14="http://schemas.microsoft.com/office/powerpoint/2010/main" val="344083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14</a:t>
            </a:fld>
            <a:endParaRPr lang="ar-IQ"/>
          </a:p>
        </p:txBody>
      </p:sp>
    </p:spTree>
    <p:extLst>
      <p:ext uri="{BB962C8B-B14F-4D97-AF65-F5344CB8AC3E}">
        <p14:creationId xmlns:p14="http://schemas.microsoft.com/office/powerpoint/2010/main" val="800121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15</a:t>
            </a:fld>
            <a:endParaRPr lang="ar-IQ"/>
          </a:p>
        </p:txBody>
      </p:sp>
    </p:spTree>
    <p:extLst>
      <p:ext uri="{BB962C8B-B14F-4D97-AF65-F5344CB8AC3E}">
        <p14:creationId xmlns:p14="http://schemas.microsoft.com/office/powerpoint/2010/main" val="44991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16</a:t>
            </a:fld>
            <a:endParaRPr lang="ar-IQ"/>
          </a:p>
        </p:txBody>
      </p:sp>
    </p:spTree>
    <p:extLst>
      <p:ext uri="{BB962C8B-B14F-4D97-AF65-F5344CB8AC3E}">
        <p14:creationId xmlns:p14="http://schemas.microsoft.com/office/powerpoint/2010/main" val="3774323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17</a:t>
            </a:fld>
            <a:endParaRPr lang="ar-IQ"/>
          </a:p>
        </p:txBody>
      </p:sp>
    </p:spTree>
    <p:extLst>
      <p:ext uri="{BB962C8B-B14F-4D97-AF65-F5344CB8AC3E}">
        <p14:creationId xmlns:p14="http://schemas.microsoft.com/office/powerpoint/2010/main" val="4254033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18</a:t>
            </a:fld>
            <a:endParaRPr lang="ar-IQ"/>
          </a:p>
        </p:txBody>
      </p:sp>
    </p:spTree>
    <p:extLst>
      <p:ext uri="{BB962C8B-B14F-4D97-AF65-F5344CB8AC3E}">
        <p14:creationId xmlns:p14="http://schemas.microsoft.com/office/powerpoint/2010/main" val="243409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2</a:t>
            </a:fld>
            <a:endParaRPr lang="ar-IQ"/>
          </a:p>
        </p:txBody>
      </p:sp>
    </p:spTree>
    <p:extLst>
      <p:ext uri="{BB962C8B-B14F-4D97-AF65-F5344CB8AC3E}">
        <p14:creationId xmlns:p14="http://schemas.microsoft.com/office/powerpoint/2010/main" val="65175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3</a:t>
            </a:fld>
            <a:endParaRPr lang="ar-IQ"/>
          </a:p>
        </p:txBody>
      </p:sp>
    </p:spTree>
    <p:extLst>
      <p:ext uri="{BB962C8B-B14F-4D97-AF65-F5344CB8AC3E}">
        <p14:creationId xmlns:p14="http://schemas.microsoft.com/office/powerpoint/2010/main" val="651757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4</a:t>
            </a:fld>
            <a:endParaRPr lang="ar-IQ"/>
          </a:p>
        </p:txBody>
      </p:sp>
    </p:spTree>
    <p:extLst>
      <p:ext uri="{BB962C8B-B14F-4D97-AF65-F5344CB8AC3E}">
        <p14:creationId xmlns:p14="http://schemas.microsoft.com/office/powerpoint/2010/main" val="2059926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5</a:t>
            </a:fld>
            <a:endParaRPr lang="ar-IQ"/>
          </a:p>
        </p:txBody>
      </p:sp>
    </p:spTree>
    <p:extLst>
      <p:ext uri="{BB962C8B-B14F-4D97-AF65-F5344CB8AC3E}">
        <p14:creationId xmlns:p14="http://schemas.microsoft.com/office/powerpoint/2010/main" val="2963882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6</a:t>
            </a:fld>
            <a:endParaRPr lang="ar-IQ"/>
          </a:p>
        </p:txBody>
      </p:sp>
    </p:spTree>
    <p:extLst>
      <p:ext uri="{BB962C8B-B14F-4D97-AF65-F5344CB8AC3E}">
        <p14:creationId xmlns:p14="http://schemas.microsoft.com/office/powerpoint/2010/main" val="3496436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7</a:t>
            </a:fld>
            <a:endParaRPr lang="ar-IQ"/>
          </a:p>
        </p:txBody>
      </p:sp>
    </p:spTree>
    <p:extLst>
      <p:ext uri="{BB962C8B-B14F-4D97-AF65-F5344CB8AC3E}">
        <p14:creationId xmlns:p14="http://schemas.microsoft.com/office/powerpoint/2010/main" val="2587607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8</a:t>
            </a:fld>
            <a:endParaRPr lang="ar-IQ"/>
          </a:p>
        </p:txBody>
      </p:sp>
    </p:spTree>
    <p:extLst>
      <p:ext uri="{BB962C8B-B14F-4D97-AF65-F5344CB8AC3E}">
        <p14:creationId xmlns:p14="http://schemas.microsoft.com/office/powerpoint/2010/main" val="88555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AABEDC9-D858-465D-847C-07C355ADD89D}" type="slidenum">
              <a:rPr lang="ar-IQ" smtClean="0"/>
              <a:t>9</a:t>
            </a:fld>
            <a:endParaRPr lang="ar-IQ"/>
          </a:p>
        </p:txBody>
      </p:sp>
    </p:spTree>
    <p:extLst>
      <p:ext uri="{BB962C8B-B14F-4D97-AF65-F5344CB8AC3E}">
        <p14:creationId xmlns:p14="http://schemas.microsoft.com/office/powerpoint/2010/main" val="3647173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368350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314297641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4125361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06601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429337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8372342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7951360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4288073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2FDEA87B-0E36-469A-9465-F2D28FB6C3ED}" type="datetimeFigureOut">
              <a:rPr lang="ar-SA" smtClean="0">
                <a:solidFill>
                  <a:srgbClr val="FFFFFF"/>
                </a:solidFill>
              </a:rPr>
              <a:pPr>
                <a:defRPr/>
              </a:pPr>
              <a:t>14/02/1443</a:t>
            </a:fld>
            <a:endParaRPr lang="en-US">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FFFFFF"/>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5038395-51D4-4CAB-85FF-CA77D1ABDDAA}" type="slidenum">
              <a:rPr lang="ar-SA"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76176F61-79D3-4A04-8C61-7DFCA8D59320}" type="datetimeFigureOut">
              <a:rPr lang="ar-SA" smtClean="0">
                <a:solidFill>
                  <a:srgbClr val="FFFFFF"/>
                </a:solidFill>
              </a:rPr>
              <a:pPr>
                <a:defRPr/>
              </a:pPr>
              <a:t>14/02/1443</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F31BBC5A-83BA-4F27-86D3-F778CF9D29A1}" type="slidenum">
              <a:rPr lang="ar-SA" smtClean="0">
                <a:solidFill>
                  <a:srgbClr val="FFFFFF"/>
                </a:solidFill>
              </a:rPr>
              <a:pPr>
                <a:defRPr/>
              </a:pPr>
              <a:t>‹#›</a:t>
            </a:fld>
            <a:endParaRPr lang="en-US">
              <a:solidFill>
                <a:srgbClr val="FFFFFF"/>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FEB074C5-BFA0-45FF-B1CA-BB5C1F2D5382}" type="datetimeFigureOut">
              <a:rPr lang="ar-SA" smtClean="0">
                <a:solidFill>
                  <a:srgbClr val="FFFFFF"/>
                </a:solidFill>
              </a:rPr>
              <a:pPr>
                <a:defRPr/>
              </a:pPr>
              <a:t>14/02/1443</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DC58D40B-F37D-48ED-9B91-1AE7C1FA3EAE}" type="slidenum">
              <a:rPr lang="ar-SA" smtClean="0">
                <a:solidFill>
                  <a:srgbClr val="FFFFFF"/>
                </a:solidFill>
              </a:rPr>
              <a:pPr>
                <a:defRPr/>
              </a:pPr>
              <a:t>‹#›</a:t>
            </a:fld>
            <a:endParaRPr lang="en-US">
              <a:solidFill>
                <a:srgbClr val="FFFFFF"/>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3B0D93EF-136A-4958-995C-2B00C5900128}" type="datetimeFigureOut">
              <a:rPr lang="ar-SA" smtClean="0">
                <a:solidFill>
                  <a:srgbClr val="FFFFFF"/>
                </a:solidFill>
              </a:rPr>
              <a:pPr>
                <a:defRPr/>
              </a:pPr>
              <a:t>14/02/1443</a:t>
            </a:fld>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4ED41DA3-6B6F-4C8C-A5C1-BB2B800DD4B2}" type="slidenum">
              <a:rPr lang="ar-SA" smtClean="0">
                <a:solidFill>
                  <a:srgbClr val="FFFFFF"/>
                </a:solidFill>
              </a:rPr>
              <a:pPr>
                <a:defRPr/>
              </a:pPr>
              <a:t>‹#›</a:t>
            </a:fld>
            <a:endParaRPr lang="en-US">
              <a:solidFill>
                <a:srgbClr val="FFFFFF"/>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329573475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A6DDE976-D4DE-4DBF-9411-918F1C33AC24}" type="datetimeFigureOut">
              <a:rPr lang="ar-SA" smtClean="0">
                <a:solidFill>
                  <a:srgbClr val="FFFFFF"/>
                </a:solidFill>
              </a:rPr>
              <a:pPr>
                <a:defRPr/>
              </a:pPr>
              <a:t>14/02/1443</a:t>
            </a:fld>
            <a:endParaRPr lang="en-US">
              <a:solidFill>
                <a:srgbClr val="FFFFFF"/>
              </a:solidFill>
            </a:endParaRPr>
          </a:p>
        </p:txBody>
      </p:sp>
      <p:sp>
        <p:nvSpPr>
          <p:cNvPr id="8" name="Footer Placeholder 7"/>
          <p:cNvSpPr>
            <a:spLocks noGrp="1"/>
          </p:cNvSpPr>
          <p:nvPr>
            <p:ph type="ftr" sz="quarter" idx="11"/>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2"/>
          </p:nvPr>
        </p:nvSpPr>
        <p:spPr/>
        <p:txBody>
          <a:bodyPr/>
          <a:lstStyle/>
          <a:p>
            <a:pPr>
              <a:defRPr/>
            </a:pPr>
            <a:fld id="{511C4C7A-4595-4751-B476-DA931F71B65C}" type="slidenum">
              <a:rPr lang="ar-SA" smtClean="0">
                <a:solidFill>
                  <a:srgbClr val="FFFFFF"/>
                </a:solidFill>
              </a:rPr>
              <a:pPr>
                <a:defRPr/>
              </a:pPr>
              <a:t>‹#›</a:t>
            </a:fld>
            <a:endParaRPr lang="en-US">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CFC5B099-ED1E-4D6E-99BA-C117741CDD20}" type="datetimeFigureOut">
              <a:rPr lang="ar-SA" smtClean="0">
                <a:solidFill>
                  <a:srgbClr val="FFFFFF"/>
                </a:solidFill>
              </a:rPr>
              <a:pPr>
                <a:defRPr/>
              </a:pPr>
              <a:t>14/02/1443</a:t>
            </a:fld>
            <a:endParaRPr lang="en-US">
              <a:solidFill>
                <a:srgbClr val="FFFFFF"/>
              </a:solidFill>
            </a:endParaRPr>
          </a:p>
        </p:txBody>
      </p:sp>
      <p:sp>
        <p:nvSpPr>
          <p:cNvPr id="4" name="Footer Placeholder 3"/>
          <p:cNvSpPr>
            <a:spLocks noGrp="1"/>
          </p:cNvSpPr>
          <p:nvPr>
            <p:ph type="ftr" sz="quarter" idx="11"/>
          </p:nvPr>
        </p:nvSpPr>
        <p:spPr/>
        <p:txBody>
          <a:bodyPr/>
          <a:lstStyle/>
          <a:p>
            <a:pPr>
              <a:defRPr/>
            </a:pP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53869571-D375-4B25-B540-56C09220B612}" type="slidenum">
              <a:rPr lang="ar-SA" smtClean="0">
                <a:solidFill>
                  <a:srgbClr val="FFFFFF"/>
                </a:solidFill>
              </a:rPr>
              <a:pPr>
                <a:defRPr/>
              </a:pPr>
              <a:t>‹#›</a:t>
            </a:fld>
            <a:endParaRPr lang="en-US">
              <a:solidFill>
                <a:srgbClr val="FFFFFF"/>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3FC9059-5E2A-42F5-88F8-4EE287663EDC}" type="datetimeFigureOut">
              <a:rPr lang="ar-SA" smtClean="0">
                <a:solidFill>
                  <a:srgbClr val="FFFFFF"/>
                </a:solidFill>
              </a:rPr>
              <a:pPr>
                <a:defRPr/>
              </a:pPr>
              <a:t>14/02/1443</a:t>
            </a:fld>
            <a:endParaRPr lang="en-US">
              <a:solidFill>
                <a:srgbClr val="FFFFFF"/>
              </a:solidFill>
            </a:endParaRPr>
          </a:p>
        </p:txBody>
      </p:sp>
      <p:sp>
        <p:nvSpPr>
          <p:cNvPr id="3" name="Footer Placeholder 2"/>
          <p:cNvSpPr>
            <a:spLocks noGrp="1"/>
          </p:cNvSpPr>
          <p:nvPr>
            <p:ph type="ftr" sz="quarter" idx="11"/>
          </p:nvPr>
        </p:nvSpPr>
        <p:spPr/>
        <p:txBody>
          <a:bodyPr/>
          <a:lstStyle/>
          <a:p>
            <a:pPr>
              <a:defRPr/>
            </a:pPr>
            <a:endParaRPr lang="en-US">
              <a:solidFill>
                <a:srgbClr val="FFFFFF"/>
              </a:solidFill>
            </a:endParaRPr>
          </a:p>
        </p:txBody>
      </p:sp>
      <p:sp>
        <p:nvSpPr>
          <p:cNvPr id="4" name="Slide Number Placeholder 3"/>
          <p:cNvSpPr>
            <a:spLocks noGrp="1"/>
          </p:cNvSpPr>
          <p:nvPr>
            <p:ph type="sldNum" sz="quarter" idx="12"/>
          </p:nvPr>
        </p:nvSpPr>
        <p:spPr/>
        <p:txBody>
          <a:bodyPr/>
          <a:lstStyle/>
          <a:p>
            <a:pPr>
              <a:defRPr/>
            </a:pPr>
            <a:fld id="{6895078E-5AC1-444C-B23B-4D760E957708}" type="slidenum">
              <a:rPr lang="ar-SA"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fld id="{4E001A23-4C42-402E-A0A6-AEB2856F6AA5}" type="datetimeFigureOut">
              <a:rPr lang="ar-SA" smtClean="0">
                <a:solidFill>
                  <a:srgbClr val="FFFFFF"/>
                </a:solidFill>
              </a:rPr>
              <a:pPr>
                <a:defRPr/>
              </a:pPr>
              <a:t>14/02/1443</a:t>
            </a:fld>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7A69F5A3-AAF5-434F-9664-4318DBEDD1ED}" type="slidenum">
              <a:rPr lang="ar-SA" smtClean="0">
                <a:solidFill>
                  <a:srgbClr val="FFFFFF"/>
                </a:solidFill>
              </a:rPr>
              <a:pPr>
                <a:defRPr/>
              </a:pPr>
              <a:t>‹#›</a:t>
            </a:fld>
            <a:endParaRPr lang="en-US">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6810EEB7-1E78-4E90-8AD4-06671E12568F}" type="datetimeFigureOut">
              <a:rPr lang="ar-SA" smtClean="0">
                <a:solidFill>
                  <a:srgbClr val="FFFFFF"/>
                </a:solidFill>
              </a:rPr>
              <a:pPr>
                <a:defRPr/>
              </a:pPr>
              <a:t>14/02/1443</a:t>
            </a:fld>
            <a:endParaRPr lang="en-US">
              <a:solidFill>
                <a:srgbClr val="FFFFFF"/>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62C955E-EBFE-47AF-9FDD-BD4690D65687}" type="slidenum">
              <a:rPr lang="ar-SA" smtClean="0">
                <a:solidFill>
                  <a:srgbClr val="FFFFFF"/>
                </a:solidFill>
              </a:rPr>
              <a:pPr>
                <a:defRPr/>
              </a:pPr>
              <a:t>‹#›</a:t>
            </a:fld>
            <a:endParaRPr lang="en-US">
              <a:solidFill>
                <a:srgbClr val="FFFFFF"/>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A4CC8E03-D16F-4D39-A146-758CAE1D7BB6}" type="datetimeFigureOut">
              <a:rPr lang="ar-SA" smtClean="0">
                <a:solidFill>
                  <a:srgbClr val="FFFFFF"/>
                </a:solidFill>
              </a:rPr>
              <a:pPr>
                <a:defRPr/>
              </a:pPr>
              <a:t>14/02/1443</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8F514FC7-6C06-4D01-B164-A2C41874D2B7}" type="slidenum">
              <a:rPr lang="ar-SA"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125BB0E8-9DE1-497D-8A53-56ACECDED6AC}" type="datetimeFigureOut">
              <a:rPr lang="ar-SA" smtClean="0">
                <a:solidFill>
                  <a:srgbClr val="FFFFFF"/>
                </a:solidFill>
              </a:rPr>
              <a:pPr>
                <a:defRPr/>
              </a:pPr>
              <a:t>14/02/1443</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B310BA08-D2D1-43D0-A390-E9BEBE492A54}" type="slidenum">
              <a:rPr lang="ar-SA"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7A3E05-583C-4CA4-862A-1E0F59458648}" type="slidenum">
              <a:rPr lang="ar-SA" smtClean="0"/>
              <a:pPr/>
              <a:t>‹#›</a:t>
            </a:fld>
            <a:endParaRPr lang="ar-SA"/>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1549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698405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1466791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437131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446931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3766065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34976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134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2162581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9909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865732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237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22709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60984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36796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64537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81721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2802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250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42640855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282553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121911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21308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4197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34003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8380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415724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481918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516982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6992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12502307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663735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1540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26321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90886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258423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102138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6283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37572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667986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07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25449033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2391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621207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7524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485048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483826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53091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781848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015653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073048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8449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4088768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240234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4037746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59525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780179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3031949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650437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60605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381173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59843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1048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31275452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007437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056796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1386983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0540057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1959482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4139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108609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4257968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437293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121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3656297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099860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476944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8261300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207347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092168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206353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364950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1937120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7382134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9588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3AC21C-607A-4A38-8102-1DEC05F1E7D0}" type="datetimeFigureOut">
              <a:rPr lang="ar-SA" smtClean="0"/>
              <a:pPr/>
              <a:t>14/02/1443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7A3E05-583C-4CA4-862A-1E0F59458648}" type="slidenum">
              <a:rPr lang="ar-SA" smtClean="0"/>
              <a:pPr/>
              <a:t>‹#›</a:t>
            </a:fld>
            <a:endParaRPr lang="ar-SA"/>
          </a:p>
        </p:txBody>
      </p:sp>
    </p:spTree>
    <p:extLst>
      <p:ext uri="{BB962C8B-B14F-4D97-AF65-F5344CB8AC3E}">
        <p14:creationId xmlns:p14="http://schemas.microsoft.com/office/powerpoint/2010/main" val="31814806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786130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4277039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78220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060143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4569510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2095506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880338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790783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6928868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27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3.xml"/><Relationship Id="rId13" Type="http://schemas.openxmlformats.org/officeDocument/2006/relationships/image" Target="../media/image4.jpeg"/><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0.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DE3AC21C-607A-4A38-8102-1DEC05F1E7D0}" type="datetimeFigureOut">
              <a:rPr lang="ar-SA" smtClean="0"/>
              <a:pPr/>
              <a:t>14/02/1443</a:t>
            </a:fld>
            <a:endParaRPr lang="ar-SA"/>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267A3E05-583C-4CA4-862A-1E0F59458648}" type="slidenum">
              <a:rPr lang="ar-SA" smtClean="0"/>
              <a:pPr/>
              <a:t>‹#›</a:t>
            </a:fld>
            <a:endParaRPr lang="ar-SA"/>
          </a:p>
        </p:txBody>
      </p:sp>
    </p:spTree>
    <p:extLst>
      <p:ext uri="{BB962C8B-B14F-4D97-AF65-F5344CB8AC3E}">
        <p14:creationId xmlns:p14="http://schemas.microsoft.com/office/powerpoint/2010/main" val="220369445"/>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3AC21C-607A-4A38-8102-1DEC05F1E7D0}" type="datetimeFigureOut">
              <a:rPr lang="ar-SA" smtClean="0"/>
              <a:pPr/>
              <a:t>14/02/1443</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67A3E05-583C-4CA4-862A-1E0F5945864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600">
                                          <p:stCondLst>
                                            <p:cond delay="0"/>
                                          </p:stCondLst>
                                        </p:cTn>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randombar(horizontal)">
                                      <p:cBhvr>
                                        <p:cTn id="12" dur="500"/>
                                        <p:tgtEl>
                                          <p:spTgt spid="30">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animEffect transition="in" filter="randombar(horizontal)">
                                      <p:cBhvr>
                                        <p:cTn id="15" dur="500"/>
                                        <p:tgtEl>
                                          <p:spTgt spid="30">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0">
                                            <p:txEl>
                                              <p:pRg st="2" end="2"/>
                                            </p:txEl>
                                          </p:spTgt>
                                        </p:tgtEl>
                                        <p:attrNameLst>
                                          <p:attrName>style.visibility</p:attrName>
                                        </p:attrNameLst>
                                      </p:cBhvr>
                                      <p:to>
                                        <p:strVal val="visible"/>
                                      </p:to>
                                    </p:set>
                                    <p:animEffect transition="in" filter="randombar(horizontal)">
                                      <p:cBhvr>
                                        <p:cTn id="18" dur="500"/>
                                        <p:tgtEl>
                                          <p:spTgt spid="30">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0">
                                            <p:txEl>
                                              <p:pRg st="3" end="3"/>
                                            </p:txEl>
                                          </p:spTgt>
                                        </p:tgtEl>
                                        <p:attrNameLst>
                                          <p:attrName>style.visibility</p:attrName>
                                        </p:attrNameLst>
                                      </p:cBhvr>
                                      <p:to>
                                        <p:strVal val="visible"/>
                                      </p:to>
                                    </p:set>
                                    <p:animEffect transition="in" filter="randombar(horizontal)">
                                      <p:cBhvr>
                                        <p:cTn id="21" dur="500"/>
                                        <p:tgtEl>
                                          <p:spTgt spid="30">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0">
                                            <p:txEl>
                                              <p:pRg st="4" end="4"/>
                                            </p:txEl>
                                          </p:spTgt>
                                        </p:tgtEl>
                                        <p:attrNameLst>
                                          <p:attrName>style.visibility</p:attrName>
                                        </p:attrNameLst>
                                      </p:cBhvr>
                                      <p:to>
                                        <p:strVal val="visible"/>
                                      </p:to>
                                    </p:set>
                                    <p:animEffect transition="in" filter="randombar(horizontal)">
                                      <p:cBhvr>
                                        <p:cTn id="24"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6357580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0056296"/>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6990575"/>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337765"/>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24081559"/>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99185462"/>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5914177"/>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47696-5C6F-42F5-8898-DFCBA70B014D}" type="datetimeFigureOut">
              <a:rPr lang="ar-SA" smtClean="0">
                <a:solidFill>
                  <a:prstClr val="black">
                    <a:tint val="75000"/>
                  </a:prstClr>
                </a:solidFill>
              </a:rPr>
              <a:pPr/>
              <a:t>14/02/1443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1968CD-0CDD-40D5-9985-D38E077C7A71}"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75538993"/>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6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7.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96.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8.jpeg"/><Relationship Id="rId4" Type="http://schemas.openxmlformats.org/officeDocument/2006/relationships/diagramLayout" Target="../diagrams/layout1.xml"/><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AppData\Local\Microsoft\Windows\Temporary Internet Files\Content.IE5\VSIDC4HB\MC90008897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52400"/>
            <a:ext cx="9144000" cy="6165304"/>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4568880" y="533400"/>
            <a:ext cx="4464496" cy="4524315"/>
          </a:xfrm>
          <a:prstGeom prst="rect">
            <a:avLst/>
          </a:prstGeom>
          <a:noFill/>
        </p:spPr>
        <p:txBody>
          <a:bodyPr wrap="square" rtlCol="1">
            <a:spAutoFit/>
          </a:bodyPr>
          <a:lstStyle/>
          <a:p>
            <a:pPr algn="ctr"/>
            <a:r>
              <a:rPr lang="ar-IQ" sz="7200" b="1" dirty="0">
                <a:solidFill>
                  <a:schemeClr val="tx2">
                    <a:lumMod val="75000"/>
                  </a:schemeClr>
                </a:solidFill>
                <a:cs typeface="Akhbar MT" pitchFamily="2" charset="-78"/>
              </a:rPr>
              <a:t>ماهو </a:t>
            </a:r>
            <a:r>
              <a:rPr lang="ar-SA" sz="7200" b="1" dirty="0">
                <a:solidFill>
                  <a:schemeClr val="tx2">
                    <a:lumMod val="75000"/>
                  </a:schemeClr>
                </a:solidFill>
                <a:cs typeface="Akhbar MT" pitchFamily="2" charset="-78"/>
              </a:rPr>
              <a:t>التعلم</a:t>
            </a:r>
            <a:r>
              <a:rPr lang="ar-IQ" sz="7200" b="1" dirty="0">
                <a:solidFill>
                  <a:schemeClr val="tx2">
                    <a:lumMod val="75000"/>
                  </a:schemeClr>
                </a:solidFill>
                <a:cs typeface="Akhbar MT" pitchFamily="2" charset="-78"/>
              </a:rPr>
              <a:t>؟؟؟؟؟</a:t>
            </a:r>
          </a:p>
          <a:p>
            <a:pPr algn="ctr"/>
            <a:r>
              <a:rPr lang="ar-IQ" sz="7200" b="1" dirty="0">
                <a:solidFill>
                  <a:schemeClr val="tx2">
                    <a:lumMod val="75000"/>
                  </a:schemeClr>
                </a:solidFill>
                <a:cs typeface="Akhbar MT" pitchFamily="2" charset="-78"/>
              </a:rPr>
              <a:t>وماهو التعليم؟؟ وماهو التدريس؟</a:t>
            </a:r>
          </a:p>
          <a:p>
            <a:pPr algn="ctr"/>
            <a:r>
              <a:rPr lang="ar-IQ" sz="7200" b="1" dirty="0">
                <a:solidFill>
                  <a:schemeClr val="tx2">
                    <a:lumMod val="75000"/>
                  </a:schemeClr>
                </a:solidFill>
                <a:cs typeface="Akhbar MT" pitchFamily="2" charset="-78"/>
              </a:rPr>
              <a:t>وماهو التفكير؟</a:t>
            </a:r>
            <a:endParaRPr lang="ar-SA" sz="7200" b="1" dirty="0">
              <a:solidFill>
                <a:schemeClr val="tx2">
                  <a:lumMod val="75000"/>
                </a:schemeClr>
              </a:solidFill>
              <a:cs typeface="Akhbar MT" pitchFamily="2" charset="-78"/>
            </a:endParaRPr>
          </a:p>
        </p:txBody>
      </p:sp>
    </p:spTree>
    <p:extLst>
      <p:ext uri="{BB962C8B-B14F-4D97-AF65-F5344CB8AC3E}">
        <p14:creationId xmlns:p14="http://schemas.microsoft.com/office/powerpoint/2010/main" val="136674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47800" y="381001"/>
            <a:ext cx="7315200" cy="6494085"/>
          </a:xfrm>
          <a:prstGeom prst="rect">
            <a:avLst/>
          </a:prstGeom>
          <a:noFill/>
        </p:spPr>
        <p:txBody>
          <a:bodyPr wrap="square" rtlCol="0">
            <a:spAutoFit/>
          </a:bodyPr>
          <a:lstStyle/>
          <a:p>
            <a:r>
              <a:rPr lang="ar-SA" sz="2800" b="1" u="sng" dirty="0">
                <a:solidFill>
                  <a:schemeClr val="accent2">
                    <a:lumMod val="60000"/>
                    <a:lumOff val="40000"/>
                  </a:schemeClr>
                </a:solidFill>
                <a:cs typeface="Akhbar MT" pitchFamily="2" charset="-78"/>
              </a:rPr>
              <a:t>2</a:t>
            </a:r>
            <a:r>
              <a:rPr lang="ar-IQ" sz="4000" b="1" u="sng" dirty="0">
                <a:solidFill>
                  <a:schemeClr val="tx2">
                    <a:lumMod val="60000"/>
                    <a:lumOff val="40000"/>
                  </a:schemeClr>
                </a:solidFill>
                <a:cs typeface="Akhbar MT" pitchFamily="2" charset="-78"/>
              </a:rPr>
              <a:t>مكونات </a:t>
            </a:r>
            <a:r>
              <a:rPr lang="ar-SA" sz="4000" b="1" u="sng" dirty="0">
                <a:solidFill>
                  <a:schemeClr val="tx2">
                    <a:lumMod val="60000"/>
                    <a:lumOff val="40000"/>
                  </a:schemeClr>
                </a:solidFill>
                <a:cs typeface="Akhbar MT" pitchFamily="2" charset="-78"/>
              </a:rPr>
              <a:t>الدافعية : </a:t>
            </a:r>
          </a:p>
          <a:p>
            <a:pPr marL="457200" indent="-457200"/>
            <a:r>
              <a:rPr lang="ar-SA" sz="3200" b="1" u="sng" dirty="0">
                <a:solidFill>
                  <a:schemeClr val="accent2">
                    <a:lumMod val="60000"/>
                    <a:lumOff val="40000"/>
                  </a:schemeClr>
                </a:solidFill>
                <a:cs typeface="Akhbar MT" pitchFamily="2" charset="-78"/>
              </a:rPr>
              <a:t>1) الحاجة :</a:t>
            </a:r>
          </a:p>
          <a:p>
            <a:r>
              <a:rPr lang="ar-SA" sz="2800" b="1" dirty="0">
                <a:solidFill>
                  <a:schemeClr val="tx2"/>
                </a:solidFill>
                <a:cs typeface="Akhbar MT" pitchFamily="2" charset="-78"/>
              </a:rPr>
              <a:t>هي حاله تنشأ لدى الكائن الحي حينما لا تتفق العوامل البيئية الخارجية مع العوامل ألبيولوجيه مما يقود إلى حاله من عدم الاتزان بين الكائن الحي و بيئته فيسعى الكائن الحي إلى إشباع تلك الحاجة كي يحقق التوازن النفسي </a:t>
            </a:r>
            <a:endParaRPr lang="en-US" sz="2800" b="1" u="sng" dirty="0">
              <a:solidFill>
                <a:schemeClr val="accent2">
                  <a:lumMod val="60000"/>
                  <a:lumOff val="40000"/>
                </a:schemeClr>
              </a:solidFill>
              <a:cs typeface="Akhbar MT" pitchFamily="2" charset="-78"/>
            </a:endParaRPr>
          </a:p>
          <a:p>
            <a:pPr marL="457200" indent="-457200"/>
            <a:r>
              <a:rPr lang="ar-IQ" sz="2800" b="1" u="sng" dirty="0">
                <a:solidFill>
                  <a:schemeClr val="accent2">
                    <a:lumMod val="60000"/>
                    <a:lumOff val="40000"/>
                  </a:schemeClr>
                </a:solidFill>
                <a:cs typeface="Akhbar MT" pitchFamily="2" charset="-78"/>
              </a:rPr>
              <a:t>2</a:t>
            </a:r>
            <a:r>
              <a:rPr lang="ar-SA" sz="2800" b="1" u="sng" dirty="0">
                <a:solidFill>
                  <a:schemeClr val="accent2">
                    <a:lumMod val="60000"/>
                    <a:lumOff val="40000"/>
                  </a:schemeClr>
                </a:solidFill>
                <a:cs typeface="Akhbar MT" pitchFamily="2" charset="-78"/>
              </a:rPr>
              <a:t>) الحافز :</a:t>
            </a:r>
          </a:p>
          <a:p>
            <a:r>
              <a:rPr lang="ar-SA" sz="2400" b="1" dirty="0">
                <a:solidFill>
                  <a:schemeClr val="tx2"/>
                </a:solidFill>
                <a:cs typeface="Akhbar MT" pitchFamily="2" charset="-78"/>
              </a:rPr>
              <a:t>هو ما يضع الميكانيزمات العصبية في حالة عمل وإجراء فالحافز هو ما ينشط السلوك ويهيئ العمل و يتمثل الحافز في المثيرات الداخلية العضوية التي ينتج عنها ويظهر الحافز في شعور الفرد بالتوتر والضيق والألم كما هو الحال في حافز الجوع والعطش والإحساس بالبرودة والحرارة  </a:t>
            </a:r>
          </a:p>
          <a:p>
            <a:r>
              <a:rPr lang="ar-SA" sz="2800" b="1" u="sng" dirty="0">
                <a:solidFill>
                  <a:schemeClr val="accent2">
                    <a:lumMod val="60000"/>
                    <a:lumOff val="40000"/>
                  </a:schemeClr>
                </a:solidFill>
                <a:cs typeface="Akhbar MT" pitchFamily="2" charset="-78"/>
              </a:rPr>
              <a:t>3) الباعث :</a:t>
            </a:r>
          </a:p>
          <a:p>
            <a:r>
              <a:rPr lang="ar-SA" sz="2400" b="1" dirty="0">
                <a:solidFill>
                  <a:schemeClr val="tx2"/>
                </a:solidFill>
                <a:cs typeface="Akhbar MT" pitchFamily="2" charset="-78"/>
              </a:rPr>
              <a:t>هو الموضوع الذي يوجه الكائن الحي استجابته نحوه </a:t>
            </a:r>
            <a:r>
              <a:rPr lang="ar-SA" sz="2400" b="1" dirty="0" err="1">
                <a:solidFill>
                  <a:schemeClr val="tx2"/>
                </a:solidFill>
                <a:cs typeface="Akhbar MT" pitchFamily="2" charset="-78"/>
              </a:rPr>
              <a:t>او</a:t>
            </a:r>
            <a:r>
              <a:rPr lang="ar-SA" sz="2400" b="1" dirty="0">
                <a:solidFill>
                  <a:schemeClr val="tx2"/>
                </a:solidFill>
                <a:cs typeface="Akhbar MT" pitchFamily="2" charset="-78"/>
              </a:rPr>
              <a:t> بعيدا عنه ويعمل على أزاله مشاعر الضيق والتوتر والباعث </a:t>
            </a:r>
            <a:r>
              <a:rPr lang="ar-SA" sz="2400" b="1" dirty="0" err="1">
                <a:solidFill>
                  <a:schemeClr val="tx2"/>
                </a:solidFill>
                <a:cs typeface="Akhbar MT" pitchFamily="2" charset="-78"/>
              </a:rPr>
              <a:t>اذ</a:t>
            </a:r>
            <a:r>
              <a:rPr lang="ar-SA" sz="2400" b="1" dirty="0">
                <a:solidFill>
                  <a:schemeClr val="tx2"/>
                </a:solidFill>
                <a:cs typeface="Akhbar MT" pitchFamily="2" charset="-78"/>
              </a:rPr>
              <a:t> يكون نوعين :</a:t>
            </a:r>
          </a:p>
          <a:p>
            <a:pPr>
              <a:buFont typeface="Wingdings" pitchFamily="2" charset="2"/>
              <a:buChar char="q"/>
            </a:pPr>
            <a:r>
              <a:rPr lang="ar-SA" sz="2400" b="1" dirty="0">
                <a:solidFill>
                  <a:schemeClr val="tx2"/>
                </a:solidFill>
                <a:cs typeface="Akhbar MT" pitchFamily="2" charset="-78"/>
              </a:rPr>
              <a:t>موضوعات الهدف مثل الطعام والتي غالبا تكون ماديه </a:t>
            </a:r>
          </a:p>
          <a:p>
            <a:pPr>
              <a:buFont typeface="Wingdings" pitchFamily="2" charset="2"/>
              <a:buChar char="q"/>
            </a:pPr>
            <a:r>
              <a:rPr lang="ar-SA" sz="2400" b="1" dirty="0">
                <a:solidFill>
                  <a:schemeClr val="tx2"/>
                </a:solidFill>
                <a:cs typeface="Akhbar MT" pitchFamily="2" charset="-78"/>
              </a:rPr>
              <a:t>رموز الهدف مثل المديح بالكلام </a:t>
            </a:r>
            <a:r>
              <a:rPr lang="ar-SA" sz="2400" b="1" dirty="0" err="1">
                <a:solidFill>
                  <a:schemeClr val="tx2"/>
                </a:solidFill>
                <a:cs typeface="Akhbar MT" pitchFamily="2" charset="-78"/>
              </a:rPr>
              <a:t>او</a:t>
            </a:r>
            <a:r>
              <a:rPr lang="ar-SA" sz="2400" b="1" dirty="0">
                <a:solidFill>
                  <a:schemeClr val="tx2"/>
                </a:solidFill>
                <a:cs typeface="Akhbar MT" pitchFamily="2" charset="-78"/>
              </a:rPr>
              <a:t> كلمه ذم أي كل ما يحث السلوك ويحركه معنويا </a:t>
            </a:r>
          </a:p>
          <a:p>
            <a:pPr>
              <a:buFont typeface="Wingdings" pitchFamily="2" charset="2"/>
              <a:buChar char="q"/>
            </a:pPr>
            <a:endParaRPr lang="ar-SA" dirty="0"/>
          </a:p>
          <a:p>
            <a:endParaRPr lang="ar-SA" dirty="0"/>
          </a:p>
        </p:txBody>
      </p:sp>
      <p:pic>
        <p:nvPicPr>
          <p:cNvPr id="3" name="صورة 2" descr="16548.jpg"/>
          <p:cNvPicPr>
            <a:picLocks noChangeAspect="1"/>
          </p:cNvPicPr>
          <p:nvPr/>
        </p:nvPicPr>
        <p:blipFill>
          <a:blip r:embed="rId3"/>
          <a:stretch>
            <a:fillRect/>
          </a:stretch>
        </p:blipFill>
        <p:spPr>
          <a:xfrm>
            <a:off x="-2133600" y="370563"/>
            <a:ext cx="3371850" cy="224565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762" y="3048"/>
            <a:ext cx="7773338" cy="1596177"/>
          </a:xfrm>
        </p:spPr>
        <p:txBody>
          <a:bodyPr>
            <a:normAutofit/>
          </a:bodyPr>
          <a:lstStyle/>
          <a:p>
            <a:r>
              <a:rPr lang="ar-SA" sz="4800" b="1" u="sng" dirty="0">
                <a:solidFill>
                  <a:schemeClr val="tx2">
                    <a:lumMod val="60000"/>
                    <a:lumOff val="40000"/>
                  </a:schemeClr>
                </a:solidFill>
              </a:rPr>
              <a:t>ثالثا: التدريب</a:t>
            </a:r>
          </a:p>
        </p:txBody>
      </p:sp>
      <p:sp>
        <p:nvSpPr>
          <p:cNvPr id="3" name="Content Placeholder 2"/>
          <p:cNvSpPr>
            <a:spLocks noGrp="1"/>
          </p:cNvSpPr>
          <p:nvPr>
            <p:ph sz="quarter" idx="13"/>
          </p:nvPr>
        </p:nvSpPr>
        <p:spPr>
          <a:xfrm>
            <a:off x="685330" y="1599225"/>
            <a:ext cx="7772870" cy="4191975"/>
          </a:xfrm>
        </p:spPr>
        <p:txBody>
          <a:bodyPr>
            <a:normAutofit/>
          </a:bodyPr>
          <a:lstStyle/>
          <a:p>
            <a:pPr marL="0" indent="0">
              <a:buNone/>
            </a:pPr>
            <a:r>
              <a:rPr lang="ar-SA" sz="2800" b="1" dirty="0">
                <a:solidFill>
                  <a:schemeClr val="accent1">
                    <a:lumMod val="75000"/>
                  </a:schemeClr>
                </a:solidFill>
              </a:rPr>
              <a:t>يقصد به التمرين الموجه أو التمرين الغرضي </a:t>
            </a:r>
            <a:r>
              <a:rPr lang="ar-IQ" sz="2800" b="1" dirty="0">
                <a:solidFill>
                  <a:schemeClr val="accent1">
                    <a:lumMod val="75000"/>
                  </a:schemeClr>
                </a:solidFill>
              </a:rPr>
              <a:t>(الهادف)</a:t>
            </a:r>
            <a:endParaRPr lang="ar-SA" sz="2800" b="1" dirty="0">
              <a:solidFill>
                <a:schemeClr val="accent1">
                  <a:lumMod val="75000"/>
                </a:schemeClr>
              </a:solidFill>
            </a:endParaRPr>
          </a:p>
          <a:p>
            <a:pPr marL="0" indent="0">
              <a:buNone/>
            </a:pPr>
            <a:r>
              <a:rPr lang="ar-SA" sz="2800" b="1" u="sng" dirty="0">
                <a:solidFill>
                  <a:schemeClr val="tx2">
                    <a:lumMod val="60000"/>
                    <a:lumOff val="40000"/>
                  </a:schemeClr>
                </a:solidFill>
              </a:rPr>
              <a:t>*أهمية التدريب:</a:t>
            </a:r>
          </a:p>
          <a:p>
            <a:pPr marL="0" indent="0">
              <a:buNone/>
            </a:pPr>
            <a:r>
              <a:rPr lang="ar-SA" sz="2800" b="1" dirty="0">
                <a:solidFill>
                  <a:schemeClr val="accent1">
                    <a:lumMod val="75000"/>
                  </a:schemeClr>
                </a:solidFill>
              </a:rPr>
              <a:t>تعديل الأداء مما يجعل التعلم يحدث بسرعه وكفاءة</a:t>
            </a:r>
          </a:p>
          <a:p>
            <a:pPr marL="0" indent="0">
              <a:buNone/>
            </a:pPr>
            <a:r>
              <a:rPr lang="ar-SA" sz="2800" b="1" dirty="0">
                <a:solidFill>
                  <a:schemeClr val="accent1">
                    <a:lumMod val="75000"/>
                  </a:schemeClr>
                </a:solidFill>
              </a:rPr>
              <a:t>تثبيت المهارات المختلفة التي يتم اكتسابها </a:t>
            </a:r>
          </a:p>
          <a:p>
            <a:pPr marL="0" indent="0">
              <a:buNone/>
            </a:pPr>
            <a:r>
              <a:rPr lang="ar-SA" sz="2800" b="1" dirty="0">
                <a:solidFill>
                  <a:schemeClr val="accent1">
                    <a:lumMod val="75000"/>
                  </a:schemeClr>
                </a:solidFill>
              </a:rPr>
              <a:t>ينتقل اثره من نشاط تم التدريب عليه الى نشاط اخر متماثل معه</a:t>
            </a:r>
          </a:p>
        </p:txBody>
      </p:sp>
    </p:spTree>
    <p:extLst>
      <p:ext uri="{BB962C8B-B14F-4D97-AF65-F5344CB8AC3E}">
        <p14:creationId xmlns:p14="http://schemas.microsoft.com/office/powerpoint/2010/main" val="232071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611188" y="549275"/>
            <a:ext cx="7942262" cy="5616575"/>
          </a:xfrm>
        </p:spPr>
        <p:txBody>
          <a:bodyPr/>
          <a:lstStyle/>
          <a:p>
            <a:pPr marL="609600" indent="-609600" algn="just" eaLnBrk="1" hangingPunct="1">
              <a:lnSpc>
                <a:spcPct val="80000"/>
              </a:lnSpc>
              <a:buFontTx/>
              <a:buNone/>
              <a:defRPr/>
            </a:pPr>
            <a:r>
              <a:rPr lang="ar-SA" sz="2800" b="1" dirty="0"/>
              <a:t>	</a:t>
            </a:r>
            <a:r>
              <a:rPr lang="ar-IQ" sz="2800" b="1" dirty="0">
                <a:solidFill>
                  <a:srgbClr val="FF3399"/>
                </a:solidFill>
              </a:rPr>
              <a:t>                    </a:t>
            </a:r>
            <a:r>
              <a:rPr lang="ar-IQ" sz="4400" b="1" dirty="0">
                <a:solidFill>
                  <a:srgbClr val="FF3399"/>
                </a:solidFill>
              </a:rPr>
              <a:t>رابعا: النضج</a:t>
            </a:r>
            <a:endParaRPr lang="ar-SA" sz="4400" b="1" dirty="0">
              <a:solidFill>
                <a:srgbClr val="FF3399"/>
              </a:solidFill>
            </a:endParaRPr>
          </a:p>
          <a:p>
            <a:pPr marL="609600" indent="-609600" algn="just" eaLnBrk="1" hangingPunct="1">
              <a:lnSpc>
                <a:spcPct val="80000"/>
              </a:lnSpc>
              <a:buFontTx/>
              <a:buBlip>
                <a:blip r:embed="rId3"/>
              </a:buBlip>
              <a:defRPr/>
            </a:pPr>
            <a:r>
              <a:rPr lang="ar-SA" sz="2800" b="1" dirty="0"/>
              <a:t>النضج هو عملية نمو متتابع، يتناول جميع نواحي الكائن، وتبدو مظاهره في جميع الكائنات الحية، يلاحظ ذلك في نمو الطفل في الوزن، والطول، حتى يصل تكوينه الجسمي إلى مستوى معين يمكنه من القيام بوظائف جسمية معينة.</a:t>
            </a:r>
          </a:p>
          <a:p>
            <a:pPr marL="609600" indent="-609600" algn="just">
              <a:lnSpc>
                <a:spcPct val="80000"/>
              </a:lnSpc>
              <a:buBlip>
                <a:blip r:embed="rId3"/>
              </a:buBlip>
              <a:defRPr/>
            </a:pPr>
            <a:r>
              <a:rPr lang="ar-SA" sz="2800" b="1" dirty="0"/>
              <a:t>وإلى جانب هذا النضج الظاهري هناك نوع آخر من النضج يسير مصاحباً له هو نضج الجهاز العصبي</a:t>
            </a:r>
            <a:r>
              <a:rPr lang="ar-IQ" sz="2800" b="1" dirty="0"/>
              <a:t> والفسيولوجي</a:t>
            </a:r>
            <a:r>
              <a:rPr lang="ar-SA" sz="2800" b="1" dirty="0"/>
              <a:t>، الذي يبدو أثره في سلوك الفرد وقدرته على تمييز الأشياء وإدراكها، والتصرف بالنسبة لها خلال مراحل نموه المتتالية. </a:t>
            </a:r>
            <a:endParaRPr lang="ar-IQ" sz="2800" b="1" dirty="0"/>
          </a:p>
          <a:p>
            <a:pPr marL="609600" indent="-609600" algn="just">
              <a:lnSpc>
                <a:spcPct val="80000"/>
              </a:lnSpc>
              <a:buBlip>
                <a:blip r:embed="rId3"/>
              </a:buBlip>
              <a:defRPr/>
            </a:pPr>
            <a:r>
              <a:rPr lang="ar-SA" sz="2800" b="1" dirty="0"/>
              <a:t>وهناك مستويات معينة من النمو إذا وصلها الفرد اعتبر ناضجاً، فالطفل الذي لا يستطيع المشي بعد سنتين يعتبر غير ناضج من هذه الناحية الجسمية، </a:t>
            </a:r>
            <a:endParaRPr lang="ar-IQ" sz="2800" b="1" dirty="0"/>
          </a:p>
          <a:p>
            <a:pPr marL="609600" indent="-609600" algn="just" eaLnBrk="1" hangingPunct="1">
              <a:lnSpc>
                <a:spcPct val="80000"/>
              </a:lnSpc>
              <a:buFontTx/>
              <a:buBlip>
                <a:blip r:embed="rId3"/>
              </a:buBlip>
              <a:defRPr/>
            </a:pPr>
            <a:endParaRPr lang="en-US" sz="2800" b="1" dirty="0">
              <a:effectLst>
                <a:outerShdw blurRad="38100" dist="38100" dir="2700000" algn="tl">
                  <a:srgbClr val="FFFFFF"/>
                </a:outerShdw>
              </a:effectLst>
            </a:endParaRPr>
          </a:p>
        </p:txBody>
      </p:sp>
    </p:spTree>
    <p:extLst>
      <p:ext uri="{BB962C8B-B14F-4D97-AF65-F5344CB8AC3E}">
        <p14:creationId xmlns:p14="http://schemas.microsoft.com/office/powerpoint/2010/main" val="352530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ar-SA" b="1">
                <a:solidFill>
                  <a:schemeClr val="accent2"/>
                </a:solidFill>
                <a:effectLst>
                  <a:outerShdw blurRad="38100" dist="38100" dir="2700000" algn="tl">
                    <a:srgbClr val="000000"/>
                  </a:outerShdw>
                </a:effectLst>
                <a:cs typeface="Bader" pitchFamily="2" charset="-78"/>
              </a:rPr>
              <a:t> دراسة عامل النضج</a:t>
            </a:r>
            <a:r>
              <a:rPr lang="ar-SA" b="1"/>
              <a:t> </a:t>
            </a:r>
            <a:endParaRPr lang="en-US" b="1"/>
          </a:p>
        </p:txBody>
      </p:sp>
      <p:sp>
        <p:nvSpPr>
          <p:cNvPr id="9219" name="Rectangle 3"/>
          <p:cNvSpPr>
            <a:spLocks noGrp="1" noChangeArrowheads="1"/>
          </p:cNvSpPr>
          <p:nvPr>
            <p:ph type="body" idx="1"/>
          </p:nvPr>
        </p:nvSpPr>
        <p:spPr>
          <a:xfrm>
            <a:off x="395288" y="1412875"/>
            <a:ext cx="8229600" cy="4968875"/>
          </a:xfrm>
        </p:spPr>
        <p:txBody>
          <a:bodyPr/>
          <a:lstStyle/>
          <a:p>
            <a:pPr algn="just" eaLnBrk="1" hangingPunct="1">
              <a:buFontTx/>
              <a:buNone/>
            </a:pPr>
            <a:r>
              <a:rPr lang="ar-SA" b="1" dirty="0"/>
              <a:t>	أجريت تجارب عديدة لدراسة هذا العامل، وأثره على التعلم، وشملت هذه التجارب عينات من الحيوان، والإنسان، وتهدف هذه التجارب إلى التعرف على تأثير هذا العامل، من حيث صلته بالتدريب في مواقف التعلم </a:t>
            </a:r>
            <a:r>
              <a:rPr lang="ar-SA" b="1" dirty="0">
                <a:solidFill>
                  <a:schemeClr val="bg1"/>
                </a:solidFill>
              </a:rPr>
              <a:t>بمعنى أي أنواع</a:t>
            </a:r>
            <a:r>
              <a:rPr lang="ar-SA" b="1" dirty="0"/>
              <a:t> </a:t>
            </a:r>
            <a:r>
              <a:rPr lang="ar-SA" b="1" dirty="0">
                <a:solidFill>
                  <a:schemeClr val="bg1"/>
                </a:solidFill>
              </a:rPr>
              <a:t>السلوك يمكن أن تحدث نتيجته وحده</a:t>
            </a:r>
            <a:r>
              <a:rPr lang="ar-SA" b="1" dirty="0"/>
              <a:t> </a:t>
            </a:r>
            <a:r>
              <a:rPr lang="ar-SA" b="1" dirty="0">
                <a:solidFill>
                  <a:srgbClr val="FF0066"/>
                </a:solidFill>
              </a:rPr>
              <a:t>(عامل النضج)</a:t>
            </a:r>
            <a:r>
              <a:rPr lang="ar-SA" b="1" dirty="0"/>
              <a:t> </a:t>
            </a:r>
            <a:r>
              <a:rPr lang="ar-SA" b="1" dirty="0">
                <a:solidFill>
                  <a:schemeClr val="bg1"/>
                </a:solidFill>
              </a:rPr>
              <a:t>وأيها يحتاج إلى تدريب</a:t>
            </a:r>
            <a:r>
              <a:rPr lang="ar-IQ" b="1" dirty="0"/>
              <a:t>.</a:t>
            </a:r>
            <a:endParaRPr lang="ar-SA" b="1" dirty="0"/>
          </a:p>
          <a:p>
            <a:pPr algn="just" eaLnBrk="1" hangingPunct="1">
              <a:buFontTx/>
              <a:buNone/>
            </a:pPr>
            <a:r>
              <a:rPr lang="ar-SA" b="1" dirty="0"/>
              <a:t>    وفيما يلي بعض أنواع هذه التجارب للتعرف على النتائج التي توصلت إليها، وعلاقة النضج بالتعلم:</a:t>
            </a:r>
            <a:endParaRPr lang="en-US" b="1" dirty="0"/>
          </a:p>
        </p:txBody>
      </p:sp>
    </p:spTree>
    <p:extLst>
      <p:ext uri="{BB962C8B-B14F-4D97-AF65-F5344CB8AC3E}">
        <p14:creationId xmlns:p14="http://schemas.microsoft.com/office/powerpoint/2010/main" val="3901405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23850" y="476250"/>
            <a:ext cx="8424863" cy="5761038"/>
          </a:xfrm>
        </p:spPr>
        <p:txBody>
          <a:bodyPr>
            <a:normAutofit lnSpcReduction="10000"/>
          </a:bodyPr>
          <a:lstStyle/>
          <a:p>
            <a:pPr algn="ctr" eaLnBrk="1" hangingPunct="1">
              <a:buFontTx/>
              <a:buNone/>
              <a:defRPr/>
            </a:pPr>
            <a:r>
              <a:rPr lang="ar-SA" sz="4000" b="1" dirty="0">
                <a:solidFill>
                  <a:srgbClr val="FF0066"/>
                </a:solidFill>
                <a:effectLst>
                  <a:outerShdw blurRad="38100" dist="38100" dir="2700000" algn="tl">
                    <a:srgbClr val="000000"/>
                  </a:outerShdw>
                </a:effectLst>
                <a:cs typeface="Bader" pitchFamily="2" charset="-78"/>
              </a:rPr>
              <a:t>1- تجربة كارمكيل</a:t>
            </a:r>
            <a:r>
              <a:rPr lang="ar-IQ" sz="4000" b="1" dirty="0">
                <a:solidFill>
                  <a:srgbClr val="FF0066"/>
                </a:solidFill>
                <a:effectLst>
                  <a:outerShdw blurRad="38100" dist="38100" dir="2700000" algn="tl">
                    <a:srgbClr val="000000"/>
                  </a:outerShdw>
                </a:effectLst>
                <a:cs typeface="Bader" pitchFamily="2" charset="-78"/>
              </a:rPr>
              <a:t> على الحيوانات</a:t>
            </a:r>
            <a:endParaRPr lang="ar-SA" sz="4000" b="1" dirty="0">
              <a:effectLst>
                <a:outerShdw blurRad="38100" dist="38100" dir="2700000" algn="tl">
                  <a:srgbClr val="FFFFFF"/>
                </a:outerShdw>
              </a:effectLst>
            </a:endParaRPr>
          </a:p>
          <a:p>
            <a:pPr algn="just" eaLnBrk="1" hangingPunct="1">
              <a:buFontTx/>
              <a:buNone/>
              <a:defRPr/>
            </a:pPr>
            <a:r>
              <a:rPr lang="ar-SA" sz="4000" b="1" dirty="0"/>
              <a:t> </a:t>
            </a:r>
          </a:p>
          <a:p>
            <a:pPr algn="just" eaLnBrk="1" hangingPunct="1">
              <a:buFontTx/>
              <a:buBlip>
                <a:blip r:embed="rId3"/>
              </a:buBlip>
              <a:defRPr/>
            </a:pPr>
            <a:r>
              <a:rPr lang="ar-SA" sz="2800" b="1" dirty="0"/>
              <a:t>أجريت على أجنة الضفادع حيث قسمت الأجنة إلى مجموعتين:</a:t>
            </a:r>
          </a:p>
          <a:p>
            <a:pPr algn="just" eaLnBrk="1" hangingPunct="1">
              <a:buFontTx/>
              <a:buNone/>
              <a:defRPr/>
            </a:pPr>
            <a:endParaRPr lang="ar-SA" sz="1400" b="1" dirty="0"/>
          </a:p>
          <a:p>
            <a:pPr algn="just" eaLnBrk="1" hangingPunct="1">
              <a:buFontTx/>
              <a:buNone/>
              <a:defRPr/>
            </a:pPr>
            <a:r>
              <a:rPr lang="ar-SA" sz="2800" b="1" dirty="0">
                <a:solidFill>
                  <a:schemeClr val="accent2"/>
                </a:solidFill>
              </a:rPr>
              <a:t>المجموعة الأولى (المجموعة التجريبية):</a:t>
            </a:r>
            <a:r>
              <a:rPr lang="ar-SA" sz="2800" b="1" dirty="0"/>
              <a:t> وضعت في محلول مخدر تكفي درجة تركيزه لتخديرها دون أن تعوق نمو أجسامها. </a:t>
            </a:r>
          </a:p>
          <a:p>
            <a:pPr algn="just" eaLnBrk="1" hangingPunct="1">
              <a:buFontTx/>
              <a:buNone/>
              <a:defRPr/>
            </a:pPr>
            <a:endParaRPr lang="ar-SA" sz="1400" b="1" dirty="0"/>
          </a:p>
          <a:p>
            <a:pPr algn="just" eaLnBrk="1" hangingPunct="1">
              <a:buFontTx/>
              <a:buNone/>
              <a:defRPr/>
            </a:pPr>
            <a:r>
              <a:rPr lang="ar-SA" sz="2800" b="1" dirty="0">
                <a:solidFill>
                  <a:schemeClr val="accent2"/>
                </a:solidFill>
              </a:rPr>
              <a:t>المجموعة الثانية (المجموعة الضابطة):</a:t>
            </a:r>
            <a:r>
              <a:rPr lang="ar-SA" sz="2800" b="1" dirty="0"/>
              <a:t> وضعت في الماء العادي لتنمو بطريقة طبيعية.</a:t>
            </a:r>
          </a:p>
          <a:p>
            <a:pPr algn="just" eaLnBrk="1" hangingPunct="1">
              <a:buFontTx/>
              <a:buNone/>
              <a:defRPr/>
            </a:pPr>
            <a:endParaRPr lang="ar-SA" sz="1400" b="1" dirty="0"/>
          </a:p>
          <a:p>
            <a:pPr algn="just" eaLnBrk="1" hangingPunct="1">
              <a:buFontTx/>
              <a:buBlip>
                <a:blip r:embed="rId3"/>
              </a:buBlip>
              <a:defRPr/>
            </a:pPr>
            <a:r>
              <a:rPr lang="ar-SA" sz="2800" b="1" dirty="0"/>
              <a:t>لوحظ أثناء التجربة أن أجسام الأجنة المخدرة تنمو في الحجم بمعدل أقل من مثيلاتها، لكنها أظهرت نفس الخصائص العامة للنمو مثل أجنة المجموعة الضابطة. </a:t>
            </a:r>
          </a:p>
        </p:txBody>
      </p:sp>
    </p:spTree>
    <p:extLst>
      <p:ext uri="{BB962C8B-B14F-4D97-AF65-F5344CB8AC3E}">
        <p14:creationId xmlns:p14="http://schemas.microsoft.com/office/powerpoint/2010/main" val="2600218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468313" y="593725"/>
            <a:ext cx="8280400" cy="5572125"/>
          </a:xfrm>
        </p:spPr>
        <p:txBody>
          <a:bodyPr/>
          <a:lstStyle/>
          <a:p>
            <a:pPr algn="just" eaLnBrk="1" hangingPunct="1">
              <a:buFontTx/>
              <a:buBlip>
                <a:blip r:embed="rId3"/>
              </a:buBlip>
            </a:pPr>
            <a:r>
              <a:rPr lang="ar-SA" sz="2800" b="1" dirty="0"/>
              <a:t>وبعد أن بدأت أجنة المجموعة الضابطة في إظهار سلوك السباحة، أبعدت الأجنة المخدرة عن المحلول المخدر ووضعت في إناء يحتوي على ماء عادي ونبهت بعضاً. </a:t>
            </a:r>
          </a:p>
          <a:p>
            <a:pPr algn="just" eaLnBrk="1" hangingPunct="1">
              <a:buFontTx/>
              <a:buBlip>
                <a:blip r:embed="rId3"/>
              </a:buBlip>
            </a:pPr>
            <a:r>
              <a:rPr lang="ar-SA" sz="2800" b="1" dirty="0"/>
              <a:t>وفي خلال نصف ساعة من وضعها في الماء العادي تمكنت أعداد كبيرة منها من السباحة بمهارة، وبشكل لا يختلف عن سباحة أجنة المجموعة التجريبية التي وضعت في الماء العادي من أول التجربة.</a:t>
            </a:r>
          </a:p>
          <a:p>
            <a:pPr algn="just" eaLnBrk="1" hangingPunct="1">
              <a:buFontTx/>
              <a:buBlip>
                <a:blip r:embed="rId3"/>
              </a:buBlip>
            </a:pPr>
            <a:r>
              <a:rPr lang="ar-SA" sz="2800" b="1" dirty="0"/>
              <a:t>واستخلص (</a:t>
            </a:r>
            <a:r>
              <a:rPr lang="ar-SA" sz="2800" b="1" dirty="0" err="1">
                <a:solidFill>
                  <a:srgbClr val="FF0066"/>
                </a:solidFill>
              </a:rPr>
              <a:t>كارميكل</a:t>
            </a:r>
            <a:r>
              <a:rPr lang="ar-SA" sz="2800" b="1" dirty="0"/>
              <a:t>) أن أجنة الضفادع لا تحتاج إلى </a:t>
            </a:r>
            <a:r>
              <a:rPr lang="ar-IQ" sz="2800" b="1" dirty="0"/>
              <a:t>تمرين</a:t>
            </a:r>
            <a:r>
              <a:rPr lang="ar-SA" sz="2800" b="1" dirty="0"/>
              <a:t> </a:t>
            </a:r>
            <a:r>
              <a:rPr lang="ar-IQ" sz="2800" b="1" dirty="0"/>
              <a:t>وتدريب </a:t>
            </a:r>
            <a:r>
              <a:rPr lang="ar-SA" sz="2800" b="1" dirty="0"/>
              <a:t>كي تسبح بمهارة، ولكن يكفي النضج بمفرده كي يجعلها تؤدي سلوك السباحة بمهارة.</a:t>
            </a:r>
          </a:p>
          <a:p>
            <a:pPr algn="just" eaLnBrk="1" hangingPunct="1">
              <a:buFontTx/>
              <a:buBlip>
                <a:blip r:embed="rId3"/>
              </a:buBlip>
            </a:pPr>
            <a:endParaRPr lang="ar-SA" sz="2800" b="1" dirty="0"/>
          </a:p>
        </p:txBody>
      </p:sp>
    </p:spTree>
    <p:extLst>
      <p:ext uri="{BB962C8B-B14F-4D97-AF65-F5344CB8AC3E}">
        <p14:creationId xmlns:p14="http://schemas.microsoft.com/office/powerpoint/2010/main" val="2020666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23850" y="333375"/>
            <a:ext cx="8569325" cy="6119813"/>
          </a:xfrm>
        </p:spPr>
        <p:txBody>
          <a:bodyPr>
            <a:normAutofit fontScale="92500" lnSpcReduction="10000"/>
          </a:bodyPr>
          <a:lstStyle/>
          <a:p>
            <a:pPr algn="ctr" eaLnBrk="1" hangingPunct="1">
              <a:lnSpc>
                <a:spcPct val="80000"/>
              </a:lnSpc>
              <a:buFontTx/>
              <a:buNone/>
              <a:defRPr/>
            </a:pPr>
            <a:r>
              <a:rPr lang="ar-SA" sz="2400" b="1" dirty="0">
                <a:solidFill>
                  <a:schemeClr val="accent2"/>
                </a:solidFill>
                <a:effectLst>
                  <a:outerShdw blurRad="38100" dist="38100" dir="2700000" algn="tl">
                    <a:srgbClr val="000000"/>
                  </a:outerShdw>
                </a:effectLst>
                <a:cs typeface="Bader" pitchFamily="2" charset="-78"/>
              </a:rPr>
              <a:t>ومن التجارب التي أجريت على الإنسان </a:t>
            </a:r>
          </a:p>
          <a:p>
            <a:pPr algn="ctr" eaLnBrk="1" hangingPunct="1">
              <a:lnSpc>
                <a:spcPct val="80000"/>
              </a:lnSpc>
              <a:buFontTx/>
              <a:buNone/>
              <a:defRPr/>
            </a:pPr>
            <a:r>
              <a:rPr lang="ar-SA" sz="2400" b="1" dirty="0">
                <a:solidFill>
                  <a:schemeClr val="accent2"/>
                </a:solidFill>
                <a:effectLst>
                  <a:outerShdw blurRad="38100" dist="38100" dir="2700000" algn="tl">
                    <a:srgbClr val="000000"/>
                  </a:outerShdw>
                </a:effectLst>
                <a:cs typeface="Bader" pitchFamily="2" charset="-78"/>
              </a:rPr>
              <a:t>لمعرفة تأثير عامل النضج من حيث صلته بالتدريب</a:t>
            </a:r>
          </a:p>
          <a:p>
            <a:pPr algn="ctr" eaLnBrk="1" hangingPunct="1">
              <a:lnSpc>
                <a:spcPct val="80000"/>
              </a:lnSpc>
              <a:buFontTx/>
              <a:buNone/>
              <a:defRPr/>
            </a:pPr>
            <a:endParaRPr lang="ar-SA" sz="2400" b="1" dirty="0"/>
          </a:p>
          <a:p>
            <a:pPr algn="ctr" eaLnBrk="1" hangingPunct="1">
              <a:lnSpc>
                <a:spcPct val="80000"/>
              </a:lnSpc>
              <a:buFontTx/>
              <a:buNone/>
              <a:defRPr/>
            </a:pPr>
            <a:r>
              <a:rPr lang="ar-IQ" sz="3000" b="1" dirty="0">
                <a:solidFill>
                  <a:srgbClr val="FF0066"/>
                </a:solidFill>
                <a:effectLst>
                  <a:outerShdw blurRad="38100" dist="38100" dir="2700000" algn="tl">
                    <a:srgbClr val="000000"/>
                  </a:outerShdw>
                </a:effectLst>
              </a:rPr>
              <a:t>2- </a:t>
            </a:r>
            <a:r>
              <a:rPr lang="ar-SA" sz="3000" b="1" dirty="0">
                <a:solidFill>
                  <a:srgbClr val="FF0066"/>
                </a:solidFill>
                <a:effectLst>
                  <a:outerShdw blurRad="38100" dist="38100" dir="2700000" algn="tl">
                    <a:srgbClr val="000000"/>
                  </a:outerShdw>
                </a:effectLst>
              </a:rPr>
              <a:t>تجربة (</a:t>
            </a:r>
            <a:r>
              <a:rPr lang="ar-SA" sz="3000" b="1" dirty="0" err="1">
                <a:solidFill>
                  <a:srgbClr val="FF0066"/>
                </a:solidFill>
                <a:effectLst>
                  <a:outerShdw blurRad="38100" dist="38100" dir="2700000" algn="tl">
                    <a:srgbClr val="000000"/>
                  </a:outerShdw>
                </a:effectLst>
              </a:rPr>
              <a:t>جيزيل</a:t>
            </a:r>
            <a:r>
              <a:rPr lang="ar-SA" sz="3000" b="1" dirty="0">
                <a:solidFill>
                  <a:srgbClr val="FF0066"/>
                </a:solidFill>
                <a:effectLst>
                  <a:outerShdw blurRad="38100" dist="38100" dir="2700000" algn="tl">
                    <a:srgbClr val="000000"/>
                  </a:outerShdw>
                </a:effectLst>
              </a:rPr>
              <a:t>، </a:t>
            </a:r>
            <a:r>
              <a:rPr lang="ar-SA" sz="3000" b="1" dirty="0" err="1">
                <a:solidFill>
                  <a:srgbClr val="FF0066"/>
                </a:solidFill>
                <a:effectLst>
                  <a:outerShdw blurRad="38100" dist="38100" dir="2700000" algn="tl">
                    <a:srgbClr val="000000"/>
                  </a:outerShdw>
                </a:effectLst>
              </a:rPr>
              <a:t>وطومسن</a:t>
            </a:r>
            <a:r>
              <a:rPr lang="ar-SA" sz="3000" b="1" dirty="0">
                <a:solidFill>
                  <a:srgbClr val="FF0066"/>
                </a:solidFill>
                <a:effectLst>
                  <a:outerShdw blurRad="38100" dist="38100" dir="2700000" algn="tl">
                    <a:srgbClr val="000000"/>
                  </a:outerShdw>
                </a:effectLst>
              </a:rPr>
              <a:t>)</a:t>
            </a:r>
            <a:r>
              <a:rPr lang="ar-SA" sz="3000" b="1" dirty="0">
                <a:solidFill>
                  <a:srgbClr val="FF0066"/>
                </a:solidFill>
              </a:rPr>
              <a:t> </a:t>
            </a:r>
          </a:p>
          <a:p>
            <a:pPr algn="just" eaLnBrk="1" hangingPunct="1">
              <a:lnSpc>
                <a:spcPct val="80000"/>
              </a:lnSpc>
              <a:buFontTx/>
              <a:buNone/>
              <a:defRPr/>
            </a:pPr>
            <a:endParaRPr lang="ar-SA" sz="1600" b="1" dirty="0"/>
          </a:p>
          <a:p>
            <a:pPr algn="just" eaLnBrk="1" hangingPunct="1">
              <a:lnSpc>
                <a:spcPct val="80000"/>
              </a:lnSpc>
              <a:defRPr/>
            </a:pPr>
            <a:r>
              <a:rPr lang="ar-SA" sz="2800" b="1" dirty="0"/>
              <a:t>أعطيت إحدى توأمين من بويضة واحدة، وكان سنهما ستة وأربعين أسبوعاً، تدربتا يومياً لمدة ستة أسابيع على تسلق السلم، وخلال هذه الفترة لم يعطي التدريب للتوأم الثانية (ب)، وعند الأسبوع الثاني والخمسين استطاعت التوأم (أ) أن تصعد السلم في 26 ثانية، وفي الأسبوع الثالث والخمسين استطاعت التوأم (ب) (التي لم تتلقى أي تدريب) وبدون مساعدة أن تصعد السلم في 45 ثانية.</a:t>
            </a:r>
          </a:p>
          <a:p>
            <a:pPr algn="just" eaLnBrk="1" hangingPunct="1">
              <a:lnSpc>
                <a:spcPct val="80000"/>
              </a:lnSpc>
              <a:buFontTx/>
              <a:buNone/>
              <a:defRPr/>
            </a:pPr>
            <a:endParaRPr lang="ar-SA" sz="2800" b="1" dirty="0"/>
          </a:p>
          <a:p>
            <a:pPr algn="just" eaLnBrk="1" hangingPunct="1">
              <a:lnSpc>
                <a:spcPct val="80000"/>
              </a:lnSpc>
              <a:defRPr/>
            </a:pPr>
            <a:r>
              <a:rPr lang="ar-SA" sz="2800" b="1" dirty="0"/>
              <a:t>وبعد أسبوعين آخرين تلقت أثنائهما التوأم (ب) تدريباً على تسلق السلم، فاستطاعت التوأم (ب) أن تصعد السلم في 10 ثوان، أي أن أداء التوأم (ب) في الأسبوع الخامس والخمسين كان أفضل بكثير من أداء التوأم (أ) بعد اثنين وخمسين أسبوعاً، بالرغم من أن مدة التدريب التي تلقاها التوأم (أ) كانت ستة أسابيع مقابل اسبوعين اثنين تلقتهما التوأم (ب). </a:t>
            </a:r>
          </a:p>
          <a:p>
            <a:pPr algn="just" eaLnBrk="1" hangingPunct="1">
              <a:lnSpc>
                <a:spcPct val="80000"/>
              </a:lnSpc>
              <a:buFontTx/>
              <a:buNone/>
              <a:defRPr/>
            </a:pPr>
            <a:endParaRPr lang="ar-SA" sz="2800" b="1" dirty="0"/>
          </a:p>
          <a:p>
            <a:pPr algn="just" eaLnBrk="1" hangingPunct="1">
              <a:lnSpc>
                <a:spcPct val="80000"/>
              </a:lnSpc>
              <a:buFontTx/>
              <a:buBlip>
                <a:blip r:embed="rId3"/>
              </a:buBlip>
              <a:defRPr/>
            </a:pPr>
            <a:r>
              <a:rPr lang="ar-SA" sz="2800" b="1" dirty="0"/>
              <a:t>واضح من هذه التجربة أن الاستفادة من عامل النضج في التعلم كان لها الفضل في هذه النتيجة.</a:t>
            </a:r>
            <a:endParaRPr lang="en-US" sz="2800" b="1" dirty="0"/>
          </a:p>
        </p:txBody>
      </p:sp>
    </p:spTree>
    <p:extLst>
      <p:ext uri="{BB962C8B-B14F-4D97-AF65-F5344CB8AC3E}">
        <p14:creationId xmlns:p14="http://schemas.microsoft.com/office/powerpoint/2010/main" val="2499866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95288" y="404813"/>
            <a:ext cx="8424862" cy="6192837"/>
          </a:xfrm>
        </p:spPr>
        <p:txBody>
          <a:bodyPr/>
          <a:lstStyle/>
          <a:p>
            <a:pPr marL="609600" indent="-609600" algn="ctr" eaLnBrk="1" hangingPunct="1">
              <a:lnSpc>
                <a:spcPct val="90000"/>
              </a:lnSpc>
              <a:buFontTx/>
              <a:buNone/>
              <a:defRPr/>
            </a:pPr>
            <a:r>
              <a:rPr lang="ar-SA" sz="2800" b="1" u="sng" dirty="0">
                <a:effectLst>
                  <a:outerShdw blurRad="38100" dist="38100" dir="2700000" algn="tl">
                    <a:srgbClr val="000000"/>
                  </a:outerShdw>
                </a:effectLst>
                <a:cs typeface="Bader" pitchFamily="2" charset="-78"/>
              </a:rPr>
              <a:t>ونتيجة لما تقدم يمكن نحدد بعض من النتائج التي تفيد</a:t>
            </a:r>
          </a:p>
          <a:p>
            <a:pPr marL="609600" indent="-609600" algn="ctr" eaLnBrk="1" hangingPunct="1">
              <a:lnSpc>
                <a:spcPct val="90000"/>
              </a:lnSpc>
              <a:buFontTx/>
              <a:buNone/>
              <a:defRPr/>
            </a:pPr>
            <a:r>
              <a:rPr lang="ar-SA" sz="2800" b="1" u="sng" dirty="0">
                <a:effectLst>
                  <a:outerShdw blurRad="38100" dist="38100" dir="2700000" algn="tl">
                    <a:srgbClr val="000000"/>
                  </a:outerShdw>
                </a:effectLst>
                <a:cs typeface="Bader" pitchFamily="2" charset="-78"/>
              </a:rPr>
              <a:t> في تحديد نوع العلاقة بتن النضج والتدريب </a:t>
            </a:r>
          </a:p>
          <a:p>
            <a:pPr marL="609600" indent="-609600" algn="ctr" eaLnBrk="1" hangingPunct="1">
              <a:lnSpc>
                <a:spcPct val="90000"/>
              </a:lnSpc>
              <a:buFontTx/>
              <a:buNone/>
              <a:defRPr/>
            </a:pPr>
            <a:r>
              <a:rPr lang="ar-SA" sz="2800" b="1" u="sng" dirty="0">
                <a:effectLst>
                  <a:outerShdw blurRad="38100" dist="38100" dir="2700000" algn="tl">
                    <a:srgbClr val="000000"/>
                  </a:outerShdw>
                </a:effectLst>
                <a:cs typeface="Bader" pitchFamily="2" charset="-78"/>
              </a:rPr>
              <a:t>وتأثيرهما في التعلم</a:t>
            </a:r>
          </a:p>
          <a:p>
            <a:pPr marL="609600" indent="-609600" algn="just" eaLnBrk="1" hangingPunct="1">
              <a:lnSpc>
                <a:spcPct val="90000"/>
              </a:lnSpc>
              <a:buFontTx/>
              <a:buNone/>
              <a:defRPr/>
            </a:pPr>
            <a:endParaRPr lang="ar-SA" sz="1400" b="1" dirty="0">
              <a:solidFill>
                <a:srgbClr val="FF0066"/>
              </a:solidFill>
              <a:effectLst>
                <a:outerShdw blurRad="38100" dist="38100" dir="2700000" algn="tl">
                  <a:srgbClr val="000000"/>
                </a:outerShdw>
              </a:effectLst>
              <a:cs typeface="Bader" pitchFamily="2" charset="-78"/>
            </a:endParaRPr>
          </a:p>
          <a:p>
            <a:pPr marL="609600" indent="-609600" algn="just" eaLnBrk="1" hangingPunct="1">
              <a:lnSpc>
                <a:spcPct val="90000"/>
              </a:lnSpc>
              <a:buFontTx/>
              <a:buNone/>
              <a:defRPr/>
            </a:pPr>
            <a:r>
              <a:rPr lang="ar-SA" sz="2800" b="1" dirty="0"/>
              <a:t>1- أن تعلم خاصية معينة يكون أكثر سهولة، إذا كان الفرد قد وصل إلى مستوى النضج المناسب بالنسبة لهذه الخاصية (وبمعنى آخر أنه من الأفضل وقبل أن نبدأ بالتدريب أن نطمئن إلى أن الخاصية المعينة التي سيتم التدريب عليها قد نضجت) وتنطبق هذه النتيجة على</a:t>
            </a:r>
            <a:r>
              <a:rPr lang="ar-IQ" sz="2800" b="1" dirty="0"/>
              <a:t> </a:t>
            </a:r>
            <a:r>
              <a:rPr lang="ar-SA" sz="2800" b="1" dirty="0"/>
              <a:t>كافة خصائص الفرد (الجسمية والعقلية والانفعالية والاجتماعية).</a:t>
            </a:r>
          </a:p>
          <a:p>
            <a:pPr marL="609600" indent="-609600" algn="just" eaLnBrk="1" hangingPunct="1">
              <a:lnSpc>
                <a:spcPct val="90000"/>
              </a:lnSpc>
              <a:buFontTx/>
              <a:buNone/>
              <a:defRPr/>
            </a:pPr>
            <a:endParaRPr lang="ar-SA" sz="1400" b="1" dirty="0"/>
          </a:p>
          <a:p>
            <a:pPr marL="609600" indent="-609600" algn="just" eaLnBrk="1" hangingPunct="1">
              <a:lnSpc>
                <a:spcPct val="90000"/>
              </a:lnSpc>
              <a:buFontTx/>
              <a:buNone/>
              <a:defRPr/>
            </a:pPr>
            <a:r>
              <a:rPr lang="ar-SA" sz="2800" b="1" dirty="0"/>
              <a:t>2- أن التدريب اللازم للتعلم يقل كلما كان الكائن الحي أكثر نضجاً، فالطفل في تجربة (</a:t>
            </a:r>
            <a:r>
              <a:rPr lang="ar-SA" sz="2800" b="1" dirty="0" err="1"/>
              <a:t>جيزيل</a:t>
            </a:r>
            <a:r>
              <a:rPr lang="ar-SA" sz="2800" b="1" dirty="0"/>
              <a:t> وطومسون) احتاج وقت أكثر بكثير لكي يتمكن من تعلم تسلق السلم عنه، عندما وصل إلى مستوى النمو (درجة النضج) الذي يمكنه من تعلم هذه المهارة.</a:t>
            </a:r>
          </a:p>
        </p:txBody>
      </p:sp>
    </p:spTree>
    <p:extLst>
      <p:ext uri="{BB962C8B-B14F-4D97-AF65-F5344CB8AC3E}">
        <p14:creationId xmlns:p14="http://schemas.microsoft.com/office/powerpoint/2010/main" val="936028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395288" y="404813"/>
            <a:ext cx="8424862" cy="6192837"/>
          </a:xfrm>
        </p:spPr>
        <p:txBody>
          <a:bodyPr/>
          <a:lstStyle/>
          <a:p>
            <a:pPr marL="609600" indent="-609600" algn="just" eaLnBrk="1" hangingPunct="1">
              <a:lnSpc>
                <a:spcPct val="80000"/>
              </a:lnSpc>
              <a:buFontTx/>
              <a:buNone/>
              <a:defRPr/>
            </a:pPr>
            <a:r>
              <a:rPr lang="ar-SA" sz="2800" b="1" dirty="0"/>
              <a:t>3- أن التدريب قبل الوصول إلى مستوى النضج المناسب لا يؤدي إلى أي تحسن في التعلم أو إلى تحسن مؤقت.</a:t>
            </a:r>
          </a:p>
          <a:p>
            <a:pPr marL="609600" indent="-609600" algn="just" eaLnBrk="1" hangingPunct="1">
              <a:lnSpc>
                <a:spcPct val="80000"/>
              </a:lnSpc>
              <a:buFontTx/>
              <a:buNone/>
              <a:defRPr/>
            </a:pPr>
            <a:endParaRPr lang="ar-SA" sz="2800" b="1" dirty="0"/>
          </a:p>
          <a:p>
            <a:pPr marL="609600" indent="-609600" algn="just" eaLnBrk="1" hangingPunct="1">
              <a:lnSpc>
                <a:spcPct val="80000"/>
              </a:lnSpc>
              <a:buFontTx/>
              <a:buNone/>
              <a:defRPr/>
            </a:pPr>
            <a:r>
              <a:rPr lang="ar-SA" sz="2800" b="1" dirty="0"/>
              <a:t>4- وقد أشارت إلى هذه الحقيقة (ماك جرو) نتيجة دراستها على النضج كما أشارت إلى أهمية أن يبدأ التعلم في السن التي تنضج فيها الخاصية المعينة التي سيجري التدريب عليها.</a:t>
            </a:r>
          </a:p>
          <a:p>
            <a:pPr marL="609600" indent="-609600" algn="just" eaLnBrk="1" hangingPunct="1">
              <a:lnSpc>
                <a:spcPct val="80000"/>
              </a:lnSpc>
              <a:buFontTx/>
              <a:buNone/>
              <a:defRPr/>
            </a:pPr>
            <a:endParaRPr lang="ar-SA" sz="2800" b="1" dirty="0">
              <a:effectLst>
                <a:outerShdw blurRad="38100" dist="38100" dir="2700000" algn="tl">
                  <a:srgbClr val="FFFFFF"/>
                </a:outerShdw>
              </a:effectLst>
            </a:endParaRPr>
          </a:p>
          <a:p>
            <a:pPr marL="609600" indent="-609600" algn="just" eaLnBrk="1" hangingPunct="1">
              <a:lnSpc>
                <a:spcPct val="80000"/>
              </a:lnSpc>
              <a:buFontTx/>
              <a:buNone/>
              <a:defRPr/>
            </a:pPr>
            <a:r>
              <a:rPr lang="ar-SA" sz="2800" b="1" dirty="0"/>
              <a:t>5- فتدريب الطفل على المشي قبل أن تنضج عضلات رجليه لا يحقق نتيجة، وتدريبه على الكتابة قبل أن تنضج العضلات الدقيقة بيده وأصابعه وقبل أن يصل نضجه العقلي إلى المستوى الذي يدرك فيه ما يفعل لا يحقق أي نتيجة.</a:t>
            </a:r>
          </a:p>
          <a:p>
            <a:pPr marL="609600" indent="-609600" algn="just" eaLnBrk="1" hangingPunct="1">
              <a:lnSpc>
                <a:spcPct val="80000"/>
              </a:lnSpc>
              <a:buFontTx/>
              <a:buNone/>
              <a:defRPr/>
            </a:pPr>
            <a:endParaRPr lang="ar-SA" sz="2800" b="1" dirty="0"/>
          </a:p>
          <a:p>
            <a:pPr marL="609600" indent="-609600" algn="just" eaLnBrk="1" hangingPunct="1">
              <a:lnSpc>
                <a:spcPct val="80000"/>
              </a:lnSpc>
              <a:buFontTx/>
              <a:buNone/>
              <a:defRPr/>
            </a:pPr>
            <a:r>
              <a:rPr lang="ar-SA" sz="2800" b="1" dirty="0"/>
              <a:t>6- وتدريب التلميذ على حفظ قواعد أو حقائق لا تتفق مع مستوى نضجه العقلي قد يؤدي به تحت تأثير الضغط وكثرة التكرار إلى حفظها، ولكن التعلم هنا سيكون مؤقتاً، وسرعان ما تهمل بعد ذلك متى انتهت الظروف التي أدت إلى ضرورة حفظها.</a:t>
            </a:r>
          </a:p>
        </p:txBody>
      </p:sp>
    </p:spTree>
    <p:extLst>
      <p:ext uri="{BB962C8B-B14F-4D97-AF65-F5344CB8AC3E}">
        <p14:creationId xmlns:p14="http://schemas.microsoft.com/office/powerpoint/2010/main" val="78629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عنوان 1"/>
          <p:cNvSpPr>
            <a:spLocks noGrp="1"/>
          </p:cNvSpPr>
          <p:nvPr>
            <p:ph type="title" idx="4294967295"/>
          </p:nvPr>
        </p:nvSpPr>
        <p:spPr>
          <a:xfrm>
            <a:off x="21921" y="457200"/>
            <a:ext cx="8229600" cy="1139825"/>
          </a:xfrm>
          <a:ln>
            <a:solidFill>
              <a:schemeClr val="accent1"/>
            </a:solidFill>
            <a:miter lim="800000"/>
            <a:headEnd/>
            <a:tailEnd/>
          </a:ln>
        </p:spPr>
        <p:txBody>
          <a:bodyPr anchorCtr="0">
            <a:normAutofit fontScale="90000"/>
          </a:bodyPr>
          <a:lstStyle/>
          <a:p>
            <a:pPr eaLnBrk="1" hangingPunct="1">
              <a:defRPr/>
            </a:pPr>
            <a:br>
              <a:rPr lang="ar-SA" b="1" dirty="0">
                <a:cs typeface="Simplified Arabic" pitchFamily="18" charset="-78"/>
              </a:rPr>
            </a:br>
            <a:br>
              <a:rPr lang="en-US" dirty="0">
                <a:cs typeface="Simplified Arabic" pitchFamily="18" charset="-78"/>
              </a:rPr>
            </a:br>
            <a:endParaRPr lang="ar-SA" dirty="0"/>
          </a:p>
        </p:txBody>
      </p:sp>
      <p:sp>
        <p:nvSpPr>
          <p:cNvPr id="7171" name="عنصر نائب للمحتوى 2"/>
          <p:cNvSpPr>
            <a:spLocks noGrp="1"/>
          </p:cNvSpPr>
          <p:nvPr>
            <p:ph idx="4294967295"/>
          </p:nvPr>
        </p:nvSpPr>
        <p:spPr>
          <a:xfrm>
            <a:off x="0" y="1600200"/>
            <a:ext cx="8229600" cy="4757738"/>
          </a:xfrm>
          <a:ln>
            <a:solidFill>
              <a:schemeClr val="accent1"/>
            </a:solidFill>
            <a:miter lim="800000"/>
            <a:headEnd/>
            <a:tailEnd/>
          </a:ln>
        </p:spPr>
        <p:txBody>
          <a:bodyPr>
            <a:normAutofit/>
          </a:bodyPr>
          <a:lstStyle/>
          <a:p>
            <a:pPr eaLnBrk="1" hangingPunct="1">
              <a:defRPr/>
            </a:pPr>
            <a:r>
              <a:rPr lang="ar-SA" sz="4800" b="1" dirty="0">
                <a:solidFill>
                  <a:srgbClr val="0000CC"/>
                </a:solidFill>
              </a:rPr>
              <a:t>مفهوم التعلم </a:t>
            </a:r>
            <a:r>
              <a:rPr lang="ar-IQ" sz="4800" b="1" dirty="0">
                <a:solidFill>
                  <a:srgbClr val="0000CC"/>
                </a:solidFill>
              </a:rPr>
              <a:t>.</a:t>
            </a:r>
          </a:p>
          <a:p>
            <a:pPr eaLnBrk="1" hangingPunct="1">
              <a:defRPr/>
            </a:pPr>
            <a:r>
              <a:rPr lang="ar-IQ" sz="4800" b="1" dirty="0">
                <a:solidFill>
                  <a:srgbClr val="0000CC"/>
                </a:solidFill>
              </a:rPr>
              <a:t>انواعه .</a:t>
            </a:r>
          </a:p>
          <a:p>
            <a:pPr eaLnBrk="1" hangingPunct="1">
              <a:defRPr/>
            </a:pPr>
            <a:r>
              <a:rPr lang="ar-IQ" sz="4800" b="1" dirty="0">
                <a:solidFill>
                  <a:srgbClr val="0000CC"/>
                </a:solidFill>
              </a:rPr>
              <a:t>شروطه الاساسيه.</a:t>
            </a:r>
          </a:p>
          <a:p>
            <a:pPr eaLnBrk="1" hangingPunct="1">
              <a:defRPr/>
            </a:pPr>
            <a:r>
              <a:rPr lang="ar-IQ" sz="4800" b="1" dirty="0">
                <a:solidFill>
                  <a:srgbClr val="0000CC"/>
                </a:solidFill>
              </a:rPr>
              <a:t>تجارب حول شروط التعلم.</a:t>
            </a:r>
          </a:p>
        </p:txBody>
      </p:sp>
      <p:sp>
        <p:nvSpPr>
          <p:cNvPr id="5" name="مربع نص 4"/>
          <p:cNvSpPr txBox="1">
            <a:spLocks noChangeArrowheads="1"/>
          </p:cNvSpPr>
          <p:nvPr/>
        </p:nvSpPr>
        <p:spPr bwMode="auto">
          <a:xfrm>
            <a:off x="714375" y="2786063"/>
            <a:ext cx="364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fontAlgn="base" hangingPunct="1">
              <a:spcBef>
                <a:spcPct val="0"/>
              </a:spcBef>
              <a:spcAft>
                <a:spcPct val="0"/>
              </a:spcAft>
            </a:pPr>
            <a:r>
              <a:rPr lang="ar-SA" sz="3200" dirty="0">
                <a:solidFill>
                  <a:srgbClr val="FFFFFF"/>
                </a:solidFill>
                <a:latin typeface="Arial" pitchFamily="34" charset="0"/>
              </a:rPr>
              <a:t>2- يتصف التغير بالثبات . </a:t>
            </a:r>
          </a:p>
        </p:txBody>
      </p:sp>
      <p:sp>
        <p:nvSpPr>
          <p:cNvPr id="6" name="مربع نص 3"/>
          <p:cNvSpPr txBox="1">
            <a:spLocks noChangeArrowheads="1"/>
          </p:cNvSpPr>
          <p:nvPr/>
        </p:nvSpPr>
        <p:spPr bwMode="auto">
          <a:xfrm>
            <a:off x="-76200" y="3581400"/>
            <a:ext cx="314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fontAlgn="base" hangingPunct="1">
              <a:spcBef>
                <a:spcPct val="0"/>
              </a:spcBef>
              <a:spcAft>
                <a:spcPct val="0"/>
              </a:spcAft>
            </a:pPr>
            <a:r>
              <a:rPr lang="ar-SA" sz="3200" dirty="0">
                <a:solidFill>
                  <a:srgbClr val="FFFFFF"/>
                </a:solidFill>
                <a:latin typeface="Arial" pitchFamily="34" charset="0"/>
              </a:rPr>
              <a:t>1- تغير في السلوك . </a:t>
            </a:r>
          </a:p>
        </p:txBody>
      </p:sp>
    </p:spTree>
    <p:extLst>
      <p:ext uri="{BB962C8B-B14F-4D97-AF65-F5344CB8AC3E}">
        <p14:creationId xmlns:p14="http://schemas.microsoft.com/office/powerpoint/2010/main" val="33981250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170">
                                            <p:txEl>
                                              <p:charRg st="4294967295" end="4294967295"/>
                                            </p:txEl>
                                          </p:spTgt>
                                        </p:tgtEl>
                                        <p:attrNameLst>
                                          <p:attrName>style.visibility</p:attrName>
                                        </p:attrNameLst>
                                      </p:cBhvr>
                                      <p:to>
                                        <p:strVal val="visible"/>
                                      </p:to>
                                    </p:set>
                                    <p:animEffect transition="in" filter="randombar(horizontal)">
                                      <p:cBhvr>
                                        <p:cTn id="7" dur="600">
                                          <p:stCondLst>
                                            <p:cond delay="0"/>
                                          </p:stCondLst>
                                        </p:cTn>
                                        <p:tgtEl>
                                          <p:spTgt spid="7170">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randombar(horizont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randombar(horizont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randombar(horizontal)">
                                      <p:cBhvr>
                                        <p:cTn id="22" dur="5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randombar(horizontal)">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nodeType="clickEffect">
                                  <p:stCondLst>
                                    <p:cond delay="0"/>
                                  </p:stCondLst>
                                  <p:childTnLst>
                                    <p:set>
                                      <p:cBhvr>
                                        <p:cTn id="31" dur="1" fill="hold">
                                          <p:stCondLst>
                                            <p:cond delay="0"/>
                                          </p:stCondLst>
                                        </p:cTn>
                                        <p:tgtEl>
                                          <p:spTgt spid="7171">
                                            <p:txEl>
                                              <p:pRg st="0" end="0"/>
                                            </p:txEl>
                                          </p:spTgt>
                                        </p:tgtEl>
                                        <p:attrNameLst>
                                          <p:attrName>style.visibility</p:attrName>
                                        </p:attrNameLst>
                                      </p:cBhvr>
                                      <p:to>
                                        <p:strVal val="visible"/>
                                      </p:to>
                                    </p:set>
                                    <p:anim calcmode="lin" valueType="num">
                                      <p:cBhvr>
                                        <p:cTn id="32" dur="1000" fill="hold"/>
                                        <p:tgtEl>
                                          <p:spTgt spid="7171">
                                            <p:txEl>
                                              <p:pRg st="0" end="0"/>
                                            </p:txEl>
                                          </p:spTgt>
                                        </p:tgtEl>
                                        <p:attrNameLst>
                                          <p:attrName>ppt_x</p:attrName>
                                        </p:attrNameLst>
                                      </p:cBhvr>
                                      <p:tavLst>
                                        <p:tav tm="0">
                                          <p:val>
                                            <p:strVal val="#ppt_x-.2"/>
                                          </p:val>
                                        </p:tav>
                                        <p:tav tm="100000">
                                          <p:val>
                                            <p:strVal val="#ppt_x"/>
                                          </p:val>
                                        </p:tav>
                                      </p:tavLst>
                                    </p:anim>
                                    <p:anim calcmode="lin" valueType="num">
                                      <p:cBhvr>
                                        <p:cTn id="33" dur="1000" fill="hold"/>
                                        <p:tgtEl>
                                          <p:spTgt spid="7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7171">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nodeType="clickEffect">
                                  <p:stCondLst>
                                    <p:cond delay="0"/>
                                  </p:stCondLst>
                                  <p:childTnLst>
                                    <p:set>
                                      <p:cBhvr>
                                        <p:cTn id="38" dur="1" fill="hold">
                                          <p:stCondLst>
                                            <p:cond delay="0"/>
                                          </p:stCondLst>
                                        </p:cTn>
                                        <p:tgtEl>
                                          <p:spTgt spid="7171">
                                            <p:txEl>
                                              <p:pRg st="1" end="1"/>
                                            </p:txEl>
                                          </p:spTgt>
                                        </p:tgtEl>
                                        <p:attrNameLst>
                                          <p:attrName>style.visibility</p:attrName>
                                        </p:attrNameLst>
                                      </p:cBhvr>
                                      <p:to>
                                        <p:strVal val="visible"/>
                                      </p:to>
                                    </p:set>
                                    <p:anim calcmode="lin" valueType="num">
                                      <p:cBhvr>
                                        <p:cTn id="39" dur="1000" fill="hold"/>
                                        <p:tgtEl>
                                          <p:spTgt spid="7171">
                                            <p:txEl>
                                              <p:pRg st="1" end="1"/>
                                            </p:txEl>
                                          </p:spTgt>
                                        </p:tgtEl>
                                        <p:attrNameLst>
                                          <p:attrName>ppt_x</p:attrName>
                                        </p:attrNameLst>
                                      </p:cBhvr>
                                      <p:tavLst>
                                        <p:tav tm="0">
                                          <p:val>
                                            <p:strVal val="#ppt_x-.2"/>
                                          </p:val>
                                        </p:tav>
                                        <p:tav tm="100000">
                                          <p:val>
                                            <p:strVal val="#ppt_x"/>
                                          </p:val>
                                        </p:tav>
                                      </p:tavLst>
                                    </p:anim>
                                    <p:anim calcmode="lin" valueType="num">
                                      <p:cBhvr>
                                        <p:cTn id="40" dur="1000" fill="hold"/>
                                        <p:tgtEl>
                                          <p:spTgt spid="7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7171">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nodeType="clickEffect">
                                  <p:stCondLst>
                                    <p:cond delay="0"/>
                                  </p:stCondLst>
                                  <p:childTnLst>
                                    <p:set>
                                      <p:cBhvr>
                                        <p:cTn id="45" dur="1" fill="hold">
                                          <p:stCondLst>
                                            <p:cond delay="0"/>
                                          </p:stCondLst>
                                        </p:cTn>
                                        <p:tgtEl>
                                          <p:spTgt spid="7171">
                                            <p:txEl>
                                              <p:pRg st="2" end="2"/>
                                            </p:txEl>
                                          </p:spTgt>
                                        </p:tgtEl>
                                        <p:attrNameLst>
                                          <p:attrName>style.visibility</p:attrName>
                                        </p:attrNameLst>
                                      </p:cBhvr>
                                      <p:to>
                                        <p:strVal val="visible"/>
                                      </p:to>
                                    </p:set>
                                    <p:anim calcmode="lin" valueType="num">
                                      <p:cBhvr>
                                        <p:cTn id="46" dur="1000" fill="hold"/>
                                        <p:tgtEl>
                                          <p:spTgt spid="7171">
                                            <p:txEl>
                                              <p:pRg st="2" end="2"/>
                                            </p:txEl>
                                          </p:spTgt>
                                        </p:tgtEl>
                                        <p:attrNameLst>
                                          <p:attrName>ppt_x</p:attrName>
                                        </p:attrNameLst>
                                      </p:cBhvr>
                                      <p:tavLst>
                                        <p:tav tm="0">
                                          <p:val>
                                            <p:strVal val="#ppt_x-.2"/>
                                          </p:val>
                                        </p:tav>
                                        <p:tav tm="100000">
                                          <p:val>
                                            <p:strVal val="#ppt_x"/>
                                          </p:val>
                                        </p:tav>
                                      </p:tavLst>
                                    </p:anim>
                                    <p:anim calcmode="lin" valueType="num">
                                      <p:cBhvr>
                                        <p:cTn id="47" dur="1000" fill="hold"/>
                                        <p:tgtEl>
                                          <p:spTgt spid="71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7171">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nodeType="clickEffect">
                                  <p:stCondLst>
                                    <p:cond delay="0"/>
                                  </p:stCondLst>
                                  <p:childTnLst>
                                    <p:set>
                                      <p:cBhvr>
                                        <p:cTn id="52" dur="1" fill="hold">
                                          <p:stCondLst>
                                            <p:cond delay="0"/>
                                          </p:stCondLst>
                                        </p:cTn>
                                        <p:tgtEl>
                                          <p:spTgt spid="7171">
                                            <p:txEl>
                                              <p:pRg st="3" end="3"/>
                                            </p:txEl>
                                          </p:spTgt>
                                        </p:tgtEl>
                                        <p:attrNameLst>
                                          <p:attrName>style.visibility</p:attrName>
                                        </p:attrNameLst>
                                      </p:cBhvr>
                                      <p:to>
                                        <p:strVal val="visible"/>
                                      </p:to>
                                    </p:set>
                                    <p:anim calcmode="lin" valueType="num">
                                      <p:cBhvr>
                                        <p:cTn id="53" dur="1000" fill="hold"/>
                                        <p:tgtEl>
                                          <p:spTgt spid="7171">
                                            <p:txEl>
                                              <p:pRg st="3" end="3"/>
                                            </p:txEl>
                                          </p:spTgt>
                                        </p:tgtEl>
                                        <p:attrNameLst>
                                          <p:attrName>ppt_x</p:attrName>
                                        </p:attrNameLst>
                                      </p:cBhvr>
                                      <p:tavLst>
                                        <p:tav tm="0">
                                          <p:val>
                                            <p:strVal val="#ppt_x-.2"/>
                                          </p:val>
                                        </p:tav>
                                        <p:tav tm="100000">
                                          <p:val>
                                            <p:strVal val="#ppt_x"/>
                                          </p:val>
                                        </p:tav>
                                      </p:tavLst>
                                    </p:anim>
                                    <p:anim calcmode="lin" valueType="num">
                                      <p:cBhvr>
                                        <p:cTn id="54" dur="1000" fill="hold"/>
                                        <p:tgtEl>
                                          <p:spTgt spid="717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7171">
                                            <p:txEl>
                                              <p:pRg st="3" end="3"/>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anim calcmode="lin" valueType="num">
                                      <p:cBhvr>
                                        <p:cTn id="60" dur="1000" fill="hold"/>
                                        <p:tgtEl>
                                          <p:spTgt spid="5"/>
                                        </p:tgtEl>
                                        <p:attrNameLst>
                                          <p:attrName>ppt_x</p:attrName>
                                        </p:attrNameLst>
                                      </p:cBhvr>
                                      <p:tavLst>
                                        <p:tav tm="0">
                                          <p:val>
                                            <p:strVal val="#ppt_x-.2"/>
                                          </p:val>
                                        </p:tav>
                                        <p:tav tm="100000">
                                          <p:val>
                                            <p:strVal val="#ppt_x"/>
                                          </p:val>
                                        </p:tav>
                                      </p:tavLst>
                                    </p:anim>
                                    <p:anim calcmode="lin" valueType="num">
                                      <p:cBhvr>
                                        <p:cTn id="6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62" dur="10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29"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p:cTn id="67" dur="1000" fill="hold"/>
                                        <p:tgtEl>
                                          <p:spTgt spid="6"/>
                                        </p:tgtEl>
                                        <p:attrNameLst>
                                          <p:attrName>ppt_x</p:attrName>
                                        </p:attrNameLst>
                                      </p:cBhvr>
                                      <p:tavLst>
                                        <p:tav tm="0">
                                          <p:val>
                                            <p:strVal val="#ppt_x-.2"/>
                                          </p:val>
                                        </p:tav>
                                        <p:tav tm="100000">
                                          <p:val>
                                            <p:strVal val="#ppt_x"/>
                                          </p:val>
                                        </p:tav>
                                      </p:tavLst>
                                    </p:anim>
                                    <p:anim calcmode="lin" valueType="num">
                                      <p:cBhvr>
                                        <p:cTn id="6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6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عنوان 1"/>
          <p:cNvSpPr>
            <a:spLocks noGrp="1"/>
          </p:cNvSpPr>
          <p:nvPr>
            <p:ph type="title" idx="4294967295"/>
          </p:nvPr>
        </p:nvSpPr>
        <p:spPr>
          <a:xfrm>
            <a:off x="0" y="277813"/>
            <a:ext cx="8229600" cy="1139825"/>
          </a:xfrm>
          <a:ln>
            <a:solidFill>
              <a:schemeClr val="accent1"/>
            </a:solidFill>
            <a:miter lim="800000"/>
            <a:headEnd/>
            <a:tailEnd/>
          </a:ln>
        </p:spPr>
        <p:txBody>
          <a:bodyPr anchorCtr="0">
            <a:normAutofit fontScale="90000"/>
          </a:bodyPr>
          <a:lstStyle/>
          <a:p>
            <a:pPr eaLnBrk="1" hangingPunct="1">
              <a:defRPr/>
            </a:pPr>
            <a:br>
              <a:rPr lang="ar-SA" b="1" dirty="0">
                <a:cs typeface="Simplified Arabic" pitchFamily="18" charset="-78"/>
              </a:rPr>
            </a:br>
            <a:br>
              <a:rPr lang="en-US" dirty="0">
                <a:cs typeface="Simplified Arabic" pitchFamily="18" charset="-78"/>
              </a:rPr>
            </a:br>
            <a:endParaRPr lang="ar-SA" dirty="0"/>
          </a:p>
        </p:txBody>
      </p:sp>
      <p:sp>
        <p:nvSpPr>
          <p:cNvPr id="7171" name="عنصر نائب للمحتوى 2"/>
          <p:cNvSpPr>
            <a:spLocks noGrp="1"/>
          </p:cNvSpPr>
          <p:nvPr>
            <p:ph idx="4294967295"/>
          </p:nvPr>
        </p:nvSpPr>
        <p:spPr>
          <a:xfrm>
            <a:off x="0" y="1600200"/>
            <a:ext cx="8229600" cy="4757738"/>
          </a:xfrm>
          <a:ln>
            <a:solidFill>
              <a:schemeClr val="accent1"/>
            </a:solidFill>
            <a:miter lim="800000"/>
            <a:headEnd/>
            <a:tailEnd/>
          </a:ln>
        </p:spPr>
        <p:txBody>
          <a:bodyPr>
            <a:normAutofit lnSpcReduction="10000"/>
          </a:bodyPr>
          <a:lstStyle/>
          <a:p>
            <a:pPr eaLnBrk="1" hangingPunct="1">
              <a:defRPr/>
            </a:pPr>
            <a:r>
              <a:rPr lang="ar-SA" sz="2800" b="1" dirty="0">
                <a:solidFill>
                  <a:srgbClr val="FF0000"/>
                </a:solidFill>
              </a:rPr>
              <a:t>مفهوم التعلم : </a:t>
            </a:r>
            <a:r>
              <a:rPr lang="ar-SA" sz="3000" b="1" dirty="0"/>
              <a:t>تغير دائم نسبيا في السلوك ن</a:t>
            </a:r>
            <a:r>
              <a:rPr lang="ar-IQ" sz="3000" b="1" dirty="0"/>
              <a:t>اتج</a:t>
            </a:r>
            <a:r>
              <a:rPr lang="ar-SA" sz="3000" b="1" dirty="0"/>
              <a:t> عن </a:t>
            </a:r>
            <a:r>
              <a:rPr lang="ar-IQ" sz="3000" b="1" dirty="0"/>
              <a:t>ال</a:t>
            </a:r>
            <a:r>
              <a:rPr lang="ar-SA" sz="3000" b="1" u="sng" dirty="0"/>
              <a:t>خبرة </a:t>
            </a:r>
            <a:r>
              <a:rPr lang="ar-SA" sz="3000" b="1" dirty="0"/>
              <a:t>وال</a:t>
            </a:r>
            <a:r>
              <a:rPr lang="ar-IQ" sz="3000" b="1" u="sng" dirty="0"/>
              <a:t>مران.</a:t>
            </a:r>
            <a:endParaRPr lang="en-US" sz="3000" b="1" u="sng" dirty="0"/>
          </a:p>
          <a:p>
            <a:pPr eaLnBrk="1" hangingPunct="1">
              <a:defRPr/>
            </a:pPr>
            <a:r>
              <a:rPr lang="ar-SA" sz="3000" b="1" dirty="0">
                <a:solidFill>
                  <a:srgbClr val="0000CC"/>
                </a:solidFill>
              </a:rPr>
              <a:t>ف</a:t>
            </a:r>
            <a:r>
              <a:rPr lang="ar-IQ" sz="3000" b="1" dirty="0">
                <a:solidFill>
                  <a:srgbClr val="0000CC"/>
                </a:solidFill>
              </a:rPr>
              <a:t>ما هو</a:t>
            </a:r>
            <a:r>
              <a:rPr lang="ar-SA" sz="3000" b="1" dirty="0">
                <a:solidFill>
                  <a:srgbClr val="0000CC"/>
                </a:solidFill>
              </a:rPr>
              <a:t>التعلم</a:t>
            </a:r>
            <a:r>
              <a:rPr lang="ar-IQ" sz="3000" b="1" dirty="0">
                <a:solidFill>
                  <a:srgbClr val="0000CC"/>
                </a:solidFill>
              </a:rPr>
              <a:t>؟ هو تغيير دائم في السلوك لكنه غير ثابت بشكل مطلق ،بل هو نسبي؟لماذا؟</a:t>
            </a:r>
          </a:p>
          <a:p>
            <a:pPr marL="0" indent="0" eaLnBrk="1" hangingPunct="1">
              <a:buNone/>
              <a:defRPr/>
            </a:pPr>
            <a:endParaRPr lang="ar-SA" sz="3000" dirty="0"/>
          </a:p>
          <a:p>
            <a:pPr eaLnBrk="1" hangingPunct="1">
              <a:buFont typeface="Wingdings" pitchFamily="2" charset="2"/>
              <a:buNone/>
              <a:defRPr/>
            </a:pPr>
            <a:endParaRPr lang="ar-IQ" sz="3000" dirty="0"/>
          </a:p>
          <a:p>
            <a:pPr eaLnBrk="1" hangingPunct="1">
              <a:buFont typeface="Wingdings" pitchFamily="2" charset="2"/>
              <a:buNone/>
              <a:defRPr/>
            </a:pPr>
            <a:r>
              <a:rPr lang="ar-IQ" sz="3000" b="1" dirty="0">
                <a:solidFill>
                  <a:srgbClr val="FFC000"/>
                </a:solidFill>
              </a:rPr>
              <a:t>3</a:t>
            </a:r>
            <a:r>
              <a:rPr lang="ar-SA" sz="3000" b="1" dirty="0">
                <a:solidFill>
                  <a:srgbClr val="FFC000"/>
                </a:solidFill>
              </a:rPr>
              <a:t>- الثبات نسبي وليس مطلقا .</a:t>
            </a:r>
            <a:endParaRPr lang="en-US" sz="3000" b="1" dirty="0">
              <a:solidFill>
                <a:srgbClr val="FFC000"/>
              </a:solidFill>
            </a:endParaRPr>
          </a:p>
          <a:p>
            <a:pPr eaLnBrk="1" hangingPunct="1">
              <a:buFont typeface="Wingdings" pitchFamily="2" charset="2"/>
              <a:buNone/>
              <a:defRPr/>
            </a:pPr>
            <a:r>
              <a:rPr lang="ar-SA" sz="3000" b="1" dirty="0">
                <a:solidFill>
                  <a:srgbClr val="00B050"/>
                </a:solidFill>
              </a:rPr>
              <a:t>4- يستند التغي</a:t>
            </a:r>
            <a:r>
              <a:rPr lang="ar-IQ" sz="3000" b="1" dirty="0">
                <a:solidFill>
                  <a:srgbClr val="00B050"/>
                </a:solidFill>
              </a:rPr>
              <a:t>ي</a:t>
            </a:r>
            <a:r>
              <a:rPr lang="ar-SA" sz="3000" b="1" dirty="0">
                <a:solidFill>
                  <a:srgbClr val="00B050"/>
                </a:solidFill>
              </a:rPr>
              <a:t>ر على الخبرة ، والمران .</a:t>
            </a:r>
          </a:p>
          <a:p>
            <a:pPr eaLnBrk="1" hangingPunct="1">
              <a:buFont typeface="Wingdings" pitchFamily="2" charset="2"/>
              <a:buNone/>
              <a:defRPr/>
            </a:pPr>
            <a:endParaRPr lang="en-US" sz="1000" b="1" dirty="0">
              <a:solidFill>
                <a:srgbClr val="00B050"/>
              </a:solidFill>
            </a:endParaRPr>
          </a:p>
        </p:txBody>
      </p:sp>
      <p:sp>
        <p:nvSpPr>
          <p:cNvPr id="5" name="مربع نص 4"/>
          <p:cNvSpPr txBox="1">
            <a:spLocks noChangeArrowheads="1"/>
          </p:cNvSpPr>
          <p:nvPr/>
        </p:nvSpPr>
        <p:spPr bwMode="auto">
          <a:xfrm>
            <a:off x="4376737" y="4343400"/>
            <a:ext cx="364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fontAlgn="base" hangingPunct="1">
              <a:spcBef>
                <a:spcPct val="0"/>
              </a:spcBef>
              <a:spcAft>
                <a:spcPct val="0"/>
              </a:spcAft>
            </a:pPr>
            <a:r>
              <a:rPr lang="ar-SA" sz="3200" b="1" dirty="0">
                <a:solidFill>
                  <a:srgbClr val="FF0000"/>
                </a:solidFill>
                <a:latin typeface="Arial" pitchFamily="34" charset="0"/>
              </a:rPr>
              <a:t>2- يتصف التغير بالثبات . </a:t>
            </a:r>
          </a:p>
        </p:txBody>
      </p:sp>
      <p:sp>
        <p:nvSpPr>
          <p:cNvPr id="6" name="مربع نص 3"/>
          <p:cNvSpPr txBox="1">
            <a:spLocks noChangeArrowheads="1"/>
          </p:cNvSpPr>
          <p:nvPr/>
        </p:nvSpPr>
        <p:spPr bwMode="auto">
          <a:xfrm>
            <a:off x="4876800" y="3886200"/>
            <a:ext cx="314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fontAlgn="base" hangingPunct="1">
              <a:spcBef>
                <a:spcPct val="0"/>
              </a:spcBef>
              <a:spcAft>
                <a:spcPct val="0"/>
              </a:spcAft>
            </a:pPr>
            <a:r>
              <a:rPr lang="ar-SA" sz="3200" b="1" dirty="0">
                <a:solidFill>
                  <a:schemeClr val="tx2">
                    <a:lumMod val="60000"/>
                    <a:lumOff val="40000"/>
                  </a:schemeClr>
                </a:solidFill>
                <a:latin typeface="Arial" pitchFamily="34" charset="0"/>
              </a:rPr>
              <a:t>1- تغي</a:t>
            </a:r>
            <a:r>
              <a:rPr lang="ar-IQ" sz="3200" b="1" dirty="0">
                <a:solidFill>
                  <a:schemeClr val="tx2">
                    <a:lumMod val="60000"/>
                    <a:lumOff val="40000"/>
                  </a:schemeClr>
                </a:solidFill>
                <a:latin typeface="Arial" pitchFamily="34" charset="0"/>
              </a:rPr>
              <a:t>ي</a:t>
            </a:r>
            <a:r>
              <a:rPr lang="ar-SA" sz="3200" b="1" dirty="0">
                <a:solidFill>
                  <a:schemeClr val="tx2">
                    <a:lumMod val="60000"/>
                    <a:lumOff val="40000"/>
                  </a:schemeClr>
                </a:solidFill>
                <a:latin typeface="Arial" pitchFamily="34" charset="0"/>
              </a:rPr>
              <a:t>ر في السلوك </a:t>
            </a:r>
            <a:r>
              <a:rPr lang="ar-SA" sz="3200" dirty="0">
                <a:solidFill>
                  <a:srgbClr val="FFFFFF"/>
                </a:solidFill>
                <a:latin typeface="Arial" pitchFamily="34" charset="0"/>
              </a:rPr>
              <a:t>. </a:t>
            </a:r>
          </a:p>
        </p:txBody>
      </p:sp>
    </p:spTree>
    <p:extLst>
      <p:ext uri="{BB962C8B-B14F-4D97-AF65-F5344CB8AC3E}">
        <p14:creationId xmlns:p14="http://schemas.microsoft.com/office/powerpoint/2010/main" val="2474357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170">
                                            <p:txEl>
                                              <p:charRg st="4294967295" end="4294967295"/>
                                            </p:txEl>
                                          </p:spTgt>
                                        </p:tgtEl>
                                        <p:attrNameLst>
                                          <p:attrName>style.visibility</p:attrName>
                                        </p:attrNameLst>
                                      </p:cBhvr>
                                      <p:to>
                                        <p:strVal val="visible"/>
                                      </p:to>
                                    </p:set>
                                    <p:animEffect transition="in" filter="randombar(horizontal)">
                                      <p:cBhvr>
                                        <p:cTn id="7" dur="600">
                                          <p:stCondLst>
                                            <p:cond delay="0"/>
                                          </p:stCondLst>
                                        </p:cTn>
                                        <p:tgtEl>
                                          <p:spTgt spid="7170">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171">
                                            <p:bg/>
                                          </p:spTgt>
                                        </p:tgtEl>
                                        <p:attrNameLst>
                                          <p:attrName>style.visibility</p:attrName>
                                        </p:attrNameLst>
                                      </p:cBhvr>
                                      <p:to>
                                        <p:strVal val="visible"/>
                                      </p:to>
                                    </p:set>
                                    <p:animEffect transition="in" filter="randombar(horizontal)">
                                      <p:cBhvr>
                                        <p:cTn id="12" dur="500"/>
                                        <p:tgtEl>
                                          <p:spTgt spid="7171">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171">
                                            <p:txEl>
                                              <p:pRg st="0" end="0"/>
                                            </p:txEl>
                                          </p:spTgt>
                                        </p:tgtEl>
                                        <p:attrNameLst>
                                          <p:attrName>style.visibility</p:attrName>
                                        </p:attrNameLst>
                                      </p:cBhvr>
                                      <p:to>
                                        <p:strVal val="visible"/>
                                      </p:to>
                                    </p:set>
                                    <p:animEffect transition="in" filter="randombar(horizontal)">
                                      <p:cBhvr>
                                        <p:cTn id="17" dur="500"/>
                                        <p:tgtEl>
                                          <p:spTgt spid="717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randombar(horizontal)">
                                      <p:cBhvr>
                                        <p:cTn id="22" dur="500"/>
                                        <p:tgtEl>
                                          <p:spTgt spid="717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randombar(horizontal)">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randombar(horizontal)">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7171">
                                            <p:txEl>
                                              <p:pRg st="0" end="0"/>
                                            </p:txEl>
                                          </p:spTgt>
                                        </p:tgtEl>
                                        <p:attrNameLst>
                                          <p:attrName>style.visibility</p:attrName>
                                        </p:attrNameLst>
                                      </p:cBhvr>
                                      <p:to>
                                        <p:strVal val="visible"/>
                                      </p:to>
                                    </p:set>
                                    <p:anim calcmode="lin" valueType="num">
                                      <p:cBhvr>
                                        <p:cTn id="37" dur="1000" fill="hold"/>
                                        <p:tgtEl>
                                          <p:spTgt spid="7171">
                                            <p:txEl>
                                              <p:pRg st="0" end="0"/>
                                            </p:txEl>
                                          </p:spTgt>
                                        </p:tgtEl>
                                        <p:attrNameLst>
                                          <p:attrName>ppt_x</p:attrName>
                                        </p:attrNameLst>
                                      </p:cBhvr>
                                      <p:tavLst>
                                        <p:tav tm="0">
                                          <p:val>
                                            <p:strVal val="#ppt_x-.2"/>
                                          </p:val>
                                        </p:tav>
                                        <p:tav tm="100000">
                                          <p:val>
                                            <p:strVal val="#ppt_x"/>
                                          </p:val>
                                        </p:tav>
                                      </p:tavLst>
                                    </p:anim>
                                    <p:anim calcmode="lin" valueType="num">
                                      <p:cBhvr>
                                        <p:cTn id="38" dur="1000" fill="hold"/>
                                        <p:tgtEl>
                                          <p:spTgt spid="7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7171">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9" presetClass="entr" presetSubtype="0" fill="hold" nodeType="clickEffect">
                                  <p:stCondLst>
                                    <p:cond delay="0"/>
                                  </p:stCondLst>
                                  <p:childTnLst>
                                    <p:set>
                                      <p:cBhvr>
                                        <p:cTn id="43" dur="1" fill="hold">
                                          <p:stCondLst>
                                            <p:cond delay="0"/>
                                          </p:stCondLst>
                                        </p:cTn>
                                        <p:tgtEl>
                                          <p:spTgt spid="7171">
                                            <p:txEl>
                                              <p:pRg st="1" end="1"/>
                                            </p:txEl>
                                          </p:spTgt>
                                        </p:tgtEl>
                                        <p:attrNameLst>
                                          <p:attrName>style.visibility</p:attrName>
                                        </p:attrNameLst>
                                      </p:cBhvr>
                                      <p:to>
                                        <p:strVal val="visible"/>
                                      </p:to>
                                    </p:set>
                                    <p:anim calcmode="lin" valueType="num">
                                      <p:cBhvr>
                                        <p:cTn id="44" dur="1000" fill="hold"/>
                                        <p:tgtEl>
                                          <p:spTgt spid="7171">
                                            <p:txEl>
                                              <p:pRg st="1" end="1"/>
                                            </p:txEl>
                                          </p:spTgt>
                                        </p:tgtEl>
                                        <p:attrNameLst>
                                          <p:attrName>ppt_x</p:attrName>
                                        </p:attrNameLst>
                                      </p:cBhvr>
                                      <p:tavLst>
                                        <p:tav tm="0">
                                          <p:val>
                                            <p:strVal val="#ppt_x-.2"/>
                                          </p:val>
                                        </p:tav>
                                        <p:tav tm="100000">
                                          <p:val>
                                            <p:strVal val="#ppt_x"/>
                                          </p:val>
                                        </p:tav>
                                      </p:tavLst>
                                    </p:anim>
                                    <p:anim calcmode="lin" valueType="num">
                                      <p:cBhvr>
                                        <p:cTn id="45" dur="1000" fill="hold"/>
                                        <p:tgtEl>
                                          <p:spTgt spid="7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7171">
                                            <p:txEl>
                                              <p:pRg st="1" end="1"/>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9"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ppt_x</p:attrName>
                                        </p:attrNameLst>
                                      </p:cBhvr>
                                      <p:tavLst>
                                        <p:tav tm="0">
                                          <p:val>
                                            <p:strVal val="#ppt_x-.2"/>
                                          </p:val>
                                        </p:tav>
                                        <p:tav tm="100000">
                                          <p:val>
                                            <p:strVal val="#ppt_x"/>
                                          </p:val>
                                        </p:tav>
                                      </p:tavLst>
                                    </p:anim>
                                    <p:anim calcmode="lin" valueType="num">
                                      <p:cBhvr>
                                        <p:cTn id="5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53" dur="10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29" presetClass="entr" presetSubtype="0" fill="hold" nodeType="clickEffect">
                                  <p:stCondLst>
                                    <p:cond delay="0"/>
                                  </p:stCondLst>
                                  <p:childTnLst>
                                    <p:set>
                                      <p:cBhvr>
                                        <p:cTn id="57" dur="1" fill="hold">
                                          <p:stCondLst>
                                            <p:cond delay="0"/>
                                          </p:stCondLst>
                                        </p:cTn>
                                        <p:tgtEl>
                                          <p:spTgt spid="7171">
                                            <p:txEl>
                                              <p:pRg st="4" end="4"/>
                                            </p:txEl>
                                          </p:spTgt>
                                        </p:tgtEl>
                                        <p:attrNameLst>
                                          <p:attrName>style.visibility</p:attrName>
                                        </p:attrNameLst>
                                      </p:cBhvr>
                                      <p:to>
                                        <p:strVal val="visible"/>
                                      </p:to>
                                    </p:set>
                                    <p:anim calcmode="lin" valueType="num">
                                      <p:cBhvr>
                                        <p:cTn id="58" dur="1000" fill="hold"/>
                                        <p:tgtEl>
                                          <p:spTgt spid="7171">
                                            <p:txEl>
                                              <p:pRg st="4" end="4"/>
                                            </p:txEl>
                                          </p:spTgt>
                                        </p:tgtEl>
                                        <p:attrNameLst>
                                          <p:attrName>ppt_x</p:attrName>
                                        </p:attrNameLst>
                                      </p:cBhvr>
                                      <p:tavLst>
                                        <p:tav tm="0">
                                          <p:val>
                                            <p:strVal val="#ppt_x-.2"/>
                                          </p:val>
                                        </p:tav>
                                        <p:tav tm="100000">
                                          <p:val>
                                            <p:strVal val="#ppt_x"/>
                                          </p:val>
                                        </p:tav>
                                      </p:tavLst>
                                    </p:anim>
                                    <p:anim calcmode="lin" valueType="num">
                                      <p:cBhvr>
                                        <p:cTn id="59" dur="1000" fill="hold"/>
                                        <p:tgtEl>
                                          <p:spTgt spid="717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7171">
                                            <p:txEl>
                                              <p:pRg st="4" end="4"/>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9" presetClass="entr" presetSubtype="0" fill="hold" nodeType="clickEffect">
                                  <p:stCondLst>
                                    <p:cond delay="0"/>
                                  </p:stCondLst>
                                  <p:childTnLst>
                                    <p:set>
                                      <p:cBhvr>
                                        <p:cTn id="64" dur="1" fill="hold">
                                          <p:stCondLst>
                                            <p:cond delay="0"/>
                                          </p:stCondLst>
                                        </p:cTn>
                                        <p:tgtEl>
                                          <p:spTgt spid="7171">
                                            <p:txEl>
                                              <p:pRg st="5" end="5"/>
                                            </p:txEl>
                                          </p:spTgt>
                                        </p:tgtEl>
                                        <p:attrNameLst>
                                          <p:attrName>style.visibility</p:attrName>
                                        </p:attrNameLst>
                                      </p:cBhvr>
                                      <p:to>
                                        <p:strVal val="visible"/>
                                      </p:to>
                                    </p:set>
                                    <p:anim calcmode="lin" valueType="num">
                                      <p:cBhvr>
                                        <p:cTn id="65" dur="1000" fill="hold"/>
                                        <p:tgtEl>
                                          <p:spTgt spid="7171">
                                            <p:txEl>
                                              <p:pRg st="5" end="5"/>
                                            </p:txEl>
                                          </p:spTgt>
                                        </p:tgtEl>
                                        <p:attrNameLst>
                                          <p:attrName>ppt_x</p:attrName>
                                        </p:attrNameLst>
                                      </p:cBhvr>
                                      <p:tavLst>
                                        <p:tav tm="0">
                                          <p:val>
                                            <p:strVal val="#ppt_x-.2"/>
                                          </p:val>
                                        </p:tav>
                                        <p:tav tm="100000">
                                          <p:val>
                                            <p:strVal val="#ppt_x"/>
                                          </p:val>
                                        </p:tav>
                                      </p:tavLst>
                                    </p:anim>
                                    <p:anim calcmode="lin" valueType="num">
                                      <p:cBhvr>
                                        <p:cTn id="66" dur="1000" fill="hold"/>
                                        <p:tgtEl>
                                          <p:spTgt spid="717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7171">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grpId="0" nodeType="click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1000" fill="hold"/>
                                        <p:tgtEl>
                                          <p:spTgt spid="6"/>
                                        </p:tgtEl>
                                        <p:attrNameLst>
                                          <p:attrName>ppt_x</p:attrName>
                                        </p:attrNameLst>
                                      </p:cBhvr>
                                      <p:tavLst>
                                        <p:tav tm="0">
                                          <p:val>
                                            <p:strVal val="#ppt_x-.2"/>
                                          </p:val>
                                        </p:tav>
                                        <p:tav tm="100000">
                                          <p:val>
                                            <p:strVal val="#ppt_x"/>
                                          </p:val>
                                        </p:tav>
                                      </p:tavLst>
                                    </p:anim>
                                    <p:anim calcmode="lin" valueType="num">
                                      <p:cBhvr>
                                        <p:cTn id="7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7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animBg="1"/>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عنوان 1"/>
          <p:cNvSpPr>
            <a:spLocks noGrp="1"/>
          </p:cNvSpPr>
          <p:nvPr>
            <p:ph type="title" idx="4294967295"/>
          </p:nvPr>
        </p:nvSpPr>
        <p:spPr>
          <a:xfrm>
            <a:off x="0" y="277813"/>
            <a:ext cx="8229600" cy="1139825"/>
          </a:xfrm>
          <a:ln>
            <a:solidFill>
              <a:schemeClr val="accent1"/>
            </a:solidFill>
            <a:miter lim="800000"/>
            <a:headEnd/>
            <a:tailEnd/>
          </a:ln>
        </p:spPr>
        <p:txBody>
          <a:bodyPr anchorCtr="0">
            <a:normAutofit fontScale="90000"/>
          </a:bodyPr>
          <a:lstStyle/>
          <a:p>
            <a:pPr eaLnBrk="1" hangingPunct="1">
              <a:defRPr/>
            </a:pPr>
            <a:br>
              <a:rPr lang="ar-SA" b="1" dirty="0">
                <a:cs typeface="Simplified Arabic" pitchFamily="18" charset="-78"/>
              </a:rPr>
            </a:br>
            <a:br>
              <a:rPr lang="en-US" dirty="0">
                <a:cs typeface="Simplified Arabic" pitchFamily="18" charset="-78"/>
              </a:rPr>
            </a:br>
            <a:endParaRPr lang="ar-SA" dirty="0"/>
          </a:p>
        </p:txBody>
      </p:sp>
      <p:sp>
        <p:nvSpPr>
          <p:cNvPr id="7171" name="عنصر نائب للمحتوى 2"/>
          <p:cNvSpPr>
            <a:spLocks noGrp="1"/>
          </p:cNvSpPr>
          <p:nvPr>
            <p:ph idx="4294967295"/>
          </p:nvPr>
        </p:nvSpPr>
        <p:spPr>
          <a:xfrm>
            <a:off x="0" y="1600200"/>
            <a:ext cx="8229600" cy="4333875"/>
          </a:xfrm>
          <a:noFill/>
          <a:ln>
            <a:solidFill>
              <a:schemeClr val="accent1"/>
            </a:solidFill>
            <a:miter lim="800000"/>
            <a:headEnd/>
            <a:tailEnd/>
          </a:ln>
        </p:spPr>
        <p:txBody>
          <a:bodyPr/>
          <a:lstStyle/>
          <a:p>
            <a:pPr eaLnBrk="1" hangingPunct="1">
              <a:defRPr/>
            </a:pPr>
            <a:r>
              <a:rPr lang="ar-SA" b="1" dirty="0">
                <a:solidFill>
                  <a:srgbClr val="0000CC"/>
                </a:solidFill>
              </a:rPr>
              <a:t>الخبرة</a:t>
            </a:r>
            <a:r>
              <a:rPr lang="ar-SA" b="1" dirty="0"/>
              <a:t> :</a:t>
            </a:r>
            <a:r>
              <a:rPr lang="ar-SA" dirty="0"/>
              <a:t> </a:t>
            </a:r>
            <a:endParaRPr lang="en-US" dirty="0"/>
          </a:p>
          <a:p>
            <a:pPr eaLnBrk="1" hangingPunct="1">
              <a:defRPr/>
            </a:pPr>
            <a:r>
              <a:rPr lang="ar-SA" b="1" dirty="0"/>
              <a:t>طريقة تعرض المتعلم للموقف الجديد ، وما ينجم عن ذلك من مواقف إيجابية أو سلبية .</a:t>
            </a:r>
            <a:endParaRPr lang="en-US" b="1" dirty="0"/>
          </a:p>
          <a:p>
            <a:pPr eaLnBrk="1" hangingPunct="1">
              <a:defRPr/>
            </a:pPr>
            <a:r>
              <a:rPr lang="ar-SA" b="1" dirty="0">
                <a:solidFill>
                  <a:srgbClr val="0000CC"/>
                </a:solidFill>
              </a:rPr>
              <a:t>المران</a:t>
            </a:r>
            <a:r>
              <a:rPr lang="ar-SA" b="1" dirty="0"/>
              <a:t> </a:t>
            </a:r>
            <a:r>
              <a:rPr lang="ar-IQ" b="1" dirty="0"/>
              <a:t>(التمرين)</a:t>
            </a:r>
            <a:r>
              <a:rPr lang="ar-SA" b="1" dirty="0"/>
              <a:t>: </a:t>
            </a:r>
          </a:p>
          <a:p>
            <a:pPr eaLnBrk="1" hangingPunct="1">
              <a:defRPr/>
            </a:pPr>
            <a:r>
              <a:rPr lang="ar-SA" b="1" dirty="0"/>
              <a:t>مقدار التدريب وشكله الذي يحتاجه المتعلم ، ليصبح ذلك الشيء الجديد جزءا من مخزون سلوكه الدائم .</a:t>
            </a:r>
            <a:endParaRPr lang="en-US" b="1" dirty="0"/>
          </a:p>
          <a:p>
            <a:pPr eaLnBrk="1" hangingPunct="1">
              <a:defRPr/>
            </a:pPr>
            <a:endParaRPr lang="ar-SA" dirty="0"/>
          </a:p>
        </p:txBody>
      </p:sp>
    </p:spTree>
    <p:extLst>
      <p:ext uri="{BB962C8B-B14F-4D97-AF65-F5344CB8AC3E}">
        <p14:creationId xmlns:p14="http://schemas.microsoft.com/office/powerpoint/2010/main" val="3537270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194">
                                            <p:txEl>
                                              <p:charRg st="4294967295" end="4294967295"/>
                                            </p:txEl>
                                          </p:spTgt>
                                        </p:tgtEl>
                                        <p:attrNameLst>
                                          <p:attrName>style.visibility</p:attrName>
                                        </p:attrNameLst>
                                      </p:cBhvr>
                                      <p:to>
                                        <p:strVal val="visible"/>
                                      </p:to>
                                    </p:set>
                                    <p:animEffect transition="in" filter="randombar(horizontal)">
                                      <p:cBhvr>
                                        <p:cTn id="7" dur="600">
                                          <p:stCondLst>
                                            <p:cond delay="0"/>
                                          </p:stCondLst>
                                        </p:cTn>
                                        <p:tgtEl>
                                          <p:spTgt spid="8194">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171">
                                            <p:bg/>
                                          </p:spTgt>
                                        </p:tgtEl>
                                        <p:attrNameLst>
                                          <p:attrName>style.visibility</p:attrName>
                                        </p:attrNameLst>
                                      </p:cBhvr>
                                      <p:to>
                                        <p:strVal val="visible"/>
                                      </p:to>
                                    </p:set>
                                    <p:animEffect transition="in" filter="randombar(horizontal)">
                                      <p:cBhvr>
                                        <p:cTn id="12" dur="500"/>
                                        <p:tgtEl>
                                          <p:spTgt spid="7171">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171">
                                            <p:txEl>
                                              <p:pRg st="0" end="0"/>
                                            </p:txEl>
                                          </p:spTgt>
                                        </p:tgtEl>
                                        <p:attrNameLst>
                                          <p:attrName>style.visibility</p:attrName>
                                        </p:attrNameLst>
                                      </p:cBhvr>
                                      <p:to>
                                        <p:strVal val="visible"/>
                                      </p:to>
                                    </p:set>
                                    <p:animEffect transition="in" filter="randombar(horizontal)">
                                      <p:cBhvr>
                                        <p:cTn id="17" dur="500"/>
                                        <p:tgtEl>
                                          <p:spTgt spid="717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randombar(horizontal)">
                                      <p:cBhvr>
                                        <p:cTn id="22" dur="500"/>
                                        <p:tgtEl>
                                          <p:spTgt spid="717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171">
                                            <p:txEl>
                                              <p:pRg st="2" end="2"/>
                                            </p:txEl>
                                          </p:spTgt>
                                        </p:tgtEl>
                                        <p:attrNameLst>
                                          <p:attrName>style.visibility</p:attrName>
                                        </p:attrNameLst>
                                      </p:cBhvr>
                                      <p:to>
                                        <p:strVal val="visible"/>
                                      </p:to>
                                    </p:set>
                                    <p:animEffect transition="in" filter="randombar(horizontal)">
                                      <p:cBhvr>
                                        <p:cTn id="27" dur="500"/>
                                        <p:tgtEl>
                                          <p:spTgt spid="717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171">
                                            <p:txEl>
                                              <p:pRg st="3" end="3"/>
                                            </p:txEl>
                                          </p:spTgt>
                                        </p:tgtEl>
                                        <p:attrNameLst>
                                          <p:attrName>style.visibility</p:attrName>
                                        </p:attrNameLst>
                                      </p:cBhvr>
                                      <p:to>
                                        <p:strVal val="visible"/>
                                      </p:to>
                                    </p:set>
                                    <p:animEffect transition="in" filter="randombar(horizontal)">
                                      <p:cBhvr>
                                        <p:cTn id="32" dur="500"/>
                                        <p:tgtEl>
                                          <p:spTgt spid="717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7171">
                                            <p:txEl>
                                              <p:pRg st="0" end="0"/>
                                            </p:txEl>
                                          </p:spTgt>
                                        </p:tgtEl>
                                        <p:attrNameLst>
                                          <p:attrName>style.visibility</p:attrName>
                                        </p:attrNameLst>
                                      </p:cBhvr>
                                      <p:to>
                                        <p:strVal val="visible"/>
                                      </p:to>
                                    </p:set>
                                    <p:anim calcmode="lin" valueType="num">
                                      <p:cBhvr>
                                        <p:cTn id="37" dur="1000" fill="hold"/>
                                        <p:tgtEl>
                                          <p:spTgt spid="7171">
                                            <p:txEl>
                                              <p:pRg st="0" end="0"/>
                                            </p:txEl>
                                          </p:spTgt>
                                        </p:tgtEl>
                                        <p:attrNameLst>
                                          <p:attrName>ppt_x</p:attrName>
                                        </p:attrNameLst>
                                      </p:cBhvr>
                                      <p:tavLst>
                                        <p:tav tm="0">
                                          <p:val>
                                            <p:strVal val="#ppt_x-.2"/>
                                          </p:val>
                                        </p:tav>
                                        <p:tav tm="100000">
                                          <p:val>
                                            <p:strVal val="#ppt_x"/>
                                          </p:val>
                                        </p:tav>
                                      </p:tavLst>
                                    </p:anim>
                                    <p:anim calcmode="lin" valueType="num">
                                      <p:cBhvr>
                                        <p:cTn id="38" dur="1000" fill="hold"/>
                                        <p:tgtEl>
                                          <p:spTgt spid="7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7171">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nodeType="clickEffect">
                                  <p:stCondLst>
                                    <p:cond delay="0"/>
                                  </p:stCondLst>
                                  <p:childTnLst>
                                    <p:set>
                                      <p:cBhvr>
                                        <p:cTn id="43" dur="1" fill="hold">
                                          <p:stCondLst>
                                            <p:cond delay="0"/>
                                          </p:stCondLst>
                                        </p:cTn>
                                        <p:tgtEl>
                                          <p:spTgt spid="7171">
                                            <p:txEl>
                                              <p:pRg st="1" end="1"/>
                                            </p:txEl>
                                          </p:spTgt>
                                        </p:tgtEl>
                                        <p:attrNameLst>
                                          <p:attrName>style.visibility</p:attrName>
                                        </p:attrNameLst>
                                      </p:cBhvr>
                                      <p:to>
                                        <p:strVal val="visible"/>
                                      </p:to>
                                    </p:set>
                                    <p:anim calcmode="lin" valueType="num">
                                      <p:cBhvr>
                                        <p:cTn id="44" dur="1000" fill="hold"/>
                                        <p:tgtEl>
                                          <p:spTgt spid="7171">
                                            <p:txEl>
                                              <p:pRg st="1" end="1"/>
                                            </p:txEl>
                                          </p:spTgt>
                                        </p:tgtEl>
                                        <p:attrNameLst>
                                          <p:attrName>ppt_x</p:attrName>
                                        </p:attrNameLst>
                                      </p:cBhvr>
                                      <p:tavLst>
                                        <p:tav tm="0">
                                          <p:val>
                                            <p:strVal val="#ppt_x-.2"/>
                                          </p:val>
                                        </p:tav>
                                        <p:tav tm="100000">
                                          <p:val>
                                            <p:strVal val="#ppt_x"/>
                                          </p:val>
                                        </p:tav>
                                      </p:tavLst>
                                    </p:anim>
                                    <p:anim calcmode="lin" valueType="num">
                                      <p:cBhvr>
                                        <p:cTn id="45" dur="1000" fill="hold"/>
                                        <p:tgtEl>
                                          <p:spTgt spid="7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7171">
                                            <p:txEl>
                                              <p:pRg st="1" end="1"/>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9" presetClass="entr" presetSubtype="0" fill="hold" nodeType="clickEffect">
                                  <p:stCondLst>
                                    <p:cond delay="0"/>
                                  </p:stCondLst>
                                  <p:childTnLst>
                                    <p:set>
                                      <p:cBhvr>
                                        <p:cTn id="50" dur="1" fill="hold">
                                          <p:stCondLst>
                                            <p:cond delay="0"/>
                                          </p:stCondLst>
                                        </p:cTn>
                                        <p:tgtEl>
                                          <p:spTgt spid="7171">
                                            <p:txEl>
                                              <p:pRg st="2" end="2"/>
                                            </p:txEl>
                                          </p:spTgt>
                                        </p:tgtEl>
                                        <p:attrNameLst>
                                          <p:attrName>style.visibility</p:attrName>
                                        </p:attrNameLst>
                                      </p:cBhvr>
                                      <p:to>
                                        <p:strVal val="visible"/>
                                      </p:to>
                                    </p:set>
                                    <p:anim calcmode="lin" valueType="num">
                                      <p:cBhvr>
                                        <p:cTn id="51" dur="1000" fill="hold"/>
                                        <p:tgtEl>
                                          <p:spTgt spid="7171">
                                            <p:txEl>
                                              <p:pRg st="2" end="2"/>
                                            </p:txEl>
                                          </p:spTgt>
                                        </p:tgtEl>
                                        <p:attrNameLst>
                                          <p:attrName>ppt_x</p:attrName>
                                        </p:attrNameLst>
                                      </p:cBhvr>
                                      <p:tavLst>
                                        <p:tav tm="0">
                                          <p:val>
                                            <p:strVal val="#ppt_x-.2"/>
                                          </p:val>
                                        </p:tav>
                                        <p:tav tm="100000">
                                          <p:val>
                                            <p:strVal val="#ppt_x"/>
                                          </p:val>
                                        </p:tav>
                                      </p:tavLst>
                                    </p:anim>
                                    <p:anim calcmode="lin" valueType="num">
                                      <p:cBhvr>
                                        <p:cTn id="52" dur="1000" fill="hold"/>
                                        <p:tgtEl>
                                          <p:spTgt spid="71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7171">
                                            <p:txEl>
                                              <p:pRg st="2" end="2"/>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7171">
                                            <p:txEl>
                                              <p:pRg st="3" end="3"/>
                                            </p:txEl>
                                          </p:spTgt>
                                        </p:tgtEl>
                                        <p:attrNameLst>
                                          <p:attrName>style.visibility</p:attrName>
                                        </p:attrNameLst>
                                      </p:cBhvr>
                                      <p:to>
                                        <p:strVal val="visible"/>
                                      </p:to>
                                    </p:set>
                                    <p:anim calcmode="lin" valueType="num">
                                      <p:cBhvr additive="base">
                                        <p:cTn id="58" dur="2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7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301625" y="692150"/>
            <a:ext cx="8540750" cy="5400675"/>
          </a:xfrm>
        </p:spPr>
        <p:txBody>
          <a:bodyPr>
            <a:normAutofit/>
          </a:bodyPr>
          <a:lstStyle/>
          <a:p>
            <a:pPr algn="just" eaLnBrk="1" hangingPunct="1"/>
            <a:endParaRPr lang="ar-IQ" sz="2400" b="1" dirty="0">
              <a:latin typeface="Times New Roman" pitchFamily="18" charset="0"/>
              <a:cs typeface="Times New Roman" pitchFamily="18" charset="0"/>
            </a:endParaRPr>
          </a:p>
          <a:p>
            <a:pPr algn="just" eaLnBrk="1" hangingPunct="1"/>
            <a:r>
              <a:rPr lang="ar-IQ" sz="2400" b="1" dirty="0">
                <a:latin typeface="Times New Roman" pitchFamily="18" charset="0"/>
                <a:cs typeface="Times New Roman" pitchFamily="18" charset="0"/>
              </a:rPr>
              <a:t>فالتعلم هو </a:t>
            </a:r>
            <a:r>
              <a:rPr lang="ar-SA" sz="2400" b="1" dirty="0">
                <a:latin typeface="Times New Roman" pitchFamily="18" charset="0"/>
                <a:cs typeface="Times New Roman" pitchFamily="18" charset="0"/>
              </a:rPr>
              <a:t> عملية تغير أو تعديل في سلوك الفرد نتيجة لقيامه بنشاط </a:t>
            </a:r>
            <a:r>
              <a:rPr lang="ar-IQ" sz="2400" b="1" dirty="0">
                <a:latin typeface="Times New Roman" pitchFamily="18" charset="0"/>
                <a:cs typeface="Times New Roman" pitchFamily="18" charset="0"/>
              </a:rPr>
              <a:t>بشرط </a:t>
            </a:r>
            <a:r>
              <a:rPr lang="ar-SA" sz="2400" b="1" dirty="0">
                <a:latin typeface="Times New Roman" pitchFamily="18" charset="0"/>
                <a:cs typeface="Times New Roman" pitchFamily="18" charset="0"/>
              </a:rPr>
              <a:t>ألا يكون هذا التغيير أو التعديل قد تم نتيجة لبعض الحالات المؤقتة كالتعب أو تعاطي بعض العقاقير المنشطة وغير ذلك من العوامل ذات التأثير الوقتي عل</a:t>
            </a:r>
            <a:r>
              <a:rPr lang="ar-IQ" sz="2400" b="1" dirty="0">
                <a:latin typeface="Times New Roman" pitchFamily="18" charset="0"/>
                <a:cs typeface="Times New Roman" pitchFamily="18" charset="0"/>
              </a:rPr>
              <a:t>ى</a:t>
            </a:r>
            <a:r>
              <a:rPr lang="ar-SA" sz="2400" b="1" dirty="0">
                <a:latin typeface="Times New Roman" pitchFamily="18" charset="0"/>
                <a:cs typeface="Times New Roman" pitchFamily="18" charset="0"/>
              </a:rPr>
              <a:t> السلوك.</a:t>
            </a:r>
          </a:p>
          <a:p>
            <a:pPr algn="just" eaLnBrk="1" hangingPunct="1"/>
            <a:endParaRPr lang="ar-IQ" sz="2400" b="1" dirty="0">
              <a:latin typeface="Times New Roman" pitchFamily="18" charset="0"/>
              <a:cs typeface="Times New Roman" pitchFamily="18" charset="0"/>
            </a:endParaRPr>
          </a:p>
          <a:p>
            <a:pPr algn="just" eaLnBrk="1" hangingPunct="1"/>
            <a:endParaRPr lang="ar-SA" sz="2400" b="1" dirty="0">
              <a:latin typeface="Times New Roman" pitchFamily="18" charset="0"/>
              <a:cs typeface="Times New Roman" pitchFamily="18" charset="0"/>
            </a:endParaRPr>
          </a:p>
          <a:p>
            <a:pPr eaLnBrk="1" hangingPunct="1"/>
            <a:endParaRPr lang="ar-SA" b="1" dirty="0">
              <a:latin typeface="Times New Roman" pitchFamily="18" charset="0"/>
              <a:cs typeface="Times New Roman" pitchFamily="18" charset="0"/>
            </a:endParaRPr>
          </a:p>
          <a:p>
            <a:pPr eaLnBrk="1" hangingPunct="1"/>
            <a:r>
              <a:rPr lang="ar-SA" b="1" dirty="0">
                <a:latin typeface="Times New Roman" pitchFamily="18" charset="0"/>
                <a:cs typeface="Times New Roman" pitchFamily="18" charset="0"/>
              </a:rPr>
              <a:t>تعلم المهارات والعادات.</a:t>
            </a:r>
          </a:p>
          <a:p>
            <a:pPr eaLnBrk="1" hangingPunct="1"/>
            <a:r>
              <a:rPr lang="ar-SA" b="1" dirty="0">
                <a:latin typeface="Times New Roman" pitchFamily="18" charset="0"/>
                <a:cs typeface="Times New Roman" pitchFamily="18" charset="0"/>
              </a:rPr>
              <a:t>تعلم المعارف والمعلومات والمعاني.</a:t>
            </a:r>
          </a:p>
          <a:p>
            <a:pPr eaLnBrk="1" hangingPunct="1"/>
            <a:r>
              <a:rPr lang="ar-SA" b="1" dirty="0">
                <a:latin typeface="Times New Roman" pitchFamily="18" charset="0"/>
                <a:cs typeface="Times New Roman" pitchFamily="18" charset="0"/>
              </a:rPr>
              <a:t>تعلم السلوك الاجتماعي.</a:t>
            </a:r>
          </a:p>
          <a:p>
            <a:pPr marL="109728" indent="0" eaLnBrk="1" hangingPunct="1">
              <a:buNone/>
            </a:pPr>
            <a:r>
              <a:rPr lang="ar-SA" dirty="0">
                <a:cs typeface="PT Bold Heading" pitchFamily="2" charset="-78"/>
              </a:rPr>
              <a:t>.</a:t>
            </a:r>
            <a:endParaRPr lang="en-US" dirty="0">
              <a:cs typeface="PT Bold Heading" pitchFamily="2" charset="-78"/>
            </a:endParaRPr>
          </a:p>
        </p:txBody>
      </p:sp>
      <p:sp>
        <p:nvSpPr>
          <p:cNvPr id="3" name="مستطيل مستدير الزوايا 2"/>
          <p:cNvSpPr/>
          <p:nvPr/>
        </p:nvSpPr>
        <p:spPr>
          <a:xfrm>
            <a:off x="3429000" y="2709863"/>
            <a:ext cx="3529012" cy="57626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5400" b="1" dirty="0">
                <a:solidFill>
                  <a:srgbClr val="FF0000"/>
                </a:solidFill>
                <a:cs typeface="PT Bold Heading" pitchFamily="2" charset="-78"/>
              </a:rPr>
              <a:t>أنواع التعلم</a:t>
            </a:r>
          </a:p>
        </p:txBody>
      </p:sp>
    </p:spTree>
    <p:extLst>
      <p:ext uri="{BB962C8B-B14F-4D97-AF65-F5344CB8AC3E}">
        <p14:creationId xmlns:p14="http://schemas.microsoft.com/office/powerpoint/2010/main" val="78532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60000"/>
              <a:lumOff val="40000"/>
            </a:schemeClr>
          </a:solidFill>
        </p:spPr>
        <p:txBody>
          <a:bodyPr>
            <a:normAutofit fontScale="90000"/>
          </a:bodyPr>
          <a:lstStyle/>
          <a:p>
            <a:pPr algn="r"/>
            <a:r>
              <a:rPr lang="ar-SA" b="1" dirty="0">
                <a:solidFill>
                  <a:srgbClr val="C00000"/>
                </a:solidFill>
              </a:rPr>
              <a:t>للتعلم</a:t>
            </a:r>
            <a:r>
              <a:rPr lang="en-US" b="1" dirty="0">
                <a:solidFill>
                  <a:srgbClr val="C00000"/>
                </a:solidFill>
              </a:rPr>
              <a:t> </a:t>
            </a:r>
            <a:r>
              <a:rPr lang="ar-IQ" b="1" dirty="0">
                <a:solidFill>
                  <a:srgbClr val="C00000"/>
                </a:solidFill>
              </a:rPr>
              <a:t>اربعة</a:t>
            </a:r>
            <a:r>
              <a:rPr lang="ar-SA" b="1" dirty="0">
                <a:solidFill>
                  <a:srgbClr val="C00000"/>
                </a:solidFill>
              </a:rPr>
              <a:t>شروط </a:t>
            </a:r>
            <a:r>
              <a:rPr lang="ar-IQ" b="1" dirty="0">
                <a:solidFill>
                  <a:srgbClr val="C00000"/>
                </a:solidFill>
              </a:rPr>
              <a:t>او(عوامل) </a:t>
            </a:r>
            <a:r>
              <a:rPr lang="ar-SA" b="1" dirty="0">
                <a:solidFill>
                  <a:srgbClr val="C00000"/>
                </a:solidFill>
              </a:rPr>
              <a:t>أساسية لا يمكن أن تتم عملية التعلم بدونها هي : </a:t>
            </a:r>
          </a:p>
        </p:txBody>
      </p:sp>
      <p:sp>
        <p:nvSpPr>
          <p:cNvPr id="3" name="عنصر نائب للمحتوى 2"/>
          <p:cNvSpPr>
            <a:spLocks noGrp="1"/>
          </p:cNvSpPr>
          <p:nvPr>
            <p:ph idx="1"/>
          </p:nvPr>
        </p:nvSpPr>
        <p:spPr/>
        <p:txBody>
          <a:bodyPr>
            <a:normAutofit fontScale="85000" lnSpcReduction="20000"/>
          </a:bodyPr>
          <a:lstStyle/>
          <a:p>
            <a:pPr>
              <a:lnSpc>
                <a:spcPct val="200000"/>
              </a:lnSpc>
            </a:pPr>
            <a:r>
              <a:rPr lang="ar-SA" sz="3600" b="1" u="sng" dirty="0">
                <a:solidFill>
                  <a:srgbClr val="000066"/>
                </a:solidFill>
                <a:cs typeface="AL-Mohanad Bold" pitchFamily="2" charset="-78"/>
              </a:rPr>
              <a:t>وجود دافع </a:t>
            </a:r>
            <a:r>
              <a:rPr lang="ar-SA" sz="3600" b="1" dirty="0">
                <a:cs typeface="AL-Mohanad Bold" pitchFamily="2" charset="-78"/>
              </a:rPr>
              <a:t>عند المتعلم يدفعه نحو موضوع التعلم .</a:t>
            </a:r>
          </a:p>
          <a:p>
            <a:pPr>
              <a:lnSpc>
                <a:spcPct val="200000"/>
              </a:lnSpc>
            </a:pPr>
            <a:r>
              <a:rPr lang="ar-SA" sz="3600" b="1" dirty="0">
                <a:cs typeface="AL-Mohanad Bold" pitchFamily="2" charset="-78"/>
              </a:rPr>
              <a:t>وصول المتعلم إلى </a:t>
            </a:r>
            <a:r>
              <a:rPr lang="ar-SA" sz="3600" b="1" u="sng" dirty="0">
                <a:solidFill>
                  <a:srgbClr val="000066"/>
                </a:solidFill>
                <a:cs typeface="AL-Mohanad Bold" pitchFamily="2" charset="-78"/>
              </a:rPr>
              <a:t>مرحلة النضج اللازم</a:t>
            </a:r>
            <a:r>
              <a:rPr lang="ar-SA" sz="3600" b="1" u="sng" dirty="0">
                <a:cs typeface="AL-Mohanad Bold" pitchFamily="2" charset="-78"/>
              </a:rPr>
              <a:t> </a:t>
            </a:r>
            <a:r>
              <a:rPr lang="ar-SA" sz="3600" b="1" dirty="0">
                <a:cs typeface="AL-Mohanad Bold" pitchFamily="2" charset="-78"/>
              </a:rPr>
              <a:t>للقيام بأوجه النشاط الذي يتطلبها تعلم موضوع معين . </a:t>
            </a:r>
          </a:p>
          <a:p>
            <a:pPr>
              <a:lnSpc>
                <a:spcPct val="200000"/>
              </a:lnSpc>
            </a:pPr>
            <a:r>
              <a:rPr lang="ar-SA" sz="3600" b="1" dirty="0">
                <a:cs typeface="AL-Mohanad Bold" pitchFamily="2" charset="-78"/>
              </a:rPr>
              <a:t>أن </a:t>
            </a:r>
            <a:r>
              <a:rPr lang="ar-SA" sz="3600" b="1" u="sng" dirty="0">
                <a:solidFill>
                  <a:srgbClr val="000066"/>
                </a:solidFill>
                <a:cs typeface="AL-Mohanad Bold" pitchFamily="2" charset="-78"/>
              </a:rPr>
              <a:t>يمارس المتعلم </a:t>
            </a:r>
            <a:r>
              <a:rPr lang="ar-SA" sz="3600" b="1" dirty="0">
                <a:cs typeface="AL-Mohanad Bold" pitchFamily="2" charset="-78"/>
              </a:rPr>
              <a:t>نشاطاً خاصاً حتى يحقق هذا الغرض</a:t>
            </a:r>
            <a:endParaRPr lang="ar-IQ" sz="3600" b="1" dirty="0">
              <a:cs typeface="AL-Mohanad Bold" pitchFamily="2" charset="-78"/>
            </a:endParaRPr>
          </a:p>
          <a:p>
            <a:pPr>
              <a:lnSpc>
                <a:spcPct val="200000"/>
              </a:lnSpc>
            </a:pPr>
            <a:r>
              <a:rPr lang="ar-IQ" sz="3600" b="1" u="sng" dirty="0">
                <a:solidFill>
                  <a:srgbClr val="002060"/>
                </a:solidFill>
                <a:cs typeface="AL-Mohanad Bold" pitchFamily="2" charset="-78"/>
              </a:rPr>
              <a:t>الاستعداد</a:t>
            </a:r>
            <a:r>
              <a:rPr lang="ar-IQ" sz="3600" b="1" dirty="0">
                <a:cs typeface="AL-Mohanad Bold" pitchFamily="2" charset="-78"/>
              </a:rPr>
              <a:t> لتقبل التعلم.</a:t>
            </a:r>
            <a:r>
              <a:rPr lang="ar-SA" sz="3600" b="1" dirty="0">
                <a:cs typeface="AL-Mohanad Bold" pitchFamily="2" charset="-78"/>
              </a:rPr>
              <a:t> </a:t>
            </a:r>
          </a:p>
        </p:txBody>
      </p:sp>
    </p:spTree>
    <p:extLst>
      <p:ext uri="{BB962C8B-B14F-4D97-AF65-F5344CB8AC3E}">
        <p14:creationId xmlns:p14="http://schemas.microsoft.com/office/powerpoint/2010/main" val="219253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0" end="0"/>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2" dur="1000"/>
                                        <p:tgtEl>
                                          <p:spTgt spid="3">
                                            <p:txEl>
                                              <p:pRg st="1" end="1"/>
                                            </p:txEl>
                                          </p:spTgt>
                                        </p:tgtEl>
                                      </p:cBhvr>
                                    </p:animEffect>
                                  </p:childTnLst>
                                </p:cTn>
                              </p:par>
                              <p:par>
                                <p:cTn id="23" presetID="48" presetClass="entr" presetSubtype="0" accel="5000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8" dur="1000"/>
                                        <p:tgtEl>
                                          <p:spTgt spid="3">
                                            <p:txEl>
                                              <p:pRg st="2" end="2"/>
                                            </p:txEl>
                                          </p:spTgt>
                                        </p:tgtEl>
                                      </p:cBhvr>
                                    </p:animEffect>
                                  </p:childTnLst>
                                </p:cTn>
                              </p:par>
                              <p:par>
                                <p:cTn id="29" presetID="48" presetClass="entr" presetSubtype="0" accel="5000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رسم تخطيطي 11"/>
          <p:cNvGraphicFramePr/>
          <p:nvPr>
            <p:extLst>
              <p:ext uri="{D42A27DB-BD31-4B8C-83A1-F6EECF244321}">
                <p14:modId xmlns:p14="http://schemas.microsoft.com/office/powerpoint/2010/main" val="2124193869"/>
              </p:ext>
            </p:extLst>
          </p:nvPr>
        </p:nvGraphicFramePr>
        <p:xfrm>
          <a:off x="1331640" y="1268760"/>
          <a:ext cx="6384032"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291" name="Picture 3"/>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6629400" y="4378411"/>
            <a:ext cx="1296988" cy="1031789"/>
          </a:xfrm>
          <a:prstGeom prst="rect">
            <a:avLst/>
          </a:prstGeom>
          <a:solidFill>
            <a:schemeClr val="accent2"/>
          </a:solidFill>
          <a:ln w="76200">
            <a:solidFill>
              <a:srgbClr val="FF9900"/>
            </a:solidFill>
            <a:miter lim="800000"/>
            <a:headEnd/>
            <a:tailEnd/>
          </a:ln>
        </p:spPr>
      </p:pic>
      <p:pic>
        <p:nvPicPr>
          <p:cNvPr id="12292" name="Picture 6" descr="5.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547813" y="404813"/>
            <a:ext cx="1785937"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Roller Skating- Ghadah"/>
          <p:cNvPicPr>
            <a:picLocks noGrp="1" noChangeAspect="1" noChangeArrowheads="1"/>
          </p:cNvPicPr>
          <p:nvPr>
            <p:ph idx="1"/>
          </p:nvPr>
        </p:nvPicPr>
        <p:blipFill>
          <a:blip r:embed="rId10">
            <a:extLst>
              <a:ext uri="{28A0092B-C50C-407E-A947-70E740481C1C}">
                <a14:useLocalDpi xmlns:a14="http://schemas.microsoft.com/office/drawing/2010/main" val="0"/>
              </a:ext>
            </a:extLst>
          </a:blip>
          <a:srcRect/>
          <a:stretch>
            <a:fillRect/>
          </a:stretch>
        </p:blipFill>
        <p:spPr>
          <a:xfrm>
            <a:off x="533400" y="4311008"/>
            <a:ext cx="2336800" cy="1665288"/>
          </a:xfrm>
          <a:noFill/>
          <a:ln>
            <a:solidFill>
              <a:schemeClr val="folHlink"/>
            </a:solidFill>
            <a:miter lim="800000"/>
            <a:headEnd/>
            <a:tailEnd/>
          </a:ln>
        </p:spPr>
      </p:pic>
    </p:spTree>
    <p:extLst>
      <p:ext uri="{BB962C8B-B14F-4D97-AF65-F5344CB8AC3E}">
        <p14:creationId xmlns:p14="http://schemas.microsoft.com/office/powerpoint/2010/main" val="261047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dell\AppData\Local\Microsoft\Windows\Temporary Internet Files\Content.IE5\VPAZ1J1Y\MC90023213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3789040"/>
            <a:ext cx="3702018" cy="2780928"/>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179512" y="13342"/>
            <a:ext cx="8208912" cy="6432530"/>
          </a:xfrm>
          <a:prstGeom prst="rect">
            <a:avLst/>
          </a:prstGeom>
          <a:noFill/>
        </p:spPr>
        <p:txBody>
          <a:bodyPr wrap="square" rtlCol="1">
            <a:spAutoFit/>
          </a:bodyPr>
          <a:lstStyle/>
          <a:p>
            <a:pPr algn="ctr"/>
            <a:r>
              <a:rPr lang="ar-SA" sz="4800" b="1" u="sng" dirty="0">
                <a:solidFill>
                  <a:schemeClr val="accent1">
                    <a:lumMod val="40000"/>
                    <a:lumOff val="60000"/>
                  </a:schemeClr>
                </a:solidFill>
                <a:cs typeface="Akhbar MT" pitchFamily="2" charset="-78"/>
              </a:rPr>
              <a:t>أولا: الاستعداد</a:t>
            </a:r>
          </a:p>
          <a:p>
            <a:endParaRPr lang="ar-SA" sz="2800" b="1" dirty="0">
              <a:solidFill>
                <a:schemeClr val="tx2"/>
              </a:solidFill>
              <a:cs typeface="Akhbar MT" pitchFamily="2" charset="-78"/>
            </a:endParaRPr>
          </a:p>
          <a:p>
            <a:r>
              <a:rPr lang="ar-SA" sz="2800" b="1" dirty="0">
                <a:solidFill>
                  <a:schemeClr val="tx2">
                    <a:lumMod val="60000"/>
                    <a:lumOff val="40000"/>
                  </a:schemeClr>
                </a:solidFill>
                <a:cs typeface="Akhbar MT" pitchFamily="2" charset="-78"/>
              </a:rPr>
              <a:t>#مفهوم الاستعداد:</a:t>
            </a:r>
          </a:p>
          <a:p>
            <a:r>
              <a:rPr lang="ar-SA" sz="2800" b="1" dirty="0">
                <a:solidFill>
                  <a:schemeClr val="tx2"/>
                </a:solidFill>
                <a:cs typeface="Akhbar MT" pitchFamily="2" charset="-78"/>
              </a:rPr>
              <a:t>هو وصول الفرد إلى مستوى من النضج يمكنه من تحصيل الخبرة عن طريق عوامل التعلم الأخرى.</a:t>
            </a:r>
          </a:p>
          <a:p>
            <a:r>
              <a:rPr lang="ar-SA" sz="2800" b="1" dirty="0">
                <a:solidFill>
                  <a:schemeClr val="tx2"/>
                </a:solidFill>
                <a:cs typeface="Akhbar MT" pitchFamily="2" charset="-78"/>
              </a:rPr>
              <a:t>ومن خلال هذا التعريف فإن الاستعداد يتميز بــ:</a:t>
            </a:r>
          </a:p>
          <a:p>
            <a:pPr marL="457200" indent="-457200">
              <a:buFont typeface="Wingdings" pitchFamily="2" charset="2"/>
              <a:buChar char="q"/>
            </a:pPr>
            <a:r>
              <a:rPr lang="ar-SA" sz="2800" b="1" dirty="0">
                <a:solidFill>
                  <a:schemeClr val="tx2"/>
                </a:solidFill>
                <a:cs typeface="Akhbar MT" pitchFamily="2" charset="-78"/>
              </a:rPr>
              <a:t>أنه يتكون من جميع الاستجابات والقدرات التي توجد لدى  الفرد في وقت معين.</a:t>
            </a:r>
          </a:p>
          <a:p>
            <a:pPr marL="457200" indent="-457200">
              <a:buFont typeface="Wingdings" pitchFamily="2" charset="2"/>
              <a:buChar char="q"/>
            </a:pPr>
            <a:r>
              <a:rPr lang="ar-SA" sz="2800" b="1" dirty="0">
                <a:solidFill>
                  <a:schemeClr val="tx2"/>
                </a:solidFill>
                <a:cs typeface="Akhbar MT" pitchFamily="2" charset="-78"/>
              </a:rPr>
              <a:t>أنه يعتمد على النضج وعلى الاستجابات المتعلمة سابقاً.</a:t>
            </a:r>
          </a:p>
          <a:p>
            <a:pPr marL="457200" indent="-457200">
              <a:buFont typeface="Wingdings" pitchFamily="2" charset="2"/>
              <a:buChar char="q"/>
            </a:pPr>
            <a:r>
              <a:rPr lang="ar-SA" sz="2800" b="1" dirty="0">
                <a:solidFill>
                  <a:schemeClr val="tx2"/>
                </a:solidFill>
                <a:cs typeface="Akhbar MT" pitchFamily="2" charset="-78"/>
              </a:rPr>
              <a:t>أنه يحدد أنواع الاستجابات الممكن استخدامها</a:t>
            </a:r>
          </a:p>
          <a:p>
            <a:r>
              <a:rPr lang="ar-SA" sz="2800" b="1" dirty="0">
                <a:solidFill>
                  <a:schemeClr val="tx2"/>
                </a:solidFill>
                <a:cs typeface="Akhbar MT" pitchFamily="2" charset="-78"/>
              </a:rPr>
              <a:t> في أي موقف جديد.</a:t>
            </a:r>
          </a:p>
          <a:p>
            <a:endParaRPr lang="ar-SA" sz="2800" b="1" dirty="0">
              <a:solidFill>
                <a:schemeClr val="tx2"/>
              </a:solidFill>
              <a:cs typeface="Akhbar MT" pitchFamily="2" charset="-78"/>
            </a:endParaRPr>
          </a:p>
          <a:p>
            <a:endParaRPr lang="ar-SA" sz="2800" b="1" dirty="0">
              <a:solidFill>
                <a:schemeClr val="tx2"/>
              </a:solidFill>
              <a:cs typeface="Akhbar MT" pitchFamily="2" charset="-78"/>
            </a:endParaRPr>
          </a:p>
          <a:p>
            <a:endParaRPr lang="ar-SA" sz="2800" b="1" dirty="0">
              <a:solidFill>
                <a:schemeClr val="tx2"/>
              </a:solidFill>
              <a:cs typeface="Akhbar MT" pitchFamily="2" charset="-78"/>
            </a:endParaRPr>
          </a:p>
        </p:txBody>
      </p:sp>
    </p:spTree>
    <p:extLst>
      <p:ext uri="{BB962C8B-B14F-4D97-AF65-F5344CB8AC3E}">
        <p14:creationId xmlns:p14="http://schemas.microsoft.com/office/powerpoint/2010/main" val="3092465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1000" y="304800"/>
            <a:ext cx="8382000" cy="5016758"/>
          </a:xfrm>
          <a:prstGeom prst="rect">
            <a:avLst/>
          </a:prstGeom>
          <a:noFill/>
        </p:spPr>
        <p:txBody>
          <a:bodyPr wrap="square" rtlCol="0">
            <a:spAutoFit/>
          </a:bodyPr>
          <a:lstStyle/>
          <a:p>
            <a:pPr algn="ctr"/>
            <a:r>
              <a:rPr lang="ar-SA" sz="4800" b="1" u="sng" dirty="0">
                <a:solidFill>
                  <a:schemeClr val="tx2">
                    <a:lumMod val="60000"/>
                    <a:lumOff val="40000"/>
                  </a:schemeClr>
                </a:solidFill>
                <a:cs typeface="Akhbar MT" pitchFamily="2" charset="-78"/>
              </a:rPr>
              <a:t>ثانيا: الدافعية </a:t>
            </a:r>
          </a:p>
          <a:p>
            <a:r>
              <a:rPr lang="ar-SA" sz="2800" b="1" dirty="0">
                <a:solidFill>
                  <a:schemeClr val="tx2"/>
                </a:solidFill>
                <a:cs typeface="Akhbar MT" pitchFamily="2" charset="-78"/>
              </a:rPr>
              <a:t>هي قوى داخليه لدى الفرد تستثير السلوك وتوجهه وتحافظ على استمراريته من أجل </a:t>
            </a:r>
            <a:endParaRPr lang="ar-IQ" sz="2800" b="1" dirty="0">
              <a:solidFill>
                <a:schemeClr val="tx2"/>
              </a:solidFill>
              <a:cs typeface="Akhbar MT" pitchFamily="2" charset="-78"/>
            </a:endParaRPr>
          </a:p>
          <a:p>
            <a:r>
              <a:rPr lang="ar-SA" sz="2800" b="1" dirty="0">
                <a:solidFill>
                  <a:schemeClr val="tx2"/>
                </a:solidFill>
                <a:cs typeface="Akhbar MT" pitchFamily="2" charset="-78"/>
              </a:rPr>
              <a:t>تحقيق هدف معين .</a:t>
            </a:r>
          </a:p>
          <a:p>
            <a:endParaRPr lang="ar-SA" sz="2400" b="1" dirty="0">
              <a:solidFill>
                <a:schemeClr val="tx2"/>
              </a:solidFill>
              <a:cs typeface="Akhbar MT" pitchFamily="2" charset="-78"/>
            </a:endParaRPr>
          </a:p>
          <a:p>
            <a:r>
              <a:rPr lang="ar-SA" sz="2400" b="1" dirty="0">
                <a:solidFill>
                  <a:schemeClr val="tx2"/>
                </a:solidFill>
                <a:cs typeface="Akhbar MT" pitchFamily="2" charset="-78"/>
              </a:rPr>
              <a:t>أما مفهوم الدافعية </a:t>
            </a:r>
            <a:r>
              <a:rPr lang="ar-SA" sz="2800" b="1" u="sng" dirty="0">
                <a:solidFill>
                  <a:schemeClr val="tx2"/>
                </a:solidFill>
                <a:cs typeface="Akhbar MT" pitchFamily="2" charset="-78"/>
              </a:rPr>
              <a:t>للمتعلم</a:t>
            </a:r>
            <a:r>
              <a:rPr lang="ar-SA" sz="2400" b="1" dirty="0">
                <a:solidFill>
                  <a:schemeClr val="tx2"/>
                </a:solidFill>
                <a:cs typeface="Akhbar MT" pitchFamily="2" charset="-78"/>
              </a:rPr>
              <a:t>: تشير إلى حاله داخليه في المتعلم تدفعه </a:t>
            </a:r>
            <a:r>
              <a:rPr lang="ar-SA" sz="2400" b="1" dirty="0" err="1">
                <a:solidFill>
                  <a:schemeClr val="tx2"/>
                </a:solidFill>
                <a:cs typeface="Akhbar MT" pitchFamily="2" charset="-78"/>
              </a:rPr>
              <a:t>الى</a:t>
            </a:r>
            <a:r>
              <a:rPr lang="ar-SA" sz="2400" b="1" dirty="0">
                <a:solidFill>
                  <a:schemeClr val="tx2"/>
                </a:solidFill>
                <a:cs typeface="Akhbar MT" pitchFamily="2" charset="-78"/>
              </a:rPr>
              <a:t> الانتباه </a:t>
            </a:r>
            <a:r>
              <a:rPr lang="ar-SA" sz="2400" b="1" dirty="0" err="1">
                <a:solidFill>
                  <a:schemeClr val="tx2"/>
                </a:solidFill>
                <a:cs typeface="Akhbar MT" pitchFamily="2" charset="-78"/>
              </a:rPr>
              <a:t>الى</a:t>
            </a:r>
            <a:r>
              <a:rPr lang="ar-SA" sz="2400" b="1" dirty="0">
                <a:solidFill>
                  <a:schemeClr val="tx2"/>
                </a:solidFill>
                <a:cs typeface="Akhbar MT" pitchFamily="2" charset="-78"/>
              </a:rPr>
              <a:t> الموقف التعليمي والقيام بنشاط موجه والاستمرار في هذا النشاط حتى يحقق التعلم كهدف للمتعلم .</a:t>
            </a:r>
          </a:p>
          <a:p>
            <a:r>
              <a:rPr lang="ar-SA" sz="2800" b="1" u="sng" dirty="0">
                <a:solidFill>
                  <a:schemeClr val="tx2">
                    <a:lumMod val="60000"/>
                    <a:lumOff val="40000"/>
                  </a:schemeClr>
                </a:solidFill>
                <a:cs typeface="Akhbar MT" pitchFamily="2" charset="-78"/>
              </a:rPr>
              <a:t># وظيفه الدافعيه في المتعلم تتحقق في : </a:t>
            </a:r>
          </a:p>
          <a:p>
            <a:r>
              <a:rPr lang="ar-SA" sz="2800" b="1" dirty="0">
                <a:solidFill>
                  <a:schemeClr val="tx2"/>
                </a:solidFill>
                <a:cs typeface="Akhbar MT" pitchFamily="2" charset="-78"/>
              </a:rPr>
              <a:t>1- تحرر </a:t>
            </a:r>
            <a:r>
              <a:rPr lang="ar-SA" sz="2800" b="1" dirty="0" err="1">
                <a:solidFill>
                  <a:schemeClr val="tx2"/>
                </a:solidFill>
                <a:cs typeface="Akhbar MT" pitchFamily="2" charset="-78"/>
              </a:rPr>
              <a:t>الطاقه</a:t>
            </a:r>
            <a:r>
              <a:rPr lang="ar-SA" sz="2800" b="1" dirty="0">
                <a:solidFill>
                  <a:schemeClr val="tx2"/>
                </a:solidFill>
                <a:cs typeface="Akhbar MT" pitchFamily="2" charset="-78"/>
              </a:rPr>
              <a:t> </a:t>
            </a:r>
            <a:r>
              <a:rPr lang="ar-SA" sz="2800" b="1" dirty="0" err="1">
                <a:solidFill>
                  <a:schemeClr val="tx2"/>
                </a:solidFill>
                <a:cs typeface="Akhbar MT" pitchFamily="2" charset="-78"/>
              </a:rPr>
              <a:t>الانفعاليه</a:t>
            </a:r>
            <a:r>
              <a:rPr lang="ar-SA" sz="2800" b="1" dirty="0">
                <a:solidFill>
                  <a:schemeClr val="tx2"/>
                </a:solidFill>
                <a:cs typeface="Akhbar MT" pitchFamily="2" charset="-78"/>
              </a:rPr>
              <a:t> في الفرد والتي تسعى </a:t>
            </a:r>
            <a:r>
              <a:rPr lang="ar-SA" sz="2800" b="1" dirty="0" err="1">
                <a:solidFill>
                  <a:schemeClr val="tx2"/>
                </a:solidFill>
                <a:cs typeface="Akhbar MT" pitchFamily="2" charset="-78"/>
              </a:rPr>
              <a:t>الى</a:t>
            </a:r>
            <a:r>
              <a:rPr lang="ar-SA" sz="2800" b="1" dirty="0">
                <a:solidFill>
                  <a:schemeClr val="tx2"/>
                </a:solidFill>
                <a:cs typeface="Akhbar MT" pitchFamily="2" charset="-78"/>
              </a:rPr>
              <a:t> </a:t>
            </a:r>
            <a:r>
              <a:rPr lang="ar-SA" sz="2800" b="1" dirty="0" err="1">
                <a:solidFill>
                  <a:schemeClr val="tx2"/>
                </a:solidFill>
                <a:cs typeface="Akhbar MT" pitchFamily="2" charset="-78"/>
              </a:rPr>
              <a:t>اثاره</a:t>
            </a:r>
            <a:r>
              <a:rPr lang="ar-SA" sz="2800" b="1" dirty="0">
                <a:solidFill>
                  <a:schemeClr val="tx2"/>
                </a:solidFill>
                <a:cs typeface="Akhbar MT" pitchFamily="2" charset="-78"/>
              </a:rPr>
              <a:t> نشاط معين لديه وتعد </a:t>
            </a:r>
            <a:r>
              <a:rPr lang="ar-SA" sz="2800" b="1" dirty="0" err="1">
                <a:solidFill>
                  <a:schemeClr val="tx2"/>
                </a:solidFill>
                <a:cs typeface="Akhbar MT" pitchFamily="2" charset="-78"/>
              </a:rPr>
              <a:t>الاساس</a:t>
            </a:r>
            <a:r>
              <a:rPr lang="ar-SA" sz="2800" b="1" dirty="0">
                <a:solidFill>
                  <a:schemeClr val="tx2"/>
                </a:solidFill>
                <a:cs typeface="Akhbar MT" pitchFamily="2" charset="-78"/>
              </a:rPr>
              <a:t> </a:t>
            </a:r>
            <a:r>
              <a:rPr lang="ar-SA" sz="2800" b="1" dirty="0" err="1">
                <a:solidFill>
                  <a:schemeClr val="tx2"/>
                </a:solidFill>
                <a:cs typeface="Akhbar MT" pitchFamily="2" charset="-78"/>
              </a:rPr>
              <a:t>الاولي</a:t>
            </a:r>
            <a:r>
              <a:rPr lang="ar-SA" sz="2800" b="1" dirty="0">
                <a:solidFill>
                  <a:schemeClr val="tx2"/>
                </a:solidFill>
                <a:cs typeface="Akhbar MT" pitchFamily="2" charset="-78"/>
              </a:rPr>
              <a:t> لعمليه اكتساب المهارات.</a:t>
            </a:r>
          </a:p>
          <a:p>
            <a:r>
              <a:rPr lang="ar-SA" sz="2800" b="1" dirty="0">
                <a:solidFill>
                  <a:schemeClr val="tx2"/>
                </a:solidFill>
                <a:cs typeface="Akhbar MT" pitchFamily="2" charset="-78"/>
              </a:rPr>
              <a:t>2- تجعل الفرد يستجيب لموقف معين .</a:t>
            </a:r>
          </a:p>
          <a:p>
            <a:r>
              <a:rPr lang="ar-SA" sz="2800" b="1" dirty="0">
                <a:solidFill>
                  <a:schemeClr val="tx2"/>
                </a:solidFill>
                <a:cs typeface="Akhbar MT" pitchFamily="2" charset="-78"/>
              </a:rPr>
              <a:t>3- تجعل الفرد يوجه نشاطه وجهة معينه .</a:t>
            </a:r>
          </a:p>
        </p:txBody>
      </p:sp>
      <p:pic>
        <p:nvPicPr>
          <p:cNvPr id="3" name="صورة 2" descr="هنا.jpg"/>
          <p:cNvPicPr>
            <a:picLocks noChangeAspect="1"/>
          </p:cNvPicPr>
          <p:nvPr/>
        </p:nvPicPr>
        <p:blipFill>
          <a:blip r:embed="rId3"/>
          <a:stretch>
            <a:fillRect/>
          </a:stretch>
        </p:blipFill>
        <p:spPr>
          <a:xfrm>
            <a:off x="-1044" y="762000"/>
            <a:ext cx="1600199" cy="1600199"/>
          </a:xfrm>
          <a:prstGeom prst="rect">
            <a:avLst/>
          </a:prstGeom>
        </p:spPr>
      </p:pic>
      <p:pic>
        <p:nvPicPr>
          <p:cNvPr id="4" name="صورة 3" descr="ytu.png"/>
          <p:cNvPicPr>
            <a:picLocks noChangeAspect="1"/>
          </p:cNvPicPr>
          <p:nvPr/>
        </p:nvPicPr>
        <p:blipFill>
          <a:blip r:embed="rId4"/>
          <a:stretch>
            <a:fillRect/>
          </a:stretch>
        </p:blipFill>
        <p:spPr>
          <a:xfrm>
            <a:off x="0" y="4714875"/>
            <a:ext cx="2133600" cy="2143125"/>
          </a:xfrm>
          <a:prstGeom prst="rect">
            <a:avLst/>
          </a:prstGeom>
        </p:spPr>
      </p:pic>
    </p:spTree>
  </p:cSld>
  <p:clrMapOvr>
    <a:masterClrMapping/>
  </p:clrMapOvr>
</p:sld>
</file>

<file path=ppt/theme/_rels/theme10.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Dropl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10.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TC104033925[[fn=Droplet]]</Template>
  <TotalTime>381</TotalTime>
  <Words>1445</Words>
  <Application>Microsoft Office PowerPoint</Application>
  <PresentationFormat>On-screen Show (4:3)</PresentationFormat>
  <Paragraphs>143</Paragraphs>
  <Slides>18</Slides>
  <Notes>18</Notes>
  <HiddenSlides>0</HiddenSlides>
  <MMClips>0</MMClips>
  <ScaleCrop>false</ScaleCrop>
  <HeadingPairs>
    <vt:vector size="6" baseType="variant">
      <vt:variant>
        <vt:lpstr>Fonts Used</vt:lpstr>
      </vt:variant>
      <vt:variant>
        <vt:i4>10</vt:i4>
      </vt:variant>
      <vt:variant>
        <vt:lpstr>Theme</vt:lpstr>
      </vt:variant>
      <vt:variant>
        <vt:i4>10</vt:i4>
      </vt:variant>
      <vt:variant>
        <vt:lpstr>Slide Titles</vt:lpstr>
      </vt:variant>
      <vt:variant>
        <vt:i4>18</vt:i4>
      </vt:variant>
    </vt:vector>
  </HeadingPairs>
  <TitlesOfParts>
    <vt:vector size="38" baseType="lpstr">
      <vt:lpstr>Arial</vt:lpstr>
      <vt:lpstr>Calibri</vt:lpstr>
      <vt:lpstr>Lucida Sans Unicode</vt:lpstr>
      <vt:lpstr>PT Bold Heading</vt:lpstr>
      <vt:lpstr>Times New Roman</vt:lpstr>
      <vt:lpstr>Tw Cen MT</vt:lpstr>
      <vt:lpstr>Verdana</vt:lpstr>
      <vt:lpstr>Wingdings</vt:lpstr>
      <vt:lpstr>Wingdings 2</vt:lpstr>
      <vt:lpstr>Wingdings 3</vt:lpstr>
      <vt:lpstr>Droplet</vt:lpstr>
      <vt:lpstr>سمة Office</vt:lpstr>
      <vt:lpstr>2_سمة Office</vt:lpstr>
      <vt:lpstr>3_سمة Office</vt:lpstr>
      <vt:lpstr>4_سمة Office</vt:lpstr>
      <vt:lpstr>5_سمة Office</vt:lpstr>
      <vt:lpstr>6_سمة Office</vt:lpstr>
      <vt:lpstr>7_سمة Office</vt:lpstr>
      <vt:lpstr>8_سمة Office</vt:lpstr>
      <vt:lpstr>Concourse</vt:lpstr>
      <vt:lpstr>PowerPoint Presentation</vt:lpstr>
      <vt:lpstr>  </vt:lpstr>
      <vt:lpstr>  </vt:lpstr>
      <vt:lpstr>  </vt:lpstr>
      <vt:lpstr>PowerPoint Presentation</vt:lpstr>
      <vt:lpstr>للتعلم اربعةشروط او(عوامل) أساسية لا يمكن أن تتم عملية التعلم بدونها هي : </vt:lpstr>
      <vt:lpstr>PowerPoint Presentation</vt:lpstr>
      <vt:lpstr>PowerPoint Presentation</vt:lpstr>
      <vt:lpstr>PowerPoint Presentation</vt:lpstr>
      <vt:lpstr>PowerPoint Presentation</vt:lpstr>
      <vt:lpstr>ثالثا: التدريب</vt:lpstr>
      <vt:lpstr>PowerPoint Presentation</vt:lpstr>
      <vt:lpstr> دراسة عامل النضج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wameedh alshahwani</cp:lastModifiedBy>
  <cp:revision>40</cp:revision>
  <cp:lastPrinted>2018-10-14T04:26:22Z</cp:lastPrinted>
  <dcterms:created xsi:type="dcterms:W3CDTF">2014-02-17T14:08:16Z</dcterms:created>
  <dcterms:modified xsi:type="dcterms:W3CDTF">2021-09-21T08:55:31Z</dcterms:modified>
</cp:coreProperties>
</file>