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Lst>
  <p:notesMasterIdLst>
    <p:notesMasterId r:id="rId15"/>
  </p:notesMasterIdLst>
  <p:sldIdLst>
    <p:sldId id="256" r:id="rId2"/>
    <p:sldId id="257" r:id="rId3"/>
    <p:sldId id="259" r:id="rId4"/>
    <p:sldId id="342" r:id="rId5"/>
    <p:sldId id="343" r:id="rId6"/>
    <p:sldId id="311" r:id="rId7"/>
    <p:sldId id="344" r:id="rId8"/>
    <p:sldId id="345" r:id="rId9"/>
    <p:sldId id="346" r:id="rId10"/>
    <p:sldId id="357" r:id="rId11"/>
    <p:sldId id="356" r:id="rId12"/>
    <p:sldId id="358" r:id="rId13"/>
    <p:sldId id="355" r:id="rId14"/>
  </p:sldIdLst>
  <p:sldSz cx="9144000" cy="5143500" type="screen16x9"/>
  <p:notesSz cx="6858000" cy="9313863"/>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1"/>
    <p:restoredTop sz="94470" autoAdjust="0"/>
  </p:normalViewPr>
  <p:slideViewPr>
    <p:cSldViewPr>
      <p:cViewPr varScale="1">
        <p:scale>
          <a:sx n="129" d="100"/>
          <a:sy n="129" d="100"/>
        </p:scale>
        <p:origin x="821"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358F52-80A4-4DB7-B6FE-984B96F8756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F666AC9-3096-4738-9E88-CB9E9D1F497A}">
      <dgm:prSet phldrT="[Text]"/>
      <dgm:spPr>
        <a:solidFill>
          <a:srgbClr val="002060"/>
        </a:solidFill>
      </dgm:spPr>
      <dgm:t>
        <a:bodyPr/>
        <a:lstStyle/>
        <a:p>
          <a:pPr algn="ctr"/>
          <a:r>
            <a:rPr lang="en-US" dirty="0"/>
            <a:t>Deck System</a:t>
          </a:r>
        </a:p>
      </dgm:t>
    </dgm:pt>
    <dgm:pt modelId="{AEA57672-0269-4C2E-8788-E85D4DBE37B4}" type="parTrans" cxnId="{DEA8DD9A-DF51-46A1-AD9A-B4C28232D567}">
      <dgm:prSet/>
      <dgm:spPr/>
      <dgm:t>
        <a:bodyPr/>
        <a:lstStyle/>
        <a:p>
          <a:endParaRPr lang="en-US"/>
        </a:p>
      </dgm:t>
    </dgm:pt>
    <dgm:pt modelId="{E51A4B8B-E611-4A57-8B32-CA18D62A03B9}" type="sibTrans" cxnId="{DEA8DD9A-DF51-46A1-AD9A-B4C28232D567}">
      <dgm:prSet/>
      <dgm:spPr/>
      <dgm:t>
        <a:bodyPr/>
        <a:lstStyle/>
        <a:p>
          <a:endParaRPr lang="en-US"/>
        </a:p>
      </dgm:t>
    </dgm:pt>
    <dgm:pt modelId="{B404164C-9D93-431A-87D8-A13D4ABF7FD8}">
      <dgm:prSet phldrT="[Text]"/>
      <dgm:spPr/>
      <dgm:t>
        <a:bodyPr/>
        <a:lstStyle/>
        <a:p>
          <a:r>
            <a:rPr lang="en-US" dirty="0"/>
            <a:t>1-Cast –in Place reinforced concrete slab </a:t>
          </a:r>
        </a:p>
      </dgm:t>
    </dgm:pt>
    <dgm:pt modelId="{543352E5-C628-4EF2-B25B-93215143A736}" type="parTrans" cxnId="{22CB6ABE-1AAF-4FBD-B96A-A3726843C9D3}">
      <dgm:prSet/>
      <dgm:spPr/>
      <dgm:t>
        <a:bodyPr/>
        <a:lstStyle/>
        <a:p>
          <a:endParaRPr lang="en-US"/>
        </a:p>
      </dgm:t>
    </dgm:pt>
    <dgm:pt modelId="{1F772AB4-897B-44B9-BAC9-7EC8D6F46418}" type="sibTrans" cxnId="{22CB6ABE-1AAF-4FBD-B96A-A3726843C9D3}">
      <dgm:prSet/>
      <dgm:spPr/>
      <dgm:t>
        <a:bodyPr/>
        <a:lstStyle/>
        <a:p>
          <a:endParaRPr lang="en-US"/>
        </a:p>
      </dgm:t>
    </dgm:pt>
    <dgm:pt modelId="{E15B2FCF-382E-4458-BA4E-9EEB934144C8}">
      <dgm:prSet phldrT="[Text]"/>
      <dgm:spPr/>
      <dgm:t>
        <a:bodyPr/>
        <a:lstStyle/>
        <a:p>
          <a:r>
            <a:rPr lang="en-US" dirty="0"/>
            <a:t>2-Precast reinforced concrete slab </a:t>
          </a:r>
        </a:p>
      </dgm:t>
    </dgm:pt>
    <dgm:pt modelId="{E95E85D5-46C0-4F8B-B535-55D1565E8A36}" type="parTrans" cxnId="{D16BA137-BB73-4EAF-93A3-3F363485BAC7}">
      <dgm:prSet/>
      <dgm:spPr/>
      <dgm:t>
        <a:bodyPr/>
        <a:lstStyle/>
        <a:p>
          <a:endParaRPr lang="en-US"/>
        </a:p>
      </dgm:t>
    </dgm:pt>
    <dgm:pt modelId="{17A8369E-86A3-4FD0-97A0-24322A354AD5}" type="sibTrans" cxnId="{D16BA137-BB73-4EAF-93A3-3F363485BAC7}">
      <dgm:prSet/>
      <dgm:spPr/>
      <dgm:t>
        <a:bodyPr/>
        <a:lstStyle/>
        <a:p>
          <a:endParaRPr lang="en-US"/>
        </a:p>
      </dgm:t>
    </dgm:pt>
    <dgm:pt modelId="{71748A76-6B61-4B17-94AE-B57ACE1BB159}">
      <dgm:prSet/>
      <dgm:spPr/>
      <dgm:t>
        <a:bodyPr/>
        <a:lstStyle/>
        <a:p>
          <a:r>
            <a:rPr lang="en-US" dirty="0"/>
            <a:t>4- Steel corrugated sheet with Cast –in Place reinforced concrete slab </a:t>
          </a:r>
        </a:p>
      </dgm:t>
    </dgm:pt>
    <dgm:pt modelId="{E0BEE6FA-C0E5-4A53-9923-48A059C30035}" type="parTrans" cxnId="{0171F139-F6F4-4C0F-9F3B-598407001509}">
      <dgm:prSet/>
      <dgm:spPr/>
      <dgm:t>
        <a:bodyPr/>
        <a:lstStyle/>
        <a:p>
          <a:endParaRPr lang="en-US"/>
        </a:p>
      </dgm:t>
    </dgm:pt>
    <dgm:pt modelId="{D515CF6B-16DB-46FA-916C-F6A84219A292}" type="sibTrans" cxnId="{0171F139-F6F4-4C0F-9F3B-598407001509}">
      <dgm:prSet/>
      <dgm:spPr/>
      <dgm:t>
        <a:bodyPr/>
        <a:lstStyle/>
        <a:p>
          <a:endParaRPr lang="en-US"/>
        </a:p>
      </dgm:t>
    </dgm:pt>
    <dgm:pt modelId="{9E222E8E-7492-472F-8F35-7179C380C9BF}">
      <dgm:prSet/>
      <dgm:spPr/>
      <dgm:t>
        <a:bodyPr/>
        <a:lstStyle/>
        <a:p>
          <a:r>
            <a:rPr lang="en-US" dirty="0"/>
            <a:t>3-Cast –in Place reinforced concrete slab with masonry filler </a:t>
          </a:r>
        </a:p>
      </dgm:t>
    </dgm:pt>
    <dgm:pt modelId="{0E414B71-4A42-4DC7-A95F-58EF361CE351}" type="parTrans" cxnId="{D6CEEE9B-8EB4-408D-9CAC-21BC504F1FBF}">
      <dgm:prSet/>
      <dgm:spPr/>
      <dgm:t>
        <a:bodyPr/>
        <a:lstStyle/>
        <a:p>
          <a:endParaRPr lang="en-US"/>
        </a:p>
      </dgm:t>
    </dgm:pt>
    <dgm:pt modelId="{85EA555E-F04C-4BCB-A386-F482A4EE5D4D}" type="sibTrans" cxnId="{D6CEEE9B-8EB4-408D-9CAC-21BC504F1FBF}">
      <dgm:prSet/>
      <dgm:spPr/>
      <dgm:t>
        <a:bodyPr/>
        <a:lstStyle/>
        <a:p>
          <a:endParaRPr lang="en-US"/>
        </a:p>
      </dgm:t>
    </dgm:pt>
    <dgm:pt modelId="{E772CC41-E4EF-45EF-BF49-2D02165AD16F}">
      <dgm:prSet/>
      <dgm:spPr/>
      <dgm:t>
        <a:bodyPr/>
        <a:lstStyle/>
        <a:p>
          <a:r>
            <a:rPr lang="en-US" dirty="0"/>
            <a:t>5- Jack Arching</a:t>
          </a:r>
        </a:p>
      </dgm:t>
    </dgm:pt>
    <dgm:pt modelId="{E4C52E93-3C9F-4627-999C-76299D4DC588}" type="parTrans" cxnId="{5845A894-2751-490A-B3FD-1E8EAA2A271D}">
      <dgm:prSet/>
      <dgm:spPr/>
      <dgm:t>
        <a:bodyPr/>
        <a:lstStyle/>
        <a:p>
          <a:endParaRPr lang="en-US"/>
        </a:p>
      </dgm:t>
    </dgm:pt>
    <dgm:pt modelId="{887CB474-4714-4CBA-B9B3-53F26FA3BFD0}" type="sibTrans" cxnId="{5845A894-2751-490A-B3FD-1E8EAA2A271D}">
      <dgm:prSet/>
      <dgm:spPr/>
      <dgm:t>
        <a:bodyPr/>
        <a:lstStyle/>
        <a:p>
          <a:endParaRPr lang="en-US"/>
        </a:p>
      </dgm:t>
    </dgm:pt>
    <dgm:pt modelId="{D2F17EE8-6F41-473E-975E-896A48481644}" type="pres">
      <dgm:prSet presAssocID="{37358F52-80A4-4DB7-B6FE-984B96F87564}" presName="linear" presStyleCnt="0">
        <dgm:presLayoutVars>
          <dgm:dir/>
          <dgm:animLvl val="lvl"/>
          <dgm:resizeHandles val="exact"/>
        </dgm:presLayoutVars>
      </dgm:prSet>
      <dgm:spPr/>
      <dgm:t>
        <a:bodyPr/>
        <a:lstStyle/>
        <a:p>
          <a:endParaRPr lang="en-US"/>
        </a:p>
      </dgm:t>
    </dgm:pt>
    <dgm:pt modelId="{313DD795-C367-4C68-B2AD-8A9C746FE01C}" type="pres">
      <dgm:prSet presAssocID="{FF666AC9-3096-4738-9E88-CB9E9D1F497A}" presName="parentLin" presStyleCnt="0"/>
      <dgm:spPr/>
    </dgm:pt>
    <dgm:pt modelId="{80A21DCF-0272-4C56-A5F2-882E31481A80}" type="pres">
      <dgm:prSet presAssocID="{FF666AC9-3096-4738-9E88-CB9E9D1F497A}" presName="parentLeftMargin" presStyleLbl="node1" presStyleIdx="0" presStyleCnt="6"/>
      <dgm:spPr/>
      <dgm:t>
        <a:bodyPr/>
        <a:lstStyle/>
        <a:p>
          <a:endParaRPr lang="en-US"/>
        </a:p>
      </dgm:t>
    </dgm:pt>
    <dgm:pt modelId="{9A76EF7F-761E-4ABC-BDAB-579A91C068CC}" type="pres">
      <dgm:prSet presAssocID="{FF666AC9-3096-4738-9E88-CB9E9D1F497A}" presName="parentText" presStyleLbl="node1" presStyleIdx="0" presStyleCnt="6">
        <dgm:presLayoutVars>
          <dgm:chMax val="0"/>
          <dgm:bulletEnabled val="1"/>
        </dgm:presLayoutVars>
      </dgm:prSet>
      <dgm:spPr/>
      <dgm:t>
        <a:bodyPr/>
        <a:lstStyle/>
        <a:p>
          <a:endParaRPr lang="en-US"/>
        </a:p>
      </dgm:t>
    </dgm:pt>
    <dgm:pt modelId="{A83D4D24-C0B9-43C9-98FE-A5EEBAE313F3}" type="pres">
      <dgm:prSet presAssocID="{FF666AC9-3096-4738-9E88-CB9E9D1F497A}" presName="negativeSpace" presStyleCnt="0"/>
      <dgm:spPr/>
    </dgm:pt>
    <dgm:pt modelId="{01A6ADEF-5BAA-4710-9EDE-53DDD331EE3B}" type="pres">
      <dgm:prSet presAssocID="{FF666AC9-3096-4738-9E88-CB9E9D1F497A}" presName="childText" presStyleLbl="conFgAcc1" presStyleIdx="0" presStyleCnt="6">
        <dgm:presLayoutVars>
          <dgm:bulletEnabled val="1"/>
        </dgm:presLayoutVars>
      </dgm:prSet>
      <dgm:spPr/>
    </dgm:pt>
    <dgm:pt modelId="{B9E51EFC-BFA9-4DB2-BF32-07E89E8AB558}" type="pres">
      <dgm:prSet presAssocID="{E51A4B8B-E611-4A57-8B32-CA18D62A03B9}" presName="spaceBetweenRectangles" presStyleCnt="0"/>
      <dgm:spPr/>
    </dgm:pt>
    <dgm:pt modelId="{3E136346-730E-4797-A50F-EA749B6B42B7}" type="pres">
      <dgm:prSet presAssocID="{B404164C-9D93-431A-87D8-A13D4ABF7FD8}" presName="parentLin" presStyleCnt="0"/>
      <dgm:spPr/>
    </dgm:pt>
    <dgm:pt modelId="{858A9DBF-3FF5-4151-A604-91AE0F76BA38}" type="pres">
      <dgm:prSet presAssocID="{B404164C-9D93-431A-87D8-A13D4ABF7FD8}" presName="parentLeftMargin" presStyleLbl="node1" presStyleIdx="0" presStyleCnt="6"/>
      <dgm:spPr/>
      <dgm:t>
        <a:bodyPr/>
        <a:lstStyle/>
        <a:p>
          <a:endParaRPr lang="en-US"/>
        </a:p>
      </dgm:t>
    </dgm:pt>
    <dgm:pt modelId="{72D50C47-C085-4883-80E1-FA77DDFDE092}" type="pres">
      <dgm:prSet presAssocID="{B404164C-9D93-431A-87D8-A13D4ABF7FD8}" presName="parentText" presStyleLbl="node1" presStyleIdx="1" presStyleCnt="6">
        <dgm:presLayoutVars>
          <dgm:chMax val="0"/>
          <dgm:bulletEnabled val="1"/>
        </dgm:presLayoutVars>
      </dgm:prSet>
      <dgm:spPr/>
      <dgm:t>
        <a:bodyPr/>
        <a:lstStyle/>
        <a:p>
          <a:endParaRPr lang="en-US"/>
        </a:p>
      </dgm:t>
    </dgm:pt>
    <dgm:pt modelId="{7749873C-23D5-4FD5-B5BB-3F1D9A2D796B}" type="pres">
      <dgm:prSet presAssocID="{B404164C-9D93-431A-87D8-A13D4ABF7FD8}" presName="negativeSpace" presStyleCnt="0"/>
      <dgm:spPr/>
    </dgm:pt>
    <dgm:pt modelId="{11319B73-7BDE-4A56-972B-1151A09D4DD6}" type="pres">
      <dgm:prSet presAssocID="{B404164C-9D93-431A-87D8-A13D4ABF7FD8}" presName="childText" presStyleLbl="conFgAcc1" presStyleIdx="1" presStyleCnt="6">
        <dgm:presLayoutVars>
          <dgm:bulletEnabled val="1"/>
        </dgm:presLayoutVars>
      </dgm:prSet>
      <dgm:spPr/>
    </dgm:pt>
    <dgm:pt modelId="{D5670815-5E5D-46A9-8A8D-2692E854D719}" type="pres">
      <dgm:prSet presAssocID="{1F772AB4-897B-44B9-BAC9-7EC8D6F46418}" presName="spaceBetweenRectangles" presStyleCnt="0"/>
      <dgm:spPr/>
    </dgm:pt>
    <dgm:pt modelId="{EAD66536-2B62-4A7C-9C72-69D53B916948}" type="pres">
      <dgm:prSet presAssocID="{E15B2FCF-382E-4458-BA4E-9EEB934144C8}" presName="parentLin" presStyleCnt="0"/>
      <dgm:spPr/>
    </dgm:pt>
    <dgm:pt modelId="{DF87D3EF-5499-4538-BC85-B8E3FAAB327F}" type="pres">
      <dgm:prSet presAssocID="{E15B2FCF-382E-4458-BA4E-9EEB934144C8}" presName="parentLeftMargin" presStyleLbl="node1" presStyleIdx="1" presStyleCnt="6"/>
      <dgm:spPr/>
      <dgm:t>
        <a:bodyPr/>
        <a:lstStyle/>
        <a:p>
          <a:endParaRPr lang="en-US"/>
        </a:p>
      </dgm:t>
    </dgm:pt>
    <dgm:pt modelId="{CD026DE1-0470-4D09-8F62-3108843AC7D0}" type="pres">
      <dgm:prSet presAssocID="{E15B2FCF-382E-4458-BA4E-9EEB934144C8}" presName="parentText" presStyleLbl="node1" presStyleIdx="2" presStyleCnt="6">
        <dgm:presLayoutVars>
          <dgm:chMax val="0"/>
          <dgm:bulletEnabled val="1"/>
        </dgm:presLayoutVars>
      </dgm:prSet>
      <dgm:spPr/>
      <dgm:t>
        <a:bodyPr/>
        <a:lstStyle/>
        <a:p>
          <a:endParaRPr lang="en-US"/>
        </a:p>
      </dgm:t>
    </dgm:pt>
    <dgm:pt modelId="{8088934B-8B3F-42F5-AD93-6674BD9E89F4}" type="pres">
      <dgm:prSet presAssocID="{E15B2FCF-382E-4458-BA4E-9EEB934144C8}" presName="negativeSpace" presStyleCnt="0"/>
      <dgm:spPr/>
    </dgm:pt>
    <dgm:pt modelId="{AD61CE43-64F3-4FEE-8A30-24B3B986F5DB}" type="pres">
      <dgm:prSet presAssocID="{E15B2FCF-382E-4458-BA4E-9EEB934144C8}" presName="childText" presStyleLbl="conFgAcc1" presStyleIdx="2" presStyleCnt="6">
        <dgm:presLayoutVars>
          <dgm:bulletEnabled val="1"/>
        </dgm:presLayoutVars>
      </dgm:prSet>
      <dgm:spPr/>
    </dgm:pt>
    <dgm:pt modelId="{CAF1C330-E745-41E3-A1CD-29F3CA9E1001}" type="pres">
      <dgm:prSet presAssocID="{17A8369E-86A3-4FD0-97A0-24322A354AD5}" presName="spaceBetweenRectangles" presStyleCnt="0"/>
      <dgm:spPr/>
    </dgm:pt>
    <dgm:pt modelId="{3A2B9C0B-6714-4DFC-BF09-294EB2D42ADF}" type="pres">
      <dgm:prSet presAssocID="{9E222E8E-7492-472F-8F35-7179C380C9BF}" presName="parentLin" presStyleCnt="0"/>
      <dgm:spPr/>
    </dgm:pt>
    <dgm:pt modelId="{6864748E-F9BA-49F3-BFE3-F7675AFBDBCA}" type="pres">
      <dgm:prSet presAssocID="{9E222E8E-7492-472F-8F35-7179C380C9BF}" presName="parentLeftMargin" presStyleLbl="node1" presStyleIdx="2" presStyleCnt="6"/>
      <dgm:spPr/>
      <dgm:t>
        <a:bodyPr/>
        <a:lstStyle/>
        <a:p>
          <a:endParaRPr lang="en-US"/>
        </a:p>
      </dgm:t>
    </dgm:pt>
    <dgm:pt modelId="{10A8B1B4-9F41-4D6C-9CCC-E31B9D8EC595}" type="pres">
      <dgm:prSet presAssocID="{9E222E8E-7492-472F-8F35-7179C380C9BF}" presName="parentText" presStyleLbl="node1" presStyleIdx="3" presStyleCnt="6">
        <dgm:presLayoutVars>
          <dgm:chMax val="0"/>
          <dgm:bulletEnabled val="1"/>
        </dgm:presLayoutVars>
      </dgm:prSet>
      <dgm:spPr/>
      <dgm:t>
        <a:bodyPr/>
        <a:lstStyle/>
        <a:p>
          <a:endParaRPr lang="en-US"/>
        </a:p>
      </dgm:t>
    </dgm:pt>
    <dgm:pt modelId="{953CB45F-5834-445C-BC46-C7880A993B98}" type="pres">
      <dgm:prSet presAssocID="{9E222E8E-7492-472F-8F35-7179C380C9BF}" presName="negativeSpace" presStyleCnt="0"/>
      <dgm:spPr/>
    </dgm:pt>
    <dgm:pt modelId="{1ADD064C-41D7-4FEA-A137-63BA519A6E0A}" type="pres">
      <dgm:prSet presAssocID="{9E222E8E-7492-472F-8F35-7179C380C9BF}" presName="childText" presStyleLbl="conFgAcc1" presStyleIdx="3" presStyleCnt="6">
        <dgm:presLayoutVars>
          <dgm:bulletEnabled val="1"/>
        </dgm:presLayoutVars>
      </dgm:prSet>
      <dgm:spPr/>
    </dgm:pt>
    <dgm:pt modelId="{CE2C8317-C2F8-4F58-A6C1-0E56F97582D4}" type="pres">
      <dgm:prSet presAssocID="{85EA555E-F04C-4BCB-A386-F482A4EE5D4D}" presName="spaceBetweenRectangles" presStyleCnt="0"/>
      <dgm:spPr/>
    </dgm:pt>
    <dgm:pt modelId="{6366DC8B-566E-4641-BA69-E025379ADC85}" type="pres">
      <dgm:prSet presAssocID="{71748A76-6B61-4B17-94AE-B57ACE1BB159}" presName="parentLin" presStyleCnt="0"/>
      <dgm:spPr/>
    </dgm:pt>
    <dgm:pt modelId="{05C3B6C9-903F-43B1-8308-4A9D401A6062}" type="pres">
      <dgm:prSet presAssocID="{71748A76-6B61-4B17-94AE-B57ACE1BB159}" presName="parentLeftMargin" presStyleLbl="node1" presStyleIdx="3" presStyleCnt="6"/>
      <dgm:spPr/>
      <dgm:t>
        <a:bodyPr/>
        <a:lstStyle/>
        <a:p>
          <a:endParaRPr lang="en-US"/>
        </a:p>
      </dgm:t>
    </dgm:pt>
    <dgm:pt modelId="{C02D64C0-CA62-4D43-9A3B-22BD71487054}" type="pres">
      <dgm:prSet presAssocID="{71748A76-6B61-4B17-94AE-B57ACE1BB159}" presName="parentText" presStyleLbl="node1" presStyleIdx="4" presStyleCnt="6">
        <dgm:presLayoutVars>
          <dgm:chMax val="0"/>
          <dgm:bulletEnabled val="1"/>
        </dgm:presLayoutVars>
      </dgm:prSet>
      <dgm:spPr/>
      <dgm:t>
        <a:bodyPr/>
        <a:lstStyle/>
        <a:p>
          <a:endParaRPr lang="en-US"/>
        </a:p>
      </dgm:t>
    </dgm:pt>
    <dgm:pt modelId="{5BE7092F-26EB-4124-BDE3-20C799D0A556}" type="pres">
      <dgm:prSet presAssocID="{71748A76-6B61-4B17-94AE-B57ACE1BB159}" presName="negativeSpace" presStyleCnt="0"/>
      <dgm:spPr/>
    </dgm:pt>
    <dgm:pt modelId="{5A1A4F4E-9A90-48D5-8E37-C385E55DB45A}" type="pres">
      <dgm:prSet presAssocID="{71748A76-6B61-4B17-94AE-B57ACE1BB159}" presName="childText" presStyleLbl="conFgAcc1" presStyleIdx="4" presStyleCnt="6">
        <dgm:presLayoutVars>
          <dgm:bulletEnabled val="1"/>
        </dgm:presLayoutVars>
      </dgm:prSet>
      <dgm:spPr/>
    </dgm:pt>
    <dgm:pt modelId="{8E1E341D-6CD4-4DB3-99DE-AD55687837FA}" type="pres">
      <dgm:prSet presAssocID="{D515CF6B-16DB-46FA-916C-F6A84219A292}" presName="spaceBetweenRectangles" presStyleCnt="0"/>
      <dgm:spPr/>
    </dgm:pt>
    <dgm:pt modelId="{D005A515-C87E-487A-9EDB-43512038D14B}" type="pres">
      <dgm:prSet presAssocID="{E772CC41-E4EF-45EF-BF49-2D02165AD16F}" presName="parentLin" presStyleCnt="0"/>
      <dgm:spPr/>
    </dgm:pt>
    <dgm:pt modelId="{38CF2BE0-ED53-418B-AC1C-EC00E2F7D942}" type="pres">
      <dgm:prSet presAssocID="{E772CC41-E4EF-45EF-BF49-2D02165AD16F}" presName="parentLeftMargin" presStyleLbl="node1" presStyleIdx="4" presStyleCnt="6"/>
      <dgm:spPr/>
      <dgm:t>
        <a:bodyPr/>
        <a:lstStyle/>
        <a:p>
          <a:endParaRPr lang="en-US"/>
        </a:p>
      </dgm:t>
    </dgm:pt>
    <dgm:pt modelId="{606E7B6A-171E-46C2-94D5-543057284E32}" type="pres">
      <dgm:prSet presAssocID="{E772CC41-E4EF-45EF-BF49-2D02165AD16F}" presName="parentText" presStyleLbl="node1" presStyleIdx="5" presStyleCnt="6">
        <dgm:presLayoutVars>
          <dgm:chMax val="0"/>
          <dgm:bulletEnabled val="1"/>
        </dgm:presLayoutVars>
      </dgm:prSet>
      <dgm:spPr/>
      <dgm:t>
        <a:bodyPr/>
        <a:lstStyle/>
        <a:p>
          <a:endParaRPr lang="en-US"/>
        </a:p>
      </dgm:t>
    </dgm:pt>
    <dgm:pt modelId="{C6FCA331-AC13-47E0-B825-51AC2F5611FE}" type="pres">
      <dgm:prSet presAssocID="{E772CC41-E4EF-45EF-BF49-2D02165AD16F}" presName="negativeSpace" presStyleCnt="0"/>
      <dgm:spPr/>
    </dgm:pt>
    <dgm:pt modelId="{0FD9D1C0-73B9-41E2-B84B-4B8EB0DC0DCF}" type="pres">
      <dgm:prSet presAssocID="{E772CC41-E4EF-45EF-BF49-2D02165AD16F}" presName="childText" presStyleLbl="conFgAcc1" presStyleIdx="5" presStyleCnt="6">
        <dgm:presLayoutVars>
          <dgm:bulletEnabled val="1"/>
        </dgm:presLayoutVars>
      </dgm:prSet>
      <dgm:spPr/>
    </dgm:pt>
  </dgm:ptLst>
  <dgm:cxnLst>
    <dgm:cxn modelId="{DE755A58-0980-4279-847E-F09B8B7FD9AF}" type="presOf" srcId="{FF666AC9-3096-4738-9E88-CB9E9D1F497A}" destId="{80A21DCF-0272-4C56-A5F2-882E31481A80}" srcOrd="0" destOrd="0" presId="urn:microsoft.com/office/officeart/2005/8/layout/list1"/>
    <dgm:cxn modelId="{B53F8AB0-D301-4863-9B33-DEE30183981B}" type="presOf" srcId="{E772CC41-E4EF-45EF-BF49-2D02165AD16F}" destId="{38CF2BE0-ED53-418B-AC1C-EC00E2F7D942}" srcOrd="0" destOrd="0" presId="urn:microsoft.com/office/officeart/2005/8/layout/list1"/>
    <dgm:cxn modelId="{37FF4CC1-A2AD-4A62-B962-4631B3102FBA}" type="presOf" srcId="{37358F52-80A4-4DB7-B6FE-984B96F87564}" destId="{D2F17EE8-6F41-473E-975E-896A48481644}" srcOrd="0" destOrd="0" presId="urn:microsoft.com/office/officeart/2005/8/layout/list1"/>
    <dgm:cxn modelId="{0E8020AD-FF70-4847-819D-1424A1575FCB}" type="presOf" srcId="{9E222E8E-7492-472F-8F35-7179C380C9BF}" destId="{10A8B1B4-9F41-4D6C-9CCC-E31B9D8EC595}" srcOrd="1" destOrd="0" presId="urn:microsoft.com/office/officeart/2005/8/layout/list1"/>
    <dgm:cxn modelId="{233792F4-6351-4CD5-8F1F-24B18F6F1DB5}" type="presOf" srcId="{E15B2FCF-382E-4458-BA4E-9EEB934144C8}" destId="{CD026DE1-0470-4D09-8F62-3108843AC7D0}" srcOrd="1" destOrd="0" presId="urn:microsoft.com/office/officeart/2005/8/layout/list1"/>
    <dgm:cxn modelId="{D16BA137-BB73-4EAF-93A3-3F363485BAC7}" srcId="{37358F52-80A4-4DB7-B6FE-984B96F87564}" destId="{E15B2FCF-382E-4458-BA4E-9EEB934144C8}" srcOrd="2" destOrd="0" parTransId="{E95E85D5-46C0-4F8B-B535-55D1565E8A36}" sibTransId="{17A8369E-86A3-4FD0-97A0-24322A354AD5}"/>
    <dgm:cxn modelId="{DEA8DD9A-DF51-46A1-AD9A-B4C28232D567}" srcId="{37358F52-80A4-4DB7-B6FE-984B96F87564}" destId="{FF666AC9-3096-4738-9E88-CB9E9D1F497A}" srcOrd="0" destOrd="0" parTransId="{AEA57672-0269-4C2E-8788-E85D4DBE37B4}" sibTransId="{E51A4B8B-E611-4A57-8B32-CA18D62A03B9}"/>
    <dgm:cxn modelId="{22CB6ABE-1AAF-4FBD-B96A-A3726843C9D3}" srcId="{37358F52-80A4-4DB7-B6FE-984B96F87564}" destId="{B404164C-9D93-431A-87D8-A13D4ABF7FD8}" srcOrd="1" destOrd="0" parTransId="{543352E5-C628-4EF2-B25B-93215143A736}" sibTransId="{1F772AB4-897B-44B9-BAC9-7EC8D6F46418}"/>
    <dgm:cxn modelId="{E53EDBA7-8CC6-461C-A839-BC8B7BDC2F6E}" type="presOf" srcId="{B404164C-9D93-431A-87D8-A13D4ABF7FD8}" destId="{858A9DBF-3FF5-4151-A604-91AE0F76BA38}" srcOrd="0" destOrd="0" presId="urn:microsoft.com/office/officeart/2005/8/layout/list1"/>
    <dgm:cxn modelId="{250574BE-CC8E-4049-AEA0-38F54174266A}" type="presOf" srcId="{71748A76-6B61-4B17-94AE-B57ACE1BB159}" destId="{C02D64C0-CA62-4D43-9A3B-22BD71487054}" srcOrd="1" destOrd="0" presId="urn:microsoft.com/office/officeart/2005/8/layout/list1"/>
    <dgm:cxn modelId="{ABE5514D-1428-4C3E-9713-5962B03206C8}" type="presOf" srcId="{E15B2FCF-382E-4458-BA4E-9EEB934144C8}" destId="{DF87D3EF-5499-4538-BC85-B8E3FAAB327F}" srcOrd="0" destOrd="0" presId="urn:microsoft.com/office/officeart/2005/8/layout/list1"/>
    <dgm:cxn modelId="{D6CEEE9B-8EB4-408D-9CAC-21BC504F1FBF}" srcId="{37358F52-80A4-4DB7-B6FE-984B96F87564}" destId="{9E222E8E-7492-472F-8F35-7179C380C9BF}" srcOrd="3" destOrd="0" parTransId="{0E414B71-4A42-4DC7-A95F-58EF361CE351}" sibTransId="{85EA555E-F04C-4BCB-A386-F482A4EE5D4D}"/>
    <dgm:cxn modelId="{ECF74AF2-5765-49F8-B4C2-3350A0A9A2A4}" type="presOf" srcId="{9E222E8E-7492-472F-8F35-7179C380C9BF}" destId="{6864748E-F9BA-49F3-BFE3-F7675AFBDBCA}" srcOrd="0" destOrd="0" presId="urn:microsoft.com/office/officeart/2005/8/layout/list1"/>
    <dgm:cxn modelId="{5A5B0049-FEA6-438B-94C4-C952BC44E745}" type="presOf" srcId="{E772CC41-E4EF-45EF-BF49-2D02165AD16F}" destId="{606E7B6A-171E-46C2-94D5-543057284E32}" srcOrd="1" destOrd="0" presId="urn:microsoft.com/office/officeart/2005/8/layout/list1"/>
    <dgm:cxn modelId="{34A5BD2E-7892-4323-BCA3-8AC7086198D6}" type="presOf" srcId="{FF666AC9-3096-4738-9E88-CB9E9D1F497A}" destId="{9A76EF7F-761E-4ABC-BDAB-579A91C068CC}" srcOrd="1" destOrd="0" presId="urn:microsoft.com/office/officeart/2005/8/layout/list1"/>
    <dgm:cxn modelId="{464C19E9-C04E-407A-9498-C4A2AFBAD417}" type="presOf" srcId="{71748A76-6B61-4B17-94AE-B57ACE1BB159}" destId="{05C3B6C9-903F-43B1-8308-4A9D401A6062}" srcOrd="0" destOrd="0" presId="urn:microsoft.com/office/officeart/2005/8/layout/list1"/>
    <dgm:cxn modelId="{0171F139-F6F4-4C0F-9F3B-598407001509}" srcId="{37358F52-80A4-4DB7-B6FE-984B96F87564}" destId="{71748A76-6B61-4B17-94AE-B57ACE1BB159}" srcOrd="4" destOrd="0" parTransId="{E0BEE6FA-C0E5-4A53-9923-48A059C30035}" sibTransId="{D515CF6B-16DB-46FA-916C-F6A84219A292}"/>
    <dgm:cxn modelId="{D8D1768A-D986-4CCF-BBFE-52A4D0FDE45F}" type="presOf" srcId="{B404164C-9D93-431A-87D8-A13D4ABF7FD8}" destId="{72D50C47-C085-4883-80E1-FA77DDFDE092}" srcOrd="1" destOrd="0" presId="urn:microsoft.com/office/officeart/2005/8/layout/list1"/>
    <dgm:cxn modelId="{5845A894-2751-490A-B3FD-1E8EAA2A271D}" srcId="{37358F52-80A4-4DB7-B6FE-984B96F87564}" destId="{E772CC41-E4EF-45EF-BF49-2D02165AD16F}" srcOrd="5" destOrd="0" parTransId="{E4C52E93-3C9F-4627-999C-76299D4DC588}" sibTransId="{887CB474-4714-4CBA-B9B3-53F26FA3BFD0}"/>
    <dgm:cxn modelId="{971B9F43-EEDA-4E2A-BF46-D10E98B521D2}" type="presParOf" srcId="{D2F17EE8-6F41-473E-975E-896A48481644}" destId="{313DD795-C367-4C68-B2AD-8A9C746FE01C}" srcOrd="0" destOrd="0" presId="urn:microsoft.com/office/officeart/2005/8/layout/list1"/>
    <dgm:cxn modelId="{3C63577F-E923-44BC-8AA8-57366256B8EB}" type="presParOf" srcId="{313DD795-C367-4C68-B2AD-8A9C746FE01C}" destId="{80A21DCF-0272-4C56-A5F2-882E31481A80}" srcOrd="0" destOrd="0" presId="urn:microsoft.com/office/officeart/2005/8/layout/list1"/>
    <dgm:cxn modelId="{2AF99E78-756C-4263-9A18-4676490C813A}" type="presParOf" srcId="{313DD795-C367-4C68-B2AD-8A9C746FE01C}" destId="{9A76EF7F-761E-4ABC-BDAB-579A91C068CC}" srcOrd="1" destOrd="0" presId="urn:microsoft.com/office/officeart/2005/8/layout/list1"/>
    <dgm:cxn modelId="{0B12B9AA-B10A-4CEC-B4C0-C72EB17C9B04}" type="presParOf" srcId="{D2F17EE8-6F41-473E-975E-896A48481644}" destId="{A83D4D24-C0B9-43C9-98FE-A5EEBAE313F3}" srcOrd="1" destOrd="0" presId="urn:microsoft.com/office/officeart/2005/8/layout/list1"/>
    <dgm:cxn modelId="{CFAB9FEE-9D70-4741-8FE1-BA92702A2AF0}" type="presParOf" srcId="{D2F17EE8-6F41-473E-975E-896A48481644}" destId="{01A6ADEF-5BAA-4710-9EDE-53DDD331EE3B}" srcOrd="2" destOrd="0" presId="urn:microsoft.com/office/officeart/2005/8/layout/list1"/>
    <dgm:cxn modelId="{1EA429DF-C395-48CE-88E8-CF29C762B4E3}" type="presParOf" srcId="{D2F17EE8-6F41-473E-975E-896A48481644}" destId="{B9E51EFC-BFA9-4DB2-BF32-07E89E8AB558}" srcOrd="3" destOrd="0" presId="urn:microsoft.com/office/officeart/2005/8/layout/list1"/>
    <dgm:cxn modelId="{C86BEA9C-B190-4657-B0FA-04FB37155031}" type="presParOf" srcId="{D2F17EE8-6F41-473E-975E-896A48481644}" destId="{3E136346-730E-4797-A50F-EA749B6B42B7}" srcOrd="4" destOrd="0" presId="urn:microsoft.com/office/officeart/2005/8/layout/list1"/>
    <dgm:cxn modelId="{6D77D2E4-404D-414B-A2A3-B4D2C22A3F40}" type="presParOf" srcId="{3E136346-730E-4797-A50F-EA749B6B42B7}" destId="{858A9DBF-3FF5-4151-A604-91AE0F76BA38}" srcOrd="0" destOrd="0" presId="urn:microsoft.com/office/officeart/2005/8/layout/list1"/>
    <dgm:cxn modelId="{320F92FF-19F0-4D6F-AFAA-6A19E2EECB69}" type="presParOf" srcId="{3E136346-730E-4797-A50F-EA749B6B42B7}" destId="{72D50C47-C085-4883-80E1-FA77DDFDE092}" srcOrd="1" destOrd="0" presId="urn:microsoft.com/office/officeart/2005/8/layout/list1"/>
    <dgm:cxn modelId="{D893AABE-F9C0-44F0-8005-20F5F179E984}" type="presParOf" srcId="{D2F17EE8-6F41-473E-975E-896A48481644}" destId="{7749873C-23D5-4FD5-B5BB-3F1D9A2D796B}" srcOrd="5" destOrd="0" presId="urn:microsoft.com/office/officeart/2005/8/layout/list1"/>
    <dgm:cxn modelId="{163E1711-1201-4BDD-B223-9BB8384E8A8F}" type="presParOf" srcId="{D2F17EE8-6F41-473E-975E-896A48481644}" destId="{11319B73-7BDE-4A56-972B-1151A09D4DD6}" srcOrd="6" destOrd="0" presId="urn:microsoft.com/office/officeart/2005/8/layout/list1"/>
    <dgm:cxn modelId="{7C7F7A9A-20B1-4494-932D-78529AACF97B}" type="presParOf" srcId="{D2F17EE8-6F41-473E-975E-896A48481644}" destId="{D5670815-5E5D-46A9-8A8D-2692E854D719}" srcOrd="7" destOrd="0" presId="urn:microsoft.com/office/officeart/2005/8/layout/list1"/>
    <dgm:cxn modelId="{5A14CB87-5599-4A88-B569-56B88FEFEA5B}" type="presParOf" srcId="{D2F17EE8-6F41-473E-975E-896A48481644}" destId="{EAD66536-2B62-4A7C-9C72-69D53B916948}" srcOrd="8" destOrd="0" presId="urn:microsoft.com/office/officeart/2005/8/layout/list1"/>
    <dgm:cxn modelId="{6DEC8AB6-FB73-4A97-89CB-F886C129CFB3}" type="presParOf" srcId="{EAD66536-2B62-4A7C-9C72-69D53B916948}" destId="{DF87D3EF-5499-4538-BC85-B8E3FAAB327F}" srcOrd="0" destOrd="0" presId="urn:microsoft.com/office/officeart/2005/8/layout/list1"/>
    <dgm:cxn modelId="{66A42025-FBB9-4F76-8B37-0AD911021597}" type="presParOf" srcId="{EAD66536-2B62-4A7C-9C72-69D53B916948}" destId="{CD026DE1-0470-4D09-8F62-3108843AC7D0}" srcOrd="1" destOrd="0" presId="urn:microsoft.com/office/officeart/2005/8/layout/list1"/>
    <dgm:cxn modelId="{423E8C5B-62D7-4372-81A1-C341DB53CB79}" type="presParOf" srcId="{D2F17EE8-6F41-473E-975E-896A48481644}" destId="{8088934B-8B3F-42F5-AD93-6674BD9E89F4}" srcOrd="9" destOrd="0" presId="urn:microsoft.com/office/officeart/2005/8/layout/list1"/>
    <dgm:cxn modelId="{41B1A6E2-D497-4517-A681-40FD37412F6C}" type="presParOf" srcId="{D2F17EE8-6F41-473E-975E-896A48481644}" destId="{AD61CE43-64F3-4FEE-8A30-24B3B986F5DB}" srcOrd="10" destOrd="0" presId="urn:microsoft.com/office/officeart/2005/8/layout/list1"/>
    <dgm:cxn modelId="{33E50DD6-BE04-45B7-9EF5-0E94E081A6D0}" type="presParOf" srcId="{D2F17EE8-6F41-473E-975E-896A48481644}" destId="{CAF1C330-E745-41E3-A1CD-29F3CA9E1001}" srcOrd="11" destOrd="0" presId="urn:microsoft.com/office/officeart/2005/8/layout/list1"/>
    <dgm:cxn modelId="{49084621-E2C2-4932-B940-FDC5E711C413}" type="presParOf" srcId="{D2F17EE8-6F41-473E-975E-896A48481644}" destId="{3A2B9C0B-6714-4DFC-BF09-294EB2D42ADF}" srcOrd="12" destOrd="0" presId="urn:microsoft.com/office/officeart/2005/8/layout/list1"/>
    <dgm:cxn modelId="{6337119C-F1E7-46CF-9BB9-A404BB4891FE}" type="presParOf" srcId="{3A2B9C0B-6714-4DFC-BF09-294EB2D42ADF}" destId="{6864748E-F9BA-49F3-BFE3-F7675AFBDBCA}" srcOrd="0" destOrd="0" presId="urn:microsoft.com/office/officeart/2005/8/layout/list1"/>
    <dgm:cxn modelId="{31FC3735-484B-4315-915C-F4D414C9E988}" type="presParOf" srcId="{3A2B9C0B-6714-4DFC-BF09-294EB2D42ADF}" destId="{10A8B1B4-9F41-4D6C-9CCC-E31B9D8EC595}" srcOrd="1" destOrd="0" presId="urn:microsoft.com/office/officeart/2005/8/layout/list1"/>
    <dgm:cxn modelId="{519C475D-7647-464B-95BA-E32269A72888}" type="presParOf" srcId="{D2F17EE8-6F41-473E-975E-896A48481644}" destId="{953CB45F-5834-445C-BC46-C7880A993B98}" srcOrd="13" destOrd="0" presId="urn:microsoft.com/office/officeart/2005/8/layout/list1"/>
    <dgm:cxn modelId="{7446322B-3E65-487F-BE5A-EF14216EFFDC}" type="presParOf" srcId="{D2F17EE8-6F41-473E-975E-896A48481644}" destId="{1ADD064C-41D7-4FEA-A137-63BA519A6E0A}" srcOrd="14" destOrd="0" presId="urn:microsoft.com/office/officeart/2005/8/layout/list1"/>
    <dgm:cxn modelId="{21232C71-05CC-4CE3-A062-D64EB9820D22}" type="presParOf" srcId="{D2F17EE8-6F41-473E-975E-896A48481644}" destId="{CE2C8317-C2F8-4F58-A6C1-0E56F97582D4}" srcOrd="15" destOrd="0" presId="urn:microsoft.com/office/officeart/2005/8/layout/list1"/>
    <dgm:cxn modelId="{821E0115-2BFE-4DFC-A700-118553B4E74C}" type="presParOf" srcId="{D2F17EE8-6F41-473E-975E-896A48481644}" destId="{6366DC8B-566E-4641-BA69-E025379ADC85}" srcOrd="16" destOrd="0" presId="urn:microsoft.com/office/officeart/2005/8/layout/list1"/>
    <dgm:cxn modelId="{97B76EAB-CF71-420F-9612-8211E4EB09A7}" type="presParOf" srcId="{6366DC8B-566E-4641-BA69-E025379ADC85}" destId="{05C3B6C9-903F-43B1-8308-4A9D401A6062}" srcOrd="0" destOrd="0" presId="urn:microsoft.com/office/officeart/2005/8/layout/list1"/>
    <dgm:cxn modelId="{7AABC89C-2084-4B0D-9F02-A98C3F2D7A09}" type="presParOf" srcId="{6366DC8B-566E-4641-BA69-E025379ADC85}" destId="{C02D64C0-CA62-4D43-9A3B-22BD71487054}" srcOrd="1" destOrd="0" presId="urn:microsoft.com/office/officeart/2005/8/layout/list1"/>
    <dgm:cxn modelId="{58D15620-1DC7-4881-875E-0D0081AD5EFF}" type="presParOf" srcId="{D2F17EE8-6F41-473E-975E-896A48481644}" destId="{5BE7092F-26EB-4124-BDE3-20C799D0A556}" srcOrd="17" destOrd="0" presId="urn:microsoft.com/office/officeart/2005/8/layout/list1"/>
    <dgm:cxn modelId="{C2060F3F-E6FA-42B0-8EF3-5FCA32A8029B}" type="presParOf" srcId="{D2F17EE8-6F41-473E-975E-896A48481644}" destId="{5A1A4F4E-9A90-48D5-8E37-C385E55DB45A}" srcOrd="18" destOrd="0" presId="urn:microsoft.com/office/officeart/2005/8/layout/list1"/>
    <dgm:cxn modelId="{E97A7ABC-D5C9-42D1-9281-64BDD6FCAD30}" type="presParOf" srcId="{D2F17EE8-6F41-473E-975E-896A48481644}" destId="{8E1E341D-6CD4-4DB3-99DE-AD55687837FA}" srcOrd="19" destOrd="0" presId="urn:microsoft.com/office/officeart/2005/8/layout/list1"/>
    <dgm:cxn modelId="{290E3A9A-CF70-4B7C-9E1A-0692726FFEF9}" type="presParOf" srcId="{D2F17EE8-6F41-473E-975E-896A48481644}" destId="{D005A515-C87E-487A-9EDB-43512038D14B}" srcOrd="20" destOrd="0" presId="urn:microsoft.com/office/officeart/2005/8/layout/list1"/>
    <dgm:cxn modelId="{B5F01256-534C-4BEB-B7AF-6571C9587BD4}" type="presParOf" srcId="{D005A515-C87E-487A-9EDB-43512038D14B}" destId="{38CF2BE0-ED53-418B-AC1C-EC00E2F7D942}" srcOrd="0" destOrd="0" presId="urn:microsoft.com/office/officeart/2005/8/layout/list1"/>
    <dgm:cxn modelId="{4F6A3024-DB18-4A4A-BE7D-BEA45AA4E2A1}" type="presParOf" srcId="{D005A515-C87E-487A-9EDB-43512038D14B}" destId="{606E7B6A-171E-46C2-94D5-543057284E32}" srcOrd="1" destOrd="0" presId="urn:microsoft.com/office/officeart/2005/8/layout/list1"/>
    <dgm:cxn modelId="{2A6D758A-9465-4256-BD8D-B6A9C08E2712}" type="presParOf" srcId="{D2F17EE8-6F41-473E-975E-896A48481644}" destId="{C6FCA331-AC13-47E0-B825-51AC2F5611FE}" srcOrd="21" destOrd="0" presId="urn:microsoft.com/office/officeart/2005/8/layout/list1"/>
    <dgm:cxn modelId="{AAFAD92E-23EC-4916-A3AB-E6D6C5D6D08A}" type="presParOf" srcId="{D2F17EE8-6F41-473E-975E-896A48481644}" destId="{0FD9D1C0-73B9-41E2-B84B-4B8EB0DC0DCF}"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6ADEF-5BAA-4710-9EDE-53DDD331EE3B}">
      <dsp:nvSpPr>
        <dsp:cNvPr id="0" name=""/>
        <dsp:cNvSpPr/>
      </dsp:nvSpPr>
      <dsp:spPr>
        <a:xfrm>
          <a:off x="0" y="219180"/>
          <a:ext cx="7315200"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76EF7F-761E-4ABC-BDAB-579A91C068CC}">
      <dsp:nvSpPr>
        <dsp:cNvPr id="0" name=""/>
        <dsp:cNvSpPr/>
      </dsp:nvSpPr>
      <dsp:spPr>
        <a:xfrm>
          <a:off x="365760" y="56819"/>
          <a:ext cx="5120640" cy="32472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lvl="0" algn="ctr" defTabSz="488950">
            <a:lnSpc>
              <a:spcPct val="90000"/>
            </a:lnSpc>
            <a:spcBef>
              <a:spcPct val="0"/>
            </a:spcBef>
            <a:spcAft>
              <a:spcPct val="35000"/>
            </a:spcAft>
          </a:pPr>
          <a:r>
            <a:rPr lang="en-US" sz="1100" kern="1200" dirty="0"/>
            <a:t>Deck System</a:t>
          </a:r>
        </a:p>
      </dsp:txBody>
      <dsp:txXfrm>
        <a:off x="381612" y="72671"/>
        <a:ext cx="5088936" cy="293016"/>
      </dsp:txXfrm>
    </dsp:sp>
    <dsp:sp modelId="{11319B73-7BDE-4A56-972B-1151A09D4DD6}">
      <dsp:nvSpPr>
        <dsp:cNvPr id="0" name=""/>
        <dsp:cNvSpPr/>
      </dsp:nvSpPr>
      <dsp:spPr>
        <a:xfrm>
          <a:off x="0" y="718140"/>
          <a:ext cx="7315200"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D50C47-C085-4883-80E1-FA77DDFDE092}">
      <dsp:nvSpPr>
        <dsp:cNvPr id="0" name=""/>
        <dsp:cNvSpPr/>
      </dsp:nvSpPr>
      <dsp:spPr>
        <a:xfrm>
          <a:off x="365760" y="555780"/>
          <a:ext cx="512064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lvl="0" algn="l" defTabSz="488950">
            <a:lnSpc>
              <a:spcPct val="90000"/>
            </a:lnSpc>
            <a:spcBef>
              <a:spcPct val="0"/>
            </a:spcBef>
            <a:spcAft>
              <a:spcPct val="35000"/>
            </a:spcAft>
          </a:pPr>
          <a:r>
            <a:rPr lang="en-US" sz="1100" kern="1200" dirty="0"/>
            <a:t>1-Cast –in Place reinforced concrete slab </a:t>
          </a:r>
        </a:p>
      </dsp:txBody>
      <dsp:txXfrm>
        <a:off x="381612" y="571632"/>
        <a:ext cx="5088936" cy="293016"/>
      </dsp:txXfrm>
    </dsp:sp>
    <dsp:sp modelId="{AD61CE43-64F3-4FEE-8A30-24B3B986F5DB}">
      <dsp:nvSpPr>
        <dsp:cNvPr id="0" name=""/>
        <dsp:cNvSpPr/>
      </dsp:nvSpPr>
      <dsp:spPr>
        <a:xfrm>
          <a:off x="0" y="1217100"/>
          <a:ext cx="7315200"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026DE1-0470-4D09-8F62-3108843AC7D0}">
      <dsp:nvSpPr>
        <dsp:cNvPr id="0" name=""/>
        <dsp:cNvSpPr/>
      </dsp:nvSpPr>
      <dsp:spPr>
        <a:xfrm>
          <a:off x="365760" y="1054740"/>
          <a:ext cx="512064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lvl="0" algn="l" defTabSz="488950">
            <a:lnSpc>
              <a:spcPct val="90000"/>
            </a:lnSpc>
            <a:spcBef>
              <a:spcPct val="0"/>
            </a:spcBef>
            <a:spcAft>
              <a:spcPct val="35000"/>
            </a:spcAft>
          </a:pPr>
          <a:r>
            <a:rPr lang="en-US" sz="1100" kern="1200" dirty="0"/>
            <a:t>2-Precast reinforced concrete slab </a:t>
          </a:r>
        </a:p>
      </dsp:txBody>
      <dsp:txXfrm>
        <a:off x="381612" y="1070592"/>
        <a:ext cx="5088936" cy="293016"/>
      </dsp:txXfrm>
    </dsp:sp>
    <dsp:sp modelId="{1ADD064C-41D7-4FEA-A137-63BA519A6E0A}">
      <dsp:nvSpPr>
        <dsp:cNvPr id="0" name=""/>
        <dsp:cNvSpPr/>
      </dsp:nvSpPr>
      <dsp:spPr>
        <a:xfrm>
          <a:off x="0" y="1716060"/>
          <a:ext cx="7315200"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8B1B4-9F41-4D6C-9CCC-E31B9D8EC595}">
      <dsp:nvSpPr>
        <dsp:cNvPr id="0" name=""/>
        <dsp:cNvSpPr/>
      </dsp:nvSpPr>
      <dsp:spPr>
        <a:xfrm>
          <a:off x="365760" y="1553700"/>
          <a:ext cx="512064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lvl="0" algn="l" defTabSz="488950">
            <a:lnSpc>
              <a:spcPct val="90000"/>
            </a:lnSpc>
            <a:spcBef>
              <a:spcPct val="0"/>
            </a:spcBef>
            <a:spcAft>
              <a:spcPct val="35000"/>
            </a:spcAft>
          </a:pPr>
          <a:r>
            <a:rPr lang="en-US" sz="1100" kern="1200" dirty="0"/>
            <a:t>3-Cast –in Place reinforced concrete slab with masonry filler </a:t>
          </a:r>
        </a:p>
      </dsp:txBody>
      <dsp:txXfrm>
        <a:off x="381612" y="1569552"/>
        <a:ext cx="5088936" cy="293016"/>
      </dsp:txXfrm>
    </dsp:sp>
    <dsp:sp modelId="{5A1A4F4E-9A90-48D5-8E37-C385E55DB45A}">
      <dsp:nvSpPr>
        <dsp:cNvPr id="0" name=""/>
        <dsp:cNvSpPr/>
      </dsp:nvSpPr>
      <dsp:spPr>
        <a:xfrm>
          <a:off x="0" y="2215020"/>
          <a:ext cx="7315200"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2D64C0-CA62-4D43-9A3B-22BD71487054}">
      <dsp:nvSpPr>
        <dsp:cNvPr id="0" name=""/>
        <dsp:cNvSpPr/>
      </dsp:nvSpPr>
      <dsp:spPr>
        <a:xfrm>
          <a:off x="365760" y="2052660"/>
          <a:ext cx="512064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lvl="0" algn="l" defTabSz="488950">
            <a:lnSpc>
              <a:spcPct val="90000"/>
            </a:lnSpc>
            <a:spcBef>
              <a:spcPct val="0"/>
            </a:spcBef>
            <a:spcAft>
              <a:spcPct val="35000"/>
            </a:spcAft>
          </a:pPr>
          <a:r>
            <a:rPr lang="en-US" sz="1100" kern="1200" dirty="0"/>
            <a:t>4- Steel corrugated sheet with Cast –in Place reinforced concrete slab </a:t>
          </a:r>
        </a:p>
      </dsp:txBody>
      <dsp:txXfrm>
        <a:off x="381612" y="2068512"/>
        <a:ext cx="5088936" cy="293016"/>
      </dsp:txXfrm>
    </dsp:sp>
    <dsp:sp modelId="{0FD9D1C0-73B9-41E2-B84B-4B8EB0DC0DCF}">
      <dsp:nvSpPr>
        <dsp:cNvPr id="0" name=""/>
        <dsp:cNvSpPr/>
      </dsp:nvSpPr>
      <dsp:spPr>
        <a:xfrm>
          <a:off x="0" y="2713980"/>
          <a:ext cx="7315200"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6E7B6A-171E-46C2-94D5-543057284E32}">
      <dsp:nvSpPr>
        <dsp:cNvPr id="0" name=""/>
        <dsp:cNvSpPr/>
      </dsp:nvSpPr>
      <dsp:spPr>
        <a:xfrm>
          <a:off x="365760" y="2551620"/>
          <a:ext cx="512064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lvl="0" algn="l" defTabSz="488950">
            <a:lnSpc>
              <a:spcPct val="90000"/>
            </a:lnSpc>
            <a:spcBef>
              <a:spcPct val="0"/>
            </a:spcBef>
            <a:spcAft>
              <a:spcPct val="35000"/>
            </a:spcAft>
          </a:pPr>
          <a:r>
            <a:rPr lang="en-US" sz="1100" kern="1200" dirty="0"/>
            <a:t>5- Jack Arching</a:t>
          </a:r>
        </a:p>
      </dsp:txBody>
      <dsp:txXfrm>
        <a:off x="381612" y="2567472"/>
        <a:ext cx="5088936"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1" y="4424085"/>
            <a:ext cx="5486399" cy="4191238"/>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55699541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1" y="4424085"/>
            <a:ext cx="5486399" cy="4191238"/>
          </a:xfrm>
          <a:prstGeom prst="rect">
            <a:avLst/>
          </a:prstGeom>
        </p:spPr>
        <p:txBody>
          <a:bodyPr lIns="91425" tIns="91425" rIns="91425" bIns="91425" anchor="t" anchorCtr="0">
            <a:noAutofit/>
          </a:bodyPr>
          <a:lstStyle/>
          <a:p>
            <a:pPr rtl="0">
              <a:spcBef>
                <a:spcPts val="0"/>
              </a:spcBef>
              <a:buNone/>
            </a:pPr>
            <a:endParaRPr dirty="0"/>
          </a:p>
          <a:p>
            <a:pPr>
              <a:spcBef>
                <a:spcPts val="0"/>
              </a:spcBef>
              <a:buNone/>
            </a:pPr>
            <a:endParaRPr dirty="0"/>
          </a:p>
        </p:txBody>
      </p:sp>
    </p:spTree>
    <p:extLst>
      <p:ext uri="{BB962C8B-B14F-4D97-AF65-F5344CB8AC3E}">
        <p14:creationId xmlns:p14="http://schemas.microsoft.com/office/powerpoint/2010/main" val="4180233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1" y="4424085"/>
            <a:ext cx="5486399" cy="4191238"/>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00287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1" y="4424085"/>
            <a:ext cx="5486399" cy="4191238"/>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002873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1" y="4424085"/>
            <a:ext cx="5486399" cy="4191238"/>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002873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1" y="4424085"/>
            <a:ext cx="5486399" cy="4191238"/>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00287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1" y="4424085"/>
            <a:ext cx="5486399" cy="4191238"/>
          </a:xfrm>
          <a:prstGeom prst="rect">
            <a:avLst/>
          </a:prstGeom>
        </p:spPr>
        <p:txBody>
          <a:bodyPr lIns="91425" tIns="91425" rIns="91425" bIns="91425" anchor="t" anchorCtr="0">
            <a:noAutofit/>
          </a:bodyPr>
          <a:lstStyle/>
          <a:p>
            <a:pPr lvl="0" algn="just" rtl="0">
              <a:lnSpc>
                <a:spcPct val="150000"/>
              </a:lnSpc>
              <a:spcBef>
                <a:spcPts val="500"/>
              </a:spcBef>
              <a:buNone/>
            </a:pPr>
            <a:r>
              <a:rPr lang="en" sz="2000">
                <a:solidFill>
                  <a:schemeClr val="dk1"/>
                </a:solidFill>
                <a:latin typeface="Georgia"/>
                <a:ea typeface="Georgia"/>
                <a:cs typeface="Georgia"/>
                <a:sym typeface="Georgia"/>
              </a:rPr>
              <a:t>Computer is an advanced electronic device that takes raw data as input from the user and processes these data under the control of set of instructions (called program) and gives the result (output) and saves output for the future use. It can process both numerical and non- numerical (arithmetic and logical) calculations.</a:t>
            </a:r>
          </a:p>
        </p:txBody>
      </p:sp>
    </p:spTree>
    <p:extLst>
      <p:ext uri="{BB962C8B-B14F-4D97-AF65-F5344CB8AC3E}">
        <p14:creationId xmlns:p14="http://schemas.microsoft.com/office/powerpoint/2010/main" val="409079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1" y="4424085"/>
            <a:ext cx="5486399" cy="4191238"/>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599956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1" y="4424085"/>
            <a:ext cx="5486399" cy="4191238"/>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90174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1" y="4424085"/>
            <a:ext cx="5486399" cy="4191238"/>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901745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1" y="4424085"/>
            <a:ext cx="5486399" cy="4191238"/>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002873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1" y="4424085"/>
            <a:ext cx="5486399" cy="4191238"/>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002873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1" y="4424085"/>
            <a:ext cx="5486399" cy="4191238"/>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002873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25438" y="698500"/>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1" y="4424085"/>
            <a:ext cx="5486399" cy="4191238"/>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002873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57200" y="563759"/>
            <a:ext cx="8229600" cy="3009600"/>
          </a:xfrm>
          <a:prstGeom prst="rect">
            <a:avLst/>
          </a:prstGeom>
        </p:spPr>
        <p:txBody>
          <a:bodyPr lIns="91425" tIns="91425" rIns="91425" bIns="91425" anchor="t"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endParaRPr/>
          </a:p>
        </p:txBody>
      </p:sp>
      <p:sp>
        <p:nvSpPr>
          <p:cNvPr id="11" name="Shape 11"/>
          <p:cNvSpPr txBox="1">
            <a:spLocks noGrp="1"/>
          </p:cNvSpPr>
          <p:nvPr>
            <p:ph type="subTitle" idx="1"/>
          </p:nvPr>
        </p:nvSpPr>
        <p:spPr>
          <a:xfrm>
            <a:off x="457200" y="3716392"/>
            <a:ext cx="8229600" cy="1232699"/>
          </a:xfrm>
          <a:prstGeom prst="rect">
            <a:avLst/>
          </a:prstGeom>
        </p:spPr>
        <p:txBody>
          <a:bodyPr lIns="91425" tIns="91425" rIns="91425" bIns="91425" anchor="t" anchorCtr="0"/>
          <a:lstStyle>
            <a:lvl1pPr>
              <a:spcBef>
                <a:spcPts val="0"/>
              </a:spcBef>
              <a:buClr>
                <a:schemeClr val="dk2"/>
              </a:buClr>
              <a:buSzPct val="100000"/>
              <a:buNone/>
              <a:defRPr sz="4800">
                <a:solidFill>
                  <a:schemeClr val="dk2"/>
                </a:solidFill>
              </a:defRPr>
            </a:lvl1pPr>
            <a:lvl2pPr>
              <a:spcBef>
                <a:spcPts val="0"/>
              </a:spcBef>
              <a:buClr>
                <a:schemeClr val="dk2"/>
              </a:buClr>
              <a:buSzPct val="100000"/>
              <a:buNone/>
              <a:defRPr sz="4800">
                <a:solidFill>
                  <a:schemeClr val="dk2"/>
                </a:solidFill>
              </a:defRPr>
            </a:lvl2pPr>
            <a:lvl3pPr>
              <a:spcBef>
                <a:spcPts val="0"/>
              </a:spcBef>
              <a:buClr>
                <a:schemeClr val="dk2"/>
              </a:buClr>
              <a:buSzPct val="100000"/>
              <a:buNone/>
              <a:defRPr sz="4800">
                <a:solidFill>
                  <a:schemeClr val="dk2"/>
                </a:solidFill>
              </a:defRPr>
            </a:lvl3pPr>
            <a:lvl4pPr>
              <a:spcBef>
                <a:spcPts val="0"/>
              </a:spcBef>
              <a:buClr>
                <a:schemeClr val="dk2"/>
              </a:buClr>
              <a:buSzPct val="100000"/>
              <a:buNone/>
              <a:defRPr sz="4800">
                <a:solidFill>
                  <a:schemeClr val="dk2"/>
                </a:solidFill>
              </a:defRPr>
            </a:lvl4pPr>
            <a:lvl5pPr>
              <a:spcBef>
                <a:spcPts val="0"/>
              </a:spcBef>
              <a:buClr>
                <a:schemeClr val="dk2"/>
              </a:buClr>
              <a:buSzPct val="100000"/>
              <a:buNone/>
              <a:defRPr sz="4800">
                <a:solidFill>
                  <a:schemeClr val="dk2"/>
                </a:solidFill>
              </a:defRPr>
            </a:lvl5pPr>
            <a:lvl6pPr>
              <a:spcBef>
                <a:spcPts val="0"/>
              </a:spcBef>
              <a:buClr>
                <a:schemeClr val="dk2"/>
              </a:buClr>
              <a:buSzPct val="100000"/>
              <a:buNone/>
              <a:defRPr sz="4800">
                <a:solidFill>
                  <a:schemeClr val="dk2"/>
                </a:solidFill>
              </a:defRPr>
            </a:lvl6pPr>
            <a:lvl7pPr>
              <a:spcBef>
                <a:spcPts val="0"/>
              </a:spcBef>
              <a:buClr>
                <a:schemeClr val="dk2"/>
              </a:buClr>
              <a:buSzPct val="100000"/>
              <a:buNone/>
              <a:defRPr sz="4800">
                <a:solidFill>
                  <a:schemeClr val="dk2"/>
                </a:solidFill>
              </a:defRPr>
            </a:lvl7pPr>
            <a:lvl8pPr>
              <a:spcBef>
                <a:spcPts val="0"/>
              </a:spcBef>
              <a:buClr>
                <a:schemeClr val="dk2"/>
              </a:buClr>
              <a:buSzPct val="100000"/>
              <a:buNone/>
              <a:defRPr sz="4800">
                <a:solidFill>
                  <a:schemeClr val="dk2"/>
                </a:solidFill>
              </a:defRPr>
            </a:lvl8pPr>
            <a:lvl9pPr>
              <a:spcBef>
                <a:spcPts val="0"/>
              </a:spcBef>
              <a:buClr>
                <a:schemeClr val="dk2"/>
              </a:buClr>
              <a:buSzPct val="100000"/>
              <a:buNone/>
              <a:defRPr sz="4800">
                <a:solidFill>
                  <a:schemeClr val="dk2"/>
                </a:solidFill>
              </a:defRPr>
            </a:lvl9pPr>
          </a:lstStyle>
          <a:p>
            <a:endParaRPr/>
          </a:p>
        </p:txBody>
      </p:sp>
      <p:cxnSp>
        <p:nvCxnSpPr>
          <p:cNvPr id="12" name="Shape 12"/>
          <p:cNvCxnSpPr/>
          <p:nvPr/>
        </p:nvCxnSpPr>
        <p:spPr>
          <a:xfrm>
            <a:off x="457200" y="411479"/>
            <a:ext cx="8229600" cy="0"/>
          </a:xfrm>
          <a:prstGeom prst="straightConnector1">
            <a:avLst/>
          </a:prstGeom>
          <a:noFill/>
          <a:ln w="57150" cap="flat">
            <a:solidFill>
              <a:schemeClr val="accent1"/>
            </a:solidFill>
            <a:prstDash val="solid"/>
            <a:round/>
            <a:headEnd type="none" w="med" len="med"/>
            <a:tailEnd type="none" w="med" len="med"/>
          </a:ln>
        </p:spPr>
      </p:cxnSp>
      <p:cxnSp>
        <p:nvCxnSpPr>
          <p:cNvPr id="13" name="Shape 13"/>
          <p:cNvCxnSpPr/>
          <p:nvPr/>
        </p:nvCxnSpPr>
        <p:spPr>
          <a:xfrm>
            <a:off x="457200" y="3633382"/>
            <a:ext cx="8229600" cy="0"/>
          </a:xfrm>
          <a:prstGeom prst="straightConnector1">
            <a:avLst/>
          </a:prstGeom>
          <a:noFill/>
          <a:ln w="57150" cap="flat">
            <a:solidFill>
              <a:schemeClr val="accent1"/>
            </a:solidFill>
            <a:prstDash val="solid"/>
            <a:round/>
            <a:headEnd type="none" w="med" len="med"/>
            <a:tailEnd type="none" w="med" len="med"/>
          </a:ln>
        </p:spPr>
      </p:cxnSp>
      <p:sp>
        <p:nvSpPr>
          <p:cNvPr id="14" name="Shape 1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17" name="Shape 17"/>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18" name="Shape 18"/>
          <p:cNvCxnSpPr/>
          <p:nvPr/>
        </p:nvCxnSpPr>
        <p:spPr>
          <a:xfrm>
            <a:off x="457200" y="1143000"/>
            <a:ext cx="8229600" cy="0"/>
          </a:xfrm>
          <a:prstGeom prst="straightConnector1">
            <a:avLst/>
          </a:prstGeom>
          <a:noFill/>
          <a:ln w="50800" cap="flat">
            <a:solidFill>
              <a:srgbClr val="DA0002"/>
            </a:solidFill>
            <a:prstDash val="solid"/>
            <a:round/>
            <a:headEnd type="none" w="med" len="med"/>
            <a:tailEnd type="none" w="med" len="med"/>
          </a:ln>
        </p:spPr>
      </p:cxnSp>
      <p:sp>
        <p:nvSpPr>
          <p:cNvPr id="19" name="Shape 1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22" name="Shape 22"/>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24" name="Shape 24"/>
          <p:cNvCxnSpPr/>
          <p:nvPr/>
        </p:nvCxnSpPr>
        <p:spPr>
          <a:xfrm>
            <a:off x="457200" y="1143000"/>
            <a:ext cx="8229600" cy="0"/>
          </a:xfrm>
          <a:prstGeom prst="straightConnector1">
            <a:avLst/>
          </a:prstGeom>
          <a:noFill/>
          <a:ln w="50800" cap="flat">
            <a:solidFill>
              <a:srgbClr val="DA0002"/>
            </a:solidFill>
            <a:prstDash val="solid"/>
            <a:round/>
            <a:headEnd type="none" w="med" len="med"/>
            <a:tailEnd type="none" w="med" len="med"/>
          </a:ln>
        </p:spPr>
      </p:cxnSp>
      <p:sp>
        <p:nvSpPr>
          <p:cNvPr id="25" name="Shape 2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28" name="Shape 28"/>
          <p:cNvCxnSpPr/>
          <p:nvPr/>
        </p:nvCxnSpPr>
        <p:spPr>
          <a:xfrm>
            <a:off x="457200" y="1143000"/>
            <a:ext cx="8229600" cy="0"/>
          </a:xfrm>
          <a:prstGeom prst="straightConnector1">
            <a:avLst/>
          </a:prstGeom>
          <a:noFill/>
          <a:ln w="50800" cap="flat">
            <a:solidFill>
              <a:schemeClr val="accent1"/>
            </a:solidFill>
            <a:prstDash val="solid"/>
            <a:round/>
            <a:headEnd type="none" w="med" len="med"/>
            <a:tailEnd type="none" w="med" len="med"/>
          </a:ln>
        </p:spPr>
      </p:cxnSp>
      <p:sp>
        <p:nvSpPr>
          <p:cNvPr id="29" name="Shape 2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SzPct val="100000"/>
              <a:buNone/>
              <a:defRPr sz="1800"/>
            </a:lvl1pPr>
          </a:lstStyle>
          <a:p>
            <a:endParaRPr/>
          </a:p>
        </p:txBody>
      </p:sp>
      <p:cxnSp>
        <p:nvCxnSpPr>
          <p:cNvPr id="32" name="Shape 32"/>
          <p:cNvCxnSpPr/>
          <p:nvPr/>
        </p:nvCxnSpPr>
        <p:spPr>
          <a:xfrm>
            <a:off x="457200" y="4317760"/>
            <a:ext cx="8229600" cy="0"/>
          </a:xfrm>
          <a:prstGeom prst="straightConnector1">
            <a:avLst/>
          </a:prstGeom>
          <a:noFill/>
          <a:ln w="50800" cap="flat">
            <a:solidFill>
              <a:schemeClr val="lt2"/>
            </a:solidFill>
            <a:prstDash val="solid"/>
            <a:round/>
            <a:headEnd type="none" w="med" len="med"/>
            <a:tailEnd type="none" w="med" len="med"/>
          </a:ln>
        </p:spPr>
      </p:cxnSp>
      <p:sp>
        <p:nvSpPr>
          <p:cNvPr id="33" name="Shape 3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4"/>
        <p:cNvGrpSpPr/>
        <p:nvPr/>
      </p:nvGrpSpPr>
      <p:grpSpPr>
        <a:xfrm>
          <a:off x="0" y="0"/>
          <a:ext cx="0" cy="0"/>
          <a:chOff x="0" y="0"/>
          <a:chExt cx="0" cy="0"/>
        </a:xfrm>
      </p:grpSpPr>
      <p:cxnSp>
        <p:nvCxnSpPr>
          <p:cNvPr id="35" name="Shape 35"/>
          <p:cNvCxnSpPr/>
          <p:nvPr/>
        </p:nvCxnSpPr>
        <p:spPr>
          <a:xfrm>
            <a:off x="457200" y="113139"/>
            <a:ext cx="8229600" cy="0"/>
          </a:xfrm>
          <a:prstGeom prst="straightConnector1">
            <a:avLst/>
          </a:prstGeom>
          <a:noFill/>
          <a:ln w="50800" cap="flat">
            <a:solidFill>
              <a:schemeClr val="lt2"/>
            </a:solidFill>
            <a:prstDash val="solid"/>
            <a:round/>
            <a:headEnd type="none" w="med" len="med"/>
            <a:tailEnd type="none" w="med" len="med"/>
          </a:ln>
        </p:spPr>
      </p:cxnSp>
      <p:sp>
        <p:nvSpPr>
          <p:cNvPr id="36" name="Shape 3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accent1"/>
              </a:buClr>
              <a:buSzPct val="100000"/>
              <a:buNone/>
              <a:defRPr sz="3600" b="1">
                <a:solidFill>
                  <a:schemeClr val="accent1"/>
                </a:solidFill>
              </a:defRPr>
            </a:lvl1pPr>
            <a:lvl2pPr>
              <a:spcBef>
                <a:spcPts val="0"/>
              </a:spcBef>
              <a:buClr>
                <a:schemeClr val="accent1"/>
              </a:buClr>
              <a:buSzPct val="100000"/>
              <a:buNone/>
              <a:defRPr sz="3600" b="1">
                <a:solidFill>
                  <a:schemeClr val="accent1"/>
                </a:solidFill>
              </a:defRPr>
            </a:lvl2pPr>
            <a:lvl3pPr>
              <a:spcBef>
                <a:spcPts val="0"/>
              </a:spcBef>
              <a:buClr>
                <a:schemeClr val="accent1"/>
              </a:buClr>
              <a:buSzPct val="100000"/>
              <a:buNone/>
              <a:defRPr sz="3600" b="1">
                <a:solidFill>
                  <a:schemeClr val="accent1"/>
                </a:solidFill>
              </a:defRPr>
            </a:lvl3pPr>
            <a:lvl4pPr>
              <a:spcBef>
                <a:spcPts val="0"/>
              </a:spcBef>
              <a:buClr>
                <a:schemeClr val="accent1"/>
              </a:buClr>
              <a:buSzPct val="100000"/>
              <a:buNone/>
              <a:defRPr sz="3600" b="1">
                <a:solidFill>
                  <a:schemeClr val="accent1"/>
                </a:solidFill>
              </a:defRPr>
            </a:lvl4pPr>
            <a:lvl5pPr>
              <a:spcBef>
                <a:spcPts val="0"/>
              </a:spcBef>
              <a:buClr>
                <a:schemeClr val="accent1"/>
              </a:buClr>
              <a:buSzPct val="100000"/>
              <a:buNone/>
              <a:defRPr sz="3600" b="1">
                <a:solidFill>
                  <a:schemeClr val="accent1"/>
                </a:solidFill>
              </a:defRPr>
            </a:lvl5pPr>
            <a:lvl6pPr>
              <a:spcBef>
                <a:spcPts val="0"/>
              </a:spcBef>
              <a:buClr>
                <a:schemeClr val="accent1"/>
              </a:buClr>
              <a:buSzPct val="100000"/>
              <a:buNone/>
              <a:defRPr sz="3600" b="1">
                <a:solidFill>
                  <a:schemeClr val="accent1"/>
                </a:solidFill>
              </a:defRPr>
            </a:lvl6pPr>
            <a:lvl7pPr>
              <a:spcBef>
                <a:spcPts val="0"/>
              </a:spcBef>
              <a:buClr>
                <a:schemeClr val="accent1"/>
              </a:buClr>
              <a:buSzPct val="100000"/>
              <a:buNone/>
              <a:defRPr sz="3600" b="1">
                <a:solidFill>
                  <a:schemeClr val="accent1"/>
                </a:solidFill>
              </a:defRPr>
            </a:lvl7pPr>
            <a:lvl8pPr>
              <a:spcBef>
                <a:spcPts val="0"/>
              </a:spcBef>
              <a:buClr>
                <a:schemeClr val="accent1"/>
              </a:buClr>
              <a:buSzPct val="100000"/>
              <a:buNone/>
              <a:defRPr sz="3600" b="1">
                <a:solidFill>
                  <a:schemeClr val="accent1"/>
                </a:solidFill>
              </a:defRPr>
            </a:lvl8pPr>
            <a:lvl9pPr>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cxnSp>
        <p:nvCxnSpPr>
          <p:cNvPr id="7" name="Shape 7"/>
          <p:cNvCxnSpPr/>
          <p:nvPr/>
        </p:nvCxnSpPr>
        <p:spPr>
          <a:xfrm>
            <a:off x="457200" y="5023259"/>
            <a:ext cx="8229600" cy="0"/>
          </a:xfrm>
          <a:prstGeom prst="straightConnector1">
            <a:avLst/>
          </a:prstGeom>
          <a:noFill/>
          <a:ln w="50800" cap="flat">
            <a:solidFill>
              <a:schemeClr val="lt2"/>
            </a:solidFill>
            <a:prstDash val="solid"/>
            <a:round/>
            <a:headEnd type="none" w="med" len="med"/>
            <a:tailEnd type="none" w="med" len="med"/>
          </a:ln>
        </p:spPr>
      </p:cxnSp>
      <p:sp>
        <p:nvSpPr>
          <p:cNvPr id="8" name="Shape 8"/>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pPr>
                <a:spcBef>
                  <a:spcPts val="0"/>
                </a:spcBef>
                <a:buNone/>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457200" y="563759"/>
            <a:ext cx="8229600" cy="3009600"/>
          </a:xfrm>
          <a:prstGeom prst="rect">
            <a:avLst/>
          </a:prstGeom>
        </p:spPr>
        <p:txBody>
          <a:bodyPr lIns="91425" tIns="91425" rIns="91425" bIns="91425" anchor="t" anchorCtr="0">
            <a:noAutofit/>
          </a:bodyPr>
          <a:lstStyle/>
          <a:p>
            <a:pPr rtl="0">
              <a:spcBef>
                <a:spcPts val="0"/>
              </a:spcBef>
              <a:buNone/>
            </a:pPr>
            <a:endParaRPr dirty="0"/>
          </a:p>
          <a:p>
            <a:pPr algn="ctr"/>
            <a:r>
              <a:rPr lang="en-US" sz="4400" dirty="0"/>
              <a:t>Building Construction</a:t>
            </a:r>
          </a:p>
        </p:txBody>
      </p:sp>
      <p:sp>
        <p:nvSpPr>
          <p:cNvPr id="39" name="Shape 39"/>
          <p:cNvSpPr txBox="1">
            <a:spLocks noGrp="1"/>
          </p:cNvSpPr>
          <p:nvPr>
            <p:ph type="subTitle" idx="1"/>
          </p:nvPr>
        </p:nvSpPr>
        <p:spPr>
          <a:xfrm>
            <a:off x="457212" y="2495550"/>
            <a:ext cx="8229600" cy="1232699"/>
          </a:xfrm>
          <a:prstGeom prst="rect">
            <a:avLst/>
          </a:prstGeom>
        </p:spPr>
        <p:txBody>
          <a:bodyPr lIns="91425" tIns="91425" rIns="91425" bIns="91425" anchor="t" anchorCtr="0">
            <a:noAutofit/>
          </a:bodyPr>
          <a:lstStyle/>
          <a:p>
            <a:pPr lvl="0" algn="ctr">
              <a:buClr>
                <a:schemeClr val="dk1"/>
              </a:buClr>
              <a:buSzPct val="36666"/>
            </a:pPr>
            <a:r>
              <a:rPr lang="en-US" sz="3000" dirty="0"/>
              <a:t>Floor Slab Systems</a:t>
            </a:r>
            <a:endParaRPr lang="en" sz="3000" dirty="0"/>
          </a:p>
          <a:p>
            <a:pPr algn="ctr">
              <a:spcBef>
                <a:spcPts val="0"/>
              </a:spcBef>
              <a:buNone/>
            </a:pPr>
            <a:endParaRPr sz="3600" dirty="0"/>
          </a:p>
        </p:txBody>
      </p:sp>
      <p:pic>
        <p:nvPicPr>
          <p:cNvPr id="40" name="Shape 40"/>
          <p:cNvPicPr preferRelativeResize="0"/>
          <p:nvPr/>
        </p:nvPicPr>
        <p:blipFill>
          <a:blip r:embed="rId3">
            <a:alphaModFix/>
          </a:blip>
          <a:stretch>
            <a:fillRect/>
          </a:stretch>
        </p:blipFill>
        <p:spPr>
          <a:xfrm>
            <a:off x="7293022" y="499350"/>
            <a:ext cx="1393801" cy="1362825"/>
          </a:xfrm>
          <a:prstGeom prst="rect">
            <a:avLst/>
          </a:prstGeom>
          <a:noFill/>
          <a:ln>
            <a:noFill/>
          </a:ln>
        </p:spPr>
      </p:pic>
      <p:sp>
        <p:nvSpPr>
          <p:cNvPr id="42" name="Shape 42"/>
          <p:cNvSpPr txBox="1"/>
          <p:nvPr/>
        </p:nvSpPr>
        <p:spPr>
          <a:xfrm>
            <a:off x="3012137" y="3894752"/>
            <a:ext cx="3119699" cy="734398"/>
          </a:xfrm>
          <a:prstGeom prst="rect">
            <a:avLst/>
          </a:prstGeom>
          <a:noFill/>
          <a:ln>
            <a:noFill/>
          </a:ln>
        </p:spPr>
        <p:txBody>
          <a:bodyPr lIns="91425" tIns="91425" rIns="91425" bIns="91425" anchor="ctr" anchorCtr="0">
            <a:noAutofit/>
          </a:bodyPr>
          <a:lstStyle/>
          <a:p>
            <a:pPr algn="ctr">
              <a:spcBef>
                <a:spcPts val="0"/>
              </a:spcBef>
              <a:buNone/>
            </a:pPr>
            <a:r>
              <a:rPr lang="en" dirty="0">
                <a:latin typeface="Ubuntu"/>
                <a:ea typeface="Ubuntu"/>
                <a:cs typeface="Ubuntu"/>
                <a:sym typeface="Ubuntu"/>
              </a:rPr>
              <a:t>BY: </a:t>
            </a:r>
          </a:p>
          <a:p>
            <a:pPr algn="ctr"/>
            <a:r>
              <a:rPr lang="en-US" dirty="0">
                <a:latin typeface="Ubuntu"/>
                <a:ea typeface="Ubuntu"/>
                <a:cs typeface="Ubuntu"/>
                <a:sym typeface="Ubuntu"/>
              </a:rPr>
              <a:t>AUSAMA MAGID </a:t>
            </a:r>
          </a:p>
          <a:p>
            <a:pPr algn="ctr"/>
            <a:endParaRPr lang="en" dirty="0">
              <a:latin typeface="Ubuntu"/>
              <a:ea typeface="Ubuntu"/>
              <a:cs typeface="Ubuntu"/>
              <a:sym typeface="Ubuntu"/>
            </a:endParaRPr>
          </a:p>
        </p:txBody>
      </p:sp>
      <p:pic>
        <p:nvPicPr>
          <p:cNvPr id="10" name="Shape 41"/>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587399" y="489022"/>
            <a:ext cx="1393801" cy="1389478"/>
          </a:xfrm>
          <a:prstGeom prst="rect">
            <a:avLst/>
          </a:prstGeom>
          <a:noFill/>
          <a:ln>
            <a:noFill/>
          </a:ln>
        </p:spPr>
      </p:pic>
      <p:sp>
        <p:nvSpPr>
          <p:cNvPr id="11" name="Subtitle 2"/>
          <p:cNvSpPr txBox="1">
            <a:spLocks/>
          </p:cNvSpPr>
          <p:nvPr/>
        </p:nvSpPr>
        <p:spPr bwMode="gray">
          <a:xfrm>
            <a:off x="1435100" y="769650"/>
            <a:ext cx="62738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lnSpc>
                <a:spcPct val="90000"/>
              </a:lnSpc>
            </a:pPr>
            <a:r>
              <a:rPr lang="en-US" dirty="0">
                <a:solidFill>
                  <a:schemeClr val="bg1">
                    <a:lumMod val="65000"/>
                  </a:schemeClr>
                </a:solidFill>
              </a:rPr>
              <a:t>University of </a:t>
            </a:r>
            <a:r>
              <a:rPr lang="en-US" dirty="0" err="1">
                <a:solidFill>
                  <a:schemeClr val="bg1">
                    <a:lumMod val="65000"/>
                  </a:schemeClr>
                </a:solidFill>
              </a:rPr>
              <a:t>Salahaddin</a:t>
            </a:r>
            <a:endParaRPr lang="en-US" dirty="0">
              <a:solidFill>
                <a:schemeClr val="bg1">
                  <a:lumMod val="65000"/>
                </a:schemeClr>
              </a:solidFill>
            </a:endParaRPr>
          </a:p>
          <a:p>
            <a:pPr algn="ctr">
              <a:lnSpc>
                <a:spcPct val="90000"/>
              </a:lnSpc>
            </a:pPr>
            <a:r>
              <a:rPr lang="en-US" dirty="0">
                <a:solidFill>
                  <a:schemeClr val="bg1">
                    <a:lumMod val="65000"/>
                  </a:schemeClr>
                </a:solidFill>
              </a:rPr>
              <a:t>Department of Architecture</a:t>
            </a:r>
          </a:p>
          <a:p>
            <a:pPr algn="ctr">
              <a:lnSpc>
                <a:spcPct val="90000"/>
              </a:lnSpc>
            </a:pPr>
            <a:r>
              <a:rPr lang="en-US" dirty="0">
                <a:solidFill>
                  <a:schemeClr val="bg1">
                    <a:lumMod val="65000"/>
                  </a:schemeClr>
                </a:solidFill>
              </a:rPr>
              <a:t>2n d Stage</a:t>
            </a:r>
          </a:p>
          <a:p>
            <a:pPr algn="ctr">
              <a:lnSpc>
                <a:spcPct val="90000"/>
              </a:lnSpc>
            </a:pPr>
            <a:r>
              <a:rPr lang="en-US" baseline="30000" dirty="0">
                <a:solidFill>
                  <a:schemeClr val="bg1">
                    <a:lumMod val="65000"/>
                  </a:schemeClr>
                </a:solidFill>
              </a:rPr>
              <a:t>2022</a:t>
            </a:r>
            <a:endParaRPr lang="en-US" dirty="0">
              <a:solidFill>
                <a:schemeClr val="bg1">
                  <a:lumMod val="65000"/>
                </a:schemeClr>
              </a:solidFil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r>
              <a:rPr lang="en-US" sz="2800" b="0" dirty="0"/>
              <a:t>Benefits of concrete slabs</a:t>
            </a:r>
            <a:r>
              <a:rPr lang="en-US" sz="2800" dirty="0"/>
              <a:t>:</a:t>
            </a:r>
          </a:p>
        </p:txBody>
      </p:sp>
      <p:sp>
        <p:nvSpPr>
          <p:cNvPr id="73" name="Shape 7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10</a:t>
            </a:fld>
            <a:endParaRPr lang="en"/>
          </a:p>
        </p:txBody>
      </p:sp>
      <p:sp>
        <p:nvSpPr>
          <p:cNvPr id="8" name="Shape 65"/>
          <p:cNvSpPr txBox="1">
            <a:spLocks/>
          </p:cNvSpPr>
          <p:nvPr/>
        </p:nvSpPr>
        <p:spPr>
          <a:xfrm>
            <a:off x="76200" y="1200150"/>
            <a:ext cx="5410200" cy="106680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marL="342900" indent="-342900" algn="just">
              <a:buFont typeface="Wingdings" panose="05000000000000000000" pitchFamily="2" charset="2"/>
              <a:buChar char="Ø"/>
            </a:pPr>
            <a:endParaRPr lang="en-US" sz="1800" dirty="0"/>
          </a:p>
          <a:p>
            <a:pPr marL="342900" indent="-342900" algn="just"/>
            <a:r>
              <a:rPr lang="en-US" sz="1800" dirty="0"/>
              <a:t>   </a:t>
            </a:r>
          </a:p>
        </p:txBody>
      </p:sp>
      <p:sp>
        <p:nvSpPr>
          <p:cNvPr id="9" name="Rectangle 8"/>
          <p:cNvSpPr/>
          <p:nvPr/>
        </p:nvSpPr>
        <p:spPr>
          <a:xfrm>
            <a:off x="457200" y="1200150"/>
            <a:ext cx="3048000" cy="2523768"/>
          </a:xfrm>
          <a:prstGeom prst="rect">
            <a:avLst/>
          </a:prstGeom>
        </p:spPr>
        <p:txBody>
          <a:bodyPr wrap="square">
            <a:spAutoFit/>
          </a:bodyPr>
          <a:lstStyle/>
          <a:p>
            <a:pPr algn="just"/>
            <a:endParaRPr lang="en-US" sz="1600" dirty="0">
              <a:solidFill>
                <a:srgbClr val="FF0000"/>
              </a:solidFill>
              <a:latin typeface="Times New Roman" pitchFamily="18" charset="0"/>
              <a:cs typeface="Times New Roman" pitchFamily="18" charset="0"/>
            </a:endParaRPr>
          </a:p>
          <a:p>
            <a:pPr>
              <a:buFont typeface="Wingdings" pitchFamily="2" charset="2"/>
              <a:buChar char="Ø"/>
            </a:pPr>
            <a:r>
              <a:rPr lang="en-US" dirty="0">
                <a:solidFill>
                  <a:srgbClr val="FF0000"/>
                </a:solidFill>
                <a:latin typeface="Times New Roman" pitchFamily="18" charset="0"/>
                <a:cs typeface="Times New Roman" pitchFamily="18" charset="0"/>
              </a:rPr>
              <a:t>‘Durability</a:t>
            </a:r>
          </a:p>
          <a:p>
            <a:pPr algn="just"/>
            <a:r>
              <a:rPr lang="en-US" b="1" dirty="0">
                <a:latin typeface="Times New Roman" pitchFamily="18" charset="0"/>
                <a:cs typeface="Times New Roman" pitchFamily="18" charset="0"/>
              </a:rPr>
              <a:t>Long life</a:t>
            </a:r>
            <a:r>
              <a:rPr lang="en-US" dirty="0">
                <a:latin typeface="Times New Roman" pitchFamily="18" charset="0"/>
                <a:cs typeface="Times New Roman" pitchFamily="18" charset="0"/>
              </a:rPr>
              <a:t> — Concrete’s high embodied energy can be offset by its permanence. If reinforcement is correctly designed and placed, and if the concrete is placed and compacted well so there are no voids or porous areas, concrete slabs can have an almost unlimited life span.</a:t>
            </a:r>
          </a:p>
          <a:p>
            <a:endParaRPr lang="en-US" dirty="0">
              <a:latin typeface="Times New Roman" pitchFamily="18" charset="0"/>
              <a:cs typeface="Times New Roman" pitchFamily="18" charset="0"/>
            </a:endParaRPr>
          </a:p>
          <a:p>
            <a:pPr marL="457200" indent="-457200" algn="just">
              <a:buFont typeface="+mj-lt"/>
              <a:buAutoNum type="alphaUcPeriod"/>
            </a:pPr>
            <a:endParaRPr lang="en-US" sz="1600" dirty="0">
              <a:solidFill>
                <a:srgbClr val="0070C0"/>
              </a:solidFill>
              <a:latin typeface="Times New Roman" pitchFamily="18" charset="0"/>
              <a:cs typeface="Times New Roman" pitchFamily="18" charset="0"/>
            </a:endParaRPr>
          </a:p>
        </p:txBody>
      </p:sp>
      <p:pic>
        <p:nvPicPr>
          <p:cNvPr id="83970" name="Picture 2" descr="http://www.ruralbuilding.com.au/media/2014/03/waffle_pod.gif"/>
          <p:cNvPicPr>
            <a:picLocks noChangeAspect="1" noChangeArrowheads="1"/>
          </p:cNvPicPr>
          <p:nvPr/>
        </p:nvPicPr>
        <p:blipFill>
          <a:blip r:embed="rId3"/>
          <a:srcRect/>
          <a:stretch>
            <a:fillRect/>
          </a:stretch>
        </p:blipFill>
        <p:spPr bwMode="auto">
          <a:xfrm>
            <a:off x="4419600" y="1657350"/>
            <a:ext cx="3524250" cy="2705100"/>
          </a:xfrm>
          <a:prstGeom prst="rect">
            <a:avLst/>
          </a:prstGeom>
          <a:noFill/>
        </p:spPr>
      </p:pic>
    </p:spTree>
    <p:extLst>
      <p:ext uri="{BB962C8B-B14F-4D97-AF65-F5344CB8AC3E}">
        <p14:creationId xmlns:p14="http://schemas.microsoft.com/office/powerpoint/2010/main" val="127532546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r>
              <a:rPr lang="en-US" sz="2800" b="0" dirty="0"/>
              <a:t>Benefits of concrete slabs</a:t>
            </a:r>
            <a:r>
              <a:rPr lang="en-US" sz="2800" dirty="0"/>
              <a:t>:</a:t>
            </a:r>
          </a:p>
        </p:txBody>
      </p:sp>
      <p:sp>
        <p:nvSpPr>
          <p:cNvPr id="73" name="Shape 7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11</a:t>
            </a:fld>
            <a:endParaRPr lang="en"/>
          </a:p>
        </p:txBody>
      </p:sp>
      <p:sp>
        <p:nvSpPr>
          <p:cNvPr id="8" name="Shape 65"/>
          <p:cNvSpPr txBox="1">
            <a:spLocks/>
          </p:cNvSpPr>
          <p:nvPr/>
        </p:nvSpPr>
        <p:spPr>
          <a:xfrm>
            <a:off x="152400" y="1200150"/>
            <a:ext cx="5410200" cy="106680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marL="342900" indent="-342900" algn="just">
              <a:buFont typeface="Wingdings" panose="05000000000000000000" pitchFamily="2" charset="2"/>
              <a:buChar char="Ø"/>
            </a:pPr>
            <a:endParaRPr lang="en-US" sz="1800" dirty="0"/>
          </a:p>
          <a:p>
            <a:pPr marL="342900" indent="-342900" algn="just"/>
            <a:r>
              <a:rPr lang="en-US" sz="1800" dirty="0"/>
              <a:t>   </a:t>
            </a:r>
          </a:p>
        </p:txBody>
      </p:sp>
      <p:sp>
        <p:nvSpPr>
          <p:cNvPr id="9" name="Rectangle 8"/>
          <p:cNvSpPr/>
          <p:nvPr/>
        </p:nvSpPr>
        <p:spPr>
          <a:xfrm>
            <a:off x="533400" y="1200150"/>
            <a:ext cx="8077200" cy="3231654"/>
          </a:xfrm>
          <a:prstGeom prst="rect">
            <a:avLst/>
          </a:prstGeom>
        </p:spPr>
        <p:txBody>
          <a:bodyPr wrap="square">
            <a:spAutoFit/>
          </a:bodyPr>
          <a:lstStyle/>
          <a:p>
            <a:pPr algn="just"/>
            <a:endParaRPr lang="en-US" sz="1600" dirty="0">
              <a:solidFill>
                <a:srgbClr val="FF0000"/>
              </a:solidFill>
              <a:latin typeface="Times New Roman" pitchFamily="18" charset="0"/>
              <a:cs typeface="Times New Roman" pitchFamily="18" charset="0"/>
            </a:endParaRPr>
          </a:p>
          <a:p>
            <a:pPr>
              <a:buFont typeface="Wingdings" pitchFamily="2" charset="2"/>
              <a:buChar char="Ø"/>
            </a:pPr>
            <a:r>
              <a:rPr lang="en-US" dirty="0">
                <a:solidFill>
                  <a:srgbClr val="FF0000"/>
                </a:solidFill>
                <a:latin typeface="Times New Roman" pitchFamily="18" charset="0"/>
                <a:cs typeface="Times New Roman" pitchFamily="18" charset="0"/>
              </a:rPr>
              <a:t>Design issues</a:t>
            </a:r>
          </a:p>
          <a:p>
            <a:r>
              <a:rPr lang="en-US" b="1" dirty="0">
                <a:solidFill>
                  <a:srgbClr val="FF0000"/>
                </a:solidFill>
                <a:latin typeface="Times New Roman" pitchFamily="18" charset="0"/>
                <a:cs typeface="Times New Roman" pitchFamily="18" charset="0"/>
              </a:rPr>
              <a:t>Passive solar design</a:t>
            </a:r>
            <a:r>
              <a:rPr lang="en-US" dirty="0">
                <a:solidFill>
                  <a:schemeClr val="tx1"/>
                </a:solidFill>
                <a:latin typeface="Times New Roman" pitchFamily="18" charset="0"/>
                <a:cs typeface="Times New Roman" pitchFamily="18" charset="0"/>
              </a:rPr>
              <a:t> principles and high mass construction work well together, and concrete slabs are generally the easiest way to add thermal mass to a house. Living rooms should face north in all but hot humid climates, to enable winter sun to invest warmth into the slab. Concrete slabs perform better as the diurnal temperature range increases. </a:t>
            </a:r>
          </a:p>
          <a:p>
            <a:r>
              <a:rPr lang="en-US" b="1" dirty="0">
                <a:solidFill>
                  <a:srgbClr val="FF0000"/>
                </a:solidFill>
                <a:latin typeface="Times New Roman" pitchFamily="18" charset="0"/>
                <a:cs typeface="Times New Roman" pitchFamily="18" charset="0"/>
              </a:rPr>
              <a:t>Natural ventilation</a:t>
            </a:r>
            <a:r>
              <a:rPr lang="en-US" dirty="0">
                <a:solidFill>
                  <a:srgbClr val="FF0000"/>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must be provided for in the design, to allow heat stored in the slab to dissipate on summer evenings, particularly for slabs on upper storey's, where warm air accumulates. Zone off the upper space from lower living areas where possible and ensure the space can be naturally ventilated. This is particularly important if bedrooms are located upstairs, to maintain night-time sleeping comfort.</a:t>
            </a:r>
          </a:p>
          <a:p>
            <a:r>
              <a:rPr lang="en-US" b="1" dirty="0">
                <a:solidFill>
                  <a:srgbClr val="FF0000"/>
                </a:solidFill>
                <a:latin typeface="Times New Roman" pitchFamily="18" charset="0"/>
                <a:cs typeface="Times New Roman" pitchFamily="18" charset="0"/>
              </a:rPr>
              <a:t>Insulation of the slab edge</a:t>
            </a:r>
            <a:r>
              <a:rPr lang="en-US" dirty="0">
                <a:solidFill>
                  <a:srgbClr val="FF0000"/>
                </a:solidFill>
                <a:latin typeface="Times New Roman" pitchFamily="18" charset="0"/>
                <a:cs typeface="Times New Roman" pitchFamily="18" charset="0"/>
              </a:rPr>
              <a:t> </a:t>
            </a:r>
            <a:r>
              <a:rPr lang="en-US" sz="1600" dirty="0">
                <a:solidFill>
                  <a:srgbClr val="FF0000"/>
                </a:solidFill>
                <a:latin typeface="Times New Roman" pitchFamily="18" charset="0"/>
                <a:cs typeface="Times New Roman" pitchFamily="18" charset="0"/>
              </a:rPr>
              <a:t>in cooler climates prevents warmth escaping through the edges of the slab. This insulation needs to be designed to complement the footing design</a:t>
            </a:r>
            <a:endParaRPr lang="en-US" dirty="0">
              <a:solidFill>
                <a:srgbClr val="FF0000"/>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marL="457200" indent="-457200" algn="just">
              <a:buFont typeface="+mj-lt"/>
              <a:buAutoNum type="alphaUcPeriod"/>
            </a:pPr>
            <a:endParaRPr lang="en-US" sz="1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27532546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r>
              <a:rPr lang="en-US" sz="2800" b="0" dirty="0"/>
              <a:t>Benefits of concrete slabs</a:t>
            </a:r>
            <a:r>
              <a:rPr lang="en-US" sz="2800" dirty="0"/>
              <a:t>:</a:t>
            </a:r>
          </a:p>
        </p:txBody>
      </p:sp>
      <p:sp>
        <p:nvSpPr>
          <p:cNvPr id="73" name="Shape 7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12</a:t>
            </a:fld>
            <a:endParaRPr lang="en"/>
          </a:p>
        </p:txBody>
      </p:sp>
      <p:sp>
        <p:nvSpPr>
          <p:cNvPr id="8" name="Shape 65"/>
          <p:cNvSpPr txBox="1">
            <a:spLocks/>
          </p:cNvSpPr>
          <p:nvPr/>
        </p:nvSpPr>
        <p:spPr>
          <a:xfrm>
            <a:off x="152400" y="1200150"/>
            <a:ext cx="5410200" cy="106680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marL="342900" indent="-342900" algn="just">
              <a:buFont typeface="Wingdings" panose="05000000000000000000" pitchFamily="2" charset="2"/>
              <a:buChar char="Ø"/>
            </a:pPr>
            <a:endParaRPr lang="en-US" sz="1800" dirty="0"/>
          </a:p>
          <a:p>
            <a:pPr marL="342900" indent="-342900" algn="just"/>
            <a:r>
              <a:rPr lang="en-US" sz="1800" dirty="0"/>
              <a:t>   </a:t>
            </a:r>
          </a:p>
        </p:txBody>
      </p:sp>
      <p:sp>
        <p:nvSpPr>
          <p:cNvPr id="9" name="Rectangle 8"/>
          <p:cNvSpPr/>
          <p:nvPr/>
        </p:nvSpPr>
        <p:spPr>
          <a:xfrm>
            <a:off x="457200" y="1200150"/>
            <a:ext cx="8001000" cy="3170099"/>
          </a:xfrm>
          <a:prstGeom prst="rect">
            <a:avLst/>
          </a:prstGeom>
        </p:spPr>
        <p:txBody>
          <a:bodyPr wrap="square">
            <a:spAutoFit/>
          </a:bodyPr>
          <a:lstStyle/>
          <a:p>
            <a:pPr algn="just"/>
            <a:endParaRPr lang="en-US" sz="1600" dirty="0">
              <a:solidFill>
                <a:srgbClr val="FF0000"/>
              </a:solidFill>
              <a:latin typeface="Times New Roman" pitchFamily="18" charset="0"/>
              <a:cs typeface="Times New Roman" pitchFamily="18" charset="0"/>
            </a:endParaRPr>
          </a:p>
          <a:p>
            <a:pPr>
              <a:buFont typeface="Wingdings" pitchFamily="2" charset="2"/>
              <a:buChar char="Ø"/>
            </a:pPr>
            <a:r>
              <a:rPr lang="en-US" dirty="0">
                <a:solidFill>
                  <a:srgbClr val="FF0000"/>
                </a:solidFill>
                <a:latin typeface="Times New Roman" pitchFamily="18" charset="0"/>
                <a:cs typeface="Times New Roman" pitchFamily="18" charset="0"/>
              </a:rPr>
              <a:t>Finishing</a:t>
            </a:r>
          </a:p>
          <a:p>
            <a:r>
              <a:rPr lang="en-US" dirty="0">
                <a:latin typeface="Times New Roman" pitchFamily="18" charset="0"/>
                <a:cs typeface="Times New Roman" pitchFamily="18" charset="0"/>
              </a:rPr>
              <a:t>For the thermal mass of a concrete slab to work effectively, it must be able to interact with the house interior. Covering the slab with finishes that insulate, such as carpet, reduces the effectiveness of the thermal mass. However, the wide variety of finishes available does allow thermal mass to be utilized.</a:t>
            </a:r>
          </a:p>
          <a:p>
            <a:r>
              <a:rPr lang="en-US" dirty="0">
                <a:latin typeface="Times New Roman" pitchFamily="18" charset="0"/>
                <a:cs typeface="Times New Roman" pitchFamily="18" charset="0"/>
              </a:rPr>
              <a:t>For the thermal mass of a concrete slab to work effectively, it must be able to interact with the house interior.</a:t>
            </a:r>
          </a:p>
          <a:p>
            <a:endParaRPr lang="en-US" dirty="0">
              <a:latin typeface="Times New Roman" pitchFamily="18" charset="0"/>
              <a:cs typeface="Times New Roman" pitchFamily="18" charset="0"/>
            </a:endParaRPr>
          </a:p>
          <a:p>
            <a:r>
              <a:rPr lang="en-US" b="1" dirty="0">
                <a:solidFill>
                  <a:srgbClr val="FF0000"/>
                </a:solidFill>
                <a:latin typeface="Times New Roman" pitchFamily="18" charset="0"/>
                <a:cs typeface="Times New Roman" pitchFamily="18" charset="0"/>
              </a:rPr>
              <a:t>Tiles</a:t>
            </a:r>
            <a:r>
              <a:rPr lang="en-US"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fixed by cement or cement-based adhesives are commonly available in many colors, sizes and patterns, but avoid rubber-based adhesives which have an insulating effect</a:t>
            </a:r>
          </a:p>
          <a:p>
            <a:endParaRPr lang="en-US" dirty="0">
              <a:latin typeface="Times New Roman" pitchFamily="18" charset="0"/>
              <a:cs typeface="Times New Roman" pitchFamily="18" charset="0"/>
            </a:endParaRPr>
          </a:p>
          <a:p>
            <a:r>
              <a:rPr lang="en-US" b="1" dirty="0">
                <a:solidFill>
                  <a:srgbClr val="FF0000"/>
                </a:solidFill>
                <a:latin typeface="Times New Roman" pitchFamily="18" charset="0"/>
                <a:cs typeface="Times New Roman" pitchFamily="18" charset="0"/>
              </a:rPr>
              <a:t>Polished concrete</a:t>
            </a:r>
            <a:r>
              <a:rPr lang="en-US" dirty="0"/>
              <a:t> </a:t>
            </a:r>
            <a:r>
              <a:rPr lang="en-US" dirty="0">
                <a:latin typeface="Times New Roman" pitchFamily="18" charset="0"/>
                <a:cs typeface="Times New Roman" pitchFamily="18" charset="0"/>
              </a:rPr>
              <a:t>includes two distinct types of finishes: trowel finished floors (with or without post-applied finishes), and ground and polished or abrasive blasted floors</a:t>
            </a:r>
          </a:p>
          <a:p>
            <a:endParaRPr lang="en-US" dirty="0">
              <a:latin typeface="Times New Roman" pitchFamily="18" charset="0"/>
              <a:cs typeface="Times New Roman" pitchFamily="18" charset="0"/>
            </a:endParaRPr>
          </a:p>
          <a:p>
            <a:pPr marL="457200" indent="-457200" algn="just">
              <a:buFont typeface="+mj-lt"/>
              <a:buAutoNum type="alphaUcPeriod"/>
            </a:pPr>
            <a:endParaRPr lang="en-US" sz="1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27532546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r>
              <a:rPr lang="en-US" sz="2800" dirty="0"/>
              <a:t>Concrete Slab Roof Types :</a:t>
            </a:r>
          </a:p>
        </p:txBody>
      </p:sp>
      <p:sp>
        <p:nvSpPr>
          <p:cNvPr id="73" name="Shape 7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13</a:t>
            </a:fld>
            <a:endParaRPr lang="en"/>
          </a:p>
        </p:txBody>
      </p:sp>
      <p:sp>
        <p:nvSpPr>
          <p:cNvPr id="8" name="Shape 65"/>
          <p:cNvSpPr txBox="1">
            <a:spLocks/>
          </p:cNvSpPr>
          <p:nvPr/>
        </p:nvSpPr>
        <p:spPr>
          <a:xfrm>
            <a:off x="152400" y="1200150"/>
            <a:ext cx="5410200" cy="106680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marL="342900" indent="-342900" algn="just">
              <a:buFont typeface="Wingdings" panose="05000000000000000000" pitchFamily="2" charset="2"/>
              <a:buChar char="Ø"/>
            </a:pPr>
            <a:endParaRPr lang="en-US" sz="1800" dirty="0"/>
          </a:p>
          <a:p>
            <a:pPr marL="342900" indent="-342900" algn="just"/>
            <a:r>
              <a:rPr lang="en-US" sz="1800" dirty="0"/>
              <a:t>   </a:t>
            </a:r>
          </a:p>
        </p:txBody>
      </p:sp>
      <p:sp>
        <p:nvSpPr>
          <p:cNvPr id="9" name="Rectangle 8"/>
          <p:cNvSpPr/>
          <p:nvPr/>
        </p:nvSpPr>
        <p:spPr>
          <a:xfrm>
            <a:off x="457200" y="1200150"/>
            <a:ext cx="8153400" cy="1231106"/>
          </a:xfrm>
          <a:prstGeom prst="rect">
            <a:avLst/>
          </a:prstGeom>
        </p:spPr>
        <p:txBody>
          <a:bodyPr wrap="square">
            <a:spAutoFit/>
          </a:bodyPr>
          <a:lstStyle/>
          <a:p>
            <a:pPr algn="just"/>
            <a:r>
              <a:rPr lang="en-US" dirty="0">
                <a:latin typeface="Times New Roman" pitchFamily="18" charset="0"/>
                <a:cs typeface="Times New Roman" pitchFamily="18" charset="0"/>
              </a:rPr>
              <a:t>Concrete slab, a very common and important structural element, are constructed to provide flat, useful surfaces. It is a horizontal structural component, with top and bottom surfaces parallel or near so.</a:t>
            </a:r>
          </a:p>
          <a:p>
            <a:pPr algn="just"/>
            <a:endParaRPr lang="en-US" dirty="0">
              <a:latin typeface="Times New Roman" pitchFamily="18" charset="0"/>
              <a:cs typeface="Times New Roman" pitchFamily="18" charset="0"/>
            </a:endParaRPr>
          </a:p>
          <a:p>
            <a:pPr marL="457200" indent="-457200" algn="just">
              <a:buFont typeface="+mj-lt"/>
              <a:buAutoNum type="alphaUcPeriod"/>
            </a:pPr>
            <a:endParaRPr lang="en-US" sz="1600" dirty="0">
              <a:solidFill>
                <a:srgbClr val="FF0000"/>
              </a:solidFill>
              <a:latin typeface="Times New Roman" pitchFamily="18" charset="0"/>
              <a:cs typeface="Times New Roman" pitchFamily="18" charset="0"/>
            </a:endParaRPr>
          </a:p>
          <a:p>
            <a:pPr marL="457200" indent="-457200" algn="just">
              <a:buFont typeface="+mj-lt"/>
              <a:buAutoNum type="alphaUcPeriod"/>
            </a:pPr>
            <a:endParaRPr lang="en-US" sz="1600" dirty="0">
              <a:solidFill>
                <a:srgbClr val="0070C0"/>
              </a:solidFill>
              <a:latin typeface="Times New Roman" pitchFamily="18" charset="0"/>
              <a:cs typeface="Times New Roman" pitchFamily="18" charset="0"/>
            </a:endParaRPr>
          </a:p>
        </p:txBody>
      </p:sp>
      <p:graphicFrame>
        <p:nvGraphicFramePr>
          <p:cNvPr id="14" name="Diagram 13"/>
          <p:cNvGraphicFramePr/>
          <p:nvPr/>
        </p:nvGraphicFramePr>
        <p:xfrm>
          <a:off x="1066800" y="1885950"/>
          <a:ext cx="73152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32546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r>
              <a:rPr lang="en" dirty="0"/>
              <a:t>From Previous Lecture:</a:t>
            </a:r>
          </a:p>
        </p:txBody>
      </p:sp>
      <p:sp>
        <p:nvSpPr>
          <p:cNvPr id="50" name="Shape 5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r>
              <a:rPr lang="en" sz="3600" b="1" dirty="0"/>
              <a:t>Arches Syasytems and Materials:</a:t>
            </a:r>
          </a:p>
          <a:p>
            <a:pPr marL="457200" lvl="0" indent="-419100">
              <a:buFont typeface="Arial"/>
              <a:buChar char="●"/>
            </a:pPr>
            <a:r>
              <a:rPr lang="en-US" sz="3200" dirty="0"/>
              <a:t>Definitions</a:t>
            </a:r>
          </a:p>
          <a:p>
            <a:pPr marL="457200" lvl="0" indent="-419100">
              <a:buFont typeface="Arial"/>
              <a:buChar char="●"/>
            </a:pPr>
            <a:r>
              <a:rPr lang="en-US" sz="3200" dirty="0"/>
              <a:t>Material</a:t>
            </a:r>
          </a:p>
          <a:p>
            <a:pPr marL="457200" lvl="0" indent="-419100">
              <a:buFont typeface="Arial"/>
              <a:buChar char="●"/>
            </a:pPr>
            <a:r>
              <a:rPr lang="en-US" sz="3200" dirty="0"/>
              <a:t>Terminology</a:t>
            </a:r>
          </a:p>
          <a:p>
            <a:pPr marL="457200" lvl="0" indent="-419100">
              <a:buFont typeface="Arial"/>
              <a:buChar char="●"/>
            </a:pPr>
            <a:r>
              <a:rPr lang="en-US" sz="3200" dirty="0"/>
              <a:t>Advantage &amp; Disadvantage</a:t>
            </a:r>
          </a:p>
          <a:p>
            <a:pPr marL="457200" lvl="0" indent="-419100">
              <a:buFont typeface="Arial"/>
              <a:buChar char="●"/>
            </a:pPr>
            <a:r>
              <a:rPr lang="en-US" sz="3200" dirty="0"/>
              <a:t>Proportion </a:t>
            </a:r>
          </a:p>
          <a:p>
            <a:pPr marL="457200" lvl="0" indent="-419100">
              <a:buFont typeface="Arial"/>
              <a:buChar char="●"/>
            </a:pPr>
            <a:r>
              <a:rPr lang="en-US" sz="3200" dirty="0"/>
              <a:t>Types &amp; Geometry</a:t>
            </a:r>
          </a:p>
          <a:p>
            <a:pPr marL="457200" lvl="0" indent="-419100"/>
            <a:endParaRPr lang="en" dirty="0"/>
          </a:p>
          <a:p>
            <a:pPr>
              <a:spcBef>
                <a:spcPts val="0"/>
              </a:spcBef>
              <a:buNone/>
            </a:pPr>
            <a:endParaRPr dirty="0"/>
          </a:p>
        </p:txBody>
      </p:sp>
      <p:pic>
        <p:nvPicPr>
          <p:cNvPr id="51" name="Shape 51"/>
          <p:cNvPicPr preferRelativeResize="0"/>
          <p:nvPr/>
        </p:nvPicPr>
        <p:blipFill>
          <a:blip r:embed="rId3">
            <a:alphaModFix/>
          </a:blip>
          <a:stretch>
            <a:fillRect/>
          </a:stretch>
        </p:blipFill>
        <p:spPr>
          <a:xfrm>
            <a:off x="5616974" y="1352549"/>
            <a:ext cx="3069825" cy="3069825"/>
          </a:xfrm>
          <a:prstGeom prst="rect">
            <a:avLst/>
          </a:prstGeom>
          <a:noFill/>
          <a:ln>
            <a:noFill/>
          </a:ln>
        </p:spPr>
      </p:pic>
      <p:sp>
        <p:nvSpPr>
          <p:cNvPr id="52" name="Shape 5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a:t>
            </a:fld>
            <a:endParaRPr lang="en"/>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dirty="0"/>
              <a:t>The Contents of This Class Lecture</a:t>
            </a:r>
          </a:p>
        </p:txBody>
      </p:sp>
      <p:sp>
        <p:nvSpPr>
          <p:cNvPr id="65" name="Shape 6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a:buFont typeface="Arial"/>
              <a:buChar char="●"/>
            </a:pPr>
            <a:r>
              <a:rPr lang="en-US" sz="2200" dirty="0"/>
              <a:t>Definitions:</a:t>
            </a:r>
          </a:p>
          <a:p>
            <a:pPr marL="457200" lvl="0" indent="-419100">
              <a:buFont typeface="Arial"/>
              <a:buChar char="●"/>
            </a:pPr>
            <a:r>
              <a:rPr lang="en-US" sz="2200" dirty="0"/>
              <a:t>Factors effecting in</a:t>
            </a:r>
          </a:p>
          <a:p>
            <a:pPr marL="457200" lvl="0" indent="-419100"/>
            <a:r>
              <a:rPr lang="en-US" sz="2200" dirty="0"/>
              <a:t>Architecture</a:t>
            </a:r>
          </a:p>
          <a:p>
            <a:pPr marL="457200" lvl="0" indent="-419100">
              <a:buFont typeface="Arial"/>
              <a:buChar char="●"/>
            </a:pPr>
            <a:r>
              <a:rPr lang="en-US" sz="2200" dirty="0"/>
              <a:t>Factors effecting in</a:t>
            </a:r>
          </a:p>
          <a:p>
            <a:pPr marL="457200" lvl="0" indent="-419100"/>
            <a:r>
              <a:rPr lang="en-US" sz="2200" dirty="0"/>
              <a:t>Structure</a:t>
            </a:r>
          </a:p>
          <a:p>
            <a:pPr marL="457200" lvl="0" indent="-419100"/>
            <a:r>
              <a:rPr lang="en-US" sz="2200" dirty="0"/>
              <a:t>Types of roof slab system</a:t>
            </a:r>
          </a:p>
          <a:p>
            <a:pPr marL="457200" lvl="0" indent="-419100"/>
            <a:endParaRPr lang="en-US" sz="2200" dirty="0"/>
          </a:p>
          <a:p>
            <a:pPr marL="457200" lvl="0" indent="-419100">
              <a:buFont typeface="Arial"/>
              <a:buChar char="●"/>
            </a:pPr>
            <a:r>
              <a:rPr lang="en-US" sz="2200" dirty="0"/>
              <a:t>Class work</a:t>
            </a:r>
          </a:p>
          <a:p>
            <a:pPr marL="457200" lvl="0" indent="-419100">
              <a:buFont typeface="Arial"/>
              <a:buChar char="●"/>
            </a:pPr>
            <a:r>
              <a:rPr lang="en-US" sz="2200" dirty="0"/>
              <a:t>Homework </a:t>
            </a:r>
          </a:p>
          <a:p>
            <a:pPr marL="457200" lvl="0" indent="-419100">
              <a:buFont typeface="Arial"/>
              <a:buChar char="●"/>
            </a:pPr>
            <a:endParaRPr lang="en-US" sz="2200" dirty="0"/>
          </a:p>
          <a:p>
            <a:pPr marL="38100" lvl="0"/>
            <a:endParaRPr lang="en-US" sz="2200" dirty="0"/>
          </a:p>
          <a:p>
            <a:pPr marL="38100" lvl="0"/>
            <a:endParaRPr lang="en-US" sz="2400" dirty="0"/>
          </a:p>
          <a:p>
            <a:pPr marL="38100" lvl="0"/>
            <a:endParaRPr lang="en-US" dirty="0"/>
          </a:p>
        </p:txBody>
      </p:sp>
      <p:sp>
        <p:nvSpPr>
          <p:cNvPr id="66" name="Shape 6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3</a:t>
            </a:fld>
            <a:endParaRPr lang="en"/>
          </a:p>
        </p:txBody>
      </p:sp>
      <p:pic>
        <p:nvPicPr>
          <p:cNvPr id="40964" name="Picture 4" descr="http://z5.ifrm.com/30192/69/0/p1140654/969363_631814650169563_624450572_n.jpg"/>
          <p:cNvPicPr>
            <a:picLocks noChangeAspect="1" noChangeArrowheads="1"/>
          </p:cNvPicPr>
          <p:nvPr/>
        </p:nvPicPr>
        <p:blipFill>
          <a:blip r:embed="rId3"/>
          <a:srcRect/>
          <a:stretch>
            <a:fillRect/>
          </a:stretch>
        </p:blipFill>
        <p:spPr bwMode="auto">
          <a:xfrm>
            <a:off x="3733800" y="1200150"/>
            <a:ext cx="4964610" cy="3733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r>
              <a:rPr lang="en-US" sz="2800" dirty="0"/>
              <a:t>Definition of Floor and Slab System :</a:t>
            </a:r>
          </a:p>
        </p:txBody>
      </p:sp>
      <p:sp>
        <p:nvSpPr>
          <p:cNvPr id="73" name="Shape 7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4</a:t>
            </a:fld>
            <a:endParaRPr lang="en"/>
          </a:p>
        </p:txBody>
      </p:sp>
      <p:sp>
        <p:nvSpPr>
          <p:cNvPr id="51210" name="AutoShape 10" descr="data:image/jpeg;base64,/9j/4AAQSkZJRgABAQAAAQABAAD/2wCEAAkGBxQTEhUUExMWFRUXGBwbGBYYFxsbHxshHx4bGxwYHSAgKCggHholHCAcIzEhJSorLi4vHyAzODMsOSgtLisBCgoKDAwMFA8PFCwcHBw3LCwsLCwsLCwsKywsLCwsLCwsLCwsKywsLCwsLCwsLCwsLCwsLCwsLCwsLCwrKywsLP/AABEIAJcBTgMBIgACEQEDEQH/xAAcAAACAgMBAQAAAAAAAAAAAAAABQYHAgMEAQj/xABJEAACAQIEBAQEBAEICAQHAQABAgMEEQASITEFEyJBBhRRYQcycZEjUoGhQhUkM1ViscHRFjRDcoKT8PElU9LhY3N0lKKy0zX/xAAUAQEAAAAAAAAAAAAAAAAAAAAA/8QAFBEBAAAAAAAAAAAAAAAAAAAAAP/aAAwDAQACEQMRAD8AuzzCfmX7jB5hPzL9xhNFwOHnsCgK5QQvYX0/w/c4xoeBRHmgqDZiq+wtcH66/sMA78wn5l+4weYT8y/cYj0XBojTFsozWJufY7fSw/fGdZwOLlR5VsbqCe5B0P664B95hPzL9xg8wn5l+4wlq+CQ82IBAFN7gewzf+2PV4JD5ggoMuQEL2Gtv8L/AK4Bz5hPzL9xg8wn5l+4wlouBQlpQyA2aw9ha+nvr+wxpg4LEaZiVGbqN/8AdNrD7fucBIPMJ+ZfuMHmE/Mv3GENTwWLkoQljdbnuc2hH7428S4JCDHlQKC4Ugd7/wDb98A58wn5l+4weYT8y/cYTTcDh56dAylSco9R6+2v7YKfgcPOkBQFQFIHYX3/ALv3wDnzCfmX7jB5hPzL9xhHQ8CiKygrdszKGPa2x/fGr+R4vK5wgz2zZj9dvpbASHzCfmX7jB5hPzL9xhHXcChCxWW3Uqk9zfS598Z1HBIefGMgykN0j1Hr9/2wDnzCfmX7jB5hPzL9xhNDwOHnuCgK5QQvYX/7fvjGh4FERKCoJDFVPppcH66/sMA78wn5l+4weYT8y/cYj0fBojSlsgzWJufY7fSwxsrOBxCOPKtjmUE9yDof1wD3zCfmX7jB5hPzL9xhNU8EhE0VoxlOa4+gvgbgcPmAMgy5Ccva4NvtrgHPmE/Mv3GDzCfmX7jCak4JDzZQUBAtYdhfX9saqPgcRikuoLAsA3pbQWwD7zCfmX7jB5hPzL9xiPS8Hi8sHCDNYMT637fTXG6v4FCDEAlhmCn1Om5+374B35hPzL9xg8wn5l+4wmk4HDz1GQZSpOXtcaa+2v7YKXgkPOkBQEALYdur/tgHPmE/Mv3GDzCfmX7jCKh4FEUkBUFgzKGPa2xGNbcHi8rnCDPbNmP12+lsBIfMJ+ZfuMHmE/Mv3GEdfwKECIBbdQU+pv3PvjOfgkPPj6BlIPSPUevtr+2Ac+YT8y/cYPMJ+ZfuMJ6fgkPOkBQFbKQOwvv/AHYxouBw55QyA2IA9gRfT31/bAOvMJ+ZfuMHmE/Mv3GEFNwSLy7kqM/V1f7umntp+5xlUcHi8tmCANlDX+xIPtgHvmE/Mv3GDzCfmX7jCOu4FCBFZLXYKfU37n3xnPwSHnx9AykN0j1Hr7a/tgHPmE/Mv3GDzCfmX7jCaDgcPPcFAVCghewv/wBv3xhQ8CiIlBUEhioJ7aXB+uv7YB55hPzL9xg8wn5l+4xHl4PEaXNkGaxa59jt9LYz4jwOIRJkUA6XOtzp3t3wGiHxnw8zufPUoGQAHzEdjqSdb++MKHxtQASsaylBzFgvmIrnQba6k2wmnqmILNTVCKCLASs5ue5McrDLY7G1ztjN62qVreVJjJOUiWMS9yAVY20A35l9Nu2AYp4yoBSkedpcxDDL5iO+pOu/vfGyt8aUHLjAraU6oTaePQCxNxfCxKx7AGGdjmPypJbdtMyb9hobb4xyzN1MJERRmyjNnbvlVb5zoLWY2Jux0sCDiq8aUHOi/ntKQLkt5iKwuCLb4I/GdAahr1tKAEADeYisdb739/2wk8+cxIRitg3U8iFT6NrkAI0sSNdL642irnBzciZ200tFGiDewzv+I39u5B12GAa0XjagvMxraUdVwPMRa2FtNddv3xqi8aUApm/nlLmOYZfMR36mPv6G+FiPKyqMlSXGmdbICL65z1R3Ft/rr2xpNeEKo0imQ2KxZ5eom91WQtZvYlFGo2vgHVX4zoOTGBW0p+S4E8elrE3F/a2NvEvGlBmiAraUjPckVERtbTXX3/bCR6llDMI3QWv+PLUKbm4uAuZrXAG1rjTGtqpmsRCzkNlHLqnRQSdFcO6vft8nqbYCQSeNKDzCfz2lsFPV5iK1zb302/fBS+NKAzSk1tKBZQCaiLW19b39xhK8hZmhdpUkK9DiQLmNrnILrmUEEZmXUd+2BKuZI8kkcpYaZwubc2BzqAASCNCLf4g2oPG1AElY1lMDmZspqI7nQaDXXGpvGNAKUKK2lLFcuXzEVx72vhcOcFbTlg5f6SVne99rgMqH1C3A9NSBsgrpACjQzSuhsxjChTtrnYhLWsdwb9htgGdf40oCIgK2lIzqSfMR9Nrbi/8A1bGU/jOgM8f89pbBW6vMRWue2/t++FMdXIurQyoEBLZnjYNexBP4hIG+4AGuOan4gXzFVBe4ZkFVIxUE6XANkuLa7D3wEgg8aUBnkvW0oGUAE1EVja99b++MKHxvQBZWNZSg5iwXzEVzoPfUkjClZWDlvLznKRoszSKNBe6K5Jvf0I9bYyqOLtGo5kMrdVg2RkF792XawuSNfbXTAd6+MqAUtvO0uYgjL5iO+pOu/vfGyu8aUGSICtpT1ITaePpAsdRe+Epq5HQsAVDAkMFqWC66a3Hpb5dNL4xpnLAgwVgcEhlE0hHc/NmAXTXXLof0wD+p8aUHPi/ntLYAkt5iK2oItv8A9Xx6fGlB5gfz2lsEIzeYisSSD6+xxHWqX5asrSJGpJZrSSd9QZW2VbWICvse4x2PVuCeiYi4IMacwW9AVJBub6G2hwDWj8aUHMmJraUai16iLW1xcG//AFfGuj8bUAhcmspQxZjl8xGDrqO/vvhLGKxHBdmcXvlEa5rXt8qE6baG9j39dlRUOzRk09URs2Xmx620YKLBtNCB9bYBlP4xoPKqoraUkqFtz4rj3Ivtpjo4h404eWiAraUjPmJ8xHpbTXXTf9sJ2klchRDJDf8A2kspGg16VEha590GMpXmDA+WkK3uCk91I2KnPIvV6D98A3fxpQeYX+e0tgh6vMRWubH102wUnjSgM0pNbSqOkAmoi1tfW9/cYTTzySG5pqggMQOXKIrAW3XmLmN7/Lmv9saWVrsORVkb5+e8QA11KSSqwK97Cx7HAOqDxtQCORjWUoJZmy+Yiub623xrk8Y0ApQoraUsVy5fMRXHuRfbC+GoZSC0VQTa5uzPtls1omK23230vrjVW1LBrKsq6Fjn55Pe34aGwXYDM6m2tvQHnEPGlAeUBW0pGcMT5iPS1txf3/bGU3jSgM6fz2lsFbq8xFa57b6bfvhJHUM6Z+ZMTcWKoIxbSx5bhiBe+7G/rjpmqJkPycxH/ijDFgRbTLbKi/8AFfbfsDKm8aUBmkvW0oFlAJqIrG176398Y0XjWgzTMa2lHVoPMRa2FtNddv3wqjq5SRenmNhqoeK/br6ZCTY3Ftyex2xqm4nUqFflplJNonB5jX0FgAcugv1bnfLuQa0/jSgFO388pcxLdPmI79RPvroce1XjKg8qFFbSklAthUR3GljpfthTPVSN1ikqBcAgc0IAdrMgkBsTe1gd8e+ZfVzTVSMouqsZSvfVgrMCL+p/TAOeIeNKD8ICtpSM4JPmI9LW3F/f9sZTeNKAzp/PaWwVurzEVrntvpt++ENc07hUtMhvluVAaTv08l7ob/nFgttjjYs7ahIJnCkh1WoEja31H4mYEa6e+5tgHVP40oDPJetpQMqgE1EVja/e/vjXQeNqALKxrKUHMWC+YiudB76nTC8VbFMrU9UumuWN7j06uomwAuQdcaWlcAhYpNP45HmQamwYhnzWtc2ANzpcb4BiPGNAKXL52lLWK5fMRX1J1tf9cbOJeNqDlplrKVr20FRHpp31vhHU5kdQz5y3yIktSCTrfRcxNh2IttjNKhnsVFUe16eRXU23JzoWU+xC76XtfAcsssdO6jNIBls1kRQoO+cABHB2uoDLp21x5TzhwqxPPJb5SkcakaHozzNkJA317eumOyTiDrcNJTK1tFcPm77K6A3OvptjO85FuZG4UWUiGQ2OUG1iyqbC/VnsdNjpgOCaaMFbsVsxMgmLrcA30XSJ0vcZhe50G+mcYJQuq1cI3WwDCRTrbqWQoQL6DKOwttjoUygKRIoDMSBdVGYg62tJb6X1998a6uR7sk08Km17P0syCxGVsxVgdAdEtfbUDAamqUiUxwyLTgkkvLEyyOxvcZcqNcjXM1730BGMKgwraWJ2XIFRnVYwpPaMAxs7XsWyjQa2K3x2CqAcrAWIsA6RsrIDsCQ5KodRYLa99jjCsmu4WebIVBdOcmZDfQnMsgU7WK3Uj6HAc7RuY1ewYg6IXCi5uDltGzDQn+I4wNRGcgRMrj5+UGJv2Azi5YWOmW2OiJ3JHLnjtmuuSmlYXve4YSWK2v0+ltcbJ66oUBzUxKrblqWUMNbdIaa5XX+Fjbe1tgyIOa7PUDa6imcMbEkLcNYnsbAg+mNFPxOFzafMXIOaQxumXb8NHsGIX30vt7ArGFytXRlzbqKFTYahQpkYNe53ddTjOGrYXlFRTWtq6xvCLHW2UO5Zhbbp3+mA0JNGwRDUVDsCSp5aOU+hWK9z6G+/642meQAsWkyhh+Ly4yAQRoVWQuCANdAvuDpjZVNUOjKzyMgALqI9SABp0zZlB3IO+uxxzUFby4yVlgSMGwDFwe1gALi97WF/bXAZ50IZvNpkzLmcRLY2tuQ5tbQH+8Y3U6iZ86zI7gWzqhFluQqWV7MdyCxta1rk41Vc0pCvdnsb5+SqAeirmu99O+n3sNUnGDJZFq4kJNzG1M6ya/M1i52J2y3vpgCYR5MkqWksCM+dwxVrKVBuqkjUgbG+NtNUOcxkqeonUZOae/yjN0qO2+5tjpAlXKEMwjN7LI6h2uDmZomCEX3sz39vXnr66TKFd53Y/K6JyF7asSxzn6dOu2A1meM3XzGeTMfwRaMsexIUPKSbCwBAF/ocZRLFHYVGRA6grJ1KwYEhkLOW5h9Nbn0x0zVE6A5jUdI1ANKX0Auc17M1r3yqDjkpuL5AVSrhMW6s5ZWH5kItYSLrobHbAeeQprhiJy97giNyL9mAKEX73sdsDyU5yiWqd2OrK0gi1/tGMI51sLE2OvTjZWG13jnp406QpmEZLi2j53IVr3/bHi8RhFk86iM+W/Jlhy3IteMSBwqk+lhqfrgOiprAUGRHVBa4MUgGUbgFwA1+1iSRtfHPVVlO4GR8gs1zFFcEG3QYwOu51sdtSLEXxsir2RTIK5HW38UX4l9iGZJApIN9Ag/TfHRedxYVBF9FLMFDEa2CHMcpP9sHttgFo6Q4aedWZdDLSpG7AfwAkZcl7EixJuNRjOnIChDUTggaxxmDKqjbMxQAdOuV2++OoVdTlYs2gvdWgZV3tqzTFHA9Vxz1laH6aiphRSdVZVtuCGBExW5OmY32ItgDMiqrNK9OpGXMeUy5D2RltHqR3zEaXAuL+QGFyVpnlIA6pTUSSrrYZbycxSxNjZQBp+mM+HM6qOTUxlGJOVIDJbvYtGyrm/skFtd8Hm3Gawe5YMWejqBbvdjqEGuitY7HXTAaajiPKLK0rh7/ACinMmb3D3RdO9wMb0qCx0qVYDXSmZm01vlDkDU7n3wIVOdxUwqb2IDbjS4H9rWwB1vofTHRMSQ3NlcAKGOb8QgHMQD/ALO49QjdrE4Dkm5JsZ5JMoXpOWWm1v1WZCGtbfqttj0vTyAWnd4/mMRCuuhAJzkZwcvub2tc2xjS1/LjLGohiKG3POTKVa90lRWjAYWHodt9sYrxd3KgS+Ye+rI7U8ai/SE6iGZt9WtqMBslqYsxszxxsNwLgW2sJNVB2DAFP3x4vEhfIlRIwYdbSQqQL3+ZwY1v6Kqs3f1ON5rGyg8+oYm5WFyoa97AM8YuI1OubTQak49lSYMwFQhZVF2YTkFSbEE864A3zel9MBr5yKQXlnOa9m5LRKLkEa5WBX6sdbaDGFNWxRqAKtI/QPEvSTe+Vs6C+p98bIJ2BAVhA2liJEmRtgwsJAy3BFhcg2vYG9/DWlyuerU5RcxRpJ06WGfK9yCB/Y3774DyQXuwmqGBIuzU+ZTruMqqQf8AiO1u4ONcrKM5eqZSf/gKufSyqS+YBb36Rre+uN0rA9S1aFfy8tLjKbkL1izXJ+cNc/rj0jI2ZZXUKtmmknVs+lypj6bnuChGU+1xgMBVLmGasIRgVJRBHuRdSSzWuL62v2B1xzmSFjHlTPkAVWjWzoQfkjAFyH736fXTDIPM7XFVGBl0Jhdso0vmPN321uLe+PKWapKgo6lQCBZc2f1cATdTHU9r30F8BqeN4xdubEptmzRxS5dhcmKwC7dV2Prl3xhEC4yrUOy75Y6YgEjSzN1WGm49QTvrjDRKq8yOaSRiwBJlkQAki4AaUAG51U6jYEa4yYIZcrzRuV+dZATYWv0F2bKbkWvv++AzgnjjYc6OVGIurTurr9VZei+uzHMPQY5qniiu5NOrP+Z45GRfewBykk7lQMbpKqRFKx1CuFJIIjaViuou4zxga6fMc1ttMa6niU1lKVOp1t5ZlYA6m5dybXsAO3vgEsXwzYHLR8Tqo20ZtyLdicpT9ziF8L8Q19MpnFTFNEZCoEsgzSWbLm1Nxcd81rD2xdHjvi3laCeZD1qllvbRm6Qbd7E7DsO+Evwxo54qCCGQZUCs+ZXAPWTIEt8wbq11FtvqET8PfEZZnjiePlMWvYsMpJvlF2yhFFzqb9u5xOomla45cZRzfqlR1HSLtYEk6flt7Wvhb8UzE9OlO8KTVVQwjp0JOZCR/S33Cpv6eumIHTU1ZwcK1XClRTMSMyjNyrEDRgAVzXsFvlP6YCyxmlisBG0dyciFoD83zoQStxoQCNdO+M6VJGyl1KKqgZm5RdydQUKlsvfq0Ppbsno3gmHOghqGjYA2WpMQXcFmUSIrLpbTMTbvfHUtLGxH4U7aEHJWynqBF7BJrBddjbAd7RhrXVWbmEAlc2lzcHNcnTXffXHNJVBGZEZLF1OUSqjA3W45ZsLehB1vc276vJjq/mtSR1AOKwj10AM+YP6sQO9zhP4r8Yx0EXJSCZCVsolCtmIIuWzEltx2trocB38b4r5cZpXmpkJuWeojdmAGqpH13Y6iwsANSfSF1XjuarqBFRcqBSLLLUshNwbhszAkPr8oudvoFNdwyoiqaap4lGrRTnoGfLHGb3CyWR1VRctkC/m98Xrwp6gRqJVQNb5I26Rb+FdBcW1199sBTD+G61+Ix0lZWdVShfNG989gxyE20JKm1wRtYX0xMan4N8PiQPLJUAaAkyRi5Pp0dz2x0fFWqFK3Dqo5HaKpsQ2hyspvb+zYb+uXEs4eKmSQmXJFHYEcpzJnuASLkLYAkjQa2vcXtgIDW/C6ligkqYaqqjSKNnDBwflBa4IQEdth64iVLxriNHFDUNWQtzUDpDIWaUrbTdQ2u2j6337izvjJVMnDmSIkyVEqQi2nzkkjXsQpX9frhl4aoaiKGOKS6LEqqiiRXLBQFALBVIWw9b7jAQTgXxEEkgjqIVhlC3HMkEak+uZ7ZdL2HVe+JZT1bRdFo8mYsgaSMWvY2G62B7htrYRfFdxUtDw6FIpKk9bSvYchbiwDfwtIQBbXTLobg4jwNfwXonBkpHYFWF2Ctc2jY6KpIFyNQRa3fAWHE8wALrH1PfSTMSxuMpUgqFtoDmPrYYzgqJVDhUjBJYtkkUZbWsLEAab6E31xxUwinVZVomeOXr6o2OjLe6C9hdtdPU4zahU/LSzFvl/FaQp21bmPlbT819u+2A8eoPMTJHEkg+ZDymDC38QRWdGB2NgD3HcbC9QyhYRSqGU3ZxG2c36ulSu2i2J9L3xlPRyRMJI+sbMsaBQBqCihdFAuCL7+pO0X8beIooGyiGbzMrdMYeoiuSCubKjqCS1vlGuxwDbifE0oY+bPLTLIbsI1gW7EEL09RIBt6ED1F8Qqp8cVdazQ0iRRqRdeeyF2JJ0RpLKzEm4stxhd/I00NfAeKLI3OCmNg91VyemN2dGFwdxsLi+hOL5pnkyC6+gtmvpta43Pf9cBSdH4XqpuIrw+srnIaLmjI7Pm0+QZu4sxuwOi++JhVfBzhsK5pJqiP0JljGtrn+D0BONvxIq1pa/hdT0OVeaMhjlJEihQ1/yKWJv2uPXEv4RHUO5eZeUgHSBJnLEnuAAFAFgLa33vYWCu+O/DaGlpJqunqquIRwsy9Y1IByi4AIBOVbD74jf8rcSooI5JKyCQMiOtO8maUBspXpID32vZux+uLC+M8ztRxU0H9JUzpEdbaakC3ZSQP0H1xJOBioy/jRrGFUKiLI0hYC3UWIUA27WJ311OAr3gnj9Z3KTlaWa41kg5ltFAAYsjKT/1viXNz0IbKhKgglXRVcbg5WykEWOliLE2PrGviTAeI1CcPpo4nnjTmzTv/sV/hhDa/NcXFrajbUiOQPVcJdIeIIjxSWy1AQTFCf4Az2ChbXKj3IwE/k4pIhDIkLsoIYqXFjoczSLGbaEgoAbbk46JZJSr2p4yGBbmAwMNRmuL3zD0Nv0G2NacUqmWIwRMQUDZXzIrCw+Urtvf5Tv2vjSKNQFHlKlXUG/JaWIEn1yOt7m+41uSddw3zxS5WVYlhDFbuJIgSABl21a5O/v7Y10vDmJMb1EyvowZZIyCdhnKKG+1gNL3xgvDw2a0UsQB+eWsntsD/R52Yn/eUC1rH0Q8d8RwUkVvxGmJKoIqvmiQ65WBkZ5gl7j5Rqe+AfcWqY6SENO8SZR1EwRyE6ixGW19+wOl8QOr+I80rpT0aR2DgpI4CajvlBy3vr3JtthHSUTmviXiauxlVTGrSjRmsVWQvfKbaFGG7C4tvefCIqiKPKwj6dEiSyKq3vYnXYaaWGmw2wFQQcH4jPWnh9VUrCXTnFkjRy17G11ykm975iB0n2vKJfgzTRpnkrKhQO5yi5Ppp69v78MPiLKtNX8LqyoJDyRP1BT1qFXU/wAKlnNz69r4lnD3qHlBmjESAn5ZFYNr0jLl398wA/bAVbxr4bCGnmqqeuflwxu1njBzMouAGuoGY2GxsfW+FVJ4y4hSojzPDOJFD8syDmWa1ttb3t06ka+mli/GSqIolp4T+JVSpCNBaxJJG9wCQNdd/tIeDCXlJnBBRUCASAhrCxY5QNO9jf8AyCveB+N4KyQjy0SzspBziJWvfRQ5sXOo0ADGzG/pLpCwJzUyKVALyNJGV3tY3LAMbHS364i3xQoUrJ46SCKJqvLzJJr2MMa7BiN83YNtp63Cjh3FajhkixcTjaTMLxVGZpFXsFAYhDl1/tC+AsCnnY2CxI101VZYVVhfdcpBBvubC1hjWIZVW3m1IvqskRnCkdlcMhNgbElbk99Mc0+SyArFJmAdAIL2uLA8xZFBZtL/AKb74KylCgN5eS4JUqaicAd+kKz2Gh0AA29sB7W/C6rqEMdVxeaWK3yCMLc9r6m637H29MR6pTi/AwtwtfRqth0t+Eq7C41TsNbjF448dQQQQCDoQe/tgKT+H1uKVMnEZpRzlORKdHB5cfYMHUsATc51YE9W1yMWHxZI2gkEpVYLfiO2TKVBOZDe4CWFtLH0INsVz8RfCcnCpxxTh+ilrSw2Yr1b3sdY2O66WNreyzgS1PG5VlrI3alW/KiikVYkILf0iZhJtoCLE2Ha+AT+HePwQVkkEc060DORG2ZbDuVOdHOUsbdJU2NydbixVl4atnD0zIbhneSIjSwAuLC+9hc/5MfGfg9J6GRIEijlTLJEwTLZ0sbXAvci63JO99cIfCPiWaopYpDVxc6xRsyuWzXsAVuqsxAGzL3NxY4D3iHFIY1MsflJEiUs6oCD30EmwNjoq3Nx74inganSqnNVUzyNISUgVeVNkX5LuriR1IBuGKBQFuWscd3jqWWrq6fh/LlmsyySFVVWCbMY1JtGD1XzsSSE9rtKXwdPRzSTcOizRGwekqgnWNReOS7Nv1WOW9u+gwErTwtBPTSQSSSTRvpmfljbVeXkVVCqb2sAACRtiu/D/jLiOVuHUQWqnR2jjrFFwIhZQ35TrY5muLHW++O3jXjKeu5XDaWGSmqJSEqLg/grcXVbW6DuWNtNO9xbXg/wrBw+ARQqAbDO/wDE5Hcn9TYdsBAuEfB9pmEvFqqSpf8A8sO2VSTcjMdcvsoXb9MMl+FTKLJxbiCIPlRZiAo7KNdgNMWRgwFYV3wcSdSJ+IVk5HycyTMFPc2N7/ttiN8Uk41wMMcwr6XS0koZspOgv1Zx20JKj++88YyIGBBFwRYg9/bAVF8KqWGaOStacVFVM2aYsq3ifWwUEZgQLgEHLbYADEm8ZVNJFTu1eVELC3LYA5z/AGB8xe5BzLta+gvivvHnh2bglSK/hwPJkzCSMqWRPQN/YO4JN743eBPDr10iV3EBLUOyqY5GMXLAAIy5Be9ib7CxF7XvcI58PuP/AIwp2jcwyMzU+aWRG0OVUUhgpIAIsxsTpfQYsZuUbgPWREa5crb6HUNGSCGHzA2O5JBx78UPDmeh5tPljlpDzYygKnKAc6DKNNNfqvbU40eH5/O00ZNRI8rIrGK/JHa1wAXNwNGzZbm9uwDl8RcUSmQyvPWFBc6xwqubsqZoBnOaxtcgDcbYQeA+BJUjz1XVstTJmsvLhNk2LZZUZSCLdSgAA29QNHiOKStrIKBEeoijIlkLHK6KbBlaQlhkGmtr6bE2wy4N4Wq6LNJRok8Tt100qxqW2s0T5pCU0vZje1r5jqAmXEvCsVVRvDO5bQ5ZXWMMpW+V+hEUKvtpl0Ol8V/4f8acUqIvIUaiedHZTW2v+GLBWuekE2IzMNQR/Eb46uL+KZ+KyQ8MpYpKYyACqLKQYx/FFbcRgWuTbNcCwuQbj8MeHYKGBYadAqjc93P5mPc4Cv8AhPwe5hEvFKuaqltoodgqXuSAT1EXIOmXbHePhbINuMcRH0mP6DfFj4MBV1f8GkmU83iFZLINY3kfPkPrY79tiMRfjFfxrggcORWU50SokDMVJudSGD39mJHpub3zjXUwLIjI4DKwIYHuDoRgKt+FNHF5Y1EdSaiaYl5pCFvHIb3FiMwYA2sxKmwYAA6t/HlXQwUjrXhSjqcsZA5jn1jG+cE/PsCdSBiu/GvBqjgFS1TQEmnnVgwZSyRknQHtdSbqT9NdbvPA/hhakmsrA9TNIEdJpRHlF9cqKruCqkHUqu+gBvgIt8N+MVKyCkmaWMsmaEOcmYE6gF43JSwJHuNLC9rI8ub2kE7FuoFJDItwAOoKgtrbcAYXfF3gTCljq6ciOWjNxlBU8s6MoAFtNDbbKG97+Uk0U6I8tUrlwhCKuRVFgc5SS9292BAuDbbAHHKinhhkecMLKCFmYte9r2RrK7aWza2AuCN8RDw3wU17CsrZZIWlNqcQNFGEAuDlQhnUaXBVdBqTa5Hvjd1q6iHh1IJJFU5pCjgkgXJUIWERKi1jca3H1ccL4FWcOkfytL5ukBIMc3JEw/Nkdb3GbcEa2GgJwEo4v4JiqqRoGneViSYpm5ZZGX5QoRQAnYqANCdjY4hPBviLXOho4IBU1yu0fPXqjyrYBxaw1sdTYbHW9h08b8aniKw8P4ddZKjplYqYxEpveL7DqIuCCQN7Ytbwb4Sp+HQCKFdbdch+Zz3J9Pp9MBXnD/hFUVbc7i1ZI8m4SNh0XvcA2yrrbRBbfDtfAfExtxyUWt/sF7bfxfvix8GAqji/wnqalbz8WllkQ5oiUyqrepsSb+hG2EPEvFHF+DllrYUq4/8AZ1JDAXN8oLLYHv0kX99sXrjnrqNJo2jkUOjAggi+/wDjgKr+GnCUaI18lQJpZ+uY5lKI24BuoZXjvbIWZbgG3y2feOYKVqRzXtkgysANLltcsiXFzN6LfL6i2K48S0NR4cqWemtLS1AayOGKowPRm11dCRZu4vtfRr4M4BPXTCt4lG8klw0JZlaEL0lcqq2hDXJUgrtoTfAJvhd4rBPIqpXVgLwu8pAAOhUXGotrq1tgBtif0vGKeBQkk0KWuAXcBX1PWCSAxO+h0v8ATCr4q8BaGnirqTLHNSH5lAVjG11NrAA2JBsexb6Y7KXivNhjPnWcZVOaKJyQSNQ3Wfe230wFp4MGDAc3E6MTQyQtcLIjIbejAqf2OKM8B+JYOES1lBWSLlikJjkVWux2ZdAewFr7a+ul+Y+ffFaxReJJmqaczo8YaOJUzljy1y9PrdTvp3OAkfEPiWsjFKOiqKkZdmjyITcFXLG5yix6Sgue+I94IqZYpqyndJIJ+YJeWskYSIMA+pswy6jtYD3xZ9PFDK8dTIIlmCALmdbp7C9iB7WH0viC1lQzeIJWhi5zGjAIFgDdlF2zEaWsOnW1rDAJPC9bA/F6uSadIQLIqzHVrsMyqeYF1cZrHMLHYYtjhvE4442Zp4ZcoJ/ByrkXe2UM+oG5uO50titvA1Pwx1qRVpSJIKmQZZpIwyjQBVLm9gQ2uFPileBM06U9kmVHEckbyCNnCkAbFculswsGJ73zAJn8G6IVc9XxWbqmaZo0YEZQoVdgO4XKtz2t3ucW1ivvgSgHB4bAC7yk6bnOwufU2AH6DFg4AwYMGAMGDBgFXirga1tJNTOSolW2YfwkEFWt3swBtil/h18Ro6KBqOpSaV4ZCsQijBZlv8u41DFj20O5Iti/cfPfheopqTjnEPNtGrcx2jkcgBS0l7ZiRY5W9Ox2tqEhrfFfEKlnWm4ZLkPSPMjl5b2W7Le77g72AuLG18JPh9S/gS0swp3NLI6yRzRCUKczaqLam9xcnY79hYdLxThiStP5uiE7jqkE8Wb6XLk/oMQHgLrV8R4pJEjVAZ4+W0buqbOAWyMoYEjuDsTpvgF/geqiNdXc+eGIM4jMMwHWAXuoJcKFBAFhm0OwG9rU/FIYYWkeeKcrm61MahVH8NgTZVFrkt/fivPh7BwuWmJqlolcyy5ufKnMHWSq9dmIC/xXJPf0wi8Vx8DkSfybcuZUbLlzhGKEEfMcpzbAAG5198BPvgfw3nJNxSbWoqJHXNpbICL5QNrsLa/kH62riGfB1QOD0lha6sT79b64meAMGDBgDBgwYBB478PLX0U1OzFcwzKw1sy9QNu4uNsVH8PfijFBSJTVMVRJNE2RFhQEsv8ADoSOpbZbb/La+tr7x88fD14qTiFctQqiYS2hd16QQ7h7OxULoQbk62/QhIOIeJ+I1hkhp+HMsUwaNfMjllcwynpJu2lyTrr2014vhkshpTCJ0HKkaOWJySFYOSrqtsoP7NrfW+J/Q1PD4ZGmSalWV9HcTxlmubkZiSbXNycV/wCD1Ek/EZCTZqtypSXlZwS1iuliCDfMSPub4A8CzyScSrZfORqQ6whHRSXUFrqi5lKAEWBAbc6G2LQaVY1aSXKStytgAVFvlvdhew1NwP78Vv8AD3wvw6spJHqIVLGeW7SuRIRnGUFgwubCxKm2/cnCPxT4ZokjmNF5yPLDIWtzFiuLEqeaoLh7D5SR03P8IwEy+C/DvMyVPF5b82eR0UWAAQFdRbfYLr+Tc3xa+IT8GIwOD0tgBcOTbueY4v8AtibYAwYMGAMGDBgI78QPD3n6CanzZCwDKx2DKcwvbtp/32xV/wAOfiVSQ0KQVbZJYm5ahUcl1/hayqQCNQe+gO5xeWPnj4eKKfilUslKXm59o3K6RWaXO2a1luCAPUkfXASDivjuStSWCj4dPMJA0YMyrGqEqQSdSG0N9SnzAH34PAjj+TkjckvDK6MhclU6mNgosLn119jbTFmUPDoIXeYGISMzMzBhma+99TdraX37fWsPDbRis4nJJEQGq3ykPMg+Z/yMAb6n7200wF84MGDAGKgloOGVLyScQrY2n5ki5WqY0KKsjhUIzA6C2+uLfxXVDweoaNnElIqGWbLnoeY39K9gX5q5j72H7YCOT+HeA26Kmnv2zVigfrYm2v8A13xy8K4NwyNf9fp1ck5mStKdJN8oystx9fQXJ3xMP9EKh3z8yjvawPkWAA9rT2H6YifBOfxGAIHpIsst25VMeZHypAVbOJgwVsupBDAWAvcHAR7xdwLhQrKNaWeBkkMxqHkqS66BSuZlYlSTmsb6k97Y7JfC3CB/t6LUi389c+521AsCPXX6DD3jVTUUNVSQPVRuZzJd3iqHaPIoyXUzsWDMSBqLWJ1wyh4LUxETNVwiRrX5kUz2Nj8t6ggkC4GUewwDT4WrDE01PSzrNTxxQsuSQSKrvJUl9RsSAlx9PXWwMQzwDTyCWpeSTmNlhQHlslwOZICQzyEkmU9+w0xM8AYMGDAGDBgwBil6Gfgbxq1VPmqSBzi88181rMPm7HT7YujEA4JST+SpyKx0UxLZBHDp03AuVuQPU4CKVr8C05UsH/FUVP20Jxp4bR8HdlUzxO7fNy5qknT8ij9TrfvpibTcCqCWc1s17Eg5IRaw7dPSNLG3a+Ih4Ymn4xSRcyrkjyNmkMSohDhnSMI2XMSV6mObT9bgFHGOA8Oaug8rToablyc0sKkrnBtZityGHoDve+Oqq8J8OGiRQgM3zMtY2VdyBlC2JFrEk2v37d3EqmWmrIqCKvLB4nzkhM6t/CLhDZyCdSptvoMMqTw0KTReISq8l+qQxFhfqYKSt7k6k+uuAkfw3WNFmigYmKIxqq/iWW65iAJNRcm/ob3xM8RLwCjA1eeRpGWZUzNluQIYnBJUAE3kNz7YluAMGDBgDBgwYDTWf0b/AO6f7sVNw6fgxhjMtGzyctC7tQysScou18hvc3N/1xbNZ/Rv/un+7Fe8MyCngvxSQHlJZRJS6dK6ax3FtrHAIOMHhTKBDSJHc2Z24fUAj1yZUBDemv6Y8gj4Uzxh6MEEnKEoJ8zkdWW3L6tFYn2B9zh7xOCNIZZF4pLmWN2X8anN2AJGyXte312xHuDxR8UpITW1zG1mKc6FOoqysNFUjQnQ5hYkG5wCfinhqjfiQ5FBUJSCBc4NNV/0nMJOmQuLpYbWtfUHHVX+FOHt0xUMy+rGn4hmHrYZCNtr/rcaHuHEUTiAoE4jJ5QUtyUlhBVwxXIHCadAHToe98M4KKipmKLxKVXla7lZYiXP5mbIW37k4CS/C+KNIaiOEOsSThUWRZFKjkwMwyyAMoLlmtYDW40IxNMRb4fRqIp2EpmLVD3kLK18oRF1UAaIqjQdr98SnAGDBgwBgwYMAj8bvagqje1omN7E9vQan6DFdCn4IR+LTzyPrmdqSq1Pc2C2HtiyPGf+o1OuX8Nur099dNMRyaRAf/8AWlue3NpP/wCYwEM4nRcGZcsNKyEmzMaWquo7lRkYZ/qLbaHG7hdNwsvkNGCchOVaGqlbQgX6k0UAgGw3I2x2eLQKWinmp+JSGVACq82BsxLqNVC3Y2x0UtNDVZJpeKSlwhEbJVQxtkbIXBCqtutRprsD7ALVwYMGAMV7R+EKSZppJFlDGonHRNMg0lcCyq4A/QevfFhYrClpYyHdqavZmlmu8dROqseY4uAs6j/8Rf8AvDZxDwPTM6rDHLa/W/m6gFRpooLm99d9r/pjh/0PpInqEjhkKoYhGnm54wpcEsxOfcnWxv8Avjn49TLZI6eOvSbmRllaskDcsMDJYNOdcul7elvXHHUx0lISJRxZp5lYxmSWUs+UED+hdelSRv64CQUPw+pCoeeOQuo6f5zOSLizdecDq3NgBjTH4NQgk0zg6WTz9R+rFs2n0t+uIPw+pORefF4gZ+WudVd8hNgGcA2bLm11PfHUtfCN6bjx73Msg09dxgLM8D8NWnq6mNAygwUzlTLJJ1F6lSQXJOyqP0xNcQD4RqpjqZMtSGMoUebLGXlhAyKSdCudpSLdjrrif4AwYMGAMGDBgDFd8J8F8PlQvJSRM5lmucg7TSAaD2Fv0+9iYq3g1ChpoSeE8wsgPMDQXkJ1L6yBtT1G4B11GA7qjwJQmRVWgh5Y1Z9ATodAovcd73H7YT0/hKl51UkXD4JilSq5WYLkTy1O3TuSTIzHtufpjk47w1Z3SGGhaF0lDTZJKbNlyMOX85UOSyMFca2v2thdxt6akjkpGo5RUyUzNHLM9KDreJJGdWW7BwPVtL2OAmH+hVDHBmkoqdpRsoUKGJ2W/wDjY+3pjkh8E02S7cPpg7bm+i+9v8BbtfEDpeCAkZ+G1sjFQQDXJZTbdQACPUAknXHTJw6JFLPwmpUAXZn4kq/8TXtb9cBbHgPhEVK1TFCgRAYzYdyU1J98S7EH+EcCpRuoieKRZmEiyMHfULIgZwAH/DdLH0Nu2JxgDBgwYAwYMGADiv8Aw9wDhz08LyU1KzsgLFoYSSe5JOpN/wBfridVn9G/+6f7sVxwvh7GCEfyVw9iYkIYyAMQVHUfwTv73+pwHcvh2heRwaGiWL+BhFFmbubgKMo9Lk4UU/BqUtMsdDROOe4zssC5RpYKCraDU2t/jjl434feeSHl0dFBynYuY5YizXUoE6oGXQm/Up7bHULOOwkc7hq8NhNQ8GYTNLF0BiVDZmjj6rjYf3YCZP4coYohajpJpduqGnXsbkkLYH9Mc1PwOjYj+ZUJ7MckOhAta2Tud/8ADEKi8NzqCp4XTm9rFp6S4t3H4Q31Ot+/YWGio4RIoyjg9Pfa61FOzD00KG572IPbAW54Dp44zWpEiIgqVssaqqi9NTk2C6C5JOncnEqxE/hjTcqgWNoxG6SSh1GU68xjuoCmylRcAbbDbEswBgwYMAYMGDAK/FX+pVX/AMiX/wDRsR+Hw7wwKCaWi2BN6eE/4Xw68aD+Y1NgG/CbpOx9j7HEYfhrXP8A4Rw+43/EGm2/4OnpgPKPw9RM2aSkokS/SoigbMPVjlFj7XP1NsRqDgMUkUSx0tIgCkmTLS8xzmYWIljkAQaW1v8AQC2MK3gD1NVHJFR0yIkZU8mSIiRiwYMS0DKVsp2XvuBcY5+ItzWmpYuFU5lgkXmOZYRe6kgC6RkjUX0tp9MBeWDBgwEa8f8AHJqOmWSnWNpGmjjAlzZetstzlIOIYycdhARF4c/WxAHOuuZmYk5sulzuNdB+s08fcBlrKZYoHRJFmjkDSXy9Bza213thL/JPG/8AzuHf8ub/ADwClafjlmfJwoE6m6z3NgO+19BucIOI8I45VzRVLpRo8IdUQ9QIbQkhs4+motbbEyqOCcae2eXhrWNxeKU2PqNdD7/+2Pf5I43/AOfw/wD5c3764CM+X4+BcNQ7bBB+n8OOfyfHXVmYUBttmjVs306SPvbviWtwXjR0M3DiL7cub/PGP8hcZuDzeHXAsCI5hp6aHbAJuC8S4rRT04qhSMlXURxMUDZk6bZQBlUWUHXXXFuYrc+EeJy1FLJUzUZSCdJSIllDHLcW6rjYnTTFkYAwYMGAMGDBgIh8R+NVFMlKKVkR56uOAs6ZgA+YXtodDY4jQ4TxinWOOOsgZVXKLU/yAAWBLEG30v3/AEl3jrw1JXRwCKcQSQTpOrlM4ul7DLcDcg6+mE/+ivFv62i/+yj/AM8Ap/kfiqIziqpcxNyq0i5mJOh3Aufc/rhNN4Y4tPNHWSVKR1Aj5YAhjbKuZiNyVub3uNRf7yuXwfxVmDHi6XHpSKP0Nm1H1x6PCHFd/wCVo7//AEaf+rARs+HuMC3/AIiNe3lof+v+vtzDw1xgrnerXNm0UUsBJts1zYW773tiWjwjxb+toj9aKMn+/Hi+EeLa/wDi6am/+pp/6tB7YBVwGbiFFW00E9TFOlbM5kYRZWukKjcGw0RBYDti18V/w7wPWCrpqipr0mWnZ2VBTiP51KHUNp2O2LAwBgwYMAYMGDAQn4j1lSHooKao8uaiV0d+WsmgQt8p+nYjCAeFuJRBETjLlQoUFaOKwA0Cks4J0+u2Jl4w8LmtMDLUPTvA5dHRVY3K5f4tNr4U/wChFX/XFR/yYf8ALAR2XwvxKJA6cTZmvflxUFOGuTqep1X9++FNb4GrXl8yeJSc7IqF/LxIQvZTlltfX/3xNz4Gq/64qf8AlRf5YxHgOq/reo02/Ci09ttvbAQ6XwVxEA5eKVLewiUemmsuh/yxzyeCeJZVZeITmS46TGgyX3LNzTbTXpBOJ1/oLV/1vUf8mH/LXGCeAKkEkcVmBNrsIIbm21za5wCfwvFW0XEaWkkrmqIZxO7BolUllXNctdmOpHcbYtbEL4R4GkjrIaqavlqGhDhVeNALOLHVbex/TE0wBgwYMAYMGDAV54881UV0VDBVmmjlppHc8lZL2cL3sRodwcK6nw7xS7L/ACu7qRqfJQ2JO62L3P6jEs8UeD3qqmOpjq5KaSOMxgoitcMcxvm/T7Y4R4JrP64qB9IoR/hgIzxHw7xWBUMHEnlYkDLHR08YQaXuWYbDYAG+F7fD6t5skv8AKUoklILstPGM1hYE2lHbExXwBUhi44tPmO7ciG5+ptc/rjYPA9X/AFxUfTlQ2+1rYCdYMGDAGDBgwBgwYMAYMGDAGDBgwBgwYMAYMGDAGDBgwBgwYMAYMGDAGDBgwBgwYMAYMGDAGDBgwBgwYMAYMGDAGDBgwBgwYMAYMGDAGDBgwBgwYM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12" name="AutoShape 12" descr="data:image/jpeg;base64,/9j/4AAQSkZJRgABAQAAAQABAAD/2wCEAAkGBxQTEhUUExMWFRUXGBwbGBYYFxsbHxshHx4bGxwYHSAgKCggHholHCAcIzEhJSorLi4vHyAzODMsOSgtLisBCgoKDAwMFA8PFCwcHBw3LCwsLCwsLCwsKywsLCwsLCwsLCwsKywsLCwsLCwsLCwsLCwsLCwsLCwsLCwrKywsLP/AABEIAJcBTgMBIgACEQEDEQH/xAAcAAACAgMBAQAAAAAAAAAAAAAABQYHAgMEAQj/xABJEAACAQIEBAQEBAEICAQHAQABAgMEEQASITEFEyJBBhRRYQcycZEjUoGhQhUkM1ViscHRFjRDcoKT8PElU9LhY3N0lKKy0zX/xAAUAQEAAAAAAAAAAAAAAAAAAAAA/8QAFBEBAAAAAAAAAAAAAAAAAAAAAP/aAAwDAQACEQMRAD8AuzzCfmX7jB5hPzL9xhNFwOHnsCgK5QQvYX0/w/c4xoeBRHmgqDZiq+wtcH66/sMA78wn5l+4weYT8y/cYj0XBojTFsozWJufY7fSw/fGdZwOLlR5VsbqCe5B0P664B95hPzL9xg8wn5l+4wlq+CQ82IBAFN7gewzf+2PV4JD5ggoMuQEL2Gtv8L/AK4Bz5hPzL9xg8wn5l+4wlouBQlpQyA2aw9ha+nvr+wxpg4LEaZiVGbqN/8AdNrD7fucBIPMJ+ZfuMHmE/Mv3GENTwWLkoQljdbnuc2hH7428S4JCDHlQKC4Ugd7/wDb98A58wn5l+4weYT8y/cYTTcDh56dAylSco9R6+2v7YKfgcPOkBQFQFIHYX3/ALv3wDnzCfmX7jB5hPzL9xhHQ8CiKygrdszKGPa2x/fGr+R4vK5wgz2zZj9dvpbASHzCfmX7jB5hPzL9xhHXcChCxWW3Uqk9zfS598Z1HBIefGMgykN0j1Hr9/2wDnzCfmX7jB5hPzL9xhNDwOHnuCgK5QQvYX/7fvjGh4FERKCoJDFVPppcH66/sMA78wn5l+4weYT8y/cYj0fBojSlsgzWJufY7fSwxsrOBxCOPKtjmUE9yDof1wD3zCfmX7jB5hPzL9xhNU8EhE0VoxlOa4+gvgbgcPmAMgy5Ccva4NvtrgHPmE/Mv3GDzCfmX7jCak4JDzZQUBAtYdhfX9saqPgcRikuoLAsA3pbQWwD7zCfmX7jB5hPzL9xiPS8Hi8sHCDNYMT637fTXG6v4FCDEAlhmCn1Om5+374B35hPzL9xg8wn5l+4wmk4HDz1GQZSpOXtcaa+2v7YKXgkPOkBQEALYdur/tgHPmE/Mv3GDzCfmX7jCKh4FEUkBUFgzKGPa2xGNbcHi8rnCDPbNmP12+lsBIfMJ+ZfuMHmE/Mv3GEdfwKECIBbdQU+pv3PvjOfgkPPj6BlIPSPUevtr+2Ac+YT8y/cYPMJ+ZfuMJ6fgkPOkBQFbKQOwvv/AHYxouBw55QyA2IA9gRfT31/bAOvMJ+ZfuMHmE/Mv3GEFNwSLy7kqM/V1f7umntp+5xlUcHi8tmCANlDX+xIPtgHvmE/Mv3GDzCfmX7jCOu4FCBFZLXYKfU37n3xnPwSHnx9AykN0j1Hr7a/tgHPmE/Mv3GDzCfmX7jCaDgcPPcFAVCghewv/wBv3xhQ8CiIlBUEhioJ7aXB+uv7YB55hPzL9xg8wn5l+4xHl4PEaXNkGaxa59jt9LYz4jwOIRJkUA6XOtzp3t3wGiHxnw8zufPUoGQAHzEdjqSdb++MKHxtQASsaylBzFgvmIrnQba6k2wmnqmILNTVCKCLASs5ue5McrDLY7G1ztjN62qVreVJjJOUiWMS9yAVY20A35l9Nu2AYp4yoBSkedpcxDDL5iO+pOu/vfGyt8aUHLjAraU6oTaePQCxNxfCxKx7AGGdjmPypJbdtMyb9hobb4xyzN1MJERRmyjNnbvlVb5zoLWY2Jux0sCDiq8aUHOi/ntKQLkt5iKwuCLb4I/GdAahr1tKAEADeYisdb739/2wk8+cxIRitg3U8iFT6NrkAI0sSNdL642irnBzciZ200tFGiDewzv+I39u5B12GAa0XjagvMxraUdVwPMRa2FtNddv3xqi8aUApm/nlLmOYZfMR36mPv6G+FiPKyqMlSXGmdbICL65z1R3Ft/rr2xpNeEKo0imQ2KxZ5eom91WQtZvYlFGo2vgHVX4zoOTGBW0p+S4E8elrE3F/a2NvEvGlBmiAraUjPckVERtbTXX3/bCR6llDMI3QWv+PLUKbm4uAuZrXAG1rjTGtqpmsRCzkNlHLqnRQSdFcO6vft8nqbYCQSeNKDzCfz2lsFPV5iK1zb302/fBS+NKAzSk1tKBZQCaiLW19b39xhK8hZmhdpUkK9DiQLmNrnILrmUEEZmXUd+2BKuZI8kkcpYaZwubc2BzqAASCNCLf4g2oPG1AElY1lMDmZspqI7nQaDXXGpvGNAKUKK2lLFcuXzEVx72vhcOcFbTlg5f6SVne99rgMqH1C3A9NSBsgrpACjQzSuhsxjChTtrnYhLWsdwb9htgGdf40oCIgK2lIzqSfMR9Nrbi/8A1bGU/jOgM8f89pbBW6vMRWue2/t++FMdXIurQyoEBLZnjYNexBP4hIG+4AGuOan4gXzFVBe4ZkFVIxUE6XANkuLa7D3wEgg8aUBnkvW0oGUAE1EVja99b++MKHxvQBZWNZSg5iwXzEVzoPfUkjClZWDlvLznKRoszSKNBe6K5Jvf0I9bYyqOLtGo5kMrdVg2RkF792XawuSNfbXTAd6+MqAUtvO0uYgjL5iO+pOu/vfGyu8aUGSICtpT1ITaePpAsdRe+Epq5HQsAVDAkMFqWC66a3Hpb5dNL4xpnLAgwVgcEhlE0hHc/NmAXTXXLof0wD+p8aUHPi/ntLYAkt5iK2oItv8A9Xx6fGlB5gfz2lsEIzeYisSSD6+xxHWqX5asrSJGpJZrSSd9QZW2VbWICvse4x2PVuCeiYi4IMacwW9AVJBub6G2hwDWj8aUHMmJraUai16iLW1xcG//AFfGuj8bUAhcmspQxZjl8xGDrqO/vvhLGKxHBdmcXvlEa5rXt8qE6baG9j39dlRUOzRk09URs2Xmx620YKLBtNCB9bYBlP4xoPKqoraUkqFtz4rj3Ivtpjo4h404eWiAraUjPmJ8xHpbTXXTf9sJ2klchRDJDf8A2kspGg16VEha590GMpXmDA+WkK3uCk91I2KnPIvV6D98A3fxpQeYX+e0tgh6vMRWubH102wUnjSgM0pNbSqOkAmoi1tfW9/cYTTzySG5pqggMQOXKIrAW3XmLmN7/Lmv9saWVrsORVkb5+e8QA11KSSqwK97Cx7HAOqDxtQCORjWUoJZmy+Yiub623xrk8Y0ApQoraUsVy5fMRXHuRfbC+GoZSC0VQTa5uzPtls1omK23230vrjVW1LBrKsq6Fjn55Pe34aGwXYDM6m2tvQHnEPGlAeUBW0pGcMT5iPS1txf3/bGU3jSgM6fz2lsFbq8xFa57b6bfvhJHUM6Z+ZMTcWKoIxbSx5bhiBe+7G/rjpmqJkPycxH/ijDFgRbTLbKi/8AFfbfsDKm8aUBmkvW0oFlAJqIrG176398Y0XjWgzTMa2lHVoPMRa2FtNddv3wqjq5SRenmNhqoeK/br6ZCTY3Ftyex2xqm4nUqFflplJNonB5jX0FgAcugv1bnfLuQa0/jSgFO388pcxLdPmI79RPvroce1XjKg8qFFbSklAthUR3GljpfthTPVSN1ikqBcAgc0IAdrMgkBsTe1gd8e+ZfVzTVSMouqsZSvfVgrMCL+p/TAOeIeNKD8ICtpSM4JPmI9LW3F/f9sZTeNKAzp/PaWwVurzEVrntvpt++ENc07hUtMhvluVAaTv08l7ob/nFgttjjYs7ahIJnCkh1WoEja31H4mYEa6e+5tgHVP40oDPJetpQMqgE1EVja/e/vjXQeNqALKxrKUHMWC+YiudB76nTC8VbFMrU9UumuWN7j06uomwAuQdcaWlcAhYpNP45HmQamwYhnzWtc2ANzpcb4BiPGNAKXL52lLWK5fMRX1J1tf9cbOJeNqDlplrKVr20FRHpp31vhHU5kdQz5y3yIktSCTrfRcxNh2IttjNKhnsVFUe16eRXU23JzoWU+xC76XtfAcsssdO6jNIBls1kRQoO+cABHB2uoDLp21x5TzhwqxPPJb5SkcakaHozzNkJA317eumOyTiDrcNJTK1tFcPm77K6A3OvptjO85FuZG4UWUiGQ2OUG1iyqbC/VnsdNjpgOCaaMFbsVsxMgmLrcA30XSJ0vcZhe50G+mcYJQuq1cI3WwDCRTrbqWQoQL6DKOwttjoUygKRIoDMSBdVGYg62tJb6X1998a6uR7sk08Km17P0syCxGVsxVgdAdEtfbUDAamqUiUxwyLTgkkvLEyyOxvcZcqNcjXM1730BGMKgwraWJ2XIFRnVYwpPaMAxs7XsWyjQa2K3x2CqAcrAWIsA6RsrIDsCQ5KodRYLa99jjCsmu4WebIVBdOcmZDfQnMsgU7WK3Uj6HAc7RuY1ewYg6IXCi5uDltGzDQn+I4wNRGcgRMrj5+UGJv2Azi5YWOmW2OiJ3JHLnjtmuuSmlYXve4YSWK2v0+ltcbJ66oUBzUxKrblqWUMNbdIaa5XX+Fjbe1tgyIOa7PUDa6imcMbEkLcNYnsbAg+mNFPxOFzafMXIOaQxumXb8NHsGIX30vt7ArGFytXRlzbqKFTYahQpkYNe53ddTjOGrYXlFRTWtq6xvCLHW2UO5Zhbbp3+mA0JNGwRDUVDsCSp5aOU+hWK9z6G+/642meQAsWkyhh+Ly4yAQRoVWQuCANdAvuDpjZVNUOjKzyMgALqI9SABp0zZlB3IO+uxxzUFby4yVlgSMGwDFwe1gALi97WF/bXAZ50IZvNpkzLmcRLY2tuQ5tbQH+8Y3U6iZ86zI7gWzqhFluQqWV7MdyCxta1rk41Vc0pCvdnsb5+SqAeirmu99O+n3sNUnGDJZFq4kJNzG1M6ya/M1i52J2y3vpgCYR5MkqWksCM+dwxVrKVBuqkjUgbG+NtNUOcxkqeonUZOae/yjN0qO2+5tjpAlXKEMwjN7LI6h2uDmZomCEX3sz39vXnr66TKFd53Y/K6JyF7asSxzn6dOu2A1meM3XzGeTMfwRaMsexIUPKSbCwBAF/ocZRLFHYVGRA6grJ1KwYEhkLOW5h9Nbn0x0zVE6A5jUdI1ANKX0Auc17M1r3yqDjkpuL5AVSrhMW6s5ZWH5kItYSLrobHbAeeQprhiJy97giNyL9mAKEX73sdsDyU5yiWqd2OrK0gi1/tGMI51sLE2OvTjZWG13jnp406QpmEZLi2j53IVr3/bHi8RhFk86iM+W/Jlhy3IteMSBwqk+lhqfrgOiprAUGRHVBa4MUgGUbgFwA1+1iSRtfHPVVlO4GR8gs1zFFcEG3QYwOu51sdtSLEXxsir2RTIK5HW38UX4l9iGZJApIN9Ag/TfHRedxYVBF9FLMFDEa2CHMcpP9sHttgFo6Q4aedWZdDLSpG7AfwAkZcl7EixJuNRjOnIChDUTggaxxmDKqjbMxQAdOuV2++OoVdTlYs2gvdWgZV3tqzTFHA9Vxz1laH6aiphRSdVZVtuCGBExW5OmY32ItgDMiqrNK9OpGXMeUy5D2RltHqR3zEaXAuL+QGFyVpnlIA6pTUSSrrYZbycxSxNjZQBp+mM+HM6qOTUxlGJOVIDJbvYtGyrm/skFtd8Hm3Gawe5YMWejqBbvdjqEGuitY7HXTAaajiPKLK0rh7/ACinMmb3D3RdO9wMb0qCx0qVYDXSmZm01vlDkDU7n3wIVOdxUwqb2IDbjS4H9rWwB1vofTHRMSQ3NlcAKGOb8QgHMQD/ALO49QjdrE4Dkm5JsZ5JMoXpOWWm1v1WZCGtbfqttj0vTyAWnd4/mMRCuuhAJzkZwcvub2tc2xjS1/LjLGohiKG3POTKVa90lRWjAYWHodt9sYrxd3KgS+Ye+rI7U8ai/SE6iGZt9WtqMBslqYsxszxxsNwLgW2sJNVB2DAFP3x4vEhfIlRIwYdbSQqQL3+ZwY1v6Kqs3f1ON5rGyg8+oYm5WFyoa97AM8YuI1OubTQak49lSYMwFQhZVF2YTkFSbEE864A3zel9MBr5yKQXlnOa9m5LRKLkEa5WBX6sdbaDGFNWxRqAKtI/QPEvSTe+Vs6C+p98bIJ2BAVhA2liJEmRtgwsJAy3BFhcg2vYG9/DWlyuerU5RcxRpJ06WGfK9yCB/Y3774DyQXuwmqGBIuzU+ZTruMqqQf8AiO1u4ONcrKM5eqZSf/gKufSyqS+YBb36Rre+uN0rA9S1aFfy8tLjKbkL1izXJ+cNc/rj0jI2ZZXUKtmmknVs+lypj6bnuChGU+1xgMBVLmGasIRgVJRBHuRdSSzWuL62v2B1xzmSFjHlTPkAVWjWzoQfkjAFyH736fXTDIPM7XFVGBl0Jhdso0vmPN321uLe+PKWapKgo6lQCBZc2f1cATdTHU9r30F8BqeN4xdubEptmzRxS5dhcmKwC7dV2Prl3xhEC4yrUOy75Y6YgEjSzN1WGm49QTvrjDRKq8yOaSRiwBJlkQAki4AaUAG51U6jYEa4yYIZcrzRuV+dZATYWv0F2bKbkWvv++AzgnjjYc6OVGIurTurr9VZei+uzHMPQY5qniiu5NOrP+Z45GRfewBykk7lQMbpKqRFKx1CuFJIIjaViuou4zxga6fMc1ttMa6niU1lKVOp1t5ZlYA6m5dybXsAO3vgEsXwzYHLR8Tqo20ZtyLdicpT9ziF8L8Q19MpnFTFNEZCoEsgzSWbLm1Nxcd81rD2xdHjvi3laCeZD1qllvbRm6Qbd7E7DsO+Evwxo54qCCGQZUCs+ZXAPWTIEt8wbq11FtvqET8PfEZZnjiePlMWvYsMpJvlF2yhFFzqb9u5xOomla45cZRzfqlR1HSLtYEk6flt7Wvhb8UzE9OlO8KTVVQwjp0JOZCR/S33Cpv6eumIHTU1ZwcK1XClRTMSMyjNyrEDRgAVzXsFvlP6YCyxmlisBG0dyciFoD83zoQStxoQCNdO+M6VJGyl1KKqgZm5RdydQUKlsvfq0Ppbsno3gmHOghqGjYA2WpMQXcFmUSIrLpbTMTbvfHUtLGxH4U7aEHJWynqBF7BJrBddjbAd7RhrXVWbmEAlc2lzcHNcnTXffXHNJVBGZEZLF1OUSqjA3W45ZsLehB1vc276vJjq/mtSR1AOKwj10AM+YP6sQO9zhP4r8Yx0EXJSCZCVsolCtmIIuWzEltx2trocB38b4r5cZpXmpkJuWeojdmAGqpH13Y6iwsANSfSF1XjuarqBFRcqBSLLLUshNwbhszAkPr8oudvoFNdwyoiqaap4lGrRTnoGfLHGb3CyWR1VRctkC/m98Xrwp6gRqJVQNb5I26Rb+FdBcW1199sBTD+G61+Ix0lZWdVShfNG989gxyE20JKm1wRtYX0xMan4N8PiQPLJUAaAkyRi5Pp0dz2x0fFWqFK3Dqo5HaKpsQ2hyspvb+zYb+uXEs4eKmSQmXJFHYEcpzJnuASLkLYAkjQa2vcXtgIDW/C6ligkqYaqqjSKNnDBwflBa4IQEdth64iVLxriNHFDUNWQtzUDpDIWaUrbTdQ2u2j6337izvjJVMnDmSIkyVEqQi2nzkkjXsQpX9frhl4aoaiKGOKS6LEqqiiRXLBQFALBVIWw9b7jAQTgXxEEkgjqIVhlC3HMkEak+uZ7ZdL2HVe+JZT1bRdFo8mYsgaSMWvY2G62B7htrYRfFdxUtDw6FIpKk9bSvYchbiwDfwtIQBbXTLobg4jwNfwXonBkpHYFWF2Ctc2jY6KpIFyNQRa3fAWHE8wALrH1PfSTMSxuMpUgqFtoDmPrYYzgqJVDhUjBJYtkkUZbWsLEAab6E31xxUwinVZVomeOXr6o2OjLe6C9hdtdPU4zahU/LSzFvl/FaQp21bmPlbT819u+2A8eoPMTJHEkg+ZDymDC38QRWdGB2NgD3HcbC9QyhYRSqGU3ZxG2c36ulSu2i2J9L3xlPRyRMJI+sbMsaBQBqCihdFAuCL7+pO0X8beIooGyiGbzMrdMYeoiuSCubKjqCS1vlGuxwDbifE0oY+bPLTLIbsI1gW7EEL09RIBt6ED1F8Qqp8cVdazQ0iRRqRdeeyF2JJ0RpLKzEm4stxhd/I00NfAeKLI3OCmNg91VyemN2dGFwdxsLi+hOL5pnkyC6+gtmvpta43Pf9cBSdH4XqpuIrw+srnIaLmjI7Pm0+QZu4sxuwOi++JhVfBzhsK5pJqiP0JljGtrn+D0BONvxIq1pa/hdT0OVeaMhjlJEihQ1/yKWJv2uPXEv4RHUO5eZeUgHSBJnLEnuAAFAFgLa33vYWCu+O/DaGlpJqunqquIRwsy9Y1IByi4AIBOVbD74jf8rcSooI5JKyCQMiOtO8maUBspXpID32vZux+uLC+M8ztRxU0H9JUzpEdbaakC3ZSQP0H1xJOBioy/jRrGFUKiLI0hYC3UWIUA27WJ311OAr3gnj9Z3KTlaWa41kg5ltFAAYsjKT/1viXNz0IbKhKgglXRVcbg5WykEWOliLE2PrGviTAeI1CcPpo4nnjTmzTv/sV/hhDa/NcXFrajbUiOQPVcJdIeIIjxSWy1AQTFCf4Az2ChbXKj3IwE/k4pIhDIkLsoIYqXFjoczSLGbaEgoAbbk46JZJSr2p4yGBbmAwMNRmuL3zD0Nv0G2NacUqmWIwRMQUDZXzIrCw+Urtvf5Tv2vjSKNQFHlKlXUG/JaWIEn1yOt7m+41uSddw3zxS5WVYlhDFbuJIgSABl21a5O/v7Y10vDmJMb1EyvowZZIyCdhnKKG+1gNL3xgvDw2a0UsQB+eWsntsD/R52Yn/eUC1rH0Q8d8RwUkVvxGmJKoIqvmiQ65WBkZ5gl7j5Rqe+AfcWqY6SENO8SZR1EwRyE6ixGW19+wOl8QOr+I80rpT0aR2DgpI4CajvlBy3vr3JtthHSUTmviXiauxlVTGrSjRmsVWQvfKbaFGG7C4tvefCIqiKPKwj6dEiSyKq3vYnXYaaWGmw2wFQQcH4jPWnh9VUrCXTnFkjRy17G11ykm975iB0n2vKJfgzTRpnkrKhQO5yi5Ppp69v78MPiLKtNX8LqyoJDyRP1BT1qFXU/wAKlnNz69r4lnD3qHlBmjESAn5ZFYNr0jLl398wA/bAVbxr4bCGnmqqeuflwxu1njBzMouAGuoGY2GxsfW+FVJ4y4hSojzPDOJFD8syDmWa1ttb3t06ka+mli/GSqIolp4T+JVSpCNBaxJJG9wCQNdd/tIeDCXlJnBBRUCASAhrCxY5QNO9jf8AyCveB+N4KyQjy0SzspBziJWvfRQ5sXOo0ADGzG/pLpCwJzUyKVALyNJGV3tY3LAMbHS364i3xQoUrJ46SCKJqvLzJJr2MMa7BiN83YNtp63Cjh3FajhkixcTjaTMLxVGZpFXsFAYhDl1/tC+AsCnnY2CxI101VZYVVhfdcpBBvubC1hjWIZVW3m1IvqskRnCkdlcMhNgbElbk99Mc0+SyArFJmAdAIL2uLA8xZFBZtL/AKb74KylCgN5eS4JUqaicAd+kKz2Gh0AA29sB7W/C6rqEMdVxeaWK3yCMLc9r6m637H29MR6pTi/AwtwtfRqth0t+Eq7C41TsNbjF448dQQQQCDoQe/tgKT+H1uKVMnEZpRzlORKdHB5cfYMHUsATc51YE9W1yMWHxZI2gkEpVYLfiO2TKVBOZDe4CWFtLH0INsVz8RfCcnCpxxTh+ilrSw2Yr1b3sdY2O66WNreyzgS1PG5VlrI3alW/KiikVYkILf0iZhJtoCLE2Ha+AT+HePwQVkkEc060DORG2ZbDuVOdHOUsbdJU2NydbixVl4atnD0zIbhneSIjSwAuLC+9hc/5MfGfg9J6GRIEijlTLJEwTLZ0sbXAvci63JO99cIfCPiWaopYpDVxc6xRsyuWzXsAVuqsxAGzL3NxY4D3iHFIY1MsflJEiUs6oCD30EmwNjoq3Nx74inganSqnNVUzyNISUgVeVNkX5LuriR1IBuGKBQFuWscd3jqWWrq6fh/LlmsyySFVVWCbMY1JtGD1XzsSSE9rtKXwdPRzSTcOizRGwekqgnWNReOS7Nv1WOW9u+gwErTwtBPTSQSSSTRvpmfljbVeXkVVCqb2sAACRtiu/D/jLiOVuHUQWqnR2jjrFFwIhZQ35TrY5muLHW++O3jXjKeu5XDaWGSmqJSEqLg/grcXVbW6DuWNtNO9xbXg/wrBw+ARQqAbDO/wDE5Hcn9TYdsBAuEfB9pmEvFqqSpf8A8sO2VSTcjMdcvsoXb9MMl+FTKLJxbiCIPlRZiAo7KNdgNMWRgwFYV3wcSdSJ+IVk5HycyTMFPc2N7/ttiN8Uk41wMMcwr6XS0koZspOgv1Zx20JKj++88YyIGBBFwRYg9/bAVF8KqWGaOStacVFVM2aYsq3ifWwUEZgQLgEHLbYADEm8ZVNJFTu1eVELC3LYA5z/AGB8xe5BzLta+gvivvHnh2bglSK/hwPJkzCSMqWRPQN/YO4JN743eBPDr10iV3EBLUOyqY5GMXLAAIy5Be9ib7CxF7XvcI58PuP/AIwp2jcwyMzU+aWRG0OVUUhgpIAIsxsTpfQYsZuUbgPWREa5crb6HUNGSCGHzA2O5JBx78UPDmeh5tPljlpDzYygKnKAc6DKNNNfqvbU40eH5/O00ZNRI8rIrGK/JHa1wAXNwNGzZbm9uwDl8RcUSmQyvPWFBc6xwqubsqZoBnOaxtcgDcbYQeA+BJUjz1XVstTJmsvLhNk2LZZUZSCLdSgAA29QNHiOKStrIKBEeoijIlkLHK6KbBlaQlhkGmtr6bE2wy4N4Wq6LNJRok8Tt100qxqW2s0T5pCU0vZje1r5jqAmXEvCsVVRvDO5bQ5ZXWMMpW+V+hEUKvtpl0Ol8V/4f8acUqIvIUaiedHZTW2v+GLBWuekE2IzMNQR/Eb46uL+KZ+KyQ8MpYpKYyACqLKQYx/FFbcRgWuTbNcCwuQbj8MeHYKGBYadAqjc93P5mPc4Cv8AhPwe5hEvFKuaqltoodgqXuSAT1EXIOmXbHePhbINuMcRH0mP6DfFj4MBV1f8GkmU83iFZLINY3kfPkPrY79tiMRfjFfxrggcORWU50SokDMVJudSGD39mJHpub3zjXUwLIjI4DKwIYHuDoRgKt+FNHF5Y1EdSaiaYl5pCFvHIb3FiMwYA2sxKmwYAA6t/HlXQwUjrXhSjqcsZA5jn1jG+cE/PsCdSBiu/GvBqjgFS1TQEmnnVgwZSyRknQHtdSbqT9NdbvPA/hhakmsrA9TNIEdJpRHlF9cqKruCqkHUqu+gBvgIt8N+MVKyCkmaWMsmaEOcmYE6gF43JSwJHuNLC9rI8ub2kE7FuoFJDItwAOoKgtrbcAYXfF3gTCljq6ciOWjNxlBU8s6MoAFtNDbbKG97+Uk0U6I8tUrlwhCKuRVFgc5SS9292BAuDbbAHHKinhhkecMLKCFmYte9r2RrK7aWza2AuCN8RDw3wU17CsrZZIWlNqcQNFGEAuDlQhnUaXBVdBqTa5Hvjd1q6iHh1IJJFU5pCjgkgXJUIWERKi1jca3H1ccL4FWcOkfytL5ukBIMc3JEw/Nkdb3GbcEa2GgJwEo4v4JiqqRoGneViSYpm5ZZGX5QoRQAnYqANCdjY4hPBviLXOho4IBU1yu0fPXqjyrYBxaw1sdTYbHW9h08b8aniKw8P4ddZKjplYqYxEpveL7DqIuCCQN7Ytbwb4Sp+HQCKFdbdch+Zz3J9Pp9MBXnD/hFUVbc7i1ZI8m4SNh0XvcA2yrrbRBbfDtfAfExtxyUWt/sF7bfxfvix8GAqji/wnqalbz8WllkQ5oiUyqrepsSb+hG2EPEvFHF+DllrYUq4/8AZ1JDAXN8oLLYHv0kX99sXrjnrqNJo2jkUOjAggi+/wDjgKr+GnCUaI18lQJpZ+uY5lKI24BuoZXjvbIWZbgG3y2feOYKVqRzXtkgysANLltcsiXFzN6LfL6i2K48S0NR4cqWemtLS1AayOGKowPRm11dCRZu4vtfRr4M4BPXTCt4lG8klw0JZlaEL0lcqq2hDXJUgrtoTfAJvhd4rBPIqpXVgLwu8pAAOhUXGotrq1tgBtif0vGKeBQkk0KWuAXcBX1PWCSAxO+h0v8ATCr4q8BaGnirqTLHNSH5lAVjG11NrAA2JBsexb6Y7KXivNhjPnWcZVOaKJyQSNQ3Wfe230wFp4MGDAc3E6MTQyQtcLIjIbejAqf2OKM8B+JYOES1lBWSLlikJjkVWux2ZdAewFr7a+ul+Y+ffFaxReJJmqaczo8YaOJUzljy1y9PrdTvp3OAkfEPiWsjFKOiqKkZdmjyITcFXLG5yix6Sgue+I94IqZYpqyndJIJ+YJeWskYSIMA+pswy6jtYD3xZ9PFDK8dTIIlmCALmdbp7C9iB7WH0viC1lQzeIJWhi5zGjAIFgDdlF2zEaWsOnW1rDAJPC9bA/F6uSadIQLIqzHVrsMyqeYF1cZrHMLHYYtjhvE4442Zp4ZcoJ/ByrkXe2UM+oG5uO50titvA1Pwx1qRVpSJIKmQZZpIwyjQBVLm9gQ2uFPileBM06U9kmVHEckbyCNnCkAbFculswsGJ73zAJn8G6IVc9XxWbqmaZo0YEZQoVdgO4XKtz2t3ucW1ivvgSgHB4bAC7yk6bnOwufU2AH6DFg4AwYMGAMGDBgFXirga1tJNTOSolW2YfwkEFWt3swBtil/h18Ro6KBqOpSaV4ZCsQijBZlv8u41DFj20O5Iti/cfPfheopqTjnEPNtGrcx2jkcgBS0l7ZiRY5W9Ox2tqEhrfFfEKlnWm4ZLkPSPMjl5b2W7Le77g72AuLG18JPh9S/gS0swp3NLI6yRzRCUKczaqLam9xcnY79hYdLxThiStP5uiE7jqkE8Wb6XLk/oMQHgLrV8R4pJEjVAZ4+W0buqbOAWyMoYEjuDsTpvgF/geqiNdXc+eGIM4jMMwHWAXuoJcKFBAFhm0OwG9rU/FIYYWkeeKcrm61MahVH8NgTZVFrkt/fivPh7BwuWmJqlolcyy5ufKnMHWSq9dmIC/xXJPf0wi8Vx8DkSfybcuZUbLlzhGKEEfMcpzbAAG5198BPvgfw3nJNxSbWoqJHXNpbICL5QNrsLa/kH62riGfB1QOD0lha6sT79b64meAMGDBgDBgwYBB478PLX0U1OzFcwzKw1sy9QNu4uNsVH8PfijFBSJTVMVRJNE2RFhQEsv8ADoSOpbZbb/La+tr7x88fD14qTiFctQqiYS2hd16QQ7h7OxULoQbk62/QhIOIeJ+I1hkhp+HMsUwaNfMjllcwynpJu2lyTrr2014vhkshpTCJ0HKkaOWJySFYOSrqtsoP7NrfW+J/Q1PD4ZGmSalWV9HcTxlmubkZiSbXNycV/wCD1Ek/EZCTZqtypSXlZwS1iuliCDfMSPub4A8CzyScSrZfORqQ6whHRSXUFrqi5lKAEWBAbc6G2LQaVY1aSXKStytgAVFvlvdhew1NwP78Vv8AD3wvw6spJHqIVLGeW7SuRIRnGUFgwubCxKm2/cnCPxT4ZokjmNF5yPLDIWtzFiuLEqeaoLh7D5SR03P8IwEy+C/DvMyVPF5b82eR0UWAAQFdRbfYLr+Tc3xa+IT8GIwOD0tgBcOTbueY4v8AtibYAwYMGAMGDBgI78QPD3n6CanzZCwDKx2DKcwvbtp/32xV/wAOfiVSQ0KQVbZJYm5ahUcl1/hayqQCNQe+gO5xeWPnj4eKKfilUslKXm59o3K6RWaXO2a1luCAPUkfXASDivjuStSWCj4dPMJA0YMyrGqEqQSdSG0N9SnzAH34PAjj+TkjckvDK6MhclU6mNgosLn119jbTFmUPDoIXeYGISMzMzBhma+99TdraX37fWsPDbRis4nJJEQGq3ykPMg+Z/yMAb6n7200wF84MGDAGKgloOGVLyScQrY2n5ki5WqY0KKsjhUIzA6C2+uLfxXVDweoaNnElIqGWbLnoeY39K9gX5q5j72H7YCOT+HeA26Kmnv2zVigfrYm2v8A13xy8K4NwyNf9fp1ck5mStKdJN8oystx9fQXJ3xMP9EKh3z8yjvawPkWAA9rT2H6YifBOfxGAIHpIsst25VMeZHypAVbOJgwVsupBDAWAvcHAR7xdwLhQrKNaWeBkkMxqHkqS66BSuZlYlSTmsb6k97Y7JfC3CB/t6LUi389c+521AsCPXX6DD3jVTUUNVSQPVRuZzJd3iqHaPIoyXUzsWDMSBqLWJ1wyh4LUxETNVwiRrX5kUz2Nj8t6ggkC4GUewwDT4WrDE01PSzrNTxxQsuSQSKrvJUl9RsSAlx9PXWwMQzwDTyCWpeSTmNlhQHlslwOZICQzyEkmU9+w0xM8AYMGDAGDBgwBil6Gfgbxq1VPmqSBzi88181rMPm7HT7YujEA4JST+SpyKx0UxLZBHDp03AuVuQPU4CKVr8C05UsH/FUVP20Jxp4bR8HdlUzxO7fNy5qknT8ij9TrfvpibTcCqCWc1s17Eg5IRaw7dPSNLG3a+Ih4Ymn4xSRcyrkjyNmkMSohDhnSMI2XMSV6mObT9bgFHGOA8Oaug8rToablyc0sKkrnBtZityGHoDve+Oqq8J8OGiRQgM3zMtY2VdyBlC2JFrEk2v37d3EqmWmrIqCKvLB4nzkhM6t/CLhDZyCdSptvoMMqTw0KTReISq8l+qQxFhfqYKSt7k6k+uuAkfw3WNFmigYmKIxqq/iWW65iAJNRcm/ob3xM8RLwCjA1eeRpGWZUzNluQIYnBJUAE3kNz7YluAMGDBgDBgwYDTWf0b/AO6f7sVNw6fgxhjMtGzyctC7tQysScou18hvc3N/1xbNZ/Rv/un+7Fe8MyCngvxSQHlJZRJS6dK6ax3FtrHAIOMHhTKBDSJHc2Z24fUAj1yZUBDemv6Y8gj4Uzxh6MEEnKEoJ8zkdWW3L6tFYn2B9zh7xOCNIZZF4pLmWN2X8anN2AJGyXte312xHuDxR8UpITW1zG1mKc6FOoqysNFUjQnQ5hYkG5wCfinhqjfiQ5FBUJSCBc4NNV/0nMJOmQuLpYbWtfUHHVX+FOHt0xUMy+rGn4hmHrYZCNtr/rcaHuHEUTiAoE4jJ5QUtyUlhBVwxXIHCadAHToe98M4KKipmKLxKVXla7lZYiXP5mbIW37k4CS/C+KNIaiOEOsSThUWRZFKjkwMwyyAMoLlmtYDW40IxNMRb4fRqIp2EpmLVD3kLK18oRF1UAaIqjQdr98SnAGDBgwBgwYMAj8bvagqje1omN7E9vQan6DFdCn4IR+LTzyPrmdqSq1Pc2C2HtiyPGf+o1OuX8Nur099dNMRyaRAf/8AWlue3NpP/wCYwEM4nRcGZcsNKyEmzMaWquo7lRkYZ/qLbaHG7hdNwsvkNGCchOVaGqlbQgX6k0UAgGw3I2x2eLQKWinmp+JSGVACq82BsxLqNVC3Y2x0UtNDVZJpeKSlwhEbJVQxtkbIXBCqtutRprsD7ALVwYMGAMV7R+EKSZppJFlDGonHRNMg0lcCyq4A/QevfFhYrClpYyHdqavZmlmu8dROqseY4uAs6j/8Rf8AvDZxDwPTM6rDHLa/W/m6gFRpooLm99d9r/pjh/0PpInqEjhkKoYhGnm54wpcEsxOfcnWxv8Avjn49TLZI6eOvSbmRllaskDcsMDJYNOdcul7elvXHHUx0lISJRxZp5lYxmSWUs+UED+hdelSRv64CQUPw+pCoeeOQuo6f5zOSLizdecDq3NgBjTH4NQgk0zg6WTz9R+rFs2n0t+uIPw+pORefF4gZ+WudVd8hNgGcA2bLm11PfHUtfCN6bjx73Msg09dxgLM8D8NWnq6mNAygwUzlTLJJ1F6lSQXJOyqP0xNcQD4RqpjqZMtSGMoUebLGXlhAyKSdCudpSLdjrrif4AwYMGAMGDBgDFd8J8F8PlQvJSRM5lmucg7TSAaD2Fv0+9iYq3g1ChpoSeE8wsgPMDQXkJ1L6yBtT1G4B11GA7qjwJQmRVWgh5Y1Z9ATodAovcd73H7YT0/hKl51UkXD4JilSq5WYLkTy1O3TuSTIzHtufpjk47w1Z3SGGhaF0lDTZJKbNlyMOX85UOSyMFca2v2thdxt6akjkpGo5RUyUzNHLM9KDreJJGdWW7BwPVtL2OAmH+hVDHBmkoqdpRsoUKGJ2W/wDjY+3pjkh8E02S7cPpg7bm+i+9v8BbtfEDpeCAkZ+G1sjFQQDXJZTbdQACPUAknXHTJw6JFLPwmpUAXZn4kq/8TXtb9cBbHgPhEVK1TFCgRAYzYdyU1J98S7EH+EcCpRuoieKRZmEiyMHfULIgZwAH/DdLH0Nu2JxgDBgwYAwYMGADiv8Aw9wDhz08LyU1KzsgLFoYSSe5JOpN/wBfridVn9G/+6f7sVxwvh7GCEfyVw9iYkIYyAMQVHUfwTv73+pwHcvh2heRwaGiWL+BhFFmbubgKMo9Lk4UU/BqUtMsdDROOe4zssC5RpYKCraDU2t/jjl434feeSHl0dFBynYuY5YizXUoE6oGXQm/Up7bHULOOwkc7hq8NhNQ8GYTNLF0BiVDZmjj6rjYf3YCZP4coYohajpJpduqGnXsbkkLYH9Mc1PwOjYj+ZUJ7MckOhAta2Tud/8ADEKi8NzqCp4XTm9rFp6S4t3H4Q31Ot+/YWGio4RIoyjg9Pfa61FOzD00KG572IPbAW54Dp44zWpEiIgqVssaqqi9NTk2C6C5JOncnEqxE/hjTcqgWNoxG6SSh1GU68xjuoCmylRcAbbDbEswBgwYMAYMGDAK/FX+pVX/AMiX/wDRsR+Hw7wwKCaWi2BN6eE/4Xw68aD+Y1NgG/CbpOx9j7HEYfhrXP8A4Rw+43/EGm2/4OnpgPKPw9RM2aSkokS/SoigbMPVjlFj7XP1NsRqDgMUkUSx0tIgCkmTLS8xzmYWIljkAQaW1v8AQC2MK3gD1NVHJFR0yIkZU8mSIiRiwYMS0DKVsp2XvuBcY5+ItzWmpYuFU5lgkXmOZYRe6kgC6RkjUX0tp9MBeWDBgwEa8f8AHJqOmWSnWNpGmjjAlzZetstzlIOIYycdhARF4c/WxAHOuuZmYk5sulzuNdB+s08fcBlrKZYoHRJFmjkDSXy9Bza213thL/JPG/8AzuHf8ub/ADwClafjlmfJwoE6m6z3NgO+19BucIOI8I45VzRVLpRo8IdUQ9QIbQkhs4+motbbEyqOCcae2eXhrWNxeKU2PqNdD7/+2Pf5I43/AOfw/wD5c3764CM+X4+BcNQ7bBB+n8OOfyfHXVmYUBttmjVs306SPvbviWtwXjR0M3DiL7cub/PGP8hcZuDzeHXAsCI5hp6aHbAJuC8S4rRT04qhSMlXURxMUDZk6bZQBlUWUHXXXFuYrc+EeJy1FLJUzUZSCdJSIllDHLcW6rjYnTTFkYAwYMGAMGDBgIh8R+NVFMlKKVkR56uOAs6ZgA+YXtodDY4jQ4TxinWOOOsgZVXKLU/yAAWBLEG30v3/AEl3jrw1JXRwCKcQSQTpOrlM4ul7DLcDcg6+mE/+ivFv62i/+yj/AM8Ap/kfiqIziqpcxNyq0i5mJOh3Aufc/rhNN4Y4tPNHWSVKR1Aj5YAhjbKuZiNyVub3uNRf7yuXwfxVmDHi6XHpSKP0Nm1H1x6PCHFd/wCVo7//AEaf+rARs+HuMC3/AIiNe3lof+v+vtzDw1xgrnerXNm0UUsBJts1zYW773tiWjwjxb+toj9aKMn+/Hi+EeLa/wDi6am/+pp/6tB7YBVwGbiFFW00E9TFOlbM5kYRZWukKjcGw0RBYDti18V/w7wPWCrpqipr0mWnZ2VBTiP51KHUNp2O2LAwBgwYMAYMGDAQn4j1lSHooKao8uaiV0d+WsmgQt8p+nYjCAeFuJRBETjLlQoUFaOKwA0Cks4J0+u2Jl4w8LmtMDLUPTvA5dHRVY3K5f4tNr4U/wChFX/XFR/yYf8ALAR2XwvxKJA6cTZmvflxUFOGuTqep1X9++FNb4GrXl8yeJSc7IqF/LxIQvZTlltfX/3xNz4Gq/64qf8AlRf5YxHgOq/reo02/Ci09ttvbAQ6XwVxEA5eKVLewiUemmsuh/yxzyeCeJZVZeITmS46TGgyX3LNzTbTXpBOJ1/oLV/1vUf8mH/LXGCeAKkEkcVmBNrsIIbm21za5wCfwvFW0XEaWkkrmqIZxO7BolUllXNctdmOpHcbYtbEL4R4GkjrIaqavlqGhDhVeNALOLHVbex/TE0wBgwYMAYMGDAV54881UV0VDBVmmjlppHc8lZL2cL3sRodwcK6nw7xS7L/ACu7qRqfJQ2JO62L3P6jEs8UeD3qqmOpjq5KaSOMxgoitcMcxvm/T7Y4R4JrP64qB9IoR/hgIzxHw7xWBUMHEnlYkDLHR08YQaXuWYbDYAG+F7fD6t5skv8AKUoklILstPGM1hYE2lHbExXwBUhi44tPmO7ciG5+ptc/rjYPA9X/AFxUfTlQ2+1rYCdYMGDAGDBgwBgwYMAYMGDAGDBgwBgwYMAYMGDAGDBgwBgwYMAYMGDAGDBgwBgwYMAYMGDAGDBgwBgwYMAYMGDAGDBgwBgwYMAYMGDAGDBgwBgwYM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457200" y="1428750"/>
            <a:ext cx="3581400" cy="2585323"/>
          </a:xfrm>
          <a:prstGeom prst="rect">
            <a:avLst/>
          </a:prstGeom>
        </p:spPr>
        <p:txBody>
          <a:bodyPr wrap="square">
            <a:spAutoFit/>
          </a:bodyPr>
          <a:lstStyle/>
          <a:p>
            <a:pPr algn="just"/>
            <a:r>
              <a:rPr lang="en-US" sz="1800" dirty="0">
                <a:latin typeface="Times New Roman" pitchFamily="18" charset="0"/>
                <a:cs typeface="Times New Roman" pitchFamily="18" charset="0"/>
              </a:rPr>
              <a:t>A roof  is part of a building envelope. It is the covering on the uppermost part of a building or shelter which provides protection from animals and weather, notably rain or snow, but also heat, wind and sunlight. The word also denotes the framing or </a:t>
            </a:r>
            <a:r>
              <a:rPr lang="en-US" sz="1800" dirty="0">
                <a:solidFill>
                  <a:srgbClr val="FF0000"/>
                </a:solidFill>
                <a:latin typeface="Times New Roman" pitchFamily="18" charset="0"/>
                <a:cs typeface="Times New Roman" pitchFamily="18" charset="0"/>
              </a:rPr>
              <a:t>structure</a:t>
            </a:r>
            <a:r>
              <a:rPr lang="en-US" sz="1800" dirty="0">
                <a:latin typeface="Times New Roman" pitchFamily="18" charset="0"/>
                <a:cs typeface="Times New Roman" pitchFamily="18" charset="0"/>
              </a:rPr>
              <a:t> which supports that covering.</a:t>
            </a:r>
          </a:p>
        </p:txBody>
      </p:sp>
      <p:pic>
        <p:nvPicPr>
          <p:cNvPr id="2052" name="Picture 4" descr="http://www.olmetitaly.com/public/ckeditor/interno_04_compressa_1.jpg"/>
          <p:cNvPicPr>
            <a:picLocks noChangeAspect="1" noChangeArrowheads="1"/>
          </p:cNvPicPr>
          <p:nvPr/>
        </p:nvPicPr>
        <p:blipFill>
          <a:blip r:embed="rId3"/>
          <a:srcRect/>
          <a:stretch>
            <a:fillRect/>
          </a:stretch>
        </p:blipFill>
        <p:spPr bwMode="auto">
          <a:xfrm>
            <a:off x="4419600" y="1352550"/>
            <a:ext cx="4267200" cy="32004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r>
              <a:rPr lang="en-US" sz="2800" dirty="0"/>
              <a:t>Definition of Floor and Slab System :</a:t>
            </a:r>
          </a:p>
        </p:txBody>
      </p:sp>
      <p:sp>
        <p:nvSpPr>
          <p:cNvPr id="73" name="Shape 7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5</a:t>
            </a:fld>
            <a:endParaRPr lang="en"/>
          </a:p>
        </p:txBody>
      </p:sp>
      <p:sp>
        <p:nvSpPr>
          <p:cNvPr id="51210" name="AutoShape 10" descr="data:image/jpeg;base64,/9j/4AAQSkZJRgABAQAAAQABAAD/2wCEAAkGBxQTEhUUExMWFRUXGBwbGBYYFxsbHxshHx4bGxwYHSAgKCggHholHCAcIzEhJSorLi4vHyAzODMsOSgtLisBCgoKDAwMFA8PFCwcHBw3LCwsLCwsLCwsKywsLCwsLCwsLCwsKywsLCwsLCwsLCwsLCwsLCwsLCwsLCwrKywsLP/AABEIAJcBTgMBIgACEQEDEQH/xAAcAAACAgMBAQAAAAAAAAAAAAAABQYHAgMEAQj/xABJEAACAQIEBAQEBAEICAQHAQABAgMEEQASITEFEyJBBhRRYQcycZEjUoGhQhUkM1ViscHRFjRDcoKT8PElU9LhY3N0lKKy0zX/xAAUAQEAAAAAAAAAAAAAAAAAAAAA/8QAFBEBAAAAAAAAAAAAAAAAAAAAAP/aAAwDAQACEQMRAD8AuzzCfmX7jB5hPzL9xhNFwOHnsCgK5QQvYX0/w/c4xoeBRHmgqDZiq+wtcH66/sMA78wn5l+4weYT8y/cYj0XBojTFsozWJufY7fSw/fGdZwOLlR5VsbqCe5B0P664B95hPzL9xg8wn5l+4wlq+CQ82IBAFN7gewzf+2PV4JD5ggoMuQEL2Gtv8L/AK4Bz5hPzL9xg8wn5l+4wlouBQlpQyA2aw9ha+nvr+wxpg4LEaZiVGbqN/8AdNrD7fucBIPMJ+ZfuMHmE/Mv3GENTwWLkoQljdbnuc2hH7428S4JCDHlQKC4Ugd7/wDb98A58wn5l+4weYT8y/cYTTcDh56dAylSco9R6+2v7YKfgcPOkBQFQFIHYX3/ALv3wDnzCfmX7jB5hPzL9xhHQ8CiKygrdszKGPa2x/fGr+R4vK5wgz2zZj9dvpbASHzCfmX7jB5hPzL9xhHXcChCxWW3Uqk9zfS598Z1HBIefGMgykN0j1Hr9/2wDnzCfmX7jB5hPzL9xhNDwOHnuCgK5QQvYX/7fvjGh4FERKCoJDFVPppcH66/sMA78wn5l+4weYT8y/cYj0fBojSlsgzWJufY7fSwxsrOBxCOPKtjmUE9yDof1wD3zCfmX7jB5hPzL9xhNU8EhE0VoxlOa4+gvgbgcPmAMgy5Ccva4NvtrgHPmE/Mv3GDzCfmX7jCak4JDzZQUBAtYdhfX9saqPgcRikuoLAsA3pbQWwD7zCfmX7jB5hPzL9xiPS8Hi8sHCDNYMT637fTXG6v4FCDEAlhmCn1Om5+374B35hPzL9xg8wn5l+4wmk4HDz1GQZSpOXtcaa+2v7YKXgkPOkBQEALYdur/tgHPmE/Mv3GDzCfmX7jCKh4FEUkBUFgzKGPa2xGNbcHi8rnCDPbNmP12+lsBIfMJ+ZfuMHmE/Mv3GEdfwKECIBbdQU+pv3PvjOfgkPPj6BlIPSPUevtr+2Ac+YT8y/cYPMJ+ZfuMJ6fgkPOkBQFbKQOwvv/AHYxouBw55QyA2IA9gRfT31/bAOvMJ+ZfuMHmE/Mv3GEFNwSLy7kqM/V1f7umntp+5xlUcHi8tmCANlDX+xIPtgHvmE/Mv3GDzCfmX7jCOu4FCBFZLXYKfU37n3xnPwSHnx9AykN0j1Hr7a/tgHPmE/Mv3GDzCfmX7jCaDgcPPcFAVCghewv/wBv3xhQ8CiIlBUEhioJ7aXB+uv7YB55hPzL9xg8wn5l+4xHl4PEaXNkGaxa59jt9LYz4jwOIRJkUA6XOtzp3t3wGiHxnw8zufPUoGQAHzEdjqSdb++MKHxtQASsaylBzFgvmIrnQba6k2wmnqmILNTVCKCLASs5ue5McrDLY7G1ztjN62qVreVJjJOUiWMS9yAVY20A35l9Nu2AYp4yoBSkedpcxDDL5iO+pOu/vfGyt8aUHLjAraU6oTaePQCxNxfCxKx7AGGdjmPypJbdtMyb9hobb4xyzN1MJERRmyjNnbvlVb5zoLWY2Jux0sCDiq8aUHOi/ntKQLkt5iKwuCLb4I/GdAahr1tKAEADeYisdb739/2wk8+cxIRitg3U8iFT6NrkAI0sSNdL642irnBzciZ200tFGiDewzv+I39u5B12GAa0XjagvMxraUdVwPMRa2FtNddv3xqi8aUApm/nlLmOYZfMR36mPv6G+FiPKyqMlSXGmdbICL65z1R3Ft/rr2xpNeEKo0imQ2KxZ5eom91WQtZvYlFGo2vgHVX4zoOTGBW0p+S4E8elrE3F/a2NvEvGlBmiAraUjPckVERtbTXX3/bCR6llDMI3QWv+PLUKbm4uAuZrXAG1rjTGtqpmsRCzkNlHLqnRQSdFcO6vft8nqbYCQSeNKDzCfz2lsFPV5iK1zb302/fBS+NKAzSk1tKBZQCaiLW19b39xhK8hZmhdpUkK9DiQLmNrnILrmUEEZmXUd+2BKuZI8kkcpYaZwubc2BzqAASCNCLf4g2oPG1AElY1lMDmZspqI7nQaDXXGpvGNAKUKK2lLFcuXzEVx72vhcOcFbTlg5f6SVne99rgMqH1C3A9NSBsgrpACjQzSuhsxjChTtrnYhLWsdwb9htgGdf40oCIgK2lIzqSfMR9Nrbi/8A1bGU/jOgM8f89pbBW6vMRWue2/t++FMdXIurQyoEBLZnjYNexBP4hIG+4AGuOan4gXzFVBe4ZkFVIxUE6XANkuLa7D3wEgg8aUBnkvW0oGUAE1EVja99b++MKHxvQBZWNZSg5iwXzEVzoPfUkjClZWDlvLznKRoszSKNBe6K5Jvf0I9bYyqOLtGo5kMrdVg2RkF792XawuSNfbXTAd6+MqAUtvO0uYgjL5iO+pOu/vfGyu8aUGSICtpT1ITaePpAsdRe+Epq5HQsAVDAkMFqWC66a3Hpb5dNL4xpnLAgwVgcEhlE0hHc/NmAXTXXLof0wD+p8aUHPi/ntLYAkt5iK2oItv8A9Xx6fGlB5gfz2lsEIzeYisSSD6+xxHWqX5asrSJGpJZrSSd9QZW2VbWICvse4x2PVuCeiYi4IMacwW9AVJBub6G2hwDWj8aUHMmJraUai16iLW1xcG//AFfGuj8bUAhcmspQxZjl8xGDrqO/vvhLGKxHBdmcXvlEa5rXt8qE6baG9j39dlRUOzRk09URs2Xmx620YKLBtNCB9bYBlP4xoPKqoraUkqFtz4rj3Ivtpjo4h404eWiAraUjPmJ8xHpbTXXTf9sJ2klchRDJDf8A2kspGg16VEha590GMpXmDA+WkK3uCk91I2KnPIvV6D98A3fxpQeYX+e0tgh6vMRWubH102wUnjSgM0pNbSqOkAmoi1tfW9/cYTTzySG5pqggMQOXKIrAW3XmLmN7/Lmv9saWVrsORVkb5+e8QA11KSSqwK97Cx7HAOqDxtQCORjWUoJZmy+Yiub623xrk8Y0ApQoraUsVy5fMRXHuRfbC+GoZSC0VQTa5uzPtls1omK23230vrjVW1LBrKsq6Fjn55Pe34aGwXYDM6m2tvQHnEPGlAeUBW0pGcMT5iPS1txf3/bGU3jSgM6fz2lsFbq8xFa57b6bfvhJHUM6Z+ZMTcWKoIxbSx5bhiBe+7G/rjpmqJkPycxH/ijDFgRbTLbKi/8AFfbfsDKm8aUBmkvW0oFlAJqIrG176398Y0XjWgzTMa2lHVoPMRa2FtNddv3wqjq5SRenmNhqoeK/br6ZCTY3Ftyex2xqm4nUqFflplJNonB5jX0FgAcugv1bnfLuQa0/jSgFO388pcxLdPmI79RPvroce1XjKg8qFFbSklAthUR3GljpfthTPVSN1ikqBcAgc0IAdrMgkBsTe1gd8e+ZfVzTVSMouqsZSvfVgrMCL+p/TAOeIeNKD8ICtpSM4JPmI9LW3F/f9sZTeNKAzp/PaWwVurzEVrntvpt++ENc07hUtMhvluVAaTv08l7ob/nFgttjjYs7ahIJnCkh1WoEja31H4mYEa6e+5tgHVP40oDPJetpQMqgE1EVja/e/vjXQeNqALKxrKUHMWC+YiudB76nTC8VbFMrU9UumuWN7j06uomwAuQdcaWlcAhYpNP45HmQamwYhnzWtc2ANzpcb4BiPGNAKXL52lLWK5fMRX1J1tf9cbOJeNqDlplrKVr20FRHpp31vhHU5kdQz5y3yIktSCTrfRcxNh2IttjNKhnsVFUe16eRXU23JzoWU+xC76XtfAcsssdO6jNIBls1kRQoO+cABHB2uoDLp21x5TzhwqxPPJb5SkcakaHozzNkJA317eumOyTiDrcNJTK1tFcPm77K6A3OvptjO85FuZG4UWUiGQ2OUG1iyqbC/VnsdNjpgOCaaMFbsVsxMgmLrcA30XSJ0vcZhe50G+mcYJQuq1cI3WwDCRTrbqWQoQL6DKOwttjoUygKRIoDMSBdVGYg62tJb6X1998a6uR7sk08Km17P0syCxGVsxVgdAdEtfbUDAamqUiUxwyLTgkkvLEyyOxvcZcqNcjXM1730BGMKgwraWJ2XIFRnVYwpPaMAxs7XsWyjQa2K3x2CqAcrAWIsA6RsrIDsCQ5KodRYLa99jjCsmu4WebIVBdOcmZDfQnMsgU7WK3Uj6HAc7RuY1ewYg6IXCi5uDltGzDQn+I4wNRGcgRMrj5+UGJv2Azi5YWOmW2OiJ3JHLnjtmuuSmlYXve4YSWK2v0+ltcbJ66oUBzUxKrblqWUMNbdIaa5XX+Fjbe1tgyIOa7PUDa6imcMbEkLcNYnsbAg+mNFPxOFzafMXIOaQxumXb8NHsGIX30vt7ArGFytXRlzbqKFTYahQpkYNe53ddTjOGrYXlFRTWtq6xvCLHW2UO5Zhbbp3+mA0JNGwRDUVDsCSp5aOU+hWK9z6G+/642meQAsWkyhh+Ly4yAQRoVWQuCANdAvuDpjZVNUOjKzyMgALqI9SABp0zZlB3IO+uxxzUFby4yVlgSMGwDFwe1gALi97WF/bXAZ50IZvNpkzLmcRLY2tuQ5tbQH+8Y3U6iZ86zI7gWzqhFluQqWV7MdyCxta1rk41Vc0pCvdnsb5+SqAeirmu99O+n3sNUnGDJZFq4kJNzG1M6ya/M1i52J2y3vpgCYR5MkqWksCM+dwxVrKVBuqkjUgbG+NtNUOcxkqeonUZOae/yjN0qO2+5tjpAlXKEMwjN7LI6h2uDmZomCEX3sz39vXnr66TKFd53Y/K6JyF7asSxzn6dOu2A1meM3XzGeTMfwRaMsexIUPKSbCwBAF/ocZRLFHYVGRA6grJ1KwYEhkLOW5h9Nbn0x0zVE6A5jUdI1ANKX0Auc17M1r3yqDjkpuL5AVSrhMW6s5ZWH5kItYSLrobHbAeeQprhiJy97giNyL9mAKEX73sdsDyU5yiWqd2OrK0gi1/tGMI51sLE2OvTjZWG13jnp406QpmEZLi2j53IVr3/bHi8RhFk86iM+W/Jlhy3IteMSBwqk+lhqfrgOiprAUGRHVBa4MUgGUbgFwA1+1iSRtfHPVVlO4GR8gs1zFFcEG3QYwOu51sdtSLEXxsir2RTIK5HW38UX4l9iGZJApIN9Ag/TfHRedxYVBF9FLMFDEa2CHMcpP9sHttgFo6Q4aedWZdDLSpG7AfwAkZcl7EixJuNRjOnIChDUTggaxxmDKqjbMxQAdOuV2++OoVdTlYs2gvdWgZV3tqzTFHA9Vxz1laH6aiphRSdVZVtuCGBExW5OmY32ItgDMiqrNK9OpGXMeUy5D2RltHqR3zEaXAuL+QGFyVpnlIA6pTUSSrrYZbycxSxNjZQBp+mM+HM6qOTUxlGJOVIDJbvYtGyrm/skFtd8Hm3Gawe5YMWejqBbvdjqEGuitY7HXTAaajiPKLK0rh7/ACinMmb3D3RdO9wMb0qCx0qVYDXSmZm01vlDkDU7n3wIVOdxUwqb2IDbjS4H9rWwB1vofTHRMSQ3NlcAKGOb8QgHMQD/ALO49QjdrE4Dkm5JsZ5JMoXpOWWm1v1WZCGtbfqttj0vTyAWnd4/mMRCuuhAJzkZwcvub2tc2xjS1/LjLGohiKG3POTKVa90lRWjAYWHodt9sYrxd3KgS+Ye+rI7U8ai/SE6iGZt9WtqMBslqYsxszxxsNwLgW2sJNVB2DAFP3x4vEhfIlRIwYdbSQqQL3+ZwY1v6Kqs3f1ON5rGyg8+oYm5WFyoa97AM8YuI1OubTQak49lSYMwFQhZVF2YTkFSbEE864A3zel9MBr5yKQXlnOa9m5LRKLkEa5WBX6sdbaDGFNWxRqAKtI/QPEvSTe+Vs6C+p98bIJ2BAVhA2liJEmRtgwsJAy3BFhcg2vYG9/DWlyuerU5RcxRpJ06WGfK9yCB/Y3774DyQXuwmqGBIuzU+ZTruMqqQf8AiO1u4ONcrKM5eqZSf/gKufSyqS+YBb36Rre+uN0rA9S1aFfy8tLjKbkL1izXJ+cNc/rj0jI2ZZXUKtmmknVs+lypj6bnuChGU+1xgMBVLmGasIRgVJRBHuRdSSzWuL62v2B1xzmSFjHlTPkAVWjWzoQfkjAFyH736fXTDIPM7XFVGBl0Jhdso0vmPN321uLe+PKWapKgo6lQCBZc2f1cATdTHU9r30F8BqeN4xdubEptmzRxS5dhcmKwC7dV2Prl3xhEC4yrUOy75Y6YgEjSzN1WGm49QTvrjDRKq8yOaSRiwBJlkQAki4AaUAG51U6jYEa4yYIZcrzRuV+dZATYWv0F2bKbkWvv++AzgnjjYc6OVGIurTurr9VZei+uzHMPQY5qniiu5NOrP+Z45GRfewBykk7lQMbpKqRFKx1CuFJIIjaViuou4zxga6fMc1ttMa6niU1lKVOp1t5ZlYA6m5dybXsAO3vgEsXwzYHLR8Tqo20ZtyLdicpT9ziF8L8Q19MpnFTFNEZCoEsgzSWbLm1Nxcd81rD2xdHjvi3laCeZD1qllvbRm6Qbd7E7DsO+Evwxo54qCCGQZUCs+ZXAPWTIEt8wbq11FtvqET8PfEZZnjiePlMWvYsMpJvlF2yhFFzqb9u5xOomla45cZRzfqlR1HSLtYEk6flt7Wvhb8UzE9OlO8KTVVQwjp0JOZCR/S33Cpv6eumIHTU1ZwcK1XClRTMSMyjNyrEDRgAVzXsFvlP6YCyxmlisBG0dyciFoD83zoQStxoQCNdO+M6VJGyl1KKqgZm5RdydQUKlsvfq0Ppbsno3gmHOghqGjYA2WpMQXcFmUSIrLpbTMTbvfHUtLGxH4U7aEHJWynqBF7BJrBddjbAd7RhrXVWbmEAlc2lzcHNcnTXffXHNJVBGZEZLF1OUSqjA3W45ZsLehB1vc276vJjq/mtSR1AOKwj10AM+YP6sQO9zhP4r8Yx0EXJSCZCVsolCtmIIuWzEltx2trocB38b4r5cZpXmpkJuWeojdmAGqpH13Y6iwsANSfSF1XjuarqBFRcqBSLLLUshNwbhszAkPr8oudvoFNdwyoiqaap4lGrRTnoGfLHGb3CyWR1VRctkC/m98Xrwp6gRqJVQNb5I26Rb+FdBcW1199sBTD+G61+Ix0lZWdVShfNG989gxyE20JKm1wRtYX0xMan4N8PiQPLJUAaAkyRi5Pp0dz2x0fFWqFK3Dqo5HaKpsQ2hyspvb+zYb+uXEs4eKmSQmXJFHYEcpzJnuASLkLYAkjQa2vcXtgIDW/C6ligkqYaqqjSKNnDBwflBa4IQEdth64iVLxriNHFDUNWQtzUDpDIWaUrbTdQ2u2j6337izvjJVMnDmSIkyVEqQi2nzkkjXsQpX9frhl4aoaiKGOKS6LEqqiiRXLBQFALBVIWw9b7jAQTgXxEEkgjqIVhlC3HMkEak+uZ7ZdL2HVe+JZT1bRdFo8mYsgaSMWvY2G62B7htrYRfFdxUtDw6FIpKk9bSvYchbiwDfwtIQBbXTLobg4jwNfwXonBkpHYFWF2Ctc2jY6KpIFyNQRa3fAWHE8wALrH1PfSTMSxuMpUgqFtoDmPrYYzgqJVDhUjBJYtkkUZbWsLEAab6E31xxUwinVZVomeOXr6o2OjLe6C9hdtdPU4zahU/LSzFvl/FaQp21bmPlbT819u+2A8eoPMTJHEkg+ZDymDC38QRWdGB2NgD3HcbC9QyhYRSqGU3ZxG2c36ulSu2i2J9L3xlPRyRMJI+sbMsaBQBqCihdFAuCL7+pO0X8beIooGyiGbzMrdMYeoiuSCubKjqCS1vlGuxwDbifE0oY+bPLTLIbsI1gW7EEL09RIBt6ED1F8Qqp8cVdazQ0iRRqRdeeyF2JJ0RpLKzEm4stxhd/I00NfAeKLI3OCmNg91VyemN2dGFwdxsLi+hOL5pnkyC6+gtmvpta43Pf9cBSdH4XqpuIrw+srnIaLmjI7Pm0+QZu4sxuwOi++JhVfBzhsK5pJqiP0JljGtrn+D0BONvxIq1pa/hdT0OVeaMhjlJEihQ1/yKWJv2uPXEv4RHUO5eZeUgHSBJnLEnuAAFAFgLa33vYWCu+O/DaGlpJqunqquIRwsy9Y1IByi4AIBOVbD74jf8rcSooI5JKyCQMiOtO8maUBspXpID32vZux+uLC+M8ztRxU0H9JUzpEdbaakC3ZSQP0H1xJOBioy/jRrGFUKiLI0hYC3UWIUA27WJ311OAr3gnj9Z3KTlaWa41kg5ltFAAYsjKT/1viXNz0IbKhKgglXRVcbg5WykEWOliLE2PrGviTAeI1CcPpo4nnjTmzTv/sV/hhDa/NcXFrajbUiOQPVcJdIeIIjxSWy1AQTFCf4Az2ChbXKj3IwE/k4pIhDIkLsoIYqXFjoczSLGbaEgoAbbk46JZJSr2p4yGBbmAwMNRmuL3zD0Nv0G2NacUqmWIwRMQUDZXzIrCw+Urtvf5Tv2vjSKNQFHlKlXUG/JaWIEn1yOt7m+41uSddw3zxS5WVYlhDFbuJIgSABl21a5O/v7Y10vDmJMb1EyvowZZIyCdhnKKG+1gNL3xgvDw2a0UsQB+eWsntsD/R52Yn/eUC1rH0Q8d8RwUkVvxGmJKoIqvmiQ65WBkZ5gl7j5Rqe+AfcWqY6SENO8SZR1EwRyE6ixGW19+wOl8QOr+I80rpT0aR2DgpI4CajvlBy3vr3JtthHSUTmviXiauxlVTGrSjRmsVWQvfKbaFGG7C4tvefCIqiKPKwj6dEiSyKq3vYnXYaaWGmw2wFQQcH4jPWnh9VUrCXTnFkjRy17G11ykm975iB0n2vKJfgzTRpnkrKhQO5yi5Ppp69v78MPiLKtNX8LqyoJDyRP1BT1qFXU/wAKlnNz69r4lnD3qHlBmjESAn5ZFYNr0jLl398wA/bAVbxr4bCGnmqqeuflwxu1njBzMouAGuoGY2GxsfW+FVJ4y4hSojzPDOJFD8syDmWa1ttb3t06ka+mli/GSqIolp4T+JVSpCNBaxJJG9wCQNdd/tIeDCXlJnBBRUCASAhrCxY5QNO9jf8AyCveB+N4KyQjy0SzspBziJWvfRQ5sXOo0ADGzG/pLpCwJzUyKVALyNJGV3tY3LAMbHS364i3xQoUrJ46SCKJqvLzJJr2MMa7BiN83YNtp63Cjh3FajhkixcTjaTMLxVGZpFXsFAYhDl1/tC+AsCnnY2CxI101VZYVVhfdcpBBvubC1hjWIZVW3m1IvqskRnCkdlcMhNgbElbk99Mc0+SyArFJmAdAIL2uLA8xZFBZtL/AKb74KylCgN5eS4JUqaicAd+kKz2Gh0AA29sB7W/C6rqEMdVxeaWK3yCMLc9r6m637H29MR6pTi/AwtwtfRqth0t+Eq7C41TsNbjF448dQQQQCDoQe/tgKT+H1uKVMnEZpRzlORKdHB5cfYMHUsATc51YE9W1yMWHxZI2gkEpVYLfiO2TKVBOZDe4CWFtLH0INsVz8RfCcnCpxxTh+ilrSw2Yr1b3sdY2O66WNreyzgS1PG5VlrI3alW/KiikVYkILf0iZhJtoCLE2Ha+AT+HePwQVkkEc060DORG2ZbDuVOdHOUsbdJU2NydbixVl4atnD0zIbhneSIjSwAuLC+9hc/5MfGfg9J6GRIEijlTLJEwTLZ0sbXAvci63JO99cIfCPiWaopYpDVxc6xRsyuWzXsAVuqsxAGzL3NxY4D3iHFIY1MsflJEiUs6oCD30EmwNjoq3Nx74inganSqnNVUzyNISUgVeVNkX5LuriR1IBuGKBQFuWscd3jqWWrq6fh/LlmsyySFVVWCbMY1JtGD1XzsSSE9rtKXwdPRzSTcOizRGwekqgnWNReOS7Nv1WOW9u+gwErTwtBPTSQSSSTRvpmfljbVeXkVVCqb2sAACRtiu/D/jLiOVuHUQWqnR2jjrFFwIhZQ35TrY5muLHW++O3jXjKeu5XDaWGSmqJSEqLg/grcXVbW6DuWNtNO9xbXg/wrBw+ARQqAbDO/wDE5Hcn9TYdsBAuEfB9pmEvFqqSpf8A8sO2VSTcjMdcvsoXb9MMl+FTKLJxbiCIPlRZiAo7KNdgNMWRgwFYV3wcSdSJ+IVk5HycyTMFPc2N7/ttiN8Uk41wMMcwr6XS0koZspOgv1Zx20JKj++88YyIGBBFwRYg9/bAVF8KqWGaOStacVFVM2aYsq3ifWwUEZgQLgEHLbYADEm8ZVNJFTu1eVELC3LYA5z/AGB8xe5BzLta+gvivvHnh2bglSK/hwPJkzCSMqWRPQN/YO4JN743eBPDr10iV3EBLUOyqY5GMXLAAIy5Be9ib7CxF7XvcI58PuP/AIwp2jcwyMzU+aWRG0OVUUhgpIAIsxsTpfQYsZuUbgPWREa5crb6HUNGSCGHzA2O5JBx78UPDmeh5tPljlpDzYygKnKAc6DKNNNfqvbU40eH5/O00ZNRI8rIrGK/JHa1wAXNwNGzZbm9uwDl8RcUSmQyvPWFBc6xwqubsqZoBnOaxtcgDcbYQeA+BJUjz1XVstTJmsvLhNk2LZZUZSCLdSgAA29QNHiOKStrIKBEeoijIlkLHK6KbBlaQlhkGmtr6bE2wy4N4Wq6LNJRok8Tt100qxqW2s0T5pCU0vZje1r5jqAmXEvCsVVRvDO5bQ5ZXWMMpW+V+hEUKvtpl0Ol8V/4f8acUqIvIUaiedHZTW2v+GLBWuekE2IzMNQR/Eb46uL+KZ+KyQ8MpYpKYyACqLKQYx/FFbcRgWuTbNcCwuQbj8MeHYKGBYadAqjc93P5mPc4Cv8AhPwe5hEvFKuaqltoodgqXuSAT1EXIOmXbHePhbINuMcRH0mP6DfFj4MBV1f8GkmU83iFZLINY3kfPkPrY79tiMRfjFfxrggcORWU50SokDMVJudSGD39mJHpub3zjXUwLIjI4DKwIYHuDoRgKt+FNHF5Y1EdSaiaYl5pCFvHIb3FiMwYA2sxKmwYAA6t/HlXQwUjrXhSjqcsZA5jn1jG+cE/PsCdSBiu/GvBqjgFS1TQEmnnVgwZSyRknQHtdSbqT9NdbvPA/hhakmsrA9TNIEdJpRHlF9cqKruCqkHUqu+gBvgIt8N+MVKyCkmaWMsmaEOcmYE6gF43JSwJHuNLC9rI8ub2kE7FuoFJDItwAOoKgtrbcAYXfF3gTCljq6ciOWjNxlBU8s6MoAFtNDbbKG97+Uk0U6I8tUrlwhCKuRVFgc5SS9292BAuDbbAHHKinhhkecMLKCFmYte9r2RrK7aWza2AuCN8RDw3wU17CsrZZIWlNqcQNFGEAuDlQhnUaXBVdBqTa5Hvjd1q6iHh1IJJFU5pCjgkgXJUIWERKi1jca3H1ccL4FWcOkfytL5ukBIMc3JEw/Nkdb3GbcEa2GgJwEo4v4JiqqRoGneViSYpm5ZZGX5QoRQAnYqANCdjY4hPBviLXOho4IBU1yu0fPXqjyrYBxaw1sdTYbHW9h08b8aniKw8P4ddZKjplYqYxEpveL7DqIuCCQN7Ytbwb4Sp+HQCKFdbdch+Zz3J9Pp9MBXnD/hFUVbc7i1ZI8m4SNh0XvcA2yrrbRBbfDtfAfExtxyUWt/sF7bfxfvix8GAqji/wnqalbz8WllkQ5oiUyqrepsSb+hG2EPEvFHF+DllrYUq4/8AZ1JDAXN8oLLYHv0kX99sXrjnrqNJo2jkUOjAggi+/wDjgKr+GnCUaI18lQJpZ+uY5lKI24BuoZXjvbIWZbgG3y2feOYKVqRzXtkgysANLltcsiXFzN6LfL6i2K48S0NR4cqWemtLS1AayOGKowPRm11dCRZu4vtfRr4M4BPXTCt4lG8klw0JZlaEL0lcqq2hDXJUgrtoTfAJvhd4rBPIqpXVgLwu8pAAOhUXGotrq1tgBtif0vGKeBQkk0KWuAXcBX1PWCSAxO+h0v8ATCr4q8BaGnirqTLHNSH5lAVjG11NrAA2JBsexb6Y7KXivNhjPnWcZVOaKJyQSNQ3Wfe230wFp4MGDAc3E6MTQyQtcLIjIbejAqf2OKM8B+JYOES1lBWSLlikJjkVWux2ZdAewFr7a+ul+Y+ffFaxReJJmqaczo8YaOJUzljy1y9PrdTvp3OAkfEPiWsjFKOiqKkZdmjyITcFXLG5yix6Sgue+I94IqZYpqyndJIJ+YJeWskYSIMA+pswy6jtYD3xZ9PFDK8dTIIlmCALmdbp7C9iB7WH0viC1lQzeIJWhi5zGjAIFgDdlF2zEaWsOnW1rDAJPC9bA/F6uSadIQLIqzHVrsMyqeYF1cZrHMLHYYtjhvE4442Zp4ZcoJ/ByrkXe2UM+oG5uO50titvA1Pwx1qRVpSJIKmQZZpIwyjQBVLm9gQ2uFPileBM06U9kmVHEckbyCNnCkAbFculswsGJ73zAJn8G6IVc9XxWbqmaZo0YEZQoVdgO4XKtz2t3ucW1ivvgSgHB4bAC7yk6bnOwufU2AH6DFg4AwYMGAMGDBgFXirga1tJNTOSolW2YfwkEFWt3swBtil/h18Ro6KBqOpSaV4ZCsQijBZlv8u41DFj20O5Iti/cfPfheopqTjnEPNtGrcx2jkcgBS0l7ZiRY5W9Ox2tqEhrfFfEKlnWm4ZLkPSPMjl5b2W7Le77g72AuLG18JPh9S/gS0swp3NLI6yRzRCUKczaqLam9xcnY79hYdLxThiStP5uiE7jqkE8Wb6XLk/oMQHgLrV8R4pJEjVAZ4+W0buqbOAWyMoYEjuDsTpvgF/geqiNdXc+eGIM4jMMwHWAXuoJcKFBAFhm0OwG9rU/FIYYWkeeKcrm61MahVH8NgTZVFrkt/fivPh7BwuWmJqlolcyy5ufKnMHWSq9dmIC/xXJPf0wi8Vx8DkSfybcuZUbLlzhGKEEfMcpzbAAG5198BPvgfw3nJNxSbWoqJHXNpbICL5QNrsLa/kH62riGfB1QOD0lha6sT79b64meAMGDBgDBgwYBB478PLX0U1OzFcwzKw1sy9QNu4uNsVH8PfijFBSJTVMVRJNE2RFhQEsv8ADoSOpbZbb/La+tr7x88fD14qTiFctQqiYS2hd16QQ7h7OxULoQbk62/QhIOIeJ+I1hkhp+HMsUwaNfMjllcwynpJu2lyTrr2014vhkshpTCJ0HKkaOWJySFYOSrqtsoP7NrfW+J/Q1PD4ZGmSalWV9HcTxlmubkZiSbXNycV/wCD1Ek/EZCTZqtypSXlZwS1iuliCDfMSPub4A8CzyScSrZfORqQ6whHRSXUFrqi5lKAEWBAbc6G2LQaVY1aSXKStytgAVFvlvdhew1NwP78Vv8AD3wvw6spJHqIVLGeW7SuRIRnGUFgwubCxKm2/cnCPxT4ZokjmNF5yPLDIWtzFiuLEqeaoLh7D5SR03P8IwEy+C/DvMyVPF5b82eR0UWAAQFdRbfYLr+Tc3xa+IT8GIwOD0tgBcOTbueY4v8AtibYAwYMGAMGDBgI78QPD3n6CanzZCwDKx2DKcwvbtp/32xV/wAOfiVSQ0KQVbZJYm5ahUcl1/hayqQCNQe+gO5xeWPnj4eKKfilUslKXm59o3K6RWaXO2a1luCAPUkfXASDivjuStSWCj4dPMJA0YMyrGqEqQSdSG0N9SnzAH34PAjj+TkjckvDK6MhclU6mNgosLn119jbTFmUPDoIXeYGISMzMzBhma+99TdraX37fWsPDbRis4nJJEQGq3ykPMg+Z/yMAb6n7200wF84MGDAGKgloOGVLyScQrY2n5ki5WqY0KKsjhUIzA6C2+uLfxXVDweoaNnElIqGWbLnoeY39K9gX5q5j72H7YCOT+HeA26Kmnv2zVigfrYm2v8A13xy8K4NwyNf9fp1ck5mStKdJN8oystx9fQXJ3xMP9EKh3z8yjvawPkWAA9rT2H6YifBOfxGAIHpIsst25VMeZHypAVbOJgwVsupBDAWAvcHAR7xdwLhQrKNaWeBkkMxqHkqS66BSuZlYlSTmsb6k97Y7JfC3CB/t6LUi389c+521AsCPXX6DD3jVTUUNVSQPVRuZzJd3iqHaPIoyXUzsWDMSBqLWJ1wyh4LUxETNVwiRrX5kUz2Nj8t6ggkC4GUewwDT4WrDE01PSzrNTxxQsuSQSKrvJUl9RsSAlx9PXWwMQzwDTyCWpeSTmNlhQHlslwOZICQzyEkmU9+w0xM8AYMGDAGDBgwBil6Gfgbxq1VPmqSBzi88181rMPm7HT7YujEA4JST+SpyKx0UxLZBHDp03AuVuQPU4CKVr8C05UsH/FUVP20Jxp4bR8HdlUzxO7fNy5qknT8ij9TrfvpibTcCqCWc1s17Eg5IRaw7dPSNLG3a+Ih4Ymn4xSRcyrkjyNmkMSohDhnSMI2XMSV6mObT9bgFHGOA8Oaug8rToablyc0sKkrnBtZityGHoDve+Oqq8J8OGiRQgM3zMtY2VdyBlC2JFrEk2v37d3EqmWmrIqCKvLB4nzkhM6t/CLhDZyCdSptvoMMqTw0KTReISq8l+qQxFhfqYKSt7k6k+uuAkfw3WNFmigYmKIxqq/iWW65iAJNRcm/ob3xM8RLwCjA1eeRpGWZUzNluQIYnBJUAE3kNz7YluAMGDBgDBgwYDTWf0b/AO6f7sVNw6fgxhjMtGzyctC7tQysScou18hvc3N/1xbNZ/Rv/un+7Fe8MyCngvxSQHlJZRJS6dK6ax3FtrHAIOMHhTKBDSJHc2Z24fUAj1yZUBDemv6Y8gj4Uzxh6MEEnKEoJ8zkdWW3L6tFYn2B9zh7xOCNIZZF4pLmWN2X8anN2AJGyXte312xHuDxR8UpITW1zG1mKc6FOoqysNFUjQnQ5hYkG5wCfinhqjfiQ5FBUJSCBc4NNV/0nMJOmQuLpYbWtfUHHVX+FOHt0xUMy+rGn4hmHrYZCNtr/rcaHuHEUTiAoE4jJ5QUtyUlhBVwxXIHCadAHToe98M4KKipmKLxKVXla7lZYiXP5mbIW37k4CS/C+KNIaiOEOsSThUWRZFKjkwMwyyAMoLlmtYDW40IxNMRb4fRqIp2EpmLVD3kLK18oRF1UAaIqjQdr98SnAGDBgwBgwYMAj8bvagqje1omN7E9vQan6DFdCn4IR+LTzyPrmdqSq1Pc2C2HtiyPGf+o1OuX8Nur099dNMRyaRAf/8AWlue3NpP/wCYwEM4nRcGZcsNKyEmzMaWquo7lRkYZ/qLbaHG7hdNwsvkNGCchOVaGqlbQgX6k0UAgGw3I2x2eLQKWinmp+JSGVACq82BsxLqNVC3Y2x0UtNDVZJpeKSlwhEbJVQxtkbIXBCqtutRprsD7ALVwYMGAMV7R+EKSZppJFlDGonHRNMg0lcCyq4A/QevfFhYrClpYyHdqavZmlmu8dROqseY4uAs6j/8Rf8AvDZxDwPTM6rDHLa/W/m6gFRpooLm99d9r/pjh/0PpInqEjhkKoYhGnm54wpcEsxOfcnWxv8Avjn49TLZI6eOvSbmRllaskDcsMDJYNOdcul7elvXHHUx0lISJRxZp5lYxmSWUs+UED+hdelSRv64CQUPw+pCoeeOQuo6f5zOSLizdecDq3NgBjTH4NQgk0zg6WTz9R+rFs2n0t+uIPw+pORefF4gZ+WudVd8hNgGcA2bLm11PfHUtfCN6bjx73Msg09dxgLM8D8NWnq6mNAygwUzlTLJJ1F6lSQXJOyqP0xNcQD4RqpjqZMtSGMoUebLGXlhAyKSdCudpSLdjrrif4AwYMGAMGDBgDFd8J8F8PlQvJSRM5lmucg7TSAaD2Fv0+9iYq3g1ChpoSeE8wsgPMDQXkJ1L6yBtT1G4B11GA7qjwJQmRVWgh5Y1Z9ATodAovcd73H7YT0/hKl51UkXD4JilSq5WYLkTy1O3TuSTIzHtufpjk47w1Z3SGGhaF0lDTZJKbNlyMOX85UOSyMFca2v2thdxt6akjkpGo5RUyUzNHLM9KDreJJGdWW7BwPVtL2OAmH+hVDHBmkoqdpRsoUKGJ2W/wDjY+3pjkh8E02S7cPpg7bm+i+9v8BbtfEDpeCAkZ+G1sjFQQDXJZTbdQACPUAknXHTJw6JFLPwmpUAXZn4kq/8TXtb9cBbHgPhEVK1TFCgRAYzYdyU1J98S7EH+EcCpRuoieKRZmEiyMHfULIgZwAH/DdLH0Nu2JxgDBgwYAwYMGADiv8Aw9wDhz08LyU1KzsgLFoYSSe5JOpN/wBfridVn9G/+6f7sVxwvh7GCEfyVw9iYkIYyAMQVHUfwTv73+pwHcvh2heRwaGiWL+BhFFmbubgKMo9Lk4UU/BqUtMsdDROOe4zssC5RpYKCraDU2t/jjl434feeSHl0dFBynYuY5YizXUoE6oGXQm/Up7bHULOOwkc7hq8NhNQ8GYTNLF0BiVDZmjj6rjYf3YCZP4coYohajpJpduqGnXsbkkLYH9Mc1PwOjYj+ZUJ7MckOhAta2Tud/8ADEKi8NzqCp4XTm9rFp6S4t3H4Q31Ot+/YWGio4RIoyjg9Pfa61FOzD00KG572IPbAW54Dp44zWpEiIgqVssaqqi9NTk2C6C5JOncnEqxE/hjTcqgWNoxG6SSh1GU68xjuoCmylRcAbbDbEswBgwYMAYMGDAK/FX+pVX/AMiX/wDRsR+Hw7wwKCaWi2BN6eE/4Xw68aD+Y1NgG/CbpOx9j7HEYfhrXP8A4Rw+43/EGm2/4OnpgPKPw9RM2aSkokS/SoigbMPVjlFj7XP1NsRqDgMUkUSx0tIgCkmTLS8xzmYWIljkAQaW1v8AQC2MK3gD1NVHJFR0yIkZU8mSIiRiwYMS0DKVsp2XvuBcY5+ItzWmpYuFU5lgkXmOZYRe6kgC6RkjUX0tp9MBeWDBgwEa8f8AHJqOmWSnWNpGmjjAlzZetstzlIOIYycdhARF4c/WxAHOuuZmYk5sulzuNdB+s08fcBlrKZYoHRJFmjkDSXy9Bza213thL/JPG/8AzuHf8ub/ADwClafjlmfJwoE6m6z3NgO+19BucIOI8I45VzRVLpRo8IdUQ9QIbQkhs4+motbbEyqOCcae2eXhrWNxeKU2PqNdD7/+2Pf5I43/AOfw/wD5c3764CM+X4+BcNQ7bBB+n8OOfyfHXVmYUBttmjVs306SPvbviWtwXjR0M3DiL7cub/PGP8hcZuDzeHXAsCI5hp6aHbAJuC8S4rRT04qhSMlXURxMUDZk6bZQBlUWUHXXXFuYrc+EeJy1FLJUzUZSCdJSIllDHLcW6rjYnTTFkYAwYMGAMGDBgIh8R+NVFMlKKVkR56uOAs6ZgA+YXtodDY4jQ4TxinWOOOsgZVXKLU/yAAWBLEG30v3/AEl3jrw1JXRwCKcQSQTpOrlM4ul7DLcDcg6+mE/+ivFv62i/+yj/AM8Ap/kfiqIziqpcxNyq0i5mJOh3Aufc/rhNN4Y4tPNHWSVKR1Aj5YAhjbKuZiNyVub3uNRf7yuXwfxVmDHi6XHpSKP0Nm1H1x6PCHFd/wCVo7//AEaf+rARs+HuMC3/AIiNe3lof+v+vtzDw1xgrnerXNm0UUsBJts1zYW773tiWjwjxb+toj9aKMn+/Hi+EeLa/wDi6am/+pp/6tB7YBVwGbiFFW00E9TFOlbM5kYRZWukKjcGw0RBYDti18V/w7wPWCrpqipr0mWnZ2VBTiP51KHUNp2O2LAwBgwYMAYMGDAQn4j1lSHooKao8uaiV0d+WsmgQt8p+nYjCAeFuJRBETjLlQoUFaOKwA0Cks4J0+u2Jl4w8LmtMDLUPTvA5dHRVY3K5f4tNr4U/wChFX/XFR/yYf8ALAR2XwvxKJA6cTZmvflxUFOGuTqep1X9++FNb4GrXl8yeJSc7IqF/LxIQvZTlltfX/3xNz4Gq/64qf8AlRf5YxHgOq/reo02/Ci09ttvbAQ6XwVxEA5eKVLewiUemmsuh/yxzyeCeJZVZeITmS46TGgyX3LNzTbTXpBOJ1/oLV/1vUf8mH/LXGCeAKkEkcVmBNrsIIbm21za5wCfwvFW0XEaWkkrmqIZxO7BolUllXNctdmOpHcbYtbEL4R4GkjrIaqavlqGhDhVeNALOLHVbex/TE0wBgwYMAYMGDAV54881UV0VDBVmmjlppHc8lZL2cL3sRodwcK6nw7xS7L/ACu7qRqfJQ2JO62L3P6jEs8UeD3qqmOpjq5KaSOMxgoitcMcxvm/T7Y4R4JrP64qB9IoR/hgIzxHw7xWBUMHEnlYkDLHR08YQaXuWYbDYAG+F7fD6t5skv8AKUoklILstPGM1hYE2lHbExXwBUhi44tPmO7ciG5+ptc/rjYPA9X/AFxUfTlQ2+1rYCdYMGDAGDBgwBgwYMAYMGDAGDBgwBgwYMAYMGDAGDBgwBgwYMAYMGDAGDBgwBgwYMAYMGDAGDBgwBgwYMAYMGDAGDBgwBgwYMAYMGDAGDBgwBgwYM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12" name="AutoShape 12" descr="data:image/jpeg;base64,/9j/4AAQSkZJRgABAQAAAQABAAD/2wCEAAkGBxQTEhUUExMWFRUXGBwbGBYYFxsbHxshHx4bGxwYHSAgKCggHholHCAcIzEhJSorLi4vHyAzODMsOSgtLisBCgoKDAwMFA8PFCwcHBw3LCwsLCwsLCwsKywsLCwsLCwsLCwsKywsLCwsLCwsLCwsLCwsLCwsLCwsLCwrKywsLP/AABEIAJcBTgMBIgACEQEDEQH/xAAcAAACAgMBAQAAAAAAAAAAAAAABQYHAgMEAQj/xABJEAACAQIEBAQEBAEICAQHAQABAgMEEQASITEFEyJBBhRRYQcycZEjUoGhQhUkM1ViscHRFjRDcoKT8PElU9LhY3N0lKKy0zX/xAAUAQEAAAAAAAAAAAAAAAAAAAAA/8QAFBEBAAAAAAAAAAAAAAAAAAAAAP/aAAwDAQACEQMRAD8AuzzCfmX7jB5hPzL9xhNFwOHnsCgK5QQvYX0/w/c4xoeBRHmgqDZiq+wtcH66/sMA78wn5l+4weYT8y/cYj0XBojTFsozWJufY7fSw/fGdZwOLlR5VsbqCe5B0P664B95hPzL9xg8wn5l+4wlq+CQ82IBAFN7gewzf+2PV4JD5ggoMuQEL2Gtv8L/AK4Bz5hPzL9xg8wn5l+4wlouBQlpQyA2aw9ha+nvr+wxpg4LEaZiVGbqN/8AdNrD7fucBIPMJ+ZfuMHmE/Mv3GENTwWLkoQljdbnuc2hH7428S4JCDHlQKC4Ugd7/wDb98A58wn5l+4weYT8y/cYTTcDh56dAylSco9R6+2v7YKfgcPOkBQFQFIHYX3/ALv3wDnzCfmX7jB5hPzL9xhHQ8CiKygrdszKGPa2x/fGr+R4vK5wgz2zZj9dvpbASHzCfmX7jB5hPzL9xhHXcChCxWW3Uqk9zfS598Z1HBIefGMgykN0j1Hr9/2wDnzCfmX7jB5hPzL9xhNDwOHnuCgK5QQvYX/7fvjGh4FERKCoJDFVPppcH66/sMA78wn5l+4weYT8y/cYj0fBojSlsgzWJufY7fSwxsrOBxCOPKtjmUE9yDof1wD3zCfmX7jB5hPzL9xhNU8EhE0VoxlOa4+gvgbgcPmAMgy5Ccva4NvtrgHPmE/Mv3GDzCfmX7jCak4JDzZQUBAtYdhfX9saqPgcRikuoLAsA3pbQWwD7zCfmX7jB5hPzL9xiPS8Hi8sHCDNYMT637fTXG6v4FCDEAlhmCn1Om5+374B35hPzL9xg8wn5l+4wmk4HDz1GQZSpOXtcaa+2v7YKXgkPOkBQEALYdur/tgHPmE/Mv3GDzCfmX7jCKh4FEUkBUFgzKGPa2xGNbcHi8rnCDPbNmP12+lsBIfMJ+ZfuMHmE/Mv3GEdfwKECIBbdQU+pv3PvjOfgkPPj6BlIPSPUevtr+2Ac+YT8y/cYPMJ+ZfuMJ6fgkPOkBQFbKQOwvv/AHYxouBw55QyA2IA9gRfT31/bAOvMJ+ZfuMHmE/Mv3GEFNwSLy7kqM/V1f7umntp+5xlUcHi8tmCANlDX+xIPtgHvmE/Mv3GDzCfmX7jCOu4FCBFZLXYKfU37n3xnPwSHnx9AykN0j1Hr7a/tgHPmE/Mv3GDzCfmX7jCaDgcPPcFAVCghewv/wBv3xhQ8CiIlBUEhioJ7aXB+uv7YB55hPzL9xg8wn5l+4xHl4PEaXNkGaxa59jt9LYz4jwOIRJkUA6XOtzp3t3wGiHxnw8zufPUoGQAHzEdjqSdb++MKHxtQASsaylBzFgvmIrnQba6k2wmnqmILNTVCKCLASs5ue5McrDLY7G1ztjN62qVreVJjJOUiWMS9yAVY20A35l9Nu2AYp4yoBSkedpcxDDL5iO+pOu/vfGyt8aUHLjAraU6oTaePQCxNxfCxKx7AGGdjmPypJbdtMyb9hobb4xyzN1MJERRmyjNnbvlVb5zoLWY2Jux0sCDiq8aUHOi/ntKQLkt5iKwuCLb4I/GdAahr1tKAEADeYisdb739/2wk8+cxIRitg3U8iFT6NrkAI0sSNdL642irnBzciZ200tFGiDewzv+I39u5B12GAa0XjagvMxraUdVwPMRa2FtNddv3xqi8aUApm/nlLmOYZfMR36mPv6G+FiPKyqMlSXGmdbICL65z1R3Ft/rr2xpNeEKo0imQ2KxZ5eom91WQtZvYlFGo2vgHVX4zoOTGBW0p+S4E8elrE3F/a2NvEvGlBmiAraUjPckVERtbTXX3/bCR6llDMI3QWv+PLUKbm4uAuZrXAG1rjTGtqpmsRCzkNlHLqnRQSdFcO6vft8nqbYCQSeNKDzCfz2lsFPV5iK1zb302/fBS+NKAzSk1tKBZQCaiLW19b39xhK8hZmhdpUkK9DiQLmNrnILrmUEEZmXUd+2BKuZI8kkcpYaZwubc2BzqAASCNCLf4g2oPG1AElY1lMDmZspqI7nQaDXXGpvGNAKUKK2lLFcuXzEVx72vhcOcFbTlg5f6SVne99rgMqH1C3A9NSBsgrpACjQzSuhsxjChTtrnYhLWsdwb9htgGdf40oCIgK2lIzqSfMR9Nrbi/8A1bGU/jOgM8f89pbBW6vMRWue2/t++FMdXIurQyoEBLZnjYNexBP4hIG+4AGuOan4gXzFVBe4ZkFVIxUE6XANkuLa7D3wEgg8aUBnkvW0oGUAE1EVja99b++MKHxvQBZWNZSg5iwXzEVzoPfUkjClZWDlvLznKRoszSKNBe6K5Jvf0I9bYyqOLtGo5kMrdVg2RkF792XawuSNfbXTAd6+MqAUtvO0uYgjL5iO+pOu/vfGyu8aUGSICtpT1ITaePpAsdRe+Epq5HQsAVDAkMFqWC66a3Hpb5dNL4xpnLAgwVgcEhlE0hHc/NmAXTXXLof0wD+p8aUHPi/ntLYAkt5iK2oItv8A9Xx6fGlB5gfz2lsEIzeYisSSD6+xxHWqX5asrSJGpJZrSSd9QZW2VbWICvse4x2PVuCeiYi4IMacwW9AVJBub6G2hwDWj8aUHMmJraUai16iLW1xcG//AFfGuj8bUAhcmspQxZjl8xGDrqO/vvhLGKxHBdmcXvlEa5rXt8qE6baG9j39dlRUOzRk09URs2Xmx620YKLBtNCB9bYBlP4xoPKqoraUkqFtz4rj3Ivtpjo4h404eWiAraUjPmJ8xHpbTXXTf9sJ2klchRDJDf8A2kspGg16VEha590GMpXmDA+WkK3uCk91I2KnPIvV6D98A3fxpQeYX+e0tgh6vMRWubH102wUnjSgM0pNbSqOkAmoi1tfW9/cYTTzySG5pqggMQOXKIrAW3XmLmN7/Lmv9saWVrsORVkb5+e8QA11KSSqwK97Cx7HAOqDxtQCORjWUoJZmy+Yiub623xrk8Y0ApQoraUsVy5fMRXHuRfbC+GoZSC0VQTa5uzPtls1omK23230vrjVW1LBrKsq6Fjn55Pe34aGwXYDM6m2tvQHnEPGlAeUBW0pGcMT5iPS1txf3/bGU3jSgM6fz2lsFbq8xFa57b6bfvhJHUM6Z+ZMTcWKoIxbSx5bhiBe+7G/rjpmqJkPycxH/ijDFgRbTLbKi/8AFfbfsDKm8aUBmkvW0oFlAJqIrG176398Y0XjWgzTMa2lHVoPMRa2FtNddv3wqjq5SRenmNhqoeK/br6ZCTY3Ftyex2xqm4nUqFflplJNonB5jX0FgAcugv1bnfLuQa0/jSgFO388pcxLdPmI79RPvroce1XjKg8qFFbSklAthUR3GljpfthTPVSN1ikqBcAgc0IAdrMgkBsTe1gd8e+ZfVzTVSMouqsZSvfVgrMCL+p/TAOeIeNKD8ICtpSM4JPmI9LW3F/f9sZTeNKAzp/PaWwVurzEVrntvpt++ENc07hUtMhvluVAaTv08l7ob/nFgttjjYs7ahIJnCkh1WoEja31H4mYEa6e+5tgHVP40oDPJetpQMqgE1EVja/e/vjXQeNqALKxrKUHMWC+YiudB76nTC8VbFMrU9UumuWN7j06uomwAuQdcaWlcAhYpNP45HmQamwYhnzWtc2ANzpcb4BiPGNAKXL52lLWK5fMRX1J1tf9cbOJeNqDlplrKVr20FRHpp31vhHU5kdQz5y3yIktSCTrfRcxNh2IttjNKhnsVFUe16eRXU23JzoWU+xC76XtfAcsssdO6jNIBls1kRQoO+cABHB2uoDLp21x5TzhwqxPPJb5SkcakaHozzNkJA317eumOyTiDrcNJTK1tFcPm77K6A3OvptjO85FuZG4UWUiGQ2OUG1iyqbC/VnsdNjpgOCaaMFbsVsxMgmLrcA30XSJ0vcZhe50G+mcYJQuq1cI3WwDCRTrbqWQoQL6DKOwttjoUygKRIoDMSBdVGYg62tJb6X1998a6uR7sk08Km17P0syCxGVsxVgdAdEtfbUDAamqUiUxwyLTgkkvLEyyOxvcZcqNcjXM1730BGMKgwraWJ2XIFRnVYwpPaMAxs7XsWyjQa2K3x2CqAcrAWIsA6RsrIDsCQ5KodRYLa99jjCsmu4WebIVBdOcmZDfQnMsgU7WK3Uj6HAc7RuY1ewYg6IXCi5uDltGzDQn+I4wNRGcgRMrj5+UGJv2Azi5YWOmW2OiJ3JHLnjtmuuSmlYXve4YSWK2v0+ltcbJ66oUBzUxKrblqWUMNbdIaa5XX+Fjbe1tgyIOa7PUDa6imcMbEkLcNYnsbAg+mNFPxOFzafMXIOaQxumXb8NHsGIX30vt7ArGFytXRlzbqKFTYahQpkYNe53ddTjOGrYXlFRTWtq6xvCLHW2UO5Zhbbp3+mA0JNGwRDUVDsCSp5aOU+hWK9z6G+/642meQAsWkyhh+Ly4yAQRoVWQuCANdAvuDpjZVNUOjKzyMgALqI9SABp0zZlB3IO+uxxzUFby4yVlgSMGwDFwe1gALi97WF/bXAZ50IZvNpkzLmcRLY2tuQ5tbQH+8Y3U6iZ86zI7gWzqhFluQqWV7MdyCxta1rk41Vc0pCvdnsb5+SqAeirmu99O+n3sNUnGDJZFq4kJNzG1M6ya/M1i52J2y3vpgCYR5MkqWksCM+dwxVrKVBuqkjUgbG+NtNUOcxkqeonUZOae/yjN0qO2+5tjpAlXKEMwjN7LI6h2uDmZomCEX3sz39vXnr66TKFd53Y/K6JyF7asSxzn6dOu2A1meM3XzGeTMfwRaMsexIUPKSbCwBAF/ocZRLFHYVGRA6grJ1KwYEhkLOW5h9Nbn0x0zVE6A5jUdI1ANKX0Auc17M1r3yqDjkpuL5AVSrhMW6s5ZWH5kItYSLrobHbAeeQprhiJy97giNyL9mAKEX73sdsDyU5yiWqd2OrK0gi1/tGMI51sLE2OvTjZWG13jnp406QpmEZLi2j53IVr3/bHi8RhFk86iM+W/Jlhy3IteMSBwqk+lhqfrgOiprAUGRHVBa4MUgGUbgFwA1+1iSRtfHPVVlO4GR8gs1zFFcEG3QYwOu51sdtSLEXxsir2RTIK5HW38UX4l9iGZJApIN9Ag/TfHRedxYVBF9FLMFDEa2CHMcpP9sHttgFo6Q4aedWZdDLSpG7AfwAkZcl7EixJuNRjOnIChDUTggaxxmDKqjbMxQAdOuV2++OoVdTlYs2gvdWgZV3tqzTFHA9Vxz1laH6aiphRSdVZVtuCGBExW5OmY32ItgDMiqrNK9OpGXMeUy5D2RltHqR3zEaXAuL+QGFyVpnlIA6pTUSSrrYZbycxSxNjZQBp+mM+HM6qOTUxlGJOVIDJbvYtGyrm/skFtd8Hm3Gawe5YMWejqBbvdjqEGuitY7HXTAaajiPKLK0rh7/ACinMmb3D3RdO9wMb0qCx0qVYDXSmZm01vlDkDU7n3wIVOdxUwqb2IDbjS4H9rWwB1vofTHRMSQ3NlcAKGOb8QgHMQD/ALO49QjdrE4Dkm5JsZ5JMoXpOWWm1v1WZCGtbfqttj0vTyAWnd4/mMRCuuhAJzkZwcvub2tc2xjS1/LjLGohiKG3POTKVa90lRWjAYWHodt9sYrxd3KgS+Ye+rI7U8ai/SE6iGZt9WtqMBslqYsxszxxsNwLgW2sJNVB2DAFP3x4vEhfIlRIwYdbSQqQL3+ZwY1v6Kqs3f1ON5rGyg8+oYm5WFyoa97AM8YuI1OubTQak49lSYMwFQhZVF2YTkFSbEE864A3zel9MBr5yKQXlnOa9m5LRKLkEa5WBX6sdbaDGFNWxRqAKtI/QPEvSTe+Vs6C+p98bIJ2BAVhA2liJEmRtgwsJAy3BFhcg2vYG9/DWlyuerU5RcxRpJ06WGfK9yCB/Y3774DyQXuwmqGBIuzU+ZTruMqqQf8AiO1u4ONcrKM5eqZSf/gKufSyqS+YBb36Rre+uN0rA9S1aFfy8tLjKbkL1izXJ+cNc/rj0jI2ZZXUKtmmknVs+lypj6bnuChGU+1xgMBVLmGasIRgVJRBHuRdSSzWuL62v2B1xzmSFjHlTPkAVWjWzoQfkjAFyH736fXTDIPM7XFVGBl0Jhdso0vmPN321uLe+PKWapKgo6lQCBZc2f1cATdTHU9r30F8BqeN4xdubEptmzRxS5dhcmKwC7dV2Prl3xhEC4yrUOy75Y6YgEjSzN1WGm49QTvrjDRKq8yOaSRiwBJlkQAki4AaUAG51U6jYEa4yYIZcrzRuV+dZATYWv0F2bKbkWvv++AzgnjjYc6OVGIurTurr9VZei+uzHMPQY5qniiu5NOrP+Z45GRfewBykk7lQMbpKqRFKx1CuFJIIjaViuou4zxga6fMc1ttMa6niU1lKVOp1t5ZlYA6m5dybXsAO3vgEsXwzYHLR8Tqo20ZtyLdicpT9ziF8L8Q19MpnFTFNEZCoEsgzSWbLm1Nxcd81rD2xdHjvi3laCeZD1qllvbRm6Qbd7E7DsO+Evwxo54qCCGQZUCs+ZXAPWTIEt8wbq11FtvqET8PfEZZnjiePlMWvYsMpJvlF2yhFFzqb9u5xOomla45cZRzfqlR1HSLtYEk6flt7Wvhb8UzE9OlO8KTVVQwjp0JOZCR/S33Cpv6eumIHTU1ZwcK1XClRTMSMyjNyrEDRgAVzXsFvlP6YCyxmlisBG0dyciFoD83zoQStxoQCNdO+M6VJGyl1KKqgZm5RdydQUKlsvfq0Ppbsno3gmHOghqGjYA2WpMQXcFmUSIrLpbTMTbvfHUtLGxH4U7aEHJWynqBF7BJrBddjbAd7RhrXVWbmEAlc2lzcHNcnTXffXHNJVBGZEZLF1OUSqjA3W45ZsLehB1vc276vJjq/mtSR1AOKwj10AM+YP6sQO9zhP4r8Yx0EXJSCZCVsolCtmIIuWzEltx2trocB38b4r5cZpXmpkJuWeojdmAGqpH13Y6iwsANSfSF1XjuarqBFRcqBSLLLUshNwbhszAkPr8oudvoFNdwyoiqaap4lGrRTnoGfLHGb3CyWR1VRctkC/m98Xrwp6gRqJVQNb5I26Rb+FdBcW1199sBTD+G61+Ix0lZWdVShfNG989gxyE20JKm1wRtYX0xMan4N8PiQPLJUAaAkyRi5Pp0dz2x0fFWqFK3Dqo5HaKpsQ2hyspvb+zYb+uXEs4eKmSQmXJFHYEcpzJnuASLkLYAkjQa2vcXtgIDW/C6ligkqYaqqjSKNnDBwflBa4IQEdth64iVLxriNHFDUNWQtzUDpDIWaUrbTdQ2u2j6337izvjJVMnDmSIkyVEqQi2nzkkjXsQpX9frhl4aoaiKGOKS6LEqqiiRXLBQFALBVIWw9b7jAQTgXxEEkgjqIVhlC3HMkEak+uZ7ZdL2HVe+JZT1bRdFo8mYsgaSMWvY2G62B7htrYRfFdxUtDw6FIpKk9bSvYchbiwDfwtIQBbXTLobg4jwNfwXonBkpHYFWF2Ctc2jY6KpIFyNQRa3fAWHE8wALrH1PfSTMSxuMpUgqFtoDmPrYYzgqJVDhUjBJYtkkUZbWsLEAab6E31xxUwinVZVomeOXr6o2OjLe6C9hdtdPU4zahU/LSzFvl/FaQp21bmPlbT819u+2A8eoPMTJHEkg+ZDymDC38QRWdGB2NgD3HcbC9QyhYRSqGU3ZxG2c36ulSu2i2J9L3xlPRyRMJI+sbMsaBQBqCihdFAuCL7+pO0X8beIooGyiGbzMrdMYeoiuSCubKjqCS1vlGuxwDbifE0oY+bPLTLIbsI1gW7EEL09RIBt6ED1F8Qqp8cVdazQ0iRRqRdeeyF2JJ0RpLKzEm4stxhd/I00NfAeKLI3OCmNg91VyemN2dGFwdxsLi+hOL5pnkyC6+gtmvpta43Pf9cBSdH4XqpuIrw+srnIaLmjI7Pm0+QZu4sxuwOi++JhVfBzhsK5pJqiP0JljGtrn+D0BONvxIq1pa/hdT0OVeaMhjlJEihQ1/yKWJv2uPXEv4RHUO5eZeUgHSBJnLEnuAAFAFgLa33vYWCu+O/DaGlpJqunqquIRwsy9Y1IByi4AIBOVbD74jf8rcSooI5JKyCQMiOtO8maUBspXpID32vZux+uLC+M8ztRxU0H9JUzpEdbaakC3ZSQP0H1xJOBioy/jRrGFUKiLI0hYC3UWIUA27WJ311OAr3gnj9Z3KTlaWa41kg5ltFAAYsjKT/1viXNz0IbKhKgglXRVcbg5WykEWOliLE2PrGviTAeI1CcPpo4nnjTmzTv/sV/hhDa/NcXFrajbUiOQPVcJdIeIIjxSWy1AQTFCf4Az2ChbXKj3IwE/k4pIhDIkLsoIYqXFjoczSLGbaEgoAbbk46JZJSr2p4yGBbmAwMNRmuL3zD0Nv0G2NacUqmWIwRMQUDZXzIrCw+Urtvf5Tv2vjSKNQFHlKlXUG/JaWIEn1yOt7m+41uSddw3zxS5WVYlhDFbuJIgSABl21a5O/v7Y10vDmJMb1EyvowZZIyCdhnKKG+1gNL3xgvDw2a0UsQB+eWsntsD/R52Yn/eUC1rH0Q8d8RwUkVvxGmJKoIqvmiQ65WBkZ5gl7j5Rqe+AfcWqY6SENO8SZR1EwRyE6ixGW19+wOl8QOr+I80rpT0aR2DgpI4CajvlBy3vr3JtthHSUTmviXiauxlVTGrSjRmsVWQvfKbaFGG7C4tvefCIqiKPKwj6dEiSyKq3vYnXYaaWGmw2wFQQcH4jPWnh9VUrCXTnFkjRy17G11ykm975iB0n2vKJfgzTRpnkrKhQO5yi5Ppp69v78MPiLKtNX8LqyoJDyRP1BT1qFXU/wAKlnNz69r4lnD3qHlBmjESAn5ZFYNr0jLl398wA/bAVbxr4bCGnmqqeuflwxu1njBzMouAGuoGY2GxsfW+FVJ4y4hSojzPDOJFD8syDmWa1ttb3t06ka+mli/GSqIolp4T+JVSpCNBaxJJG9wCQNdd/tIeDCXlJnBBRUCASAhrCxY5QNO9jf8AyCveB+N4KyQjy0SzspBziJWvfRQ5sXOo0ADGzG/pLpCwJzUyKVALyNJGV3tY3LAMbHS364i3xQoUrJ46SCKJqvLzJJr2MMa7BiN83YNtp63Cjh3FajhkixcTjaTMLxVGZpFXsFAYhDl1/tC+AsCnnY2CxI101VZYVVhfdcpBBvubC1hjWIZVW3m1IvqskRnCkdlcMhNgbElbk99Mc0+SyArFJmAdAIL2uLA8xZFBZtL/AKb74KylCgN5eS4JUqaicAd+kKz2Gh0AA29sB7W/C6rqEMdVxeaWK3yCMLc9r6m637H29MR6pTi/AwtwtfRqth0t+Eq7C41TsNbjF448dQQQQCDoQe/tgKT+H1uKVMnEZpRzlORKdHB5cfYMHUsATc51YE9W1yMWHxZI2gkEpVYLfiO2TKVBOZDe4CWFtLH0INsVz8RfCcnCpxxTh+ilrSw2Yr1b3sdY2O66WNreyzgS1PG5VlrI3alW/KiikVYkILf0iZhJtoCLE2Ha+AT+HePwQVkkEc060DORG2ZbDuVOdHOUsbdJU2NydbixVl4atnD0zIbhneSIjSwAuLC+9hc/5MfGfg9J6GRIEijlTLJEwTLZ0sbXAvci63JO99cIfCPiWaopYpDVxc6xRsyuWzXsAVuqsxAGzL3NxY4D3iHFIY1MsflJEiUs6oCD30EmwNjoq3Nx74inganSqnNVUzyNISUgVeVNkX5LuriR1IBuGKBQFuWscd3jqWWrq6fh/LlmsyySFVVWCbMY1JtGD1XzsSSE9rtKXwdPRzSTcOizRGwekqgnWNReOS7Nv1WOW9u+gwErTwtBPTSQSSSTRvpmfljbVeXkVVCqb2sAACRtiu/D/jLiOVuHUQWqnR2jjrFFwIhZQ35TrY5muLHW++O3jXjKeu5XDaWGSmqJSEqLg/grcXVbW6DuWNtNO9xbXg/wrBw+ARQqAbDO/wDE5Hcn9TYdsBAuEfB9pmEvFqqSpf8A8sO2VSTcjMdcvsoXb9MMl+FTKLJxbiCIPlRZiAo7KNdgNMWRgwFYV3wcSdSJ+IVk5HycyTMFPc2N7/ttiN8Uk41wMMcwr6XS0koZspOgv1Zx20JKj++88YyIGBBFwRYg9/bAVF8KqWGaOStacVFVM2aYsq3ifWwUEZgQLgEHLbYADEm8ZVNJFTu1eVELC3LYA5z/AGB8xe5BzLta+gvivvHnh2bglSK/hwPJkzCSMqWRPQN/YO4JN743eBPDr10iV3EBLUOyqY5GMXLAAIy5Be9ib7CxF7XvcI58PuP/AIwp2jcwyMzU+aWRG0OVUUhgpIAIsxsTpfQYsZuUbgPWREa5crb6HUNGSCGHzA2O5JBx78UPDmeh5tPljlpDzYygKnKAc6DKNNNfqvbU40eH5/O00ZNRI8rIrGK/JHa1wAXNwNGzZbm9uwDl8RcUSmQyvPWFBc6xwqubsqZoBnOaxtcgDcbYQeA+BJUjz1XVstTJmsvLhNk2LZZUZSCLdSgAA29QNHiOKStrIKBEeoijIlkLHK6KbBlaQlhkGmtr6bE2wy4N4Wq6LNJRok8Tt100qxqW2s0T5pCU0vZje1r5jqAmXEvCsVVRvDO5bQ5ZXWMMpW+V+hEUKvtpl0Ol8V/4f8acUqIvIUaiedHZTW2v+GLBWuekE2IzMNQR/Eb46uL+KZ+KyQ8MpYpKYyACqLKQYx/FFbcRgWuTbNcCwuQbj8MeHYKGBYadAqjc93P5mPc4Cv8AhPwe5hEvFKuaqltoodgqXuSAT1EXIOmXbHePhbINuMcRH0mP6DfFj4MBV1f8GkmU83iFZLINY3kfPkPrY79tiMRfjFfxrggcORWU50SokDMVJudSGD39mJHpub3zjXUwLIjI4DKwIYHuDoRgKt+FNHF5Y1EdSaiaYl5pCFvHIb3FiMwYA2sxKmwYAA6t/HlXQwUjrXhSjqcsZA5jn1jG+cE/PsCdSBiu/GvBqjgFS1TQEmnnVgwZSyRknQHtdSbqT9NdbvPA/hhakmsrA9TNIEdJpRHlF9cqKruCqkHUqu+gBvgIt8N+MVKyCkmaWMsmaEOcmYE6gF43JSwJHuNLC9rI8ub2kE7FuoFJDItwAOoKgtrbcAYXfF3gTCljq6ciOWjNxlBU8s6MoAFtNDbbKG97+Uk0U6I8tUrlwhCKuRVFgc5SS9292BAuDbbAHHKinhhkecMLKCFmYte9r2RrK7aWza2AuCN8RDw3wU17CsrZZIWlNqcQNFGEAuDlQhnUaXBVdBqTa5Hvjd1q6iHh1IJJFU5pCjgkgXJUIWERKi1jca3H1ccL4FWcOkfytL5ukBIMc3JEw/Nkdb3GbcEa2GgJwEo4v4JiqqRoGneViSYpm5ZZGX5QoRQAnYqANCdjY4hPBviLXOho4IBU1yu0fPXqjyrYBxaw1sdTYbHW9h08b8aniKw8P4ddZKjplYqYxEpveL7DqIuCCQN7Ytbwb4Sp+HQCKFdbdch+Zz3J9Pp9MBXnD/hFUVbc7i1ZI8m4SNh0XvcA2yrrbRBbfDtfAfExtxyUWt/sF7bfxfvix8GAqji/wnqalbz8WllkQ5oiUyqrepsSb+hG2EPEvFHF+DllrYUq4/8AZ1JDAXN8oLLYHv0kX99sXrjnrqNJo2jkUOjAggi+/wDjgKr+GnCUaI18lQJpZ+uY5lKI24BuoZXjvbIWZbgG3y2feOYKVqRzXtkgysANLltcsiXFzN6LfL6i2K48S0NR4cqWemtLS1AayOGKowPRm11dCRZu4vtfRr4M4BPXTCt4lG8klw0JZlaEL0lcqq2hDXJUgrtoTfAJvhd4rBPIqpXVgLwu8pAAOhUXGotrq1tgBtif0vGKeBQkk0KWuAXcBX1PWCSAxO+h0v8ATCr4q8BaGnirqTLHNSH5lAVjG11NrAA2JBsexb6Y7KXivNhjPnWcZVOaKJyQSNQ3Wfe230wFp4MGDAc3E6MTQyQtcLIjIbejAqf2OKM8B+JYOES1lBWSLlikJjkVWux2ZdAewFr7a+ul+Y+ffFaxReJJmqaczo8YaOJUzljy1y9PrdTvp3OAkfEPiWsjFKOiqKkZdmjyITcFXLG5yix6Sgue+I94IqZYpqyndJIJ+YJeWskYSIMA+pswy6jtYD3xZ9PFDK8dTIIlmCALmdbp7C9iB7WH0viC1lQzeIJWhi5zGjAIFgDdlF2zEaWsOnW1rDAJPC9bA/F6uSadIQLIqzHVrsMyqeYF1cZrHMLHYYtjhvE4442Zp4ZcoJ/ByrkXe2UM+oG5uO50titvA1Pwx1qRVpSJIKmQZZpIwyjQBVLm9gQ2uFPileBM06U9kmVHEckbyCNnCkAbFculswsGJ73zAJn8G6IVc9XxWbqmaZo0YEZQoVdgO4XKtz2t3ucW1ivvgSgHB4bAC7yk6bnOwufU2AH6DFg4AwYMGAMGDBgFXirga1tJNTOSolW2YfwkEFWt3swBtil/h18Ro6KBqOpSaV4ZCsQijBZlv8u41DFj20O5Iti/cfPfheopqTjnEPNtGrcx2jkcgBS0l7ZiRY5W9Ox2tqEhrfFfEKlnWm4ZLkPSPMjl5b2W7Le77g72AuLG18JPh9S/gS0swp3NLI6yRzRCUKczaqLam9xcnY79hYdLxThiStP5uiE7jqkE8Wb6XLk/oMQHgLrV8R4pJEjVAZ4+W0buqbOAWyMoYEjuDsTpvgF/geqiNdXc+eGIM4jMMwHWAXuoJcKFBAFhm0OwG9rU/FIYYWkeeKcrm61MahVH8NgTZVFrkt/fivPh7BwuWmJqlolcyy5ufKnMHWSq9dmIC/xXJPf0wi8Vx8DkSfybcuZUbLlzhGKEEfMcpzbAAG5198BPvgfw3nJNxSbWoqJHXNpbICL5QNrsLa/kH62riGfB1QOD0lha6sT79b64meAMGDBgDBgwYBB478PLX0U1OzFcwzKw1sy9QNu4uNsVH8PfijFBSJTVMVRJNE2RFhQEsv8ADoSOpbZbb/La+tr7x88fD14qTiFctQqiYS2hd16QQ7h7OxULoQbk62/QhIOIeJ+I1hkhp+HMsUwaNfMjllcwynpJu2lyTrr2014vhkshpTCJ0HKkaOWJySFYOSrqtsoP7NrfW+J/Q1PD4ZGmSalWV9HcTxlmubkZiSbXNycV/wCD1Ek/EZCTZqtypSXlZwS1iuliCDfMSPub4A8CzyScSrZfORqQ6whHRSXUFrqi5lKAEWBAbc6G2LQaVY1aSXKStytgAVFvlvdhew1NwP78Vv8AD3wvw6spJHqIVLGeW7SuRIRnGUFgwubCxKm2/cnCPxT4ZokjmNF5yPLDIWtzFiuLEqeaoLh7D5SR03P8IwEy+C/DvMyVPF5b82eR0UWAAQFdRbfYLr+Tc3xa+IT8GIwOD0tgBcOTbueY4v8AtibYAwYMGAMGDBgI78QPD3n6CanzZCwDKx2DKcwvbtp/32xV/wAOfiVSQ0KQVbZJYm5ahUcl1/hayqQCNQe+gO5xeWPnj4eKKfilUslKXm59o3K6RWaXO2a1luCAPUkfXASDivjuStSWCj4dPMJA0YMyrGqEqQSdSG0N9SnzAH34PAjj+TkjckvDK6MhclU6mNgosLn119jbTFmUPDoIXeYGISMzMzBhma+99TdraX37fWsPDbRis4nJJEQGq3ykPMg+Z/yMAb6n7200wF84MGDAGKgloOGVLyScQrY2n5ki5WqY0KKsjhUIzA6C2+uLfxXVDweoaNnElIqGWbLnoeY39K9gX5q5j72H7YCOT+HeA26Kmnv2zVigfrYm2v8A13xy8K4NwyNf9fp1ck5mStKdJN8oystx9fQXJ3xMP9EKh3z8yjvawPkWAA9rT2H6YifBOfxGAIHpIsst25VMeZHypAVbOJgwVsupBDAWAvcHAR7xdwLhQrKNaWeBkkMxqHkqS66BSuZlYlSTmsb6k97Y7JfC3CB/t6LUi389c+521AsCPXX6DD3jVTUUNVSQPVRuZzJd3iqHaPIoyXUzsWDMSBqLWJ1wyh4LUxETNVwiRrX5kUz2Nj8t6ggkC4GUewwDT4WrDE01PSzrNTxxQsuSQSKrvJUl9RsSAlx9PXWwMQzwDTyCWpeSTmNlhQHlslwOZICQzyEkmU9+w0xM8AYMGDAGDBgwBil6Gfgbxq1VPmqSBzi88181rMPm7HT7YujEA4JST+SpyKx0UxLZBHDp03AuVuQPU4CKVr8C05UsH/FUVP20Jxp4bR8HdlUzxO7fNy5qknT8ij9TrfvpibTcCqCWc1s17Eg5IRaw7dPSNLG3a+Ih4Ymn4xSRcyrkjyNmkMSohDhnSMI2XMSV6mObT9bgFHGOA8Oaug8rToablyc0sKkrnBtZityGHoDve+Oqq8J8OGiRQgM3zMtY2VdyBlC2JFrEk2v37d3EqmWmrIqCKvLB4nzkhM6t/CLhDZyCdSptvoMMqTw0KTReISq8l+qQxFhfqYKSt7k6k+uuAkfw3WNFmigYmKIxqq/iWW65iAJNRcm/ob3xM8RLwCjA1eeRpGWZUzNluQIYnBJUAE3kNz7YluAMGDBgDBgwYDTWf0b/AO6f7sVNw6fgxhjMtGzyctC7tQysScou18hvc3N/1xbNZ/Rv/un+7Fe8MyCngvxSQHlJZRJS6dK6ax3FtrHAIOMHhTKBDSJHc2Z24fUAj1yZUBDemv6Y8gj4Uzxh6MEEnKEoJ8zkdWW3L6tFYn2B9zh7xOCNIZZF4pLmWN2X8anN2AJGyXte312xHuDxR8UpITW1zG1mKc6FOoqysNFUjQnQ5hYkG5wCfinhqjfiQ5FBUJSCBc4NNV/0nMJOmQuLpYbWtfUHHVX+FOHt0xUMy+rGn4hmHrYZCNtr/rcaHuHEUTiAoE4jJ5QUtyUlhBVwxXIHCadAHToe98M4KKipmKLxKVXla7lZYiXP5mbIW37k4CS/C+KNIaiOEOsSThUWRZFKjkwMwyyAMoLlmtYDW40IxNMRb4fRqIp2EpmLVD3kLK18oRF1UAaIqjQdr98SnAGDBgwBgwYMAj8bvagqje1omN7E9vQan6DFdCn4IR+LTzyPrmdqSq1Pc2C2HtiyPGf+o1OuX8Nur099dNMRyaRAf/8AWlue3NpP/wCYwEM4nRcGZcsNKyEmzMaWquo7lRkYZ/qLbaHG7hdNwsvkNGCchOVaGqlbQgX6k0UAgGw3I2x2eLQKWinmp+JSGVACq82BsxLqNVC3Y2x0UtNDVZJpeKSlwhEbJVQxtkbIXBCqtutRprsD7ALVwYMGAMV7R+EKSZppJFlDGonHRNMg0lcCyq4A/QevfFhYrClpYyHdqavZmlmu8dROqseY4uAs6j/8Rf8AvDZxDwPTM6rDHLa/W/m6gFRpooLm99d9r/pjh/0PpInqEjhkKoYhGnm54wpcEsxOfcnWxv8Avjn49TLZI6eOvSbmRllaskDcsMDJYNOdcul7elvXHHUx0lISJRxZp5lYxmSWUs+UED+hdelSRv64CQUPw+pCoeeOQuo6f5zOSLizdecDq3NgBjTH4NQgk0zg6WTz9R+rFs2n0t+uIPw+pORefF4gZ+WudVd8hNgGcA2bLm11PfHUtfCN6bjx73Msg09dxgLM8D8NWnq6mNAygwUzlTLJJ1F6lSQXJOyqP0xNcQD4RqpjqZMtSGMoUebLGXlhAyKSdCudpSLdjrrif4AwYMGAMGDBgDFd8J8F8PlQvJSRM5lmucg7TSAaD2Fv0+9iYq3g1ChpoSeE8wsgPMDQXkJ1L6yBtT1G4B11GA7qjwJQmRVWgh5Y1Z9ATodAovcd73H7YT0/hKl51UkXD4JilSq5WYLkTy1O3TuSTIzHtufpjk47w1Z3SGGhaF0lDTZJKbNlyMOX85UOSyMFca2v2thdxt6akjkpGo5RUyUzNHLM9KDreJJGdWW7BwPVtL2OAmH+hVDHBmkoqdpRsoUKGJ2W/wDjY+3pjkh8E02S7cPpg7bm+i+9v8BbtfEDpeCAkZ+G1sjFQQDXJZTbdQACPUAknXHTJw6JFLPwmpUAXZn4kq/8TXtb9cBbHgPhEVK1TFCgRAYzYdyU1J98S7EH+EcCpRuoieKRZmEiyMHfULIgZwAH/DdLH0Nu2JxgDBgwYAwYMGADiv8Aw9wDhz08LyU1KzsgLFoYSSe5JOpN/wBfridVn9G/+6f7sVxwvh7GCEfyVw9iYkIYyAMQVHUfwTv73+pwHcvh2heRwaGiWL+BhFFmbubgKMo9Lk4UU/BqUtMsdDROOe4zssC5RpYKCraDU2t/jjl434feeSHl0dFBynYuY5YizXUoE6oGXQm/Up7bHULOOwkc7hq8NhNQ8GYTNLF0BiVDZmjj6rjYf3YCZP4coYohajpJpduqGnXsbkkLYH9Mc1PwOjYj+ZUJ7MckOhAta2Tud/8ADEKi8NzqCp4XTm9rFp6S4t3H4Q31Ot+/YWGio4RIoyjg9Pfa61FOzD00KG572IPbAW54Dp44zWpEiIgqVssaqqi9NTk2C6C5JOncnEqxE/hjTcqgWNoxG6SSh1GU68xjuoCmylRcAbbDbEswBgwYMAYMGDAK/FX+pVX/AMiX/wDRsR+Hw7wwKCaWi2BN6eE/4Xw68aD+Y1NgG/CbpOx9j7HEYfhrXP8A4Rw+43/EGm2/4OnpgPKPw9RM2aSkokS/SoigbMPVjlFj7XP1NsRqDgMUkUSx0tIgCkmTLS8xzmYWIljkAQaW1v8AQC2MK3gD1NVHJFR0yIkZU8mSIiRiwYMS0DKVsp2XvuBcY5+ItzWmpYuFU5lgkXmOZYRe6kgC6RkjUX0tp9MBeWDBgwEa8f8AHJqOmWSnWNpGmjjAlzZetstzlIOIYycdhARF4c/WxAHOuuZmYk5sulzuNdB+s08fcBlrKZYoHRJFmjkDSXy9Bza213thL/JPG/8AzuHf8ub/ADwClafjlmfJwoE6m6z3NgO+19BucIOI8I45VzRVLpRo8IdUQ9QIbQkhs4+motbbEyqOCcae2eXhrWNxeKU2PqNdD7/+2Pf5I43/AOfw/wD5c3764CM+X4+BcNQ7bBB+n8OOfyfHXVmYUBttmjVs306SPvbviWtwXjR0M3DiL7cub/PGP8hcZuDzeHXAsCI5hp6aHbAJuC8S4rRT04qhSMlXURxMUDZk6bZQBlUWUHXXXFuYrc+EeJy1FLJUzUZSCdJSIllDHLcW6rjYnTTFkYAwYMGAMGDBgIh8R+NVFMlKKVkR56uOAs6ZgA+YXtodDY4jQ4TxinWOOOsgZVXKLU/yAAWBLEG30v3/AEl3jrw1JXRwCKcQSQTpOrlM4ul7DLcDcg6+mE/+ivFv62i/+yj/AM8Ap/kfiqIziqpcxNyq0i5mJOh3Aufc/rhNN4Y4tPNHWSVKR1Aj5YAhjbKuZiNyVub3uNRf7yuXwfxVmDHi6XHpSKP0Nm1H1x6PCHFd/wCVo7//AEaf+rARs+HuMC3/AIiNe3lof+v+vtzDw1xgrnerXNm0UUsBJts1zYW773tiWjwjxb+toj9aKMn+/Hi+EeLa/wDi6am/+pp/6tB7YBVwGbiFFW00E9TFOlbM5kYRZWukKjcGw0RBYDti18V/w7wPWCrpqipr0mWnZ2VBTiP51KHUNp2O2LAwBgwYMAYMGDAQn4j1lSHooKao8uaiV0d+WsmgQt8p+nYjCAeFuJRBETjLlQoUFaOKwA0Cks4J0+u2Jl4w8LmtMDLUPTvA5dHRVY3K5f4tNr4U/wChFX/XFR/yYf8ALAR2XwvxKJA6cTZmvflxUFOGuTqep1X9++FNb4GrXl8yeJSc7IqF/LxIQvZTlltfX/3xNz4Gq/64qf8AlRf5YxHgOq/reo02/Ci09ttvbAQ6XwVxEA5eKVLewiUemmsuh/yxzyeCeJZVZeITmS46TGgyX3LNzTbTXpBOJ1/oLV/1vUf8mH/LXGCeAKkEkcVmBNrsIIbm21za5wCfwvFW0XEaWkkrmqIZxO7BolUllXNctdmOpHcbYtbEL4R4GkjrIaqavlqGhDhVeNALOLHVbex/TE0wBgwYMAYMGDAV54881UV0VDBVmmjlppHc8lZL2cL3sRodwcK6nw7xS7L/ACu7qRqfJQ2JO62L3P6jEs8UeD3qqmOpjq5KaSOMxgoitcMcxvm/T7Y4R4JrP64qB9IoR/hgIzxHw7xWBUMHEnlYkDLHR08YQaXuWYbDYAG+F7fD6t5skv8AKUoklILstPGM1hYE2lHbExXwBUhi44tPmO7ciG5+ptc/rjYPA9X/AFxUfTlQ2+1rYCdYMGDAGDBgwBgwYMAYMGDAGDBgwBgwYMAYMGDAGDBgwBgwYMAYMGDAGDBgwBgwYMAYMGDAGDBgwBgwYMAYMGDAGDBgwBgwYMAYMGDAGDBgwBgwYM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457200" y="1276350"/>
            <a:ext cx="8229600" cy="3139321"/>
          </a:xfrm>
          <a:prstGeom prst="rect">
            <a:avLst/>
          </a:prstGeom>
        </p:spPr>
        <p:txBody>
          <a:bodyPr wrap="square">
            <a:spAutoFit/>
          </a:bodyPr>
          <a:lstStyle/>
          <a:p>
            <a:pPr algn="just"/>
            <a:r>
              <a:rPr lang="en-US" sz="1800" dirty="0">
                <a:solidFill>
                  <a:srgbClr val="0070C0"/>
                </a:solidFill>
                <a:latin typeface="Times New Roman" pitchFamily="18" charset="0"/>
                <a:cs typeface="Times New Roman" pitchFamily="18" charset="0"/>
              </a:rPr>
              <a:t>In Architecture Design</a:t>
            </a:r>
            <a:r>
              <a:rPr lang="en-US" sz="1800" dirty="0">
                <a:latin typeface="Times New Roman" pitchFamily="18" charset="0"/>
                <a:cs typeface="Times New Roman" pitchFamily="18" charset="0"/>
              </a:rPr>
              <a:t>: the characteristics of a roof are dependent upon the </a:t>
            </a:r>
            <a:r>
              <a:rPr lang="en-US" sz="1800" dirty="0">
                <a:solidFill>
                  <a:srgbClr val="FF0000"/>
                </a:solidFill>
                <a:latin typeface="Times New Roman" pitchFamily="18" charset="0"/>
                <a:cs typeface="Times New Roman" pitchFamily="18" charset="0"/>
              </a:rPr>
              <a:t>purpose</a:t>
            </a:r>
            <a:r>
              <a:rPr lang="en-US" sz="1800" dirty="0">
                <a:latin typeface="Times New Roman" pitchFamily="18" charset="0"/>
                <a:cs typeface="Times New Roman" pitchFamily="18" charset="0"/>
              </a:rPr>
              <a:t> of the building that it covers, the available roofing materials and the local traditions of construction and </a:t>
            </a:r>
            <a:r>
              <a:rPr lang="en-US" sz="1800" dirty="0">
                <a:solidFill>
                  <a:srgbClr val="FF0000"/>
                </a:solidFill>
                <a:latin typeface="Times New Roman" pitchFamily="18" charset="0"/>
                <a:cs typeface="Times New Roman" pitchFamily="18" charset="0"/>
              </a:rPr>
              <a:t>wider</a:t>
            </a:r>
            <a:r>
              <a:rPr lang="en-US" sz="1800" dirty="0">
                <a:latin typeface="Times New Roman" pitchFamily="18" charset="0"/>
                <a:cs typeface="Times New Roman" pitchFamily="18" charset="0"/>
              </a:rPr>
              <a:t> concepts of </a:t>
            </a:r>
            <a:r>
              <a:rPr lang="en-US" sz="1800" dirty="0">
                <a:solidFill>
                  <a:srgbClr val="FF0000"/>
                </a:solidFill>
                <a:latin typeface="Times New Roman" pitchFamily="18" charset="0"/>
                <a:cs typeface="Times New Roman" pitchFamily="18" charset="0"/>
              </a:rPr>
              <a:t>architectural design </a:t>
            </a:r>
            <a:r>
              <a:rPr lang="en-US" sz="1800" dirty="0">
                <a:latin typeface="Times New Roman" pitchFamily="18" charset="0"/>
                <a:cs typeface="Times New Roman" pitchFamily="18" charset="0"/>
              </a:rPr>
              <a:t>and practice and may also be governed by local or national legislation. In most countries a roof protects primarily against</a:t>
            </a:r>
            <a:r>
              <a:rPr lang="en-US" sz="1800" dirty="0">
                <a:solidFill>
                  <a:srgbClr val="FF0000"/>
                </a:solidFill>
                <a:latin typeface="Times New Roman" pitchFamily="18" charset="0"/>
                <a:cs typeface="Times New Roman" pitchFamily="18" charset="0"/>
              </a:rPr>
              <a:t> rain</a:t>
            </a:r>
            <a:r>
              <a:rPr lang="en-US" sz="1800" dirty="0">
                <a:latin typeface="Times New Roman" pitchFamily="18" charset="0"/>
                <a:cs typeface="Times New Roman" pitchFamily="18" charset="0"/>
              </a:rPr>
              <a:t>. A verandah may be roofed with material that protects against sunlight but admits the other elements. The roof of a garden conservatory protects plants from cold, wind, and rain, but admits light.</a:t>
            </a:r>
          </a:p>
          <a:p>
            <a:pPr algn="just"/>
            <a:endParaRPr lang="en-US" sz="1800" dirty="0">
              <a:latin typeface="Times New Roman" pitchFamily="18" charset="0"/>
              <a:cs typeface="Times New Roman" pitchFamily="18" charset="0"/>
            </a:endParaRPr>
          </a:p>
          <a:p>
            <a:pPr algn="just"/>
            <a:r>
              <a:rPr lang="en-US" sz="1800" dirty="0">
                <a:solidFill>
                  <a:srgbClr val="0070C0"/>
                </a:solidFill>
                <a:latin typeface="Times New Roman" pitchFamily="18" charset="0"/>
                <a:cs typeface="Times New Roman" pitchFamily="18" charset="0"/>
              </a:rPr>
              <a:t>In Structure Design: </a:t>
            </a:r>
            <a:r>
              <a:rPr lang="en-US" sz="1800" dirty="0">
                <a:solidFill>
                  <a:srgbClr val="FF0000"/>
                </a:solidFill>
                <a:latin typeface="Times New Roman" pitchFamily="18" charset="0"/>
                <a:cs typeface="Times New Roman" pitchFamily="18" charset="0"/>
              </a:rPr>
              <a:t>A Horizontal building system birding spaces between supports</a:t>
            </a:r>
          </a:p>
          <a:p>
            <a:pPr algn="just"/>
            <a:endParaRPr lang="en-US" sz="1800" dirty="0">
              <a:latin typeface="Times New Roman" pitchFamily="18" charset="0"/>
              <a:cs typeface="Times New Roman" pitchFamily="18" charset="0"/>
            </a:endParaRPr>
          </a:p>
          <a:p>
            <a:pPr algn="just"/>
            <a:endParaRPr lang="en-US" sz="18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r>
              <a:rPr lang="en-US" sz="2000" dirty="0"/>
              <a:t>Factors effecting the Architectural design of floors:</a:t>
            </a:r>
          </a:p>
        </p:txBody>
      </p:sp>
      <p:sp>
        <p:nvSpPr>
          <p:cNvPr id="73" name="Shape 7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6</a:t>
            </a:fld>
            <a:endParaRPr lang="en"/>
          </a:p>
        </p:txBody>
      </p:sp>
      <p:sp>
        <p:nvSpPr>
          <p:cNvPr id="8" name="Shape 65"/>
          <p:cNvSpPr txBox="1">
            <a:spLocks/>
          </p:cNvSpPr>
          <p:nvPr/>
        </p:nvSpPr>
        <p:spPr>
          <a:xfrm>
            <a:off x="1066800" y="3714750"/>
            <a:ext cx="3810000" cy="106680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marL="342900" indent="-342900" algn="just"/>
            <a:endParaRPr lang="en-US" sz="1800" dirty="0">
              <a:solidFill>
                <a:srgbClr val="FF0000"/>
              </a:solidFill>
              <a:latin typeface="Times New Roman" pitchFamily="18" charset="0"/>
              <a:cs typeface="Times New Roman" pitchFamily="18" charset="0"/>
            </a:endParaRPr>
          </a:p>
          <a:p>
            <a:pPr marL="342900" indent="-342900" algn="just"/>
            <a:r>
              <a:rPr lang="en-US" sz="1800" dirty="0">
                <a:latin typeface="Times New Roman" pitchFamily="18" charset="0"/>
                <a:cs typeface="Times New Roman" pitchFamily="18" charset="0"/>
              </a:rPr>
              <a:t>1-Function                  2- Aesthetics</a:t>
            </a:r>
          </a:p>
          <a:p>
            <a:pPr marL="342900" indent="-342900" algn="just">
              <a:buFont typeface="Wingdings" panose="05000000000000000000" pitchFamily="2" charset="2"/>
              <a:buChar char="Ø"/>
            </a:pPr>
            <a:endParaRPr lang="en-US" sz="1800" dirty="0">
              <a:latin typeface="Times New Roman" pitchFamily="18" charset="0"/>
              <a:cs typeface="Times New Roman" pitchFamily="18" charset="0"/>
            </a:endParaRPr>
          </a:p>
          <a:p>
            <a:pPr marL="342900" indent="-342900" algn="just"/>
            <a:endParaRPr lang="en-US" sz="1800" dirty="0">
              <a:latin typeface="Times New Roman" pitchFamily="18" charset="0"/>
              <a:cs typeface="Times New Roman" pitchFamily="18" charset="0"/>
            </a:endParaRPr>
          </a:p>
          <a:p>
            <a:pPr marL="342900" indent="-342900" algn="just">
              <a:buFont typeface="Wingdings" panose="05000000000000000000" pitchFamily="2" charset="2"/>
              <a:buChar char="Ø"/>
            </a:pPr>
            <a:endParaRPr lang="en-US" sz="1800" dirty="0"/>
          </a:p>
          <a:p>
            <a:pPr marL="342900" indent="-342900" algn="just"/>
            <a:r>
              <a:rPr lang="en-US" sz="1800" dirty="0"/>
              <a:t>   </a:t>
            </a:r>
          </a:p>
        </p:txBody>
      </p:sp>
      <p:pic>
        <p:nvPicPr>
          <p:cNvPr id="38914" name="Picture 2" descr="https://cyclopsview.files.wordpress.com/2012/06/soh3.jpg"/>
          <p:cNvPicPr>
            <a:picLocks noChangeAspect="1" noChangeArrowheads="1"/>
          </p:cNvPicPr>
          <p:nvPr/>
        </p:nvPicPr>
        <p:blipFill>
          <a:blip r:embed="rId3"/>
          <a:srcRect/>
          <a:stretch>
            <a:fillRect/>
          </a:stretch>
        </p:blipFill>
        <p:spPr bwMode="auto">
          <a:xfrm>
            <a:off x="304801" y="1809750"/>
            <a:ext cx="2514600" cy="1828800"/>
          </a:xfrm>
          <a:prstGeom prst="rect">
            <a:avLst/>
          </a:prstGeom>
          <a:noFill/>
        </p:spPr>
      </p:pic>
      <p:pic>
        <p:nvPicPr>
          <p:cNvPr id="38918" name="Picture 6" descr="http://www.bdonline.co.uk/Pictures/web/y/u/t/TIAGO_FIGUEIREDO_SERPENTINE1_050.jpg"/>
          <p:cNvPicPr>
            <a:picLocks noChangeAspect="1" noChangeArrowheads="1"/>
          </p:cNvPicPr>
          <p:nvPr/>
        </p:nvPicPr>
        <p:blipFill>
          <a:blip r:embed="rId4"/>
          <a:srcRect/>
          <a:stretch>
            <a:fillRect/>
          </a:stretch>
        </p:blipFill>
        <p:spPr bwMode="auto">
          <a:xfrm>
            <a:off x="5334000" y="1809750"/>
            <a:ext cx="3174998" cy="1904999"/>
          </a:xfrm>
          <a:prstGeom prst="rect">
            <a:avLst/>
          </a:prstGeom>
          <a:noFill/>
        </p:spPr>
      </p:pic>
      <p:sp>
        <p:nvSpPr>
          <p:cNvPr id="10" name="Shape 65"/>
          <p:cNvSpPr txBox="1">
            <a:spLocks/>
          </p:cNvSpPr>
          <p:nvPr/>
        </p:nvSpPr>
        <p:spPr>
          <a:xfrm>
            <a:off x="5105400" y="3714750"/>
            <a:ext cx="4191000" cy="106680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marL="342900" indent="-342900" algn="just"/>
            <a:endParaRPr lang="en-US" sz="1800" dirty="0">
              <a:solidFill>
                <a:srgbClr val="FF0000"/>
              </a:solidFill>
              <a:latin typeface="Times New Roman" pitchFamily="18" charset="0"/>
              <a:cs typeface="Times New Roman" pitchFamily="18" charset="0"/>
            </a:endParaRPr>
          </a:p>
          <a:p>
            <a:pPr marL="342900" indent="-342900" algn="just"/>
            <a:r>
              <a:rPr lang="en-US" sz="1800" dirty="0">
                <a:latin typeface="Times New Roman" pitchFamily="18" charset="0"/>
                <a:cs typeface="Times New Roman" pitchFamily="18" charset="0"/>
              </a:rPr>
              <a:t>3-Span 4-Internal&amp;External Environment   </a:t>
            </a:r>
          </a:p>
          <a:p>
            <a:pPr marL="342900" indent="-342900" algn="just">
              <a:buFont typeface="Wingdings" panose="05000000000000000000" pitchFamily="2" charset="2"/>
              <a:buChar char="Ø"/>
            </a:pPr>
            <a:endParaRPr lang="en-US" sz="1800" dirty="0">
              <a:latin typeface="Times New Roman" pitchFamily="18" charset="0"/>
              <a:cs typeface="Times New Roman" pitchFamily="18" charset="0"/>
            </a:endParaRPr>
          </a:p>
          <a:p>
            <a:pPr marL="342900" indent="-342900" algn="just"/>
            <a:endParaRPr lang="en-US" sz="1800" dirty="0">
              <a:latin typeface="Times New Roman" pitchFamily="18" charset="0"/>
              <a:cs typeface="Times New Roman" pitchFamily="18" charset="0"/>
            </a:endParaRPr>
          </a:p>
          <a:p>
            <a:pPr marL="342900" indent="-342900" algn="just">
              <a:buFont typeface="Wingdings" panose="05000000000000000000" pitchFamily="2" charset="2"/>
              <a:buChar char="Ø"/>
            </a:pPr>
            <a:endParaRPr lang="en-US" sz="1800" dirty="0"/>
          </a:p>
          <a:p>
            <a:pPr marL="342900" indent="-342900" algn="just"/>
            <a:r>
              <a:rPr lang="en-US" sz="1800" dirty="0"/>
              <a:t>   </a:t>
            </a:r>
          </a:p>
        </p:txBody>
      </p:sp>
      <p:pic>
        <p:nvPicPr>
          <p:cNvPr id="38920" name="Picture 8" descr="https://encrypted-tbn2.gstatic.com/images?q=tbn:ANd9GcRdtMXHl4r_YjGqcrCGSiwGQEyXQFXbFWeA1JurjreopR7MX5ZW"/>
          <p:cNvPicPr>
            <a:picLocks noChangeAspect="1" noChangeArrowheads="1"/>
          </p:cNvPicPr>
          <p:nvPr/>
        </p:nvPicPr>
        <p:blipFill>
          <a:blip r:embed="rId5"/>
          <a:srcRect/>
          <a:stretch>
            <a:fillRect/>
          </a:stretch>
        </p:blipFill>
        <p:spPr bwMode="auto">
          <a:xfrm>
            <a:off x="2743200" y="1728051"/>
            <a:ext cx="2743200" cy="1977175"/>
          </a:xfrm>
          <a:prstGeom prst="rect">
            <a:avLst/>
          </a:prstGeom>
          <a:noFill/>
        </p:spPr>
      </p:pic>
    </p:spTree>
    <p:extLst>
      <p:ext uri="{BB962C8B-B14F-4D97-AF65-F5344CB8AC3E}">
        <p14:creationId xmlns:p14="http://schemas.microsoft.com/office/powerpoint/2010/main" val="127532546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1000"/>
                                        <p:tgtEl>
                                          <p:spTgt spid="8">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10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animEffect transition="in" filter="fade">
                                      <p:cBhvr>
                                        <p:cTn id="13" dur="1000"/>
                                        <p:tgtEl>
                                          <p:spTgt spid="10">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r>
              <a:rPr lang="en-US" sz="2000" dirty="0"/>
              <a:t>Factors effecting the Architectural design of floors:</a:t>
            </a:r>
          </a:p>
        </p:txBody>
      </p:sp>
      <p:sp>
        <p:nvSpPr>
          <p:cNvPr id="73" name="Shape 7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7</a:t>
            </a:fld>
            <a:endParaRPr lang="en"/>
          </a:p>
        </p:txBody>
      </p:sp>
      <p:sp>
        <p:nvSpPr>
          <p:cNvPr id="8" name="Shape 65"/>
          <p:cNvSpPr txBox="1">
            <a:spLocks/>
          </p:cNvSpPr>
          <p:nvPr/>
        </p:nvSpPr>
        <p:spPr>
          <a:xfrm>
            <a:off x="762000" y="3714750"/>
            <a:ext cx="3048000" cy="106680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marL="342900" indent="-342900" algn="just"/>
            <a:endParaRPr lang="en-US" sz="1800" dirty="0">
              <a:solidFill>
                <a:srgbClr val="FF0000"/>
              </a:solidFill>
              <a:latin typeface="Times New Roman" pitchFamily="18" charset="0"/>
              <a:cs typeface="Times New Roman" pitchFamily="18" charset="0"/>
            </a:endParaRPr>
          </a:p>
          <a:p>
            <a:pPr marL="342900" indent="-342900" algn="just"/>
            <a:r>
              <a:rPr lang="en-US" sz="1800" dirty="0">
                <a:latin typeface="Times New Roman" pitchFamily="18" charset="0"/>
                <a:cs typeface="Times New Roman" pitchFamily="18" charset="0"/>
              </a:rPr>
              <a:t>5-Economy&amp; Sustainability</a:t>
            </a:r>
          </a:p>
          <a:p>
            <a:pPr marL="342900" indent="-342900" algn="just">
              <a:buFont typeface="Wingdings" panose="05000000000000000000" pitchFamily="2" charset="2"/>
              <a:buChar char="Ø"/>
            </a:pPr>
            <a:endParaRPr lang="en-US" sz="1800" dirty="0">
              <a:latin typeface="Times New Roman" pitchFamily="18" charset="0"/>
              <a:cs typeface="Times New Roman" pitchFamily="18" charset="0"/>
            </a:endParaRPr>
          </a:p>
          <a:p>
            <a:pPr marL="342900" indent="-342900" algn="just"/>
            <a:endParaRPr lang="en-US" sz="1800" dirty="0">
              <a:latin typeface="Times New Roman" pitchFamily="18" charset="0"/>
              <a:cs typeface="Times New Roman" pitchFamily="18" charset="0"/>
            </a:endParaRPr>
          </a:p>
          <a:p>
            <a:pPr marL="342900" indent="-342900" algn="just">
              <a:buFont typeface="Wingdings" panose="05000000000000000000" pitchFamily="2" charset="2"/>
              <a:buChar char="Ø"/>
            </a:pPr>
            <a:endParaRPr lang="en-US" sz="1800" dirty="0"/>
          </a:p>
          <a:p>
            <a:pPr marL="342900" indent="-342900" algn="just"/>
            <a:r>
              <a:rPr lang="en-US" sz="1800" dirty="0"/>
              <a:t>   </a:t>
            </a:r>
          </a:p>
        </p:txBody>
      </p:sp>
      <p:sp>
        <p:nvSpPr>
          <p:cNvPr id="10" name="Shape 65"/>
          <p:cNvSpPr txBox="1">
            <a:spLocks/>
          </p:cNvSpPr>
          <p:nvPr/>
        </p:nvSpPr>
        <p:spPr>
          <a:xfrm>
            <a:off x="5486400" y="3867150"/>
            <a:ext cx="2667000" cy="106680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marL="342900" indent="-342900" algn="just"/>
            <a:endParaRPr lang="en-US" sz="1800" dirty="0">
              <a:solidFill>
                <a:srgbClr val="FF0000"/>
              </a:solidFill>
              <a:latin typeface="Times New Roman" pitchFamily="18" charset="0"/>
              <a:cs typeface="Times New Roman" pitchFamily="18" charset="0"/>
            </a:endParaRPr>
          </a:p>
          <a:p>
            <a:pPr marL="342900" indent="-342900" algn="just"/>
            <a:r>
              <a:rPr lang="en-US" sz="1800" dirty="0">
                <a:latin typeface="Times New Roman" pitchFamily="18" charset="0"/>
                <a:cs typeface="Times New Roman" pitchFamily="18" charset="0"/>
              </a:rPr>
              <a:t>6- Speed of Erection</a:t>
            </a:r>
          </a:p>
          <a:p>
            <a:pPr marL="342900" indent="-342900" algn="just">
              <a:buFont typeface="Wingdings" panose="05000000000000000000" pitchFamily="2" charset="2"/>
              <a:buChar char="Ø"/>
            </a:pPr>
            <a:endParaRPr lang="en-US" sz="1800" dirty="0">
              <a:latin typeface="Times New Roman" pitchFamily="18" charset="0"/>
              <a:cs typeface="Times New Roman" pitchFamily="18" charset="0"/>
            </a:endParaRPr>
          </a:p>
          <a:p>
            <a:pPr marL="342900" indent="-342900" algn="just"/>
            <a:endParaRPr lang="en-US" sz="1800" dirty="0">
              <a:latin typeface="Times New Roman" pitchFamily="18" charset="0"/>
              <a:cs typeface="Times New Roman" pitchFamily="18" charset="0"/>
            </a:endParaRPr>
          </a:p>
          <a:p>
            <a:pPr marL="342900" indent="-342900" algn="just">
              <a:buFont typeface="Wingdings" panose="05000000000000000000" pitchFamily="2" charset="2"/>
              <a:buChar char="Ø"/>
            </a:pPr>
            <a:endParaRPr lang="en-US" sz="1800" dirty="0"/>
          </a:p>
          <a:p>
            <a:pPr marL="342900" indent="-342900" algn="just"/>
            <a:r>
              <a:rPr lang="en-US" sz="1800" dirty="0"/>
              <a:t>   </a:t>
            </a:r>
          </a:p>
        </p:txBody>
      </p:sp>
      <p:pic>
        <p:nvPicPr>
          <p:cNvPr id="59394" name="Picture 2" descr="http://www.steelconstruction.info/images/thumb/f/f8/K1_Fig29.png/400px-K1_Fig29.png"/>
          <p:cNvPicPr>
            <a:picLocks noChangeAspect="1" noChangeArrowheads="1"/>
          </p:cNvPicPr>
          <p:nvPr/>
        </p:nvPicPr>
        <p:blipFill>
          <a:blip r:embed="rId3"/>
          <a:srcRect/>
          <a:stretch>
            <a:fillRect/>
          </a:stretch>
        </p:blipFill>
        <p:spPr bwMode="auto">
          <a:xfrm>
            <a:off x="5181600" y="1809750"/>
            <a:ext cx="2819400" cy="1896047"/>
          </a:xfrm>
          <a:prstGeom prst="rect">
            <a:avLst/>
          </a:prstGeom>
          <a:noFill/>
        </p:spPr>
      </p:pic>
      <p:pic>
        <p:nvPicPr>
          <p:cNvPr id="59398" name="Picture 6" descr="http://study-aids.co.uk/dissertation-blog/wp-content/uploads/2015/10/Green-Building-Construction.jpg"/>
          <p:cNvPicPr>
            <a:picLocks noChangeAspect="1" noChangeArrowheads="1"/>
          </p:cNvPicPr>
          <p:nvPr/>
        </p:nvPicPr>
        <p:blipFill>
          <a:blip r:embed="rId4"/>
          <a:srcRect/>
          <a:stretch>
            <a:fillRect/>
          </a:stretch>
        </p:blipFill>
        <p:spPr bwMode="auto">
          <a:xfrm>
            <a:off x="762000" y="1352550"/>
            <a:ext cx="2826099" cy="2057400"/>
          </a:xfrm>
          <a:prstGeom prst="rect">
            <a:avLst/>
          </a:prstGeom>
          <a:noFill/>
        </p:spPr>
      </p:pic>
    </p:spTree>
    <p:extLst>
      <p:ext uri="{BB962C8B-B14F-4D97-AF65-F5344CB8AC3E}">
        <p14:creationId xmlns:p14="http://schemas.microsoft.com/office/powerpoint/2010/main" val="127532546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1000"/>
                                        <p:tgtEl>
                                          <p:spTgt spid="8">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10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animEffect transition="in" filter="fade">
                                      <p:cBhvr>
                                        <p:cTn id="13" dur="1000"/>
                                        <p:tgtEl>
                                          <p:spTgt spid="10">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r>
              <a:rPr lang="en-US" sz="2000" dirty="0"/>
              <a:t>Factors effecting the Structural design of floors:</a:t>
            </a:r>
          </a:p>
        </p:txBody>
      </p:sp>
      <p:sp>
        <p:nvSpPr>
          <p:cNvPr id="73" name="Shape 7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8</a:t>
            </a:fld>
            <a:endParaRPr lang="en"/>
          </a:p>
        </p:txBody>
      </p:sp>
      <p:sp>
        <p:nvSpPr>
          <p:cNvPr id="8" name="Shape 65"/>
          <p:cNvSpPr txBox="1">
            <a:spLocks/>
          </p:cNvSpPr>
          <p:nvPr/>
        </p:nvSpPr>
        <p:spPr>
          <a:xfrm>
            <a:off x="1219200" y="3790950"/>
            <a:ext cx="3048000" cy="106680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marL="342900" indent="-342900" algn="just"/>
            <a:r>
              <a:rPr lang="en-US" sz="1800" dirty="0">
                <a:solidFill>
                  <a:srgbClr val="FF0000"/>
                </a:solidFill>
                <a:latin typeface="Times New Roman" pitchFamily="18" charset="0"/>
                <a:cs typeface="Times New Roman" pitchFamily="18" charset="0"/>
              </a:rPr>
              <a:t>1- Span    </a:t>
            </a:r>
            <a:endParaRPr lang="en-US" sz="1800" dirty="0">
              <a:latin typeface="Times New Roman" pitchFamily="18" charset="0"/>
              <a:cs typeface="Times New Roman" pitchFamily="18" charset="0"/>
            </a:endParaRPr>
          </a:p>
          <a:p>
            <a:pPr marL="342900" indent="-342900" algn="just">
              <a:buFont typeface="Wingdings" panose="05000000000000000000" pitchFamily="2" charset="2"/>
              <a:buChar char="Ø"/>
            </a:pPr>
            <a:endParaRPr lang="en-US" sz="1800" dirty="0">
              <a:latin typeface="Times New Roman" pitchFamily="18" charset="0"/>
              <a:cs typeface="Times New Roman" pitchFamily="18" charset="0"/>
            </a:endParaRPr>
          </a:p>
          <a:p>
            <a:pPr marL="342900" indent="-342900" algn="just"/>
            <a:endParaRPr lang="en-US" sz="1800" dirty="0">
              <a:latin typeface="Times New Roman" pitchFamily="18" charset="0"/>
              <a:cs typeface="Times New Roman" pitchFamily="18" charset="0"/>
            </a:endParaRPr>
          </a:p>
          <a:p>
            <a:pPr marL="342900" indent="-342900" algn="just">
              <a:buFont typeface="Wingdings" panose="05000000000000000000" pitchFamily="2" charset="2"/>
              <a:buChar char="Ø"/>
            </a:pPr>
            <a:endParaRPr lang="en-US" sz="1800" dirty="0"/>
          </a:p>
          <a:p>
            <a:pPr marL="342900" indent="-342900" algn="just"/>
            <a:r>
              <a:rPr lang="en-US" sz="1800" dirty="0"/>
              <a:t>   </a:t>
            </a:r>
          </a:p>
        </p:txBody>
      </p:sp>
      <p:sp>
        <p:nvSpPr>
          <p:cNvPr id="10" name="Shape 65"/>
          <p:cNvSpPr txBox="1">
            <a:spLocks/>
          </p:cNvSpPr>
          <p:nvPr/>
        </p:nvSpPr>
        <p:spPr>
          <a:xfrm>
            <a:off x="3810000" y="1962150"/>
            <a:ext cx="1676400" cy="205740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marL="342900" indent="-342900" algn="just"/>
            <a:endParaRPr lang="en-US" sz="1800" dirty="0">
              <a:solidFill>
                <a:srgbClr val="FF0000"/>
              </a:solidFill>
              <a:latin typeface="Times New Roman" pitchFamily="18" charset="0"/>
              <a:cs typeface="Times New Roman" pitchFamily="18" charset="0"/>
            </a:endParaRPr>
          </a:p>
          <a:p>
            <a:pPr marL="342900" indent="-342900" algn="just"/>
            <a:r>
              <a:rPr lang="en-US" sz="1800" dirty="0">
                <a:solidFill>
                  <a:srgbClr val="FF0000"/>
                </a:solidFill>
                <a:latin typeface="Times New Roman" pitchFamily="18" charset="0"/>
                <a:cs typeface="Times New Roman" pitchFamily="18" charset="0"/>
              </a:rPr>
              <a:t>2- Dead ,Live, Wind ,Vibration and seismic Loads</a:t>
            </a:r>
          </a:p>
          <a:p>
            <a:pPr marL="342900" indent="-342900" algn="just">
              <a:buFont typeface="Wingdings" panose="05000000000000000000" pitchFamily="2" charset="2"/>
              <a:buChar char="Ø"/>
            </a:pPr>
            <a:endParaRPr lang="en-US" sz="1800" dirty="0">
              <a:latin typeface="Times New Roman" pitchFamily="18" charset="0"/>
              <a:cs typeface="Times New Roman" pitchFamily="18" charset="0"/>
            </a:endParaRPr>
          </a:p>
          <a:p>
            <a:pPr marL="342900" indent="-342900" algn="just"/>
            <a:endParaRPr lang="en-US" sz="1800" dirty="0">
              <a:latin typeface="Times New Roman" pitchFamily="18" charset="0"/>
              <a:cs typeface="Times New Roman" pitchFamily="18" charset="0"/>
            </a:endParaRPr>
          </a:p>
          <a:p>
            <a:pPr marL="342900" indent="-342900" algn="just">
              <a:buFont typeface="Wingdings" panose="05000000000000000000" pitchFamily="2" charset="2"/>
              <a:buChar char="Ø"/>
            </a:pPr>
            <a:endParaRPr lang="en-US" sz="1800" dirty="0"/>
          </a:p>
          <a:p>
            <a:pPr marL="342900" indent="-342900" algn="just"/>
            <a:r>
              <a:rPr lang="en-US" sz="1800" dirty="0"/>
              <a:t>   </a:t>
            </a:r>
          </a:p>
        </p:txBody>
      </p:sp>
      <p:pic>
        <p:nvPicPr>
          <p:cNvPr id="61444" name="Picture 4" descr="https://upload.wikimedia.org/wikipedia/commons/thumb/c/c9/Bending.svg/2000px-Bending.svg.png"/>
          <p:cNvPicPr>
            <a:picLocks noChangeAspect="1" noChangeArrowheads="1"/>
          </p:cNvPicPr>
          <p:nvPr/>
        </p:nvPicPr>
        <p:blipFill>
          <a:blip r:embed="rId3"/>
          <a:srcRect/>
          <a:stretch>
            <a:fillRect/>
          </a:stretch>
        </p:blipFill>
        <p:spPr bwMode="auto">
          <a:xfrm>
            <a:off x="457200" y="1657350"/>
            <a:ext cx="3150947" cy="1871663"/>
          </a:xfrm>
          <a:prstGeom prst="rect">
            <a:avLst/>
          </a:prstGeom>
          <a:noFill/>
        </p:spPr>
      </p:pic>
      <p:pic>
        <p:nvPicPr>
          <p:cNvPr id="61446" name="Picture 6" descr="http://www.nzdl.org/gsdl/collect/hdl/index/assoc/HASH010f.dir/sk09015.png"/>
          <p:cNvPicPr>
            <a:picLocks noChangeAspect="1" noChangeArrowheads="1"/>
          </p:cNvPicPr>
          <p:nvPr/>
        </p:nvPicPr>
        <p:blipFill>
          <a:blip r:embed="rId4"/>
          <a:srcRect/>
          <a:stretch>
            <a:fillRect/>
          </a:stretch>
        </p:blipFill>
        <p:spPr bwMode="auto">
          <a:xfrm>
            <a:off x="5943600" y="1504950"/>
            <a:ext cx="2133600" cy="3409951"/>
          </a:xfrm>
          <a:prstGeom prst="rect">
            <a:avLst/>
          </a:prstGeom>
          <a:noFill/>
        </p:spPr>
      </p:pic>
    </p:spTree>
    <p:extLst>
      <p:ext uri="{BB962C8B-B14F-4D97-AF65-F5344CB8AC3E}">
        <p14:creationId xmlns:p14="http://schemas.microsoft.com/office/powerpoint/2010/main" val="127532546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animEffect transition="in" filter="fade">
                                      <p:cBhvr>
                                        <p:cTn id="13" dur="1000"/>
                                        <p:tgtEl>
                                          <p:spTgt spid="10">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r>
              <a:rPr lang="en-US" sz="2800" b="0" dirty="0"/>
              <a:t>Benefits of concrete slabs</a:t>
            </a:r>
            <a:r>
              <a:rPr lang="en-US" sz="2800" dirty="0"/>
              <a:t>:</a:t>
            </a:r>
          </a:p>
        </p:txBody>
      </p:sp>
      <p:sp>
        <p:nvSpPr>
          <p:cNvPr id="73" name="Shape 7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9</a:t>
            </a:fld>
            <a:endParaRPr lang="en"/>
          </a:p>
        </p:txBody>
      </p:sp>
      <p:sp>
        <p:nvSpPr>
          <p:cNvPr id="8" name="Shape 65"/>
          <p:cNvSpPr txBox="1">
            <a:spLocks/>
          </p:cNvSpPr>
          <p:nvPr/>
        </p:nvSpPr>
        <p:spPr>
          <a:xfrm>
            <a:off x="152400" y="1200150"/>
            <a:ext cx="5410200" cy="106680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marL="342900" indent="-342900" algn="just">
              <a:buFont typeface="Wingdings" panose="05000000000000000000" pitchFamily="2" charset="2"/>
              <a:buChar char="Ø"/>
            </a:pPr>
            <a:endParaRPr lang="en-US" sz="1800" dirty="0"/>
          </a:p>
          <a:p>
            <a:pPr marL="342900" indent="-342900" algn="just"/>
            <a:r>
              <a:rPr lang="en-US" sz="1800" dirty="0"/>
              <a:t>   </a:t>
            </a:r>
          </a:p>
        </p:txBody>
      </p:sp>
      <p:sp>
        <p:nvSpPr>
          <p:cNvPr id="9" name="Rectangle 8"/>
          <p:cNvSpPr/>
          <p:nvPr/>
        </p:nvSpPr>
        <p:spPr>
          <a:xfrm>
            <a:off x="457200" y="1200150"/>
            <a:ext cx="3048000" cy="3600986"/>
          </a:xfrm>
          <a:prstGeom prst="rect">
            <a:avLst/>
          </a:prstGeom>
        </p:spPr>
        <p:txBody>
          <a:bodyPr wrap="square">
            <a:spAutoFit/>
          </a:bodyPr>
          <a:lstStyle/>
          <a:p>
            <a:pPr algn="just"/>
            <a:r>
              <a:rPr lang="en-US" dirty="0">
                <a:latin typeface="Times New Roman" pitchFamily="18" charset="0"/>
                <a:cs typeface="Times New Roman" pitchFamily="18" charset="0"/>
              </a:rPr>
              <a:t>Concrete slab, a very common and important structural element, are constructed to provide flat, useful surfaces. It is a horizontal structural component, with top and bottom surfaces parallel or near so.</a:t>
            </a:r>
          </a:p>
          <a:p>
            <a:pPr algn="just"/>
            <a:endParaRPr lang="en-US" sz="1600" dirty="0">
              <a:solidFill>
                <a:srgbClr val="FF0000"/>
              </a:solidFill>
              <a:latin typeface="Times New Roman" pitchFamily="18" charset="0"/>
              <a:cs typeface="Times New Roman" pitchFamily="18" charset="0"/>
            </a:endParaRPr>
          </a:p>
          <a:p>
            <a:pPr>
              <a:buFont typeface="Wingdings" pitchFamily="2" charset="2"/>
              <a:buChar char="Ø"/>
            </a:pPr>
            <a:r>
              <a:rPr lang="en-US" dirty="0">
                <a:solidFill>
                  <a:srgbClr val="FF0000"/>
                </a:solidFill>
                <a:latin typeface="Times New Roman" pitchFamily="18" charset="0"/>
                <a:cs typeface="Times New Roman" pitchFamily="18" charset="0"/>
              </a:rPr>
              <a:t>Thermal comfort</a:t>
            </a:r>
          </a:p>
          <a:p>
            <a:r>
              <a:rPr lang="en-US" dirty="0">
                <a:latin typeface="Times New Roman" pitchFamily="18" charset="0"/>
                <a:cs typeface="Times New Roman" pitchFamily="18" charset="0"/>
              </a:rPr>
              <a:t>‘Thermal mass’ describes the potential of a material to store and re-release thermal energy. It is sometimes referred to as ‘building conditioning’, which is much more effective than air conditioning. Materials with high thermal mass, such as concrete slabs</a:t>
            </a:r>
          </a:p>
          <a:p>
            <a:pPr marL="457200" indent="-457200" algn="just">
              <a:buFont typeface="+mj-lt"/>
              <a:buAutoNum type="alphaUcPeriod"/>
            </a:pPr>
            <a:endParaRPr lang="en-US" sz="1600" dirty="0">
              <a:solidFill>
                <a:srgbClr val="0070C0"/>
              </a:solidFill>
              <a:latin typeface="Times New Roman" pitchFamily="18" charset="0"/>
              <a:cs typeface="Times New Roman" pitchFamily="18" charset="0"/>
            </a:endParaRPr>
          </a:p>
        </p:txBody>
      </p:sp>
      <p:pic>
        <p:nvPicPr>
          <p:cNvPr id="63490" name="Picture 2" descr="A line drawing of a cross-section of a building, including passive solar control, high levels of insulation, a slab on the ground and insulation to the slab edge in cool and cold climates. In summer, sunlight hits the building from nearly straight overhead, but in winter, sunlight hits the building at a 45 degree angle. The solar gain at the slab surface may be 21 degrees Celsius. The ground temperature contours at 3 metres deep might range from 16 to 19 degrees Celsius annually. The ground surface temperature may range from 0 to 30 degrees Celsius annually."/>
          <p:cNvPicPr>
            <a:picLocks noChangeAspect="1" noChangeArrowheads="1"/>
          </p:cNvPicPr>
          <p:nvPr/>
        </p:nvPicPr>
        <p:blipFill>
          <a:blip r:embed="rId3"/>
          <a:srcRect/>
          <a:stretch>
            <a:fillRect/>
          </a:stretch>
        </p:blipFill>
        <p:spPr bwMode="auto">
          <a:xfrm>
            <a:off x="4114800" y="1276350"/>
            <a:ext cx="4114800" cy="3677758"/>
          </a:xfrm>
          <a:prstGeom prst="rect">
            <a:avLst/>
          </a:prstGeom>
          <a:noFill/>
        </p:spPr>
      </p:pic>
    </p:spTree>
    <p:extLst>
      <p:ext uri="{BB962C8B-B14F-4D97-AF65-F5344CB8AC3E}">
        <p14:creationId xmlns:p14="http://schemas.microsoft.com/office/powerpoint/2010/main" val="127532546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4368</TotalTime>
  <Words>652</Words>
  <Application>Microsoft Office PowerPoint</Application>
  <PresentationFormat>On-screen Show (16:9)</PresentationFormat>
  <Paragraphs>129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Georgia</vt:lpstr>
      <vt:lpstr>Times New Roman</vt:lpstr>
      <vt:lpstr>Ubuntu</vt:lpstr>
      <vt:lpstr>Wingdings</vt:lpstr>
      <vt:lpstr>swiss</vt:lpstr>
      <vt:lpstr> Building Construction</vt:lpstr>
      <vt:lpstr>From Previous Lecture:</vt:lpstr>
      <vt:lpstr>The Contents of This Class Lecture</vt:lpstr>
      <vt:lpstr>Definition of Floor and Slab System :</vt:lpstr>
      <vt:lpstr>Definition of Floor and Slab System :</vt:lpstr>
      <vt:lpstr>Factors effecting the Architectural design of floors:</vt:lpstr>
      <vt:lpstr>Factors effecting the Architectural design of floors:</vt:lpstr>
      <vt:lpstr>Factors effecting the Structural design of floors:</vt:lpstr>
      <vt:lpstr>Benefits of concrete slabs:</vt:lpstr>
      <vt:lpstr>Benefits of concrete slabs:</vt:lpstr>
      <vt:lpstr>Benefits of concrete slabs:</vt:lpstr>
      <vt:lpstr>Benefits of concrete slabs:</vt:lpstr>
      <vt:lpstr>Concrete Slab Roof Types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dc:title>
  <dc:creator>Karzan Abdulla</dc:creator>
  <cp:lastModifiedBy>Ahmed Ismail</cp:lastModifiedBy>
  <cp:revision>247</cp:revision>
  <cp:lastPrinted>2015-11-02T23:18:00Z</cp:lastPrinted>
  <dcterms:modified xsi:type="dcterms:W3CDTF">2022-06-01T16:02:24Z</dcterms:modified>
</cp:coreProperties>
</file>