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7569200" cy="10699750"/>
  <p:notesSz cx="7569200" cy="10699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539" y="-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8166" y="3316922"/>
            <a:ext cx="6439217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6332" y="5991860"/>
            <a:ext cx="5302885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Gabriola"/>
                <a:cs typeface="Gabriola"/>
              </a:defRPr>
            </a:lvl1pPr>
          </a:lstStyle>
          <a:p>
            <a:pPr marL="12700">
              <a:lnSpc>
                <a:spcPts val="894"/>
              </a:lnSpc>
            </a:pPr>
            <a:r>
              <a:rPr spc="-5" dirty="0"/>
              <a:t>Ahmed M. </a:t>
            </a:r>
            <a:r>
              <a:rPr dirty="0"/>
              <a:t>Hasan, </a:t>
            </a:r>
            <a:r>
              <a:rPr spc="-5" dirty="0"/>
              <a:t>PhD, Geotechnical Specialist, College </a:t>
            </a:r>
            <a:r>
              <a:rPr dirty="0"/>
              <a:t>of </a:t>
            </a:r>
            <a:r>
              <a:rPr spc="-5" dirty="0"/>
              <a:t>Engineering </a:t>
            </a:r>
            <a:r>
              <a:rPr dirty="0"/>
              <a:t>– </a:t>
            </a:r>
            <a:r>
              <a:rPr spc="-5" dirty="0"/>
              <a:t>Salahaddin</a:t>
            </a:r>
            <a:r>
              <a:rPr spc="110" dirty="0"/>
              <a:t> </a:t>
            </a:r>
            <a:r>
              <a:rPr spc="-5" dirty="0"/>
              <a:t>University-Erbil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Gabriola"/>
                <a:cs typeface="Gabriola"/>
              </a:defRPr>
            </a:lvl1pPr>
          </a:lstStyle>
          <a:p>
            <a:pPr marL="12700">
              <a:lnSpc>
                <a:spcPts val="894"/>
              </a:lnSpc>
            </a:pPr>
            <a:r>
              <a:rPr spc="-5" dirty="0"/>
              <a:t>Ahmed M. </a:t>
            </a:r>
            <a:r>
              <a:rPr dirty="0"/>
              <a:t>Hasan, </a:t>
            </a:r>
            <a:r>
              <a:rPr spc="-5" dirty="0"/>
              <a:t>PhD, Geotechnical Specialist, College </a:t>
            </a:r>
            <a:r>
              <a:rPr dirty="0"/>
              <a:t>of </a:t>
            </a:r>
            <a:r>
              <a:rPr spc="-5" dirty="0"/>
              <a:t>Engineering </a:t>
            </a:r>
            <a:r>
              <a:rPr dirty="0"/>
              <a:t>– </a:t>
            </a:r>
            <a:r>
              <a:rPr spc="-5" dirty="0"/>
              <a:t>Salahaddin</a:t>
            </a:r>
            <a:r>
              <a:rPr spc="110" dirty="0"/>
              <a:t> </a:t>
            </a:r>
            <a:r>
              <a:rPr spc="-5" dirty="0"/>
              <a:t>University-Erbil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777" y="2460942"/>
            <a:ext cx="3295364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901408" y="2460942"/>
            <a:ext cx="3295364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Gabriola"/>
                <a:cs typeface="Gabriola"/>
              </a:defRPr>
            </a:lvl1pPr>
          </a:lstStyle>
          <a:p>
            <a:pPr marL="12700">
              <a:lnSpc>
                <a:spcPts val="894"/>
              </a:lnSpc>
            </a:pPr>
            <a:r>
              <a:rPr spc="-5" dirty="0"/>
              <a:t>Ahmed M. </a:t>
            </a:r>
            <a:r>
              <a:rPr dirty="0"/>
              <a:t>Hasan, </a:t>
            </a:r>
            <a:r>
              <a:rPr spc="-5" dirty="0"/>
              <a:t>PhD, Geotechnical Specialist, College </a:t>
            </a:r>
            <a:r>
              <a:rPr dirty="0"/>
              <a:t>of </a:t>
            </a:r>
            <a:r>
              <a:rPr spc="-5" dirty="0"/>
              <a:t>Engineering </a:t>
            </a:r>
            <a:r>
              <a:rPr dirty="0"/>
              <a:t>– </a:t>
            </a:r>
            <a:r>
              <a:rPr spc="-5" dirty="0"/>
              <a:t>Salahaddin</a:t>
            </a:r>
            <a:r>
              <a:rPr spc="110" dirty="0"/>
              <a:t> </a:t>
            </a:r>
            <a:r>
              <a:rPr spc="-5" dirty="0"/>
              <a:t>University-Erbil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Gabriola"/>
                <a:cs typeface="Gabriola"/>
              </a:defRPr>
            </a:lvl1pPr>
          </a:lstStyle>
          <a:p>
            <a:pPr marL="12700">
              <a:lnSpc>
                <a:spcPts val="894"/>
              </a:lnSpc>
            </a:pPr>
            <a:r>
              <a:rPr spc="-5" dirty="0"/>
              <a:t>Ahmed M. </a:t>
            </a:r>
            <a:r>
              <a:rPr dirty="0"/>
              <a:t>Hasan, </a:t>
            </a:r>
            <a:r>
              <a:rPr spc="-5" dirty="0"/>
              <a:t>PhD, Geotechnical Specialist, College </a:t>
            </a:r>
            <a:r>
              <a:rPr dirty="0"/>
              <a:t>of </a:t>
            </a:r>
            <a:r>
              <a:rPr spc="-5" dirty="0"/>
              <a:t>Engineering </a:t>
            </a:r>
            <a:r>
              <a:rPr dirty="0"/>
              <a:t>– </a:t>
            </a:r>
            <a:r>
              <a:rPr spc="-5" dirty="0"/>
              <a:t>Salahaddin</a:t>
            </a:r>
            <a:r>
              <a:rPr spc="110" dirty="0"/>
              <a:t> </a:t>
            </a:r>
            <a:r>
              <a:rPr spc="-5" dirty="0"/>
              <a:t>University-Erbil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Gabriola"/>
                <a:cs typeface="Gabriola"/>
              </a:defRPr>
            </a:lvl1pPr>
          </a:lstStyle>
          <a:p>
            <a:pPr marL="12700">
              <a:lnSpc>
                <a:spcPts val="894"/>
              </a:lnSpc>
            </a:pPr>
            <a:r>
              <a:rPr spc="-5" dirty="0"/>
              <a:t>Ahmed M. </a:t>
            </a:r>
            <a:r>
              <a:rPr dirty="0"/>
              <a:t>Hasan, </a:t>
            </a:r>
            <a:r>
              <a:rPr spc="-5" dirty="0"/>
              <a:t>PhD, Geotechnical Specialist, College </a:t>
            </a:r>
            <a:r>
              <a:rPr dirty="0"/>
              <a:t>of </a:t>
            </a:r>
            <a:r>
              <a:rPr spc="-5" dirty="0"/>
              <a:t>Engineering </a:t>
            </a:r>
            <a:r>
              <a:rPr dirty="0"/>
              <a:t>– </a:t>
            </a:r>
            <a:r>
              <a:rPr spc="-5" dirty="0"/>
              <a:t>Salahaddin</a:t>
            </a:r>
            <a:r>
              <a:rPr spc="110" dirty="0"/>
              <a:t> </a:t>
            </a:r>
            <a:r>
              <a:rPr spc="-5" dirty="0"/>
              <a:t>University-Erbil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777" y="427990"/>
            <a:ext cx="6817995" cy="1711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777" y="2460942"/>
            <a:ext cx="6817995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47191" y="9627713"/>
            <a:ext cx="3575050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Gabriola"/>
                <a:cs typeface="Gabriola"/>
              </a:defRPr>
            </a:lvl1pPr>
          </a:lstStyle>
          <a:p>
            <a:pPr marL="12700">
              <a:lnSpc>
                <a:spcPts val="894"/>
              </a:lnSpc>
            </a:pPr>
            <a:r>
              <a:rPr spc="-5" dirty="0"/>
              <a:t>Ahmed M. </a:t>
            </a:r>
            <a:r>
              <a:rPr dirty="0"/>
              <a:t>Hasan, </a:t>
            </a:r>
            <a:r>
              <a:rPr spc="-5" dirty="0"/>
              <a:t>PhD, Geotechnical Specialist, College </a:t>
            </a:r>
            <a:r>
              <a:rPr dirty="0"/>
              <a:t>of </a:t>
            </a:r>
            <a:r>
              <a:rPr spc="-5" dirty="0"/>
              <a:t>Engineering </a:t>
            </a:r>
            <a:r>
              <a:rPr dirty="0"/>
              <a:t>– </a:t>
            </a:r>
            <a:r>
              <a:rPr spc="-5" dirty="0"/>
              <a:t>Salahaddin</a:t>
            </a:r>
            <a:r>
              <a:rPr spc="110" dirty="0"/>
              <a:t> </a:t>
            </a:r>
            <a:r>
              <a:rPr spc="-5" dirty="0"/>
              <a:t>University-Erbil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777" y="9950768"/>
            <a:ext cx="1742376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704529" y="9600691"/>
            <a:ext cx="121920" cy="165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ahmed.hasan@su.edu.krd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5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9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977391"/>
            <a:ext cx="1656714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0325">
              <a:lnSpc>
                <a:spcPts val="1120"/>
              </a:lnSpc>
            </a:pPr>
            <a:r>
              <a:rPr sz="1000" b="1" spc="-5" dirty="0">
                <a:latin typeface="Garamond"/>
                <a:cs typeface="Garamond"/>
              </a:rPr>
              <a:t>Salahaddin University –</a:t>
            </a:r>
            <a:r>
              <a:rPr sz="1000" b="1" spc="-70" dirty="0">
                <a:latin typeface="Garamond"/>
                <a:cs typeface="Garamond"/>
              </a:rPr>
              <a:t> </a:t>
            </a:r>
            <a:r>
              <a:rPr sz="1000" b="1" dirty="0">
                <a:latin typeface="Garamond"/>
                <a:cs typeface="Garamond"/>
              </a:rPr>
              <a:t>Erbil  </a:t>
            </a:r>
            <a:r>
              <a:rPr sz="1000" b="1" spc="-5" dirty="0">
                <a:latin typeface="Garamond"/>
                <a:cs typeface="Garamond"/>
              </a:rPr>
              <a:t>College of</a:t>
            </a:r>
            <a:r>
              <a:rPr sz="1000" b="1" spc="-70" dirty="0">
                <a:latin typeface="Garamond"/>
                <a:cs typeface="Garamond"/>
              </a:rPr>
              <a:t> </a:t>
            </a:r>
            <a:r>
              <a:rPr sz="1000" b="1" spc="-5" dirty="0">
                <a:latin typeface="Garamond"/>
                <a:cs typeface="Garamond"/>
              </a:rPr>
              <a:t>Engineering</a:t>
            </a:r>
            <a:endParaRPr sz="1000">
              <a:latin typeface="Garamond"/>
              <a:cs typeface="Garamond"/>
            </a:endParaRPr>
          </a:p>
          <a:p>
            <a:pPr marL="12700">
              <a:lnSpc>
                <a:spcPts val="1105"/>
              </a:lnSpc>
            </a:pPr>
            <a:r>
              <a:rPr sz="1000" b="1" spc="-5" dirty="0">
                <a:latin typeface="Garamond"/>
                <a:cs typeface="Garamond"/>
              </a:rPr>
              <a:t>Civil Engineering</a:t>
            </a:r>
            <a:r>
              <a:rPr sz="1000" b="1" spc="-40" dirty="0">
                <a:latin typeface="Garamond"/>
                <a:cs typeface="Garamond"/>
              </a:rPr>
              <a:t> </a:t>
            </a:r>
            <a:r>
              <a:rPr sz="1000" b="1" spc="-5" dirty="0">
                <a:latin typeface="Garamond"/>
                <a:cs typeface="Garamond"/>
              </a:rPr>
              <a:t>Department</a:t>
            </a:r>
            <a:endParaRPr sz="1000">
              <a:latin typeface="Garamond"/>
              <a:cs typeface="Garamon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42592" y="1999488"/>
            <a:ext cx="3683635" cy="705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74420" algn="l"/>
              </a:tabLst>
            </a:pPr>
            <a:r>
              <a:rPr sz="4200" b="1" spc="-5" dirty="0">
                <a:latin typeface="Gill Sans Nova"/>
                <a:cs typeface="Gill Sans Nova"/>
              </a:rPr>
              <a:t>Soil	Mechanics</a:t>
            </a:r>
            <a:endParaRPr sz="4200">
              <a:latin typeface="Gill Sans Nova"/>
              <a:cs typeface="Gill Sans Nov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20088" y="7590535"/>
            <a:ext cx="4090035" cy="1804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1285" algn="ctr">
              <a:lnSpc>
                <a:spcPts val="1885"/>
              </a:lnSpc>
            </a:pPr>
            <a:r>
              <a:rPr sz="1600" spc="-5" dirty="0">
                <a:latin typeface="Copperplate Gothic Light"/>
                <a:cs typeface="Copperplate Gothic Light"/>
              </a:rPr>
              <a:t>Ahmed Mohammed</a:t>
            </a:r>
            <a:r>
              <a:rPr sz="1600" spc="-55" dirty="0">
                <a:latin typeface="Copperplate Gothic Light"/>
                <a:cs typeface="Copperplate Gothic Light"/>
              </a:rPr>
              <a:t> </a:t>
            </a:r>
            <a:r>
              <a:rPr sz="1600" spc="-25" dirty="0">
                <a:latin typeface="Copperplate Gothic Light"/>
                <a:cs typeface="Copperplate Gothic Light"/>
              </a:rPr>
              <a:t>Hasan</a:t>
            </a:r>
            <a:endParaRPr sz="1600">
              <a:latin typeface="Copperplate Gothic Light"/>
              <a:cs typeface="Copperplate Gothic Light"/>
            </a:endParaRPr>
          </a:p>
          <a:p>
            <a:pPr algn="ctr">
              <a:lnSpc>
                <a:spcPts val="1370"/>
              </a:lnSpc>
            </a:pPr>
            <a:r>
              <a:rPr sz="1250" i="1" spc="-30" dirty="0">
                <a:latin typeface="Copperplate Gothic Light"/>
                <a:cs typeface="Copperplate Gothic Light"/>
              </a:rPr>
              <a:t>B.Sc. </a:t>
            </a:r>
            <a:r>
              <a:rPr sz="1250" i="1" spc="-25" dirty="0">
                <a:latin typeface="Copperplate Gothic Light"/>
                <a:cs typeface="Copperplate Gothic Light"/>
              </a:rPr>
              <a:t>in </a:t>
            </a:r>
            <a:r>
              <a:rPr sz="1250" i="1" spc="-30" dirty="0">
                <a:latin typeface="Copperplate Gothic Light"/>
                <a:cs typeface="Copperplate Gothic Light"/>
              </a:rPr>
              <a:t>Civil</a:t>
            </a:r>
            <a:r>
              <a:rPr sz="1250" i="1" spc="-60" dirty="0">
                <a:latin typeface="Copperplate Gothic Light"/>
                <a:cs typeface="Copperplate Gothic Light"/>
              </a:rPr>
              <a:t> </a:t>
            </a:r>
            <a:r>
              <a:rPr sz="1250" i="1" spc="-35" dirty="0">
                <a:latin typeface="Copperplate Gothic Light"/>
                <a:cs typeface="Copperplate Gothic Light"/>
              </a:rPr>
              <a:t>Engineering</a:t>
            </a:r>
            <a:endParaRPr sz="1250">
              <a:latin typeface="Copperplate Gothic Light"/>
              <a:cs typeface="Copperplate Gothic Light"/>
            </a:endParaRPr>
          </a:p>
          <a:p>
            <a:pPr algn="ctr">
              <a:lnSpc>
                <a:spcPts val="1625"/>
              </a:lnSpc>
            </a:pPr>
            <a:r>
              <a:rPr sz="1450" i="1" spc="-30" dirty="0">
                <a:latin typeface="Copperplate Gothic Light"/>
                <a:cs typeface="Copperplate Gothic Light"/>
              </a:rPr>
              <a:t>M.Sc. </a:t>
            </a:r>
            <a:r>
              <a:rPr sz="1450" i="1" spc="-35" dirty="0">
                <a:latin typeface="Copperplate Gothic Light"/>
                <a:cs typeface="Copperplate Gothic Light"/>
              </a:rPr>
              <a:t>&amp; </a:t>
            </a:r>
            <a:r>
              <a:rPr sz="1450" i="1" spc="-30" dirty="0">
                <a:latin typeface="Copperplate Gothic Light"/>
                <a:cs typeface="Copperplate Gothic Light"/>
              </a:rPr>
              <a:t>Ph.D. </a:t>
            </a:r>
            <a:r>
              <a:rPr sz="1450" i="1" spc="-25" dirty="0">
                <a:latin typeface="Copperplate Gothic Light"/>
                <a:cs typeface="Copperplate Gothic Light"/>
              </a:rPr>
              <a:t>in Geotechnical</a:t>
            </a:r>
            <a:r>
              <a:rPr sz="1450" i="1" dirty="0">
                <a:latin typeface="Copperplate Gothic Light"/>
                <a:cs typeface="Copperplate Gothic Light"/>
              </a:rPr>
              <a:t> </a:t>
            </a:r>
            <a:r>
              <a:rPr sz="1450" i="1" spc="-35" dirty="0">
                <a:latin typeface="Copperplate Gothic Light"/>
                <a:cs typeface="Copperplate Gothic Light"/>
              </a:rPr>
              <a:t>Engineering</a:t>
            </a:r>
            <a:endParaRPr sz="1450">
              <a:latin typeface="Copperplate Gothic Light"/>
              <a:cs typeface="Copperplate Gothic Light"/>
            </a:endParaRPr>
          </a:p>
          <a:p>
            <a:pPr marL="106045" algn="ctr">
              <a:lnSpc>
                <a:spcPts val="1295"/>
              </a:lnSpc>
            </a:pPr>
            <a:r>
              <a:rPr sz="1100" b="1" u="sng" spc="-5" dirty="0">
                <a:solidFill>
                  <a:srgbClr val="0000FF"/>
                </a:solidFill>
                <a:latin typeface="Constantia"/>
                <a:cs typeface="Constantia"/>
                <a:hlinkClick r:id="rId2"/>
              </a:rPr>
              <a:t>ahmed.hasan@su.edu.krd</a:t>
            </a:r>
            <a:endParaRPr sz="11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ts val="1660"/>
              </a:lnSpc>
            </a:pPr>
            <a:r>
              <a:rPr sz="1400" b="1" spc="-15" dirty="0">
                <a:latin typeface="Times New Roman"/>
                <a:cs typeface="Times New Roman"/>
              </a:rPr>
              <a:t>Theoretical </a:t>
            </a:r>
            <a:r>
              <a:rPr sz="1400" b="1" spc="-10" dirty="0">
                <a:latin typeface="Times New Roman"/>
                <a:cs typeface="Times New Roman"/>
              </a:rPr>
              <a:t>part (4</a:t>
            </a:r>
            <a:r>
              <a:rPr sz="1400" b="1" spc="-8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hrs)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ts val="1420"/>
              </a:lnSpc>
            </a:pPr>
            <a:r>
              <a:rPr sz="1200" b="1" spc="-10" dirty="0">
                <a:solidFill>
                  <a:srgbClr val="00B050"/>
                </a:solidFill>
                <a:latin typeface="Arial Rounded MT Bold"/>
                <a:cs typeface="Arial Rounded MT Bold"/>
              </a:rPr>
              <a:t>Spring</a:t>
            </a:r>
            <a:r>
              <a:rPr sz="1200" b="1" spc="-110" dirty="0">
                <a:solidFill>
                  <a:srgbClr val="00B050"/>
                </a:solidFill>
                <a:latin typeface="Arial Rounded MT Bold"/>
                <a:cs typeface="Arial Rounded MT Bold"/>
              </a:rPr>
              <a:t> </a:t>
            </a:r>
            <a:r>
              <a:rPr sz="1200" b="1" spc="-15" dirty="0">
                <a:solidFill>
                  <a:srgbClr val="00B050"/>
                </a:solidFill>
                <a:latin typeface="Arial Rounded MT Bold"/>
                <a:cs typeface="Arial Rounded MT Bold"/>
              </a:rPr>
              <a:t>semester</a:t>
            </a:r>
            <a:endParaRPr sz="1200">
              <a:latin typeface="Arial Rounded MT Bold"/>
              <a:cs typeface="Arial Rounded MT Bold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Times New Roman"/>
              <a:cs typeface="Times New Roman"/>
            </a:endParaRPr>
          </a:p>
          <a:p>
            <a:pPr marL="41910" algn="ctr">
              <a:lnSpc>
                <a:spcPct val="100000"/>
              </a:lnSpc>
            </a:pPr>
            <a:r>
              <a:rPr sz="1400" b="1" spc="-10" dirty="0">
                <a:latin typeface="Times New Roman"/>
                <a:cs typeface="Times New Roman"/>
              </a:rPr>
              <a:t>2022 </a:t>
            </a:r>
            <a:r>
              <a:rPr sz="1400" b="1" dirty="0">
                <a:latin typeface="Times New Roman"/>
                <a:cs typeface="Times New Roman"/>
              </a:rPr>
              <a:t>-</a:t>
            </a:r>
            <a:r>
              <a:rPr sz="1400" b="1" spc="-12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2023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7721" y="3080222"/>
            <a:ext cx="5866764" cy="3778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717229" y="10057891"/>
            <a:ext cx="9652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7191" y="10084913"/>
            <a:ext cx="357505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4"/>
              </a:lnSpc>
            </a:pPr>
            <a:r>
              <a:rPr sz="900" spc="-5" dirty="0">
                <a:latin typeface="Gabriola"/>
                <a:cs typeface="Gabriola"/>
              </a:rPr>
              <a:t>Ahmed M. </a:t>
            </a:r>
            <a:r>
              <a:rPr sz="900" dirty="0">
                <a:latin typeface="Gabriola"/>
                <a:cs typeface="Gabriola"/>
              </a:rPr>
              <a:t>Hasan, </a:t>
            </a:r>
            <a:r>
              <a:rPr sz="900" spc="-5" dirty="0">
                <a:latin typeface="Gabriola"/>
                <a:cs typeface="Gabriola"/>
              </a:rPr>
              <a:t>PhD, Geotechnical Specialist, College </a:t>
            </a:r>
            <a:r>
              <a:rPr sz="900" dirty="0">
                <a:latin typeface="Gabriola"/>
                <a:cs typeface="Gabriola"/>
              </a:rPr>
              <a:t>of </a:t>
            </a:r>
            <a:r>
              <a:rPr sz="900" spc="-5" dirty="0">
                <a:latin typeface="Gabriola"/>
                <a:cs typeface="Gabriola"/>
              </a:rPr>
              <a:t>Engineering </a:t>
            </a:r>
            <a:r>
              <a:rPr sz="900" dirty="0">
                <a:latin typeface="Gabriola"/>
                <a:cs typeface="Gabriola"/>
              </a:rPr>
              <a:t>– </a:t>
            </a:r>
            <a:r>
              <a:rPr sz="900" spc="-5" dirty="0">
                <a:latin typeface="Gabriola"/>
                <a:cs typeface="Gabriola"/>
              </a:rPr>
              <a:t>Salahaddin</a:t>
            </a:r>
            <a:r>
              <a:rPr sz="900" spc="110" dirty="0">
                <a:latin typeface="Gabriola"/>
                <a:cs typeface="Gabriola"/>
              </a:rPr>
              <a:t> </a:t>
            </a:r>
            <a:r>
              <a:rPr sz="900" spc="-5" dirty="0">
                <a:latin typeface="Gabriola"/>
                <a:cs typeface="Gabriola"/>
              </a:rPr>
              <a:t>University-Erbil</a:t>
            </a:r>
            <a:endParaRPr sz="900">
              <a:latin typeface="Gabriola"/>
              <a:cs typeface="Gabriol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4"/>
              </a:lnSpc>
            </a:pPr>
            <a:r>
              <a:rPr spc="-5" dirty="0"/>
              <a:t>Ahmed M. </a:t>
            </a:r>
            <a:r>
              <a:rPr dirty="0"/>
              <a:t>Hasan, </a:t>
            </a:r>
            <a:r>
              <a:rPr spc="-5" dirty="0"/>
              <a:t>PhD, Geotechnical Specialist, College </a:t>
            </a:r>
            <a:r>
              <a:rPr dirty="0"/>
              <a:t>of </a:t>
            </a:r>
            <a:r>
              <a:rPr spc="-5" dirty="0"/>
              <a:t>Engineering </a:t>
            </a:r>
            <a:r>
              <a:rPr dirty="0"/>
              <a:t>– </a:t>
            </a:r>
            <a:r>
              <a:rPr spc="-5" dirty="0"/>
              <a:t>Salahaddin</a:t>
            </a:r>
            <a:r>
              <a:rPr spc="110" dirty="0"/>
              <a:t> </a:t>
            </a:r>
            <a:r>
              <a:rPr spc="-5" dirty="0"/>
              <a:t>University-Erbil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636523" y="782319"/>
            <a:ext cx="6242685" cy="3384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>
              <a:lnSpc>
                <a:spcPts val="1650"/>
              </a:lnSpc>
            </a:pPr>
            <a:r>
              <a:rPr sz="1400" b="1" spc="-5" dirty="0">
                <a:latin typeface="Times New Roman"/>
                <a:cs typeface="Times New Roman"/>
              </a:rPr>
              <a:t>Objectives </a:t>
            </a:r>
            <a:r>
              <a:rPr sz="1400" b="1" dirty="0">
                <a:latin typeface="Times New Roman"/>
                <a:cs typeface="Times New Roman"/>
              </a:rPr>
              <a:t>of the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course</a:t>
            </a:r>
            <a:endParaRPr sz="1400">
              <a:latin typeface="Times New Roman"/>
              <a:cs typeface="Times New Roman"/>
            </a:endParaRPr>
          </a:p>
          <a:p>
            <a:pPr marL="203200" marR="5080" indent="-180340">
              <a:lnSpc>
                <a:spcPts val="1370"/>
              </a:lnSpc>
              <a:spcBef>
                <a:spcPts val="70"/>
              </a:spcBef>
              <a:buAutoNum type="arabicPlain"/>
              <a:tabLst>
                <a:tab pos="203200" algn="l"/>
              </a:tabLst>
            </a:pPr>
            <a:r>
              <a:rPr sz="1200" spc="-1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familiar </a:t>
            </a:r>
            <a:r>
              <a:rPr sz="1200" dirty="0">
                <a:latin typeface="Times New Roman"/>
                <a:cs typeface="Times New Roman"/>
              </a:rPr>
              <a:t>undergraduate </a:t>
            </a:r>
            <a:r>
              <a:rPr sz="1200" spc="-5" dirty="0">
                <a:latin typeface="Times New Roman"/>
                <a:cs typeface="Times New Roman"/>
              </a:rPr>
              <a:t>students </a:t>
            </a:r>
            <a:r>
              <a:rPr sz="1200" spc="95" dirty="0">
                <a:latin typeface="Times New Roman"/>
                <a:cs typeface="Times New Roman"/>
              </a:rPr>
              <a:t>with core </a:t>
            </a:r>
            <a:r>
              <a:rPr sz="1200" spc="10" dirty="0">
                <a:latin typeface="Times New Roman"/>
                <a:cs typeface="Times New Roman"/>
              </a:rPr>
              <a:t>principles </a:t>
            </a:r>
            <a:r>
              <a:rPr sz="1200" dirty="0">
                <a:latin typeface="Times New Roman"/>
                <a:cs typeface="Times New Roman"/>
              </a:rPr>
              <a:t>of soil </a:t>
            </a:r>
            <a:r>
              <a:rPr sz="1200" spc="-5" dirty="0">
                <a:latin typeface="Times New Roman"/>
                <a:cs typeface="Times New Roman"/>
              </a:rPr>
              <a:t>Mechanics including origin </a:t>
            </a:r>
            <a:r>
              <a:rPr sz="1200" dirty="0">
                <a:latin typeface="Times New Roman"/>
                <a:cs typeface="Times New Roman"/>
              </a:rPr>
              <a:t>of  soil, clay </a:t>
            </a:r>
            <a:r>
              <a:rPr sz="1200" spc="-5" dirty="0">
                <a:latin typeface="Times New Roman"/>
                <a:cs typeface="Times New Roman"/>
              </a:rPr>
              <a:t>minerals, </a:t>
            </a:r>
            <a:r>
              <a:rPr sz="1200" dirty="0">
                <a:latin typeface="Times New Roman"/>
                <a:cs typeface="Times New Roman"/>
              </a:rPr>
              <a:t>soil </a:t>
            </a:r>
            <a:r>
              <a:rPr sz="1200" spc="-5" dirty="0">
                <a:latin typeface="Times New Roman"/>
                <a:cs typeface="Times New Roman"/>
              </a:rPr>
              <a:t>classification, permeability, shear strength,  consolidation</a:t>
            </a:r>
            <a:r>
              <a:rPr sz="1200" spc="2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etc….</a:t>
            </a:r>
            <a:endParaRPr sz="1200">
              <a:latin typeface="Times New Roman"/>
              <a:cs typeface="Times New Roman"/>
            </a:endParaRPr>
          </a:p>
          <a:p>
            <a:pPr marL="203200" indent="-180340">
              <a:lnSpc>
                <a:spcPts val="1345"/>
              </a:lnSpc>
              <a:buAutoNum type="arabicPlain"/>
              <a:tabLst>
                <a:tab pos="203200" algn="l"/>
              </a:tabLst>
            </a:pPr>
            <a:r>
              <a:rPr sz="1200" spc="-5" dirty="0">
                <a:latin typeface="Times New Roman"/>
                <a:cs typeface="Times New Roman"/>
              </a:rPr>
              <a:t>To </a:t>
            </a:r>
            <a:r>
              <a:rPr sz="1200" dirty="0">
                <a:latin typeface="Times New Roman"/>
                <a:cs typeface="Times New Roman"/>
              </a:rPr>
              <a:t>show </a:t>
            </a:r>
            <a:r>
              <a:rPr sz="1200" spc="-5" dirty="0">
                <a:latin typeface="Times New Roman"/>
                <a:cs typeface="Times New Roman"/>
              </a:rPr>
              <a:t>and teach undergraduate students </a:t>
            </a:r>
            <a:r>
              <a:rPr sz="1200" dirty="0">
                <a:latin typeface="Times New Roman"/>
                <a:cs typeface="Times New Roman"/>
              </a:rPr>
              <a:t>how to </a:t>
            </a:r>
            <a:r>
              <a:rPr sz="1200" spc="-5" dirty="0">
                <a:latin typeface="Times New Roman"/>
                <a:cs typeface="Times New Roman"/>
              </a:rPr>
              <a:t>perform </a:t>
            </a:r>
            <a:r>
              <a:rPr sz="1200" dirty="0">
                <a:latin typeface="Times New Roman"/>
                <a:cs typeface="Times New Roman"/>
              </a:rPr>
              <a:t>various </a:t>
            </a:r>
            <a:r>
              <a:rPr sz="1200" spc="-5" dirty="0">
                <a:latin typeface="Times New Roman"/>
                <a:cs typeface="Times New Roman"/>
              </a:rPr>
              <a:t>tests </a:t>
            </a:r>
            <a:r>
              <a:rPr sz="1200" dirty="0">
                <a:latin typeface="Times New Roman"/>
                <a:cs typeface="Times New Roman"/>
              </a:rPr>
              <a:t>on soils in the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laboratory.</a:t>
            </a:r>
            <a:endParaRPr sz="1200">
              <a:latin typeface="Times New Roman"/>
              <a:cs typeface="Times New Roman"/>
            </a:endParaRPr>
          </a:p>
          <a:p>
            <a:pPr marL="203200" indent="-180340">
              <a:lnSpc>
                <a:spcPts val="1430"/>
              </a:lnSpc>
              <a:buAutoNum type="arabicPlain"/>
              <a:tabLst>
                <a:tab pos="203200" algn="l"/>
              </a:tabLst>
            </a:pPr>
            <a:r>
              <a:rPr sz="1200" spc="-5" dirty="0">
                <a:latin typeface="Times New Roman"/>
                <a:cs typeface="Times New Roman"/>
              </a:rPr>
              <a:t>How </a:t>
            </a:r>
            <a:r>
              <a:rPr sz="1200" dirty="0">
                <a:latin typeface="Times New Roman"/>
                <a:cs typeface="Times New Roman"/>
              </a:rPr>
              <a:t>to apply these above </a:t>
            </a:r>
            <a:r>
              <a:rPr sz="1200" spc="-5" dirty="0">
                <a:latin typeface="Times New Roman"/>
                <a:cs typeface="Times New Roman"/>
              </a:rPr>
              <a:t>knowledge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Geotechnical Engineering </a:t>
            </a:r>
            <a:r>
              <a:rPr sz="1200" dirty="0">
                <a:latin typeface="Times New Roman"/>
                <a:cs typeface="Times New Roman"/>
              </a:rPr>
              <a:t>projects.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marL="22860">
              <a:lnSpc>
                <a:spcPct val="100000"/>
              </a:lnSpc>
            </a:pPr>
            <a:r>
              <a:rPr sz="1400" b="1" dirty="0">
                <a:solidFill>
                  <a:srgbClr val="0070C0"/>
                </a:solidFill>
                <a:latin typeface="Times New Roman"/>
                <a:cs typeface="Times New Roman"/>
              </a:rPr>
              <a:t>A-Theoretical</a:t>
            </a:r>
            <a:r>
              <a:rPr sz="1400" b="1" spc="-4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70C0"/>
                </a:solidFill>
                <a:latin typeface="Times New Roman"/>
                <a:cs typeface="Times New Roman"/>
              </a:rPr>
              <a:t>part:</a:t>
            </a:r>
            <a:endParaRPr sz="1400">
              <a:latin typeface="Times New Roman"/>
              <a:cs typeface="Times New Roman"/>
            </a:endParaRPr>
          </a:p>
          <a:p>
            <a:pPr marL="12700" marR="3449320" indent="10160">
              <a:lnSpc>
                <a:spcPct val="102899"/>
              </a:lnSpc>
              <a:spcBef>
                <a:spcPts val="50"/>
              </a:spcBef>
            </a:pPr>
            <a:r>
              <a:rPr sz="1200" spc="-5" dirty="0">
                <a:latin typeface="Times New Roman"/>
                <a:cs typeface="Times New Roman"/>
              </a:rPr>
              <a:t>Chapter </a:t>
            </a:r>
            <a:r>
              <a:rPr sz="1200" spc="-10" dirty="0">
                <a:latin typeface="Times New Roman"/>
                <a:cs typeface="Times New Roman"/>
              </a:rPr>
              <a:t>1: </a:t>
            </a:r>
            <a:r>
              <a:rPr sz="1200" spc="-5" dirty="0">
                <a:latin typeface="Times New Roman"/>
                <a:cs typeface="Times New Roman"/>
              </a:rPr>
              <a:t>Basic characteristics </a:t>
            </a:r>
            <a:r>
              <a:rPr sz="1200" dirty="0">
                <a:latin typeface="Times New Roman"/>
                <a:cs typeface="Times New Roman"/>
              </a:rPr>
              <a:t>of soils  </a:t>
            </a:r>
            <a:r>
              <a:rPr sz="1200" spc="-5" dirty="0">
                <a:latin typeface="Times New Roman"/>
                <a:cs typeface="Times New Roman"/>
              </a:rPr>
              <a:t>Chapter </a:t>
            </a:r>
            <a:r>
              <a:rPr sz="1200" spc="-10" dirty="0">
                <a:latin typeface="Times New Roman"/>
                <a:cs typeface="Times New Roman"/>
              </a:rPr>
              <a:t>2: </a:t>
            </a:r>
            <a:r>
              <a:rPr sz="1200" spc="-5" dirty="0">
                <a:latin typeface="Times New Roman"/>
                <a:cs typeface="Times New Roman"/>
              </a:rPr>
              <a:t>Soil </a:t>
            </a:r>
            <a:r>
              <a:rPr sz="1200" spc="-10" dirty="0">
                <a:latin typeface="Times New Roman"/>
                <a:cs typeface="Times New Roman"/>
              </a:rPr>
              <a:t>description and </a:t>
            </a:r>
            <a:r>
              <a:rPr sz="1200" spc="-5" dirty="0">
                <a:latin typeface="Times New Roman"/>
                <a:cs typeface="Times New Roman"/>
              </a:rPr>
              <a:t>classification.  Chapter </a:t>
            </a:r>
            <a:r>
              <a:rPr sz="1200" dirty="0">
                <a:latin typeface="Times New Roman"/>
                <a:cs typeface="Times New Roman"/>
              </a:rPr>
              <a:t>3: Soil </a:t>
            </a:r>
            <a:r>
              <a:rPr sz="1200" spc="-5" dirty="0">
                <a:latin typeface="Times New Roman"/>
                <a:cs typeface="Times New Roman"/>
              </a:rPr>
              <a:t>phase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relationships.</a:t>
            </a:r>
            <a:endParaRPr sz="1200">
              <a:latin typeface="Times New Roman"/>
              <a:cs typeface="Times New Roman"/>
            </a:endParaRPr>
          </a:p>
          <a:p>
            <a:pPr marL="12700" marR="3949065">
              <a:lnSpc>
                <a:spcPts val="1380"/>
              </a:lnSpc>
              <a:spcBef>
                <a:spcPts val="35"/>
              </a:spcBef>
            </a:pPr>
            <a:r>
              <a:rPr sz="1200" spc="-5" dirty="0">
                <a:latin typeface="Times New Roman"/>
                <a:cs typeface="Times New Roman"/>
              </a:rPr>
              <a:t>Chapter </a:t>
            </a:r>
            <a:r>
              <a:rPr sz="1200" spc="-10" dirty="0">
                <a:latin typeface="Times New Roman"/>
                <a:cs typeface="Times New Roman"/>
              </a:rPr>
              <a:t>4: </a:t>
            </a:r>
            <a:r>
              <a:rPr sz="1200" spc="-5" dirty="0">
                <a:latin typeface="Times New Roman"/>
                <a:cs typeface="Times New Roman"/>
              </a:rPr>
              <a:t>Compaction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soils  </a:t>
            </a:r>
            <a:r>
              <a:rPr sz="1200" spc="-5" dirty="0">
                <a:latin typeface="Times New Roman"/>
                <a:cs typeface="Times New Roman"/>
              </a:rPr>
              <a:t>Chapter </a:t>
            </a:r>
            <a:r>
              <a:rPr sz="1200" dirty="0">
                <a:latin typeface="Times New Roman"/>
                <a:cs typeface="Times New Roman"/>
              </a:rPr>
              <a:t>5: </a:t>
            </a:r>
            <a:r>
              <a:rPr sz="1200" spc="-5" dirty="0">
                <a:latin typeface="Times New Roman"/>
                <a:cs typeface="Times New Roman"/>
              </a:rPr>
              <a:t>Permeability and </a:t>
            </a:r>
            <a:r>
              <a:rPr sz="1200" dirty="0">
                <a:latin typeface="Times New Roman"/>
                <a:cs typeface="Times New Roman"/>
              </a:rPr>
              <a:t>seepage.  </a:t>
            </a:r>
            <a:r>
              <a:rPr sz="1200" spc="-5" dirty="0">
                <a:latin typeface="Times New Roman"/>
                <a:cs typeface="Times New Roman"/>
              </a:rPr>
              <a:t>Chapter </a:t>
            </a:r>
            <a:r>
              <a:rPr sz="1200" spc="-10" dirty="0">
                <a:latin typeface="Times New Roman"/>
                <a:cs typeface="Times New Roman"/>
              </a:rPr>
              <a:t>6: </a:t>
            </a:r>
            <a:r>
              <a:rPr sz="1200" spc="-5" dirty="0">
                <a:latin typeface="Times New Roman"/>
                <a:cs typeface="Times New Roman"/>
              </a:rPr>
              <a:t>Stress within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soil </a:t>
            </a:r>
            <a:r>
              <a:rPr sz="1200" dirty="0">
                <a:latin typeface="Times New Roman"/>
                <a:cs typeface="Times New Roman"/>
              </a:rPr>
              <a:t>mass.  </a:t>
            </a:r>
            <a:r>
              <a:rPr sz="1200" spc="-5" dirty="0">
                <a:latin typeface="Times New Roman"/>
                <a:cs typeface="Times New Roman"/>
              </a:rPr>
              <a:t>Chapter </a:t>
            </a:r>
            <a:r>
              <a:rPr sz="1200" spc="-10" dirty="0">
                <a:latin typeface="Times New Roman"/>
                <a:cs typeface="Times New Roman"/>
              </a:rPr>
              <a:t>7: </a:t>
            </a:r>
            <a:r>
              <a:rPr sz="1200" spc="-5" dirty="0">
                <a:latin typeface="Times New Roman"/>
                <a:cs typeface="Times New Roman"/>
              </a:rPr>
              <a:t>Shear strength </a:t>
            </a:r>
            <a:r>
              <a:rPr sz="1200" spc="-10" dirty="0">
                <a:latin typeface="Times New Roman"/>
                <a:cs typeface="Times New Roman"/>
              </a:rPr>
              <a:t>of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soil.</a:t>
            </a:r>
            <a:endParaRPr sz="1200">
              <a:latin typeface="Times New Roman"/>
              <a:cs typeface="Times New Roman"/>
            </a:endParaRPr>
          </a:p>
          <a:p>
            <a:pPr marL="15240" marR="2987675" indent="7620">
              <a:lnSpc>
                <a:spcPts val="1630"/>
              </a:lnSpc>
              <a:spcBef>
                <a:spcPts val="25"/>
              </a:spcBef>
            </a:pPr>
            <a:r>
              <a:rPr sz="1200" spc="-5" dirty="0">
                <a:latin typeface="Times New Roman"/>
                <a:cs typeface="Times New Roman"/>
              </a:rPr>
              <a:t>Chapter </a:t>
            </a:r>
            <a:r>
              <a:rPr sz="1200" spc="-10" dirty="0">
                <a:latin typeface="Times New Roman"/>
                <a:cs typeface="Times New Roman"/>
              </a:rPr>
              <a:t>8: </a:t>
            </a:r>
            <a:r>
              <a:rPr sz="1200" spc="-5" dirty="0">
                <a:latin typeface="Times New Roman"/>
                <a:cs typeface="Times New Roman"/>
              </a:rPr>
              <a:t>Compressibility and consolidation </a:t>
            </a:r>
            <a:r>
              <a:rPr sz="1200" spc="-10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soil.  </a:t>
            </a:r>
            <a:r>
              <a:rPr sz="1200" spc="-5" dirty="0">
                <a:latin typeface="Times New Roman"/>
                <a:cs typeface="Times New Roman"/>
              </a:rPr>
              <a:t>Chapter </a:t>
            </a:r>
            <a:r>
              <a:rPr sz="1200" dirty="0">
                <a:latin typeface="Times New Roman"/>
                <a:cs typeface="Times New Roman"/>
              </a:rPr>
              <a:t>9: Slope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stability</a:t>
            </a:r>
            <a:endParaRPr sz="1200">
              <a:latin typeface="Times New Roman"/>
              <a:cs typeface="Times New Roman"/>
            </a:endParaRPr>
          </a:p>
          <a:p>
            <a:pPr marL="12700" marR="4104004" indent="10160">
              <a:lnSpc>
                <a:spcPts val="1420"/>
              </a:lnSpc>
              <a:spcBef>
                <a:spcPts val="120"/>
              </a:spcBef>
            </a:pPr>
            <a:r>
              <a:rPr sz="1200" spc="-5" dirty="0">
                <a:latin typeface="Times New Roman"/>
                <a:cs typeface="Times New Roman"/>
              </a:rPr>
              <a:t>Chapter 10: </a:t>
            </a:r>
            <a:r>
              <a:rPr sz="1200" spc="-10" dirty="0">
                <a:latin typeface="Times New Roman"/>
                <a:cs typeface="Times New Roman"/>
              </a:rPr>
              <a:t>Lateral </a:t>
            </a:r>
            <a:r>
              <a:rPr sz="1200" spc="-5" dirty="0">
                <a:latin typeface="Times New Roman"/>
                <a:cs typeface="Times New Roman"/>
              </a:rPr>
              <a:t>earth pressure  Chapter </a:t>
            </a:r>
            <a:r>
              <a:rPr sz="1200" dirty="0">
                <a:latin typeface="Times New Roman"/>
                <a:cs typeface="Times New Roman"/>
              </a:rPr>
              <a:t>11: Soil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Investigations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191" y="4607559"/>
            <a:ext cx="920115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0070C0"/>
                </a:solidFill>
                <a:latin typeface="Times New Roman"/>
                <a:cs typeface="Times New Roman"/>
              </a:rPr>
              <a:t>References: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8463" y="4811267"/>
            <a:ext cx="4853940" cy="60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Craig s </a:t>
            </a:r>
            <a:r>
              <a:rPr sz="1200" dirty="0">
                <a:latin typeface="Times New Roman"/>
                <a:cs typeface="Times New Roman"/>
              </a:rPr>
              <a:t>Soil </a:t>
            </a:r>
            <a:r>
              <a:rPr sz="1200" spc="-5" dirty="0">
                <a:latin typeface="Times New Roman"/>
                <a:cs typeface="Times New Roman"/>
              </a:rPr>
              <a:t>Mechanics, </a:t>
            </a:r>
            <a:r>
              <a:rPr sz="1200" spc="-10" dirty="0">
                <a:latin typeface="Times New Roman"/>
                <a:cs typeface="Times New Roman"/>
              </a:rPr>
              <a:t>2014. </a:t>
            </a:r>
            <a:r>
              <a:rPr sz="1200" spc="-5" dirty="0">
                <a:latin typeface="Times New Roman"/>
                <a:cs typeface="Times New Roman"/>
              </a:rPr>
              <a:t>R.F. </a:t>
            </a:r>
            <a:r>
              <a:rPr sz="1200" spc="-10" dirty="0">
                <a:latin typeface="Times New Roman"/>
                <a:cs typeface="Times New Roman"/>
              </a:rPr>
              <a:t>Craig, </a:t>
            </a:r>
            <a:r>
              <a:rPr sz="1200" dirty="0">
                <a:latin typeface="Times New Roman"/>
                <a:cs typeface="Times New Roman"/>
              </a:rPr>
              <a:t>8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Edition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ct val="110000"/>
              </a:lnSpc>
              <a:spcBef>
                <a:spcPts val="10"/>
              </a:spcBef>
            </a:pPr>
            <a:r>
              <a:rPr sz="1200" spc="-5" dirty="0">
                <a:latin typeface="Times New Roman"/>
                <a:cs typeface="Times New Roman"/>
              </a:rPr>
              <a:t>Core Principles </a:t>
            </a:r>
            <a:r>
              <a:rPr sz="1200" dirty="0">
                <a:latin typeface="Times New Roman"/>
                <a:cs typeface="Times New Roman"/>
              </a:rPr>
              <a:t>of Soil </a:t>
            </a:r>
            <a:r>
              <a:rPr sz="1200" spc="-5" dirty="0">
                <a:latin typeface="Times New Roman"/>
                <a:cs typeface="Times New Roman"/>
              </a:rPr>
              <a:t>Mechanics, </a:t>
            </a:r>
            <a:r>
              <a:rPr sz="1200" spc="-10" dirty="0">
                <a:latin typeface="Times New Roman"/>
                <a:cs typeface="Times New Roman"/>
              </a:rPr>
              <a:t>ICE </a:t>
            </a:r>
            <a:r>
              <a:rPr sz="1200" dirty="0">
                <a:latin typeface="Times New Roman"/>
                <a:cs typeface="Times New Roman"/>
              </a:rPr>
              <a:t>textbooks, 2014. Sanjay </a:t>
            </a:r>
            <a:r>
              <a:rPr sz="1200" spc="-5" dirty="0">
                <a:latin typeface="Times New Roman"/>
                <a:cs typeface="Times New Roman"/>
              </a:rPr>
              <a:t>K. </a:t>
            </a:r>
            <a:r>
              <a:rPr sz="1200" dirty="0">
                <a:latin typeface="Times New Roman"/>
                <a:cs typeface="Times New Roman"/>
              </a:rPr>
              <a:t>Shukla.  Soil </a:t>
            </a:r>
            <a:r>
              <a:rPr sz="1200" spc="-5" dirty="0">
                <a:latin typeface="Times New Roman"/>
                <a:cs typeface="Times New Roman"/>
              </a:rPr>
              <a:t>Mechanics: Concepts and Applications, </a:t>
            </a:r>
            <a:r>
              <a:rPr sz="1200" dirty="0">
                <a:latin typeface="Times New Roman"/>
                <a:cs typeface="Times New Roman"/>
              </a:rPr>
              <a:t>2014. William </a:t>
            </a:r>
            <a:r>
              <a:rPr sz="1200" spc="-5" dirty="0">
                <a:latin typeface="Times New Roman"/>
                <a:cs typeface="Times New Roman"/>
              </a:rPr>
              <a:t>Powrie, 3</a:t>
            </a:r>
            <a:r>
              <a:rPr sz="1200" spc="-7" baseline="38194" dirty="0">
                <a:latin typeface="Times New Roman"/>
                <a:cs typeface="Times New Roman"/>
              </a:rPr>
              <a:t>rd</a:t>
            </a:r>
            <a:r>
              <a:rPr sz="1200" spc="135" baseline="38194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edition.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7191" y="4811267"/>
            <a:ext cx="5405120" cy="1811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1.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200" dirty="0">
                <a:latin typeface="Times New Roman"/>
                <a:cs typeface="Times New Roman"/>
              </a:rPr>
              <a:t>2.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dirty="0">
                <a:latin typeface="Times New Roman"/>
                <a:cs typeface="Times New Roman"/>
              </a:rPr>
              <a:t>3.</a:t>
            </a:r>
            <a:endParaRPr sz="1200">
              <a:latin typeface="Times New Roman"/>
              <a:cs typeface="Times New Roman"/>
            </a:endParaRPr>
          </a:p>
          <a:p>
            <a:pPr marL="283845" indent="-271145">
              <a:lnSpc>
                <a:spcPct val="100000"/>
              </a:lnSpc>
              <a:spcBef>
                <a:spcPts val="140"/>
              </a:spcBef>
              <a:buAutoNum type="arabicPeriod" startAt="4"/>
              <a:tabLst>
                <a:tab pos="283845" algn="l"/>
                <a:tab pos="284480" algn="l"/>
              </a:tabLst>
            </a:pPr>
            <a:r>
              <a:rPr sz="1200" spc="-5" dirty="0">
                <a:latin typeface="Times New Roman"/>
                <a:cs typeface="Times New Roman"/>
              </a:rPr>
              <a:t>Principals </a:t>
            </a:r>
            <a:r>
              <a:rPr sz="1200" spc="-1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Geotechnical Engineering, 2002. Braja </a:t>
            </a:r>
            <a:r>
              <a:rPr sz="1200" spc="-10" dirty="0">
                <a:latin typeface="Times New Roman"/>
                <a:cs typeface="Times New Roman"/>
              </a:rPr>
              <a:t>M. </a:t>
            </a:r>
            <a:r>
              <a:rPr sz="1200" spc="-5" dirty="0">
                <a:latin typeface="Times New Roman"/>
                <a:cs typeface="Times New Roman"/>
              </a:rPr>
              <a:t>Das, </a:t>
            </a:r>
            <a:r>
              <a:rPr sz="1200" dirty="0">
                <a:latin typeface="Times New Roman"/>
                <a:cs typeface="Times New Roman"/>
              </a:rPr>
              <a:t>5</a:t>
            </a:r>
            <a:r>
              <a:rPr sz="1200" baseline="38194" dirty="0">
                <a:latin typeface="Times New Roman"/>
                <a:cs typeface="Times New Roman"/>
              </a:rPr>
              <a:t>th</a:t>
            </a:r>
            <a:r>
              <a:rPr sz="1200" spc="187" baseline="38194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edition.</a:t>
            </a:r>
            <a:endParaRPr sz="1200">
              <a:latin typeface="Times New Roman"/>
              <a:cs typeface="Times New Roman"/>
            </a:endParaRPr>
          </a:p>
          <a:p>
            <a:pPr marL="283845" indent="-271145">
              <a:lnSpc>
                <a:spcPct val="100000"/>
              </a:lnSpc>
              <a:spcBef>
                <a:spcPts val="140"/>
              </a:spcBef>
              <a:buAutoNum type="arabicPeriod" startAt="4"/>
              <a:tabLst>
                <a:tab pos="283845" algn="l"/>
                <a:tab pos="284480" algn="l"/>
              </a:tabLst>
            </a:pPr>
            <a:r>
              <a:rPr sz="1200" spc="-5" dirty="0">
                <a:latin typeface="Times New Roman"/>
                <a:cs typeface="Times New Roman"/>
              </a:rPr>
              <a:t>Soil </a:t>
            </a:r>
            <a:r>
              <a:rPr sz="1200" spc="-10" dirty="0">
                <a:latin typeface="Times New Roman"/>
                <a:cs typeface="Times New Roman"/>
              </a:rPr>
              <a:t>Mechanics, </a:t>
            </a:r>
            <a:r>
              <a:rPr sz="1200" spc="-5" dirty="0">
                <a:latin typeface="Times New Roman"/>
                <a:cs typeface="Times New Roman"/>
              </a:rPr>
              <a:t>1995. G. E.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Barens.</a:t>
            </a:r>
            <a:endParaRPr sz="1200">
              <a:latin typeface="Times New Roman"/>
              <a:cs typeface="Times New Roman"/>
            </a:endParaRPr>
          </a:p>
          <a:p>
            <a:pPr marL="283845" indent="-271145">
              <a:lnSpc>
                <a:spcPct val="100000"/>
              </a:lnSpc>
              <a:spcBef>
                <a:spcPts val="140"/>
              </a:spcBef>
              <a:buAutoNum type="arabicPeriod" startAt="4"/>
              <a:tabLst>
                <a:tab pos="283845" algn="l"/>
                <a:tab pos="284480" algn="l"/>
              </a:tabLst>
            </a:pPr>
            <a:r>
              <a:rPr sz="1200" spc="-5" dirty="0">
                <a:latin typeface="Times New Roman"/>
                <a:cs typeface="Times New Roman"/>
              </a:rPr>
              <a:t>Soil Mechanics, </a:t>
            </a:r>
            <a:r>
              <a:rPr sz="1200" dirty="0">
                <a:latin typeface="Times New Roman"/>
                <a:cs typeface="Times New Roman"/>
              </a:rPr>
              <a:t>1979. </a:t>
            </a:r>
            <a:r>
              <a:rPr sz="1200" spc="-5" dirty="0">
                <a:latin typeface="Times New Roman"/>
                <a:cs typeface="Times New Roman"/>
              </a:rPr>
              <a:t>T. </a:t>
            </a:r>
            <a:r>
              <a:rPr sz="1200" spc="20" dirty="0">
                <a:latin typeface="Times New Roman"/>
                <a:cs typeface="Times New Roman"/>
              </a:rPr>
              <a:t>W. </a:t>
            </a:r>
            <a:r>
              <a:rPr sz="1200" spc="-5" dirty="0">
                <a:latin typeface="Times New Roman"/>
                <a:cs typeface="Times New Roman"/>
              </a:rPr>
              <a:t>Lambe and Robert V.</a:t>
            </a:r>
            <a:r>
              <a:rPr sz="1200" spc="-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Whitman.</a:t>
            </a:r>
            <a:endParaRPr sz="1200">
              <a:latin typeface="Times New Roman"/>
              <a:cs typeface="Times New Roman"/>
            </a:endParaRPr>
          </a:p>
          <a:p>
            <a:pPr marL="283845" indent="-271145">
              <a:lnSpc>
                <a:spcPct val="100000"/>
              </a:lnSpc>
              <a:spcBef>
                <a:spcPts val="155"/>
              </a:spcBef>
              <a:buAutoNum type="arabicPeriod" startAt="4"/>
              <a:tabLst>
                <a:tab pos="283845" algn="l"/>
                <a:tab pos="284480" algn="l"/>
              </a:tabLst>
            </a:pPr>
            <a:r>
              <a:rPr sz="1200" spc="-5" dirty="0">
                <a:latin typeface="Times New Roman"/>
                <a:cs typeface="Times New Roman"/>
              </a:rPr>
              <a:t>Soil Mechanics and Foundation Engineering, </a:t>
            </a:r>
            <a:r>
              <a:rPr sz="1200" spc="-10" dirty="0">
                <a:latin typeface="Times New Roman"/>
                <a:cs typeface="Times New Roman"/>
              </a:rPr>
              <a:t>2002. </a:t>
            </a:r>
            <a:r>
              <a:rPr sz="1200" spc="-5" dirty="0">
                <a:latin typeface="Times New Roman"/>
                <a:cs typeface="Times New Roman"/>
              </a:rPr>
              <a:t>DR. </a:t>
            </a:r>
            <a:r>
              <a:rPr sz="1200" spc="-10" dirty="0">
                <a:latin typeface="Times New Roman"/>
                <a:cs typeface="Times New Roman"/>
              </a:rPr>
              <a:t>K. </a:t>
            </a:r>
            <a:r>
              <a:rPr sz="1200" dirty="0">
                <a:latin typeface="Times New Roman"/>
                <a:cs typeface="Times New Roman"/>
              </a:rPr>
              <a:t>R.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Arora</a:t>
            </a:r>
            <a:endParaRPr sz="1200">
              <a:latin typeface="Times New Roman"/>
              <a:cs typeface="Times New Roman"/>
            </a:endParaRPr>
          </a:p>
          <a:p>
            <a:pPr marL="283845" indent="-271145">
              <a:lnSpc>
                <a:spcPct val="100000"/>
              </a:lnSpc>
              <a:spcBef>
                <a:spcPts val="145"/>
              </a:spcBef>
              <a:buAutoNum type="arabicPeriod" startAt="4"/>
              <a:tabLst>
                <a:tab pos="283845" algn="l"/>
                <a:tab pos="284480" algn="l"/>
              </a:tabLst>
            </a:pPr>
            <a:r>
              <a:rPr sz="1200" spc="-10" dirty="0">
                <a:latin typeface="Times New Roman"/>
                <a:cs typeface="Times New Roman"/>
              </a:rPr>
              <a:t>Physical and Geotechnical Properties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Soils, </a:t>
            </a:r>
            <a:r>
              <a:rPr sz="1200" spc="-10" dirty="0">
                <a:latin typeface="Times New Roman"/>
                <a:cs typeface="Times New Roman"/>
              </a:rPr>
              <a:t>1984. Joseph E.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Bowles.</a:t>
            </a:r>
            <a:endParaRPr sz="1200">
              <a:latin typeface="Times New Roman"/>
              <a:cs typeface="Times New Roman"/>
            </a:endParaRPr>
          </a:p>
          <a:p>
            <a:pPr marL="283845" indent="-271145">
              <a:lnSpc>
                <a:spcPct val="100000"/>
              </a:lnSpc>
              <a:spcBef>
                <a:spcPts val="140"/>
              </a:spcBef>
              <a:buAutoNum type="arabicPeriod" startAt="4"/>
              <a:tabLst>
                <a:tab pos="283845" algn="l"/>
                <a:tab pos="284480" algn="l"/>
              </a:tabLst>
            </a:pPr>
            <a:r>
              <a:rPr sz="1200" spc="-5" dirty="0">
                <a:latin typeface="Times New Roman"/>
                <a:cs typeface="Times New Roman"/>
              </a:rPr>
              <a:t>An Introduction </a:t>
            </a:r>
            <a:r>
              <a:rPr sz="1200" spc="-1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Geotechnical Engineering, 1982. </a:t>
            </a:r>
            <a:r>
              <a:rPr sz="1200" dirty="0">
                <a:latin typeface="Times New Roman"/>
                <a:cs typeface="Times New Roman"/>
              </a:rPr>
              <a:t>R. </a:t>
            </a:r>
            <a:r>
              <a:rPr sz="1200" spc="-10" dirty="0">
                <a:latin typeface="Times New Roman"/>
                <a:cs typeface="Times New Roman"/>
              </a:rPr>
              <a:t>D. </a:t>
            </a:r>
            <a:r>
              <a:rPr sz="1200" spc="-5" dirty="0">
                <a:latin typeface="Times New Roman"/>
                <a:cs typeface="Times New Roman"/>
              </a:rPr>
              <a:t>Holtz and </a:t>
            </a:r>
            <a:r>
              <a:rPr sz="1200" spc="15" dirty="0">
                <a:latin typeface="Times New Roman"/>
                <a:cs typeface="Times New Roman"/>
              </a:rPr>
              <a:t>W. </a:t>
            </a:r>
            <a:r>
              <a:rPr sz="1200" spc="-5" dirty="0">
                <a:latin typeface="Times New Roman"/>
                <a:cs typeface="Times New Roman"/>
              </a:rPr>
              <a:t>D.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Kovacs.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7191" y="6624828"/>
            <a:ext cx="3916679" cy="401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3845" indent="-271145">
              <a:lnSpc>
                <a:spcPct val="100000"/>
              </a:lnSpc>
              <a:buAutoNum type="arabicPeriod" startAt="10"/>
              <a:tabLst>
                <a:tab pos="284480" algn="l"/>
              </a:tabLst>
            </a:pPr>
            <a:r>
              <a:rPr sz="1200" spc="-10" dirty="0">
                <a:latin typeface="Times New Roman"/>
                <a:cs typeface="Times New Roman"/>
              </a:rPr>
              <a:t>Problem </a:t>
            </a:r>
            <a:r>
              <a:rPr sz="1200" spc="-5" dirty="0">
                <a:latin typeface="Times New Roman"/>
                <a:cs typeface="Times New Roman"/>
              </a:rPr>
              <a:t>Solving in </a:t>
            </a:r>
            <a:r>
              <a:rPr sz="1200" spc="-10" dirty="0">
                <a:latin typeface="Times New Roman"/>
                <a:cs typeface="Times New Roman"/>
              </a:rPr>
              <a:t>Soil </a:t>
            </a:r>
            <a:r>
              <a:rPr sz="1200" spc="-5" dirty="0">
                <a:latin typeface="Times New Roman"/>
                <a:cs typeface="Times New Roman"/>
              </a:rPr>
              <a:t>Mechanics, 2003. A.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Aysen.</a:t>
            </a:r>
            <a:endParaRPr sz="1200">
              <a:latin typeface="Times New Roman"/>
              <a:cs typeface="Times New Roman"/>
            </a:endParaRPr>
          </a:p>
          <a:p>
            <a:pPr marL="283845" indent="-271145">
              <a:lnSpc>
                <a:spcPct val="100000"/>
              </a:lnSpc>
              <a:spcBef>
                <a:spcPts val="155"/>
              </a:spcBef>
              <a:buAutoNum type="arabicPeriod" startAt="10"/>
              <a:tabLst>
                <a:tab pos="284480" algn="l"/>
              </a:tabLst>
            </a:pPr>
            <a:r>
              <a:rPr sz="1200" spc="-5" dirty="0">
                <a:latin typeface="Times New Roman"/>
                <a:cs typeface="Times New Roman"/>
              </a:rPr>
              <a:t>Solving problems in </a:t>
            </a:r>
            <a:r>
              <a:rPr sz="1200" spc="-10" dirty="0">
                <a:latin typeface="Times New Roman"/>
                <a:cs typeface="Times New Roman"/>
              </a:rPr>
              <a:t>Soil </a:t>
            </a:r>
            <a:r>
              <a:rPr sz="1200" spc="-5" dirty="0">
                <a:latin typeface="Times New Roman"/>
                <a:cs typeface="Times New Roman"/>
              </a:rPr>
              <a:t>Mechanics, 1986. B. H. </a:t>
            </a:r>
            <a:r>
              <a:rPr sz="1200" dirty="0">
                <a:latin typeface="Times New Roman"/>
                <a:cs typeface="Times New Roman"/>
              </a:rPr>
              <a:t>C.</a:t>
            </a:r>
            <a:r>
              <a:rPr sz="1200" spc="-1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Sutton.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4"/>
              </a:lnSpc>
            </a:pPr>
            <a:r>
              <a:rPr spc="-5" dirty="0"/>
              <a:t>Ahmed M. </a:t>
            </a:r>
            <a:r>
              <a:rPr dirty="0"/>
              <a:t>Hasan, </a:t>
            </a:r>
            <a:r>
              <a:rPr spc="-5" dirty="0"/>
              <a:t>PhD, Geotechnical Specialist, College </a:t>
            </a:r>
            <a:r>
              <a:rPr dirty="0"/>
              <a:t>of </a:t>
            </a:r>
            <a:r>
              <a:rPr spc="-5" dirty="0"/>
              <a:t>Engineering </a:t>
            </a:r>
            <a:r>
              <a:rPr dirty="0"/>
              <a:t>– </a:t>
            </a:r>
            <a:r>
              <a:rPr spc="-5" dirty="0"/>
              <a:t>Salahaddin</a:t>
            </a:r>
            <a:r>
              <a:rPr spc="110" dirty="0"/>
              <a:t> </a:t>
            </a:r>
            <a:r>
              <a:rPr spc="-5" dirty="0"/>
              <a:t>University-Erbil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647191" y="763523"/>
            <a:ext cx="4651375" cy="1092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C00000"/>
                </a:solidFill>
                <a:latin typeface="Arial Rounded MT Bold"/>
                <a:cs typeface="Arial Rounded MT Bold"/>
              </a:rPr>
              <a:t>Chapter</a:t>
            </a:r>
            <a:r>
              <a:rPr sz="2400" spc="-70" dirty="0">
                <a:solidFill>
                  <a:srgbClr val="C00000"/>
                </a:solidFill>
                <a:latin typeface="Arial Rounded MT Bold"/>
                <a:cs typeface="Arial Rounded MT Bold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 Rounded MT Bold"/>
                <a:cs typeface="Arial Rounded MT Bold"/>
              </a:rPr>
              <a:t>one</a:t>
            </a:r>
            <a:endParaRPr sz="2400">
              <a:latin typeface="Arial Rounded MT Bold"/>
              <a:cs typeface="Arial Rounded MT Bold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C00000"/>
                </a:solidFill>
                <a:latin typeface="Arial Rounded MT Bold"/>
                <a:cs typeface="Arial Rounded MT Bold"/>
              </a:rPr>
              <a:t>1. </a:t>
            </a:r>
            <a:r>
              <a:rPr sz="2400" spc="-5" dirty="0">
                <a:solidFill>
                  <a:srgbClr val="C00000"/>
                </a:solidFill>
                <a:latin typeface="Arial Rounded MT Bold"/>
                <a:cs typeface="Arial Rounded MT Bold"/>
              </a:rPr>
              <a:t>Basic characteristics </a:t>
            </a:r>
            <a:r>
              <a:rPr sz="2400" dirty="0">
                <a:solidFill>
                  <a:srgbClr val="C00000"/>
                </a:solidFill>
                <a:latin typeface="Arial Rounded MT Bold"/>
                <a:cs typeface="Arial Rounded MT Bold"/>
              </a:rPr>
              <a:t>of</a:t>
            </a:r>
            <a:r>
              <a:rPr sz="2400" spc="-15" dirty="0">
                <a:solidFill>
                  <a:srgbClr val="C00000"/>
                </a:solidFill>
                <a:latin typeface="Arial Rounded MT Bold"/>
                <a:cs typeface="Arial Rounded MT Bold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 Rounded MT Bold"/>
                <a:cs typeface="Arial Rounded MT Bold"/>
              </a:rPr>
              <a:t>soils</a:t>
            </a:r>
            <a:endParaRPr sz="2400">
              <a:latin typeface="Arial Rounded MT Bold"/>
              <a:cs typeface="Arial Rounded MT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191" y="2385567"/>
            <a:ext cx="6268720" cy="3286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365F91"/>
                </a:solidFill>
                <a:latin typeface="Cambria"/>
                <a:cs typeface="Cambria"/>
              </a:rPr>
              <a:t>Contents </a:t>
            </a:r>
            <a:r>
              <a:rPr sz="1400" b="1" dirty="0">
                <a:solidFill>
                  <a:srgbClr val="365F91"/>
                </a:solidFill>
                <a:latin typeface="Cambria"/>
                <a:cs typeface="Cambria"/>
              </a:rPr>
              <a:t>of </a:t>
            </a:r>
            <a:r>
              <a:rPr sz="1400" b="1" spc="-5" dirty="0">
                <a:solidFill>
                  <a:srgbClr val="365F91"/>
                </a:solidFill>
                <a:latin typeface="Cambria"/>
                <a:cs typeface="Cambria"/>
              </a:rPr>
              <a:t>chapter</a:t>
            </a:r>
            <a:r>
              <a:rPr sz="1400" b="1" spc="-55" dirty="0">
                <a:solidFill>
                  <a:srgbClr val="365F9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65F91"/>
                </a:solidFill>
                <a:latin typeface="Cambria"/>
                <a:cs typeface="Cambria"/>
              </a:rPr>
              <a:t>1</a:t>
            </a:r>
            <a:endParaRPr sz="1400">
              <a:latin typeface="Cambria"/>
              <a:cs typeface="Cambria"/>
            </a:endParaRPr>
          </a:p>
          <a:p>
            <a:pPr marL="363220" lvl="1" indent="-210820">
              <a:lnSpc>
                <a:spcPct val="100000"/>
              </a:lnSpc>
              <a:spcBef>
                <a:spcPts val="225"/>
              </a:spcBef>
              <a:buAutoNum type="arabicPeriod"/>
              <a:tabLst>
                <a:tab pos="363220" algn="l"/>
                <a:tab pos="6184265" algn="l"/>
              </a:tabLst>
            </a:pPr>
            <a:r>
              <a:rPr sz="1100" spc="-5" dirty="0">
                <a:latin typeface="Times New Roman"/>
                <a:cs typeface="Times New Roman"/>
                <a:hlinkClick r:id="rId2" action="ppaction://hlinksldjump"/>
              </a:rPr>
              <a:t>D</a:t>
            </a:r>
            <a:r>
              <a:rPr sz="1100" dirty="0">
                <a:latin typeface="Times New Roman"/>
                <a:cs typeface="Times New Roman"/>
                <a:hlinkClick r:id="rId2" action="ppaction://hlinksldjump"/>
              </a:rPr>
              <a:t>ef</a:t>
            </a:r>
            <a:r>
              <a:rPr sz="1100" spc="5" dirty="0">
                <a:latin typeface="Times New Roman"/>
                <a:cs typeface="Times New Roman"/>
                <a:hlinkClick r:id="rId2" action="ppaction://hlinksldjump"/>
              </a:rPr>
              <a:t>i</a:t>
            </a:r>
            <a:r>
              <a:rPr sz="1100" spc="-15" dirty="0">
                <a:latin typeface="Times New Roman"/>
                <a:cs typeface="Times New Roman"/>
                <a:hlinkClick r:id="rId2" action="ppaction://hlinksldjump"/>
              </a:rPr>
              <a:t>n</a:t>
            </a:r>
            <a:r>
              <a:rPr sz="1100" spc="5" dirty="0">
                <a:latin typeface="Times New Roman"/>
                <a:cs typeface="Times New Roman"/>
                <a:hlinkClick r:id="rId2" action="ppaction://hlinksldjump"/>
              </a:rPr>
              <a:t>i</a:t>
            </a:r>
            <a:r>
              <a:rPr sz="1100" spc="-10" dirty="0">
                <a:latin typeface="Times New Roman"/>
                <a:cs typeface="Times New Roman"/>
                <a:hlinkClick r:id="rId2" action="ppaction://hlinksldjump"/>
              </a:rPr>
              <a:t>t</a:t>
            </a:r>
            <a:r>
              <a:rPr sz="1100" spc="5" dirty="0">
                <a:latin typeface="Times New Roman"/>
                <a:cs typeface="Times New Roman"/>
                <a:hlinkClick r:id="rId2" action="ppaction://hlinksldjump"/>
              </a:rPr>
              <a:t>i</a:t>
            </a:r>
            <a:r>
              <a:rPr sz="1100" dirty="0">
                <a:latin typeface="Times New Roman"/>
                <a:cs typeface="Times New Roman"/>
                <a:hlinkClick r:id="rId2" action="ppaction://hlinksldjump"/>
              </a:rPr>
              <a:t>o</a:t>
            </a:r>
            <a:r>
              <a:rPr sz="1100" spc="-15" dirty="0">
                <a:latin typeface="Times New Roman"/>
                <a:cs typeface="Times New Roman"/>
                <a:hlinkClick r:id="rId2" action="ppaction://hlinksldjump"/>
              </a:rPr>
              <a:t>n</a:t>
            </a:r>
            <a:r>
              <a:rPr sz="1100" dirty="0">
                <a:latin typeface="Times New Roman"/>
                <a:cs typeface="Times New Roman"/>
                <a:hlinkClick r:id="rId2" action="ppaction://hlinksldjump"/>
              </a:rPr>
              <a:t>s</a:t>
            </a:r>
            <a:r>
              <a:rPr sz="1100" dirty="0">
                <a:latin typeface="Calibri"/>
                <a:cs typeface="Calibri"/>
                <a:hlinkClick r:id="rId2" action="ppaction://hlinksldjump"/>
              </a:rPr>
              <a:t> 	4</a:t>
            </a:r>
            <a:endParaRPr sz="1100">
              <a:latin typeface="Calibri"/>
              <a:cs typeface="Calibri"/>
            </a:endParaRPr>
          </a:p>
          <a:p>
            <a:pPr marL="362585" lvl="1" indent="-210185">
              <a:lnSpc>
                <a:spcPct val="100000"/>
              </a:lnSpc>
              <a:spcBef>
                <a:spcPts val="730"/>
              </a:spcBef>
              <a:buAutoNum type="arabicPeriod"/>
              <a:tabLst>
                <a:tab pos="363220" algn="l"/>
                <a:tab pos="6184265" algn="l"/>
              </a:tabLst>
            </a:pPr>
            <a:r>
              <a:rPr sz="1100" spc="-5" dirty="0">
                <a:latin typeface="Times New Roman"/>
                <a:cs typeface="Times New Roman"/>
                <a:hlinkClick r:id="rId3" action="ppaction://hlinksldjump"/>
              </a:rPr>
              <a:t>U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n</a:t>
            </a:r>
            <a:r>
              <a:rPr sz="1100" spc="5" dirty="0">
                <a:latin typeface="Times New Roman"/>
                <a:cs typeface="Times New Roman"/>
                <a:hlinkClick r:id="rId3" action="ppaction://hlinksldjump"/>
              </a:rPr>
              <a:t>i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q</a:t>
            </a:r>
            <a:r>
              <a:rPr sz="1100" spc="-15" dirty="0">
                <a:latin typeface="Times New Roman"/>
                <a:cs typeface="Times New Roman"/>
                <a:hlinkClick r:id="rId3" action="ppaction://hlinksldjump"/>
              </a:rPr>
              <a:t>u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ene</a:t>
            </a:r>
            <a:r>
              <a:rPr sz="1100" spc="-10" dirty="0">
                <a:latin typeface="Times New Roman"/>
                <a:cs typeface="Times New Roman"/>
                <a:hlinkClick r:id="rId3" action="ppaction://hlinksldjump"/>
              </a:rPr>
              <a:t>s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s of</a:t>
            </a:r>
            <a:r>
              <a:rPr sz="1100" spc="-10" dirty="0">
                <a:latin typeface="Times New Roman"/>
                <a:cs typeface="Times New Roman"/>
                <a:hlinkClick r:id="rId3" action="ppaction://hlinksldjump"/>
              </a:rPr>
              <a:t> 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s</a:t>
            </a:r>
            <a:r>
              <a:rPr sz="1100" spc="-15" dirty="0">
                <a:latin typeface="Times New Roman"/>
                <a:cs typeface="Times New Roman"/>
                <a:hlinkClick r:id="rId3" action="ppaction://hlinksldjump"/>
              </a:rPr>
              <a:t>o</a:t>
            </a:r>
            <a:r>
              <a:rPr sz="1100" spc="5" dirty="0">
                <a:latin typeface="Times New Roman"/>
                <a:cs typeface="Times New Roman"/>
                <a:hlinkClick r:id="rId3" action="ppaction://hlinksldjump"/>
              </a:rPr>
              <a:t>ils</a:t>
            </a:r>
            <a:r>
              <a:rPr sz="1100" dirty="0">
                <a:latin typeface="Calibri"/>
                <a:cs typeface="Calibri"/>
                <a:hlinkClick r:id="rId3" action="ppaction://hlinksldjump"/>
              </a:rPr>
              <a:t> 	6</a:t>
            </a:r>
            <a:endParaRPr sz="1100">
              <a:latin typeface="Calibri"/>
              <a:cs typeface="Calibri"/>
            </a:endParaRPr>
          </a:p>
          <a:p>
            <a:pPr marL="362585" lvl="1" indent="-210185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363220" algn="l"/>
                <a:tab pos="6184265" algn="l"/>
              </a:tabLst>
            </a:pPr>
            <a:r>
              <a:rPr sz="1100" spc="-5" dirty="0">
                <a:latin typeface="Times New Roman"/>
                <a:cs typeface="Times New Roman"/>
                <a:hlinkClick r:id="rId3" action="ppaction://hlinksldjump"/>
              </a:rPr>
              <a:t>E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xa</a:t>
            </a:r>
            <a:r>
              <a:rPr sz="1100" spc="-20" dirty="0">
                <a:latin typeface="Times New Roman"/>
                <a:cs typeface="Times New Roman"/>
                <a:hlinkClick r:id="rId3" action="ppaction://hlinksldjump"/>
              </a:rPr>
              <a:t>m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p</a:t>
            </a:r>
            <a:r>
              <a:rPr sz="1100" spc="5" dirty="0">
                <a:latin typeface="Times New Roman"/>
                <a:cs typeface="Times New Roman"/>
                <a:hlinkClick r:id="rId3" action="ppaction://hlinksldjump"/>
              </a:rPr>
              <a:t>l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es </a:t>
            </a:r>
            <a:r>
              <a:rPr sz="1100" spc="-15" dirty="0">
                <a:latin typeface="Times New Roman"/>
                <a:cs typeface="Times New Roman"/>
                <a:hlinkClick r:id="rId3" action="ppaction://hlinksldjump"/>
              </a:rPr>
              <a:t>o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f</a:t>
            </a:r>
            <a:r>
              <a:rPr sz="1100" spc="5" dirty="0">
                <a:latin typeface="Times New Roman"/>
                <a:cs typeface="Times New Roman"/>
                <a:hlinkClick r:id="rId3" action="ppaction://hlinksldjump"/>
              </a:rPr>
              <a:t> </a:t>
            </a:r>
            <a:r>
              <a:rPr sz="1100" spc="-5" dirty="0">
                <a:latin typeface="Times New Roman"/>
                <a:cs typeface="Times New Roman"/>
                <a:hlinkClick r:id="rId3" action="ppaction://hlinksldjump"/>
              </a:rPr>
              <a:t>S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o</a:t>
            </a:r>
            <a:r>
              <a:rPr sz="1100" spc="-10" dirty="0">
                <a:latin typeface="Times New Roman"/>
                <a:cs typeface="Times New Roman"/>
                <a:hlinkClick r:id="rId3" action="ppaction://hlinksldjump"/>
              </a:rPr>
              <a:t>i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l</a:t>
            </a:r>
            <a:r>
              <a:rPr sz="1100" spc="-10" dirty="0">
                <a:latin typeface="Times New Roman"/>
                <a:cs typeface="Times New Roman"/>
                <a:hlinkClick r:id="rId3" action="ppaction://hlinksldjump"/>
              </a:rPr>
              <a:t> 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Mec</a:t>
            </a:r>
            <a:r>
              <a:rPr sz="1100" spc="-15" dirty="0">
                <a:latin typeface="Times New Roman"/>
                <a:cs typeface="Times New Roman"/>
                <a:hlinkClick r:id="rId3" action="ppaction://hlinksldjump"/>
              </a:rPr>
              <a:t>h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an</a:t>
            </a:r>
            <a:r>
              <a:rPr sz="1100" spc="5" dirty="0">
                <a:latin typeface="Times New Roman"/>
                <a:cs typeface="Times New Roman"/>
                <a:hlinkClick r:id="rId3" action="ppaction://hlinksldjump"/>
              </a:rPr>
              <a:t>i</a:t>
            </a:r>
            <a:r>
              <a:rPr sz="1100" spc="-10" dirty="0">
                <a:latin typeface="Times New Roman"/>
                <a:cs typeface="Times New Roman"/>
                <a:hlinkClick r:id="rId3" action="ppaction://hlinksldjump"/>
              </a:rPr>
              <a:t>c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s p</a:t>
            </a:r>
            <a:r>
              <a:rPr sz="1100" spc="-10" dirty="0">
                <a:latin typeface="Times New Roman"/>
                <a:cs typeface="Times New Roman"/>
                <a:hlinkClick r:id="rId3" action="ppaction://hlinksldjump"/>
              </a:rPr>
              <a:t>r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ob</a:t>
            </a:r>
            <a:r>
              <a:rPr sz="1100" spc="-10" dirty="0">
                <a:latin typeface="Times New Roman"/>
                <a:cs typeface="Times New Roman"/>
                <a:hlinkClick r:id="rId3" action="ppaction://hlinksldjump"/>
              </a:rPr>
              <a:t>l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e</a:t>
            </a:r>
            <a:r>
              <a:rPr sz="1100" spc="-20" dirty="0">
                <a:latin typeface="Times New Roman"/>
                <a:cs typeface="Times New Roman"/>
                <a:hlinkClick r:id="rId3" action="ppaction://hlinksldjump"/>
              </a:rPr>
              <a:t>m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s</a:t>
            </a:r>
            <a:r>
              <a:rPr sz="1100" dirty="0">
                <a:latin typeface="Calibri"/>
                <a:cs typeface="Calibri"/>
                <a:hlinkClick r:id="rId3" action="ppaction://hlinksldjump"/>
              </a:rPr>
              <a:t> 	6</a:t>
            </a:r>
            <a:endParaRPr sz="1100">
              <a:latin typeface="Calibri"/>
              <a:cs typeface="Calibri"/>
            </a:endParaRPr>
          </a:p>
          <a:p>
            <a:pPr marL="606425" lvl="2" indent="-315595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607060" algn="l"/>
                <a:tab pos="6184265" algn="l"/>
              </a:tabLst>
            </a:pPr>
            <a:r>
              <a:rPr sz="1100" spc="-5" dirty="0">
                <a:latin typeface="Times New Roman"/>
                <a:cs typeface="Times New Roman"/>
                <a:hlinkClick r:id="rId3" action="ppaction://hlinksldjump"/>
              </a:rPr>
              <a:t>L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e</a:t>
            </a:r>
            <a:r>
              <a:rPr sz="1100" spc="-10" dirty="0">
                <a:latin typeface="Times New Roman"/>
                <a:cs typeface="Times New Roman"/>
                <a:hlinkClick r:id="rId3" action="ppaction://hlinksldjump"/>
              </a:rPr>
              <a:t>a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n</a:t>
            </a:r>
            <a:r>
              <a:rPr sz="1100" spc="5" dirty="0">
                <a:latin typeface="Times New Roman"/>
                <a:cs typeface="Times New Roman"/>
                <a:hlinkClick r:id="rId3" action="ppaction://hlinksldjump"/>
              </a:rPr>
              <a:t>i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ng</a:t>
            </a:r>
            <a:r>
              <a:rPr sz="1100" spc="-15" dirty="0">
                <a:latin typeface="Times New Roman"/>
                <a:cs typeface="Times New Roman"/>
                <a:hlinkClick r:id="rId3" action="ppaction://hlinksldjump"/>
              </a:rPr>
              <a:t> </a:t>
            </a:r>
            <a:r>
              <a:rPr sz="1100" spc="-5" dirty="0">
                <a:latin typeface="Times New Roman"/>
                <a:cs typeface="Times New Roman"/>
                <a:hlinkClick r:id="rId3" action="ppaction://hlinksldjump"/>
              </a:rPr>
              <a:t>T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o</a:t>
            </a:r>
            <a:r>
              <a:rPr sz="1100" spc="-5" dirty="0">
                <a:latin typeface="Times New Roman"/>
                <a:cs typeface="Times New Roman"/>
                <a:hlinkClick r:id="rId3" action="ppaction://hlinksldjump"/>
              </a:rPr>
              <a:t>w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er</a:t>
            </a:r>
            <a:r>
              <a:rPr sz="1100" spc="5" dirty="0">
                <a:latin typeface="Times New Roman"/>
                <a:cs typeface="Times New Roman"/>
                <a:hlinkClick r:id="rId3" action="ppaction://hlinksldjump"/>
              </a:rPr>
              <a:t> </a:t>
            </a:r>
            <a:r>
              <a:rPr sz="1100" spc="-15" dirty="0">
                <a:latin typeface="Times New Roman"/>
                <a:cs typeface="Times New Roman"/>
                <a:hlinkClick r:id="rId3" action="ppaction://hlinksldjump"/>
              </a:rPr>
              <a:t>o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f</a:t>
            </a:r>
            <a:r>
              <a:rPr sz="1100" spc="5" dirty="0">
                <a:latin typeface="Times New Roman"/>
                <a:cs typeface="Times New Roman"/>
                <a:hlinkClick r:id="rId3" action="ppaction://hlinksldjump"/>
              </a:rPr>
              <a:t> </a:t>
            </a:r>
            <a:r>
              <a:rPr sz="1100" spc="-15" dirty="0">
                <a:latin typeface="Times New Roman"/>
                <a:cs typeface="Times New Roman"/>
                <a:hlinkClick r:id="rId3" action="ppaction://hlinksldjump"/>
              </a:rPr>
              <a:t>P</a:t>
            </a:r>
            <a:r>
              <a:rPr sz="1100" spc="5" dirty="0">
                <a:latin typeface="Times New Roman"/>
                <a:cs typeface="Times New Roman"/>
                <a:hlinkClick r:id="rId3" action="ppaction://hlinksldjump"/>
              </a:rPr>
              <a:t>i</a:t>
            </a:r>
            <a:r>
              <a:rPr sz="1100" spc="-10" dirty="0">
                <a:latin typeface="Times New Roman"/>
                <a:cs typeface="Times New Roman"/>
                <a:hlinkClick r:id="rId3" action="ppaction://hlinksldjump"/>
              </a:rPr>
              <a:t>s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a</a:t>
            </a:r>
            <a:r>
              <a:rPr sz="1100" dirty="0">
                <a:latin typeface="Calibri"/>
                <a:cs typeface="Calibri"/>
                <a:hlinkClick r:id="rId3" action="ppaction://hlinksldjump"/>
              </a:rPr>
              <a:t> 	6</a:t>
            </a:r>
            <a:endParaRPr sz="1100">
              <a:latin typeface="Calibri"/>
              <a:cs typeface="Calibri"/>
            </a:endParaRPr>
          </a:p>
          <a:p>
            <a:pPr marL="606425" lvl="2" indent="-315595">
              <a:lnSpc>
                <a:spcPct val="100000"/>
              </a:lnSpc>
              <a:spcBef>
                <a:spcPts val="730"/>
              </a:spcBef>
              <a:buAutoNum type="arabicPeriod"/>
              <a:tabLst>
                <a:tab pos="607060" algn="l"/>
                <a:tab pos="6184265" algn="l"/>
              </a:tabLst>
            </a:pPr>
            <a:r>
              <a:rPr sz="1100" spc="-5" dirty="0">
                <a:latin typeface="Times New Roman"/>
                <a:cs typeface="Times New Roman"/>
                <a:hlinkClick r:id="rId3" action="ppaction://hlinksldjump"/>
              </a:rPr>
              <a:t>L</a:t>
            </a:r>
            <a:r>
              <a:rPr sz="1100" spc="5" dirty="0">
                <a:latin typeface="Times New Roman"/>
                <a:cs typeface="Times New Roman"/>
                <a:hlinkClick r:id="rId3" action="ppaction://hlinksldjump"/>
              </a:rPr>
              <a:t>i</a:t>
            </a:r>
            <a:r>
              <a:rPr sz="1100" spc="-15" dirty="0">
                <a:latin typeface="Times New Roman"/>
                <a:cs typeface="Times New Roman"/>
                <a:hlinkClick r:id="rId3" action="ppaction://hlinksldjump"/>
              </a:rPr>
              <a:t>q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ue</a:t>
            </a:r>
            <a:r>
              <a:rPr sz="1100" spc="-10" dirty="0">
                <a:latin typeface="Times New Roman"/>
                <a:cs typeface="Times New Roman"/>
                <a:hlinkClick r:id="rId3" action="ppaction://hlinksldjump"/>
              </a:rPr>
              <a:t>f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a</a:t>
            </a:r>
            <a:r>
              <a:rPr sz="1100" spc="-10" dirty="0">
                <a:latin typeface="Times New Roman"/>
                <a:cs typeface="Times New Roman"/>
                <a:hlinkClick r:id="rId3" action="ppaction://hlinksldjump"/>
              </a:rPr>
              <a:t>c</a:t>
            </a:r>
            <a:r>
              <a:rPr sz="1100" spc="5" dirty="0">
                <a:latin typeface="Times New Roman"/>
                <a:cs typeface="Times New Roman"/>
                <a:hlinkClick r:id="rId3" action="ppaction://hlinksldjump"/>
              </a:rPr>
              <a:t>ti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on</a:t>
            </a:r>
            <a:r>
              <a:rPr sz="1100" spc="-15" dirty="0">
                <a:latin typeface="Times New Roman"/>
                <a:cs typeface="Times New Roman"/>
                <a:hlinkClick r:id="rId3" action="ppaction://hlinksldjump"/>
              </a:rPr>
              <a:t> 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:</a:t>
            </a:r>
            <a:r>
              <a:rPr sz="1100" spc="5" dirty="0">
                <a:latin typeface="Times New Roman"/>
                <a:cs typeface="Times New Roman"/>
                <a:hlinkClick r:id="rId3" action="ppaction://hlinksldjump"/>
              </a:rPr>
              <a:t> </a:t>
            </a:r>
            <a:r>
              <a:rPr sz="1100" spc="-5" dirty="0">
                <a:latin typeface="Times New Roman"/>
                <a:cs typeface="Times New Roman"/>
                <a:hlinkClick r:id="rId3" action="ppaction://hlinksldjump"/>
              </a:rPr>
              <a:t>S</a:t>
            </a:r>
            <a:r>
              <a:rPr sz="1100" spc="-10" dirty="0">
                <a:latin typeface="Times New Roman"/>
                <a:cs typeface="Times New Roman"/>
                <a:hlinkClick r:id="rId3" action="ppaction://hlinksldjump"/>
              </a:rPr>
              <a:t>a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nd </a:t>
            </a:r>
            <a:r>
              <a:rPr sz="1100" spc="-15" dirty="0">
                <a:latin typeface="Times New Roman"/>
                <a:cs typeface="Times New Roman"/>
                <a:hlinkClick r:id="rId3" action="ppaction://hlinksldjump"/>
              </a:rPr>
              <a:t>b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eco</a:t>
            </a:r>
            <a:r>
              <a:rPr sz="1100" spc="-20" dirty="0">
                <a:latin typeface="Times New Roman"/>
                <a:cs typeface="Times New Roman"/>
                <a:hlinkClick r:id="rId3" action="ppaction://hlinksldjump"/>
              </a:rPr>
              <a:t>m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es </a:t>
            </a:r>
            <a:r>
              <a:rPr sz="1100" spc="5" dirty="0">
                <a:latin typeface="Times New Roman"/>
                <a:cs typeface="Times New Roman"/>
                <a:hlinkClick r:id="rId3" action="ppaction://hlinksldjump"/>
              </a:rPr>
              <a:t>li</a:t>
            </a:r>
            <a:r>
              <a:rPr sz="1100" spc="-15" dirty="0">
                <a:latin typeface="Times New Roman"/>
                <a:cs typeface="Times New Roman"/>
                <a:hlinkClick r:id="rId3" action="ppaction://hlinksldjump"/>
              </a:rPr>
              <a:t>q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u</a:t>
            </a:r>
            <a:r>
              <a:rPr sz="1100" spc="5" dirty="0">
                <a:latin typeface="Times New Roman"/>
                <a:cs typeface="Times New Roman"/>
                <a:hlinkClick r:id="rId3" action="ppaction://hlinksldjump"/>
              </a:rPr>
              <a:t>i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d</a:t>
            </a:r>
            <a:r>
              <a:rPr sz="1100" spc="-15" dirty="0">
                <a:latin typeface="Times New Roman"/>
                <a:cs typeface="Times New Roman"/>
                <a:hlinkClick r:id="rId3" action="ppaction://hlinksldjump"/>
              </a:rPr>
              <a:t> 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du</a:t>
            </a:r>
            <a:r>
              <a:rPr sz="1100" spc="-10" dirty="0">
                <a:latin typeface="Times New Roman"/>
                <a:cs typeface="Times New Roman"/>
                <a:hlinkClick r:id="rId3" action="ppaction://hlinksldjump"/>
              </a:rPr>
              <a:t>r</a:t>
            </a:r>
            <a:r>
              <a:rPr sz="1100" spc="5" dirty="0">
                <a:latin typeface="Times New Roman"/>
                <a:cs typeface="Times New Roman"/>
                <a:hlinkClick r:id="rId3" action="ppaction://hlinksldjump"/>
              </a:rPr>
              <a:t>i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ng</a:t>
            </a:r>
            <a:r>
              <a:rPr sz="1100" spc="-15" dirty="0">
                <a:latin typeface="Times New Roman"/>
                <a:cs typeface="Times New Roman"/>
                <a:hlinkClick r:id="rId3" action="ppaction://hlinksldjump"/>
              </a:rPr>
              <a:t> </a:t>
            </a:r>
            <a:r>
              <a:rPr sz="1100" spc="-5" dirty="0">
                <a:latin typeface="Times New Roman"/>
                <a:cs typeface="Times New Roman"/>
                <a:hlinkClick r:id="rId3" action="ppaction://hlinksldjump"/>
              </a:rPr>
              <a:t>E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ar</a:t>
            </a:r>
            <a:r>
              <a:rPr sz="1100" spc="-10" dirty="0">
                <a:latin typeface="Times New Roman"/>
                <a:cs typeface="Times New Roman"/>
                <a:hlinkClick r:id="rId3" action="ppaction://hlinksldjump"/>
              </a:rPr>
              <a:t>t</a:t>
            </a:r>
            <a:r>
              <a:rPr sz="1100" spc="-15" dirty="0">
                <a:latin typeface="Times New Roman"/>
                <a:cs typeface="Times New Roman"/>
                <a:hlinkClick r:id="rId3" action="ppaction://hlinksldjump"/>
              </a:rPr>
              <a:t>h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qua</a:t>
            </a:r>
            <a:r>
              <a:rPr sz="1100" spc="-15" dirty="0">
                <a:latin typeface="Times New Roman"/>
                <a:cs typeface="Times New Roman"/>
                <a:hlinkClick r:id="rId3" action="ppaction://hlinksldjump"/>
              </a:rPr>
              <a:t>k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e</a:t>
            </a:r>
            <a:r>
              <a:rPr sz="1100" dirty="0">
                <a:latin typeface="Calibri"/>
                <a:cs typeface="Calibri"/>
                <a:hlinkClick r:id="rId3" action="ppaction://hlinksldjump"/>
              </a:rPr>
              <a:t> 	6</a:t>
            </a:r>
            <a:endParaRPr sz="1100">
              <a:latin typeface="Calibri"/>
              <a:cs typeface="Calibri"/>
            </a:endParaRPr>
          </a:p>
          <a:p>
            <a:pPr marL="606425" lvl="2" indent="-315595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607060" algn="l"/>
                <a:tab pos="6184265" algn="l"/>
              </a:tabLst>
            </a:pPr>
            <a:r>
              <a:rPr sz="1100" spc="-5" dirty="0">
                <a:latin typeface="Times New Roman"/>
                <a:cs typeface="Times New Roman"/>
                <a:hlinkClick r:id="rId3" action="ppaction://hlinksldjump"/>
              </a:rPr>
              <a:t>Q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u</a:t>
            </a:r>
            <a:r>
              <a:rPr sz="1100" spc="-10" dirty="0">
                <a:latin typeface="Times New Roman"/>
                <a:cs typeface="Times New Roman"/>
                <a:hlinkClick r:id="rId3" action="ppaction://hlinksldjump"/>
              </a:rPr>
              <a:t>i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ck</a:t>
            </a:r>
            <a:r>
              <a:rPr sz="1100" spc="-15" dirty="0">
                <a:latin typeface="Times New Roman"/>
                <a:cs typeface="Times New Roman"/>
                <a:hlinkClick r:id="rId3" action="ppaction://hlinksldjump"/>
              </a:rPr>
              <a:t> 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c</a:t>
            </a:r>
            <a:r>
              <a:rPr sz="1100" spc="5" dirty="0">
                <a:latin typeface="Times New Roman"/>
                <a:cs typeface="Times New Roman"/>
                <a:hlinkClick r:id="rId3" action="ppaction://hlinksldjump"/>
              </a:rPr>
              <a:t>l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ay</a:t>
            </a:r>
            <a:r>
              <a:rPr sz="1100" dirty="0">
                <a:latin typeface="Calibri"/>
                <a:cs typeface="Calibri"/>
                <a:hlinkClick r:id="rId3" action="ppaction://hlinksldjump"/>
              </a:rPr>
              <a:t> 	6</a:t>
            </a:r>
            <a:endParaRPr sz="1100">
              <a:latin typeface="Calibri"/>
              <a:cs typeface="Calibri"/>
            </a:endParaRPr>
          </a:p>
          <a:p>
            <a:pPr marL="362585" lvl="1" indent="-210820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363220" algn="l"/>
                <a:tab pos="6184265" algn="l"/>
              </a:tabLst>
            </a:pPr>
            <a:r>
              <a:rPr sz="1100" spc="-5" dirty="0">
                <a:latin typeface="Times New Roman"/>
                <a:cs typeface="Times New Roman"/>
                <a:hlinkClick r:id="rId4" action="ppaction://hlinksldjump"/>
              </a:rPr>
              <a:t>O</a:t>
            </a:r>
            <a:r>
              <a:rPr sz="1100" dirty="0">
                <a:latin typeface="Times New Roman"/>
                <a:cs typeface="Times New Roman"/>
                <a:hlinkClick r:id="rId4" action="ppaction://hlinksldjump"/>
              </a:rPr>
              <a:t>r</a:t>
            </a:r>
            <a:r>
              <a:rPr sz="1100" spc="5" dirty="0">
                <a:latin typeface="Times New Roman"/>
                <a:cs typeface="Times New Roman"/>
                <a:hlinkClick r:id="rId4" action="ppaction://hlinksldjump"/>
              </a:rPr>
              <a:t>i</a:t>
            </a:r>
            <a:r>
              <a:rPr sz="1100" spc="-15" dirty="0">
                <a:latin typeface="Times New Roman"/>
                <a:cs typeface="Times New Roman"/>
                <a:hlinkClick r:id="rId4" action="ppaction://hlinksldjump"/>
              </a:rPr>
              <a:t>g</a:t>
            </a:r>
            <a:r>
              <a:rPr sz="1100" spc="5" dirty="0">
                <a:latin typeface="Times New Roman"/>
                <a:cs typeface="Times New Roman"/>
                <a:hlinkClick r:id="rId4" action="ppaction://hlinksldjump"/>
              </a:rPr>
              <a:t>i</a:t>
            </a:r>
            <a:r>
              <a:rPr sz="1100" dirty="0">
                <a:latin typeface="Times New Roman"/>
                <a:cs typeface="Times New Roman"/>
                <a:hlinkClick r:id="rId4" action="ppaction://hlinksldjump"/>
              </a:rPr>
              <a:t>n </a:t>
            </a:r>
            <a:r>
              <a:rPr sz="1100" spc="-15" dirty="0">
                <a:latin typeface="Times New Roman"/>
                <a:cs typeface="Times New Roman"/>
                <a:hlinkClick r:id="rId4" action="ppaction://hlinksldjump"/>
              </a:rPr>
              <a:t>o</a:t>
            </a:r>
            <a:r>
              <a:rPr sz="1100" dirty="0">
                <a:latin typeface="Times New Roman"/>
                <a:cs typeface="Times New Roman"/>
                <a:hlinkClick r:id="rId4" action="ppaction://hlinksldjump"/>
              </a:rPr>
              <a:t>f</a:t>
            </a:r>
            <a:r>
              <a:rPr sz="1100" spc="5" dirty="0">
                <a:latin typeface="Times New Roman"/>
                <a:cs typeface="Times New Roman"/>
                <a:hlinkClick r:id="rId4" action="ppaction://hlinksldjump"/>
              </a:rPr>
              <a:t> </a:t>
            </a:r>
            <a:r>
              <a:rPr sz="1100" spc="-5" dirty="0">
                <a:latin typeface="Times New Roman"/>
                <a:cs typeface="Times New Roman"/>
                <a:hlinkClick r:id="rId4" action="ppaction://hlinksldjump"/>
              </a:rPr>
              <a:t>S</a:t>
            </a:r>
            <a:r>
              <a:rPr sz="1100" spc="-15" dirty="0">
                <a:latin typeface="Times New Roman"/>
                <a:cs typeface="Times New Roman"/>
                <a:hlinkClick r:id="rId4" action="ppaction://hlinksldjump"/>
              </a:rPr>
              <a:t>o</a:t>
            </a:r>
            <a:r>
              <a:rPr sz="1100" spc="5" dirty="0">
                <a:latin typeface="Times New Roman"/>
                <a:cs typeface="Times New Roman"/>
                <a:hlinkClick r:id="rId4" action="ppaction://hlinksldjump"/>
              </a:rPr>
              <a:t>i</a:t>
            </a:r>
            <a:r>
              <a:rPr sz="1100" dirty="0">
                <a:latin typeface="Times New Roman"/>
                <a:cs typeface="Times New Roman"/>
                <a:hlinkClick r:id="rId4" action="ppaction://hlinksldjump"/>
              </a:rPr>
              <a:t>l</a:t>
            </a:r>
            <a:r>
              <a:rPr sz="1100" dirty="0">
                <a:latin typeface="Calibri"/>
                <a:cs typeface="Calibri"/>
                <a:hlinkClick r:id="rId4" action="ppaction://hlinksldjump"/>
              </a:rPr>
              <a:t> 	8</a:t>
            </a:r>
            <a:endParaRPr sz="1100">
              <a:latin typeface="Calibri"/>
              <a:cs typeface="Calibri"/>
            </a:endParaRPr>
          </a:p>
          <a:p>
            <a:pPr marL="606425" lvl="2" indent="-315595">
              <a:lnSpc>
                <a:spcPct val="100000"/>
              </a:lnSpc>
              <a:spcBef>
                <a:spcPts val="730"/>
              </a:spcBef>
              <a:buAutoNum type="arabicPeriod"/>
              <a:tabLst>
                <a:tab pos="607060" algn="l"/>
                <a:tab pos="6183630" algn="l"/>
              </a:tabLst>
            </a:pPr>
            <a:r>
              <a:rPr sz="1100" spc="-5" dirty="0">
                <a:latin typeface="Times New Roman"/>
                <a:cs typeface="Times New Roman"/>
                <a:hlinkClick r:id="rId4" action="ppaction://hlinksldjump"/>
              </a:rPr>
              <a:t>P</a:t>
            </a:r>
            <a:r>
              <a:rPr sz="1100" dirty="0">
                <a:latin typeface="Times New Roman"/>
                <a:cs typeface="Times New Roman"/>
                <a:hlinkClick r:id="rId4" action="ppaction://hlinksldjump"/>
              </a:rPr>
              <a:t>h</a:t>
            </a:r>
            <a:r>
              <a:rPr sz="1100" spc="-15" dirty="0">
                <a:latin typeface="Times New Roman"/>
                <a:cs typeface="Times New Roman"/>
                <a:hlinkClick r:id="rId4" action="ppaction://hlinksldjump"/>
              </a:rPr>
              <a:t>y</a:t>
            </a:r>
            <a:r>
              <a:rPr sz="1100" dirty="0">
                <a:latin typeface="Times New Roman"/>
                <a:cs typeface="Times New Roman"/>
                <a:hlinkClick r:id="rId4" action="ppaction://hlinksldjump"/>
              </a:rPr>
              <a:t>s</a:t>
            </a:r>
            <a:r>
              <a:rPr sz="1100" spc="5" dirty="0">
                <a:latin typeface="Times New Roman"/>
                <a:cs typeface="Times New Roman"/>
                <a:hlinkClick r:id="rId4" action="ppaction://hlinksldjump"/>
              </a:rPr>
              <a:t>i</a:t>
            </a:r>
            <a:r>
              <a:rPr sz="1100" spc="-10" dirty="0">
                <a:latin typeface="Times New Roman"/>
                <a:cs typeface="Times New Roman"/>
                <a:hlinkClick r:id="rId4" action="ppaction://hlinksldjump"/>
              </a:rPr>
              <a:t>c</a:t>
            </a:r>
            <a:r>
              <a:rPr sz="1100" dirty="0">
                <a:latin typeface="Times New Roman"/>
                <a:cs typeface="Times New Roman"/>
                <a:hlinkClick r:id="rId4" action="ppaction://hlinksldjump"/>
              </a:rPr>
              <a:t>al</a:t>
            </a:r>
            <a:r>
              <a:rPr sz="1100" spc="-10" dirty="0">
                <a:latin typeface="Times New Roman"/>
                <a:cs typeface="Times New Roman"/>
                <a:hlinkClick r:id="rId4" action="ppaction://hlinksldjump"/>
              </a:rPr>
              <a:t> </a:t>
            </a:r>
            <a:r>
              <a:rPr sz="1100" dirty="0">
                <a:latin typeface="Times New Roman"/>
                <a:cs typeface="Times New Roman"/>
                <a:hlinkClick r:id="rId4" action="ppaction://hlinksldjump"/>
              </a:rPr>
              <a:t>fa</a:t>
            </a:r>
            <a:r>
              <a:rPr sz="1100" spc="-10" dirty="0">
                <a:latin typeface="Times New Roman"/>
                <a:cs typeface="Times New Roman"/>
                <a:hlinkClick r:id="rId4" action="ppaction://hlinksldjump"/>
              </a:rPr>
              <a:t>c</a:t>
            </a:r>
            <a:r>
              <a:rPr sz="1100" spc="5" dirty="0">
                <a:latin typeface="Times New Roman"/>
                <a:cs typeface="Times New Roman"/>
                <a:hlinkClick r:id="rId4" action="ppaction://hlinksldjump"/>
              </a:rPr>
              <a:t>t</a:t>
            </a:r>
            <a:r>
              <a:rPr sz="1100" dirty="0">
                <a:latin typeface="Times New Roman"/>
                <a:cs typeface="Times New Roman"/>
                <a:hlinkClick r:id="rId4" action="ppaction://hlinksldjump"/>
              </a:rPr>
              <a:t>o</a:t>
            </a:r>
            <a:r>
              <a:rPr sz="1100" spc="-10" dirty="0">
                <a:latin typeface="Times New Roman"/>
                <a:cs typeface="Times New Roman"/>
                <a:hlinkClick r:id="rId4" action="ppaction://hlinksldjump"/>
              </a:rPr>
              <a:t>r</a:t>
            </a:r>
            <a:r>
              <a:rPr sz="1100" dirty="0">
                <a:latin typeface="Times New Roman"/>
                <a:cs typeface="Times New Roman"/>
                <a:hlinkClick r:id="rId4" action="ppaction://hlinksldjump"/>
              </a:rPr>
              <a:t>s</a:t>
            </a:r>
            <a:r>
              <a:rPr sz="1100" dirty="0">
                <a:latin typeface="Calibri"/>
                <a:cs typeface="Calibri"/>
                <a:hlinkClick r:id="rId4" action="ppaction://hlinksldjump"/>
              </a:rPr>
              <a:t> 	8</a:t>
            </a:r>
            <a:endParaRPr sz="1100">
              <a:latin typeface="Calibri"/>
              <a:cs typeface="Calibri"/>
            </a:endParaRPr>
          </a:p>
          <a:p>
            <a:pPr marL="605790" lvl="2" indent="-314960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606425" algn="l"/>
                <a:tab pos="6183630" algn="l"/>
              </a:tabLst>
            </a:pPr>
            <a:r>
              <a:rPr sz="1100" spc="-5" dirty="0">
                <a:latin typeface="Times New Roman"/>
                <a:cs typeface="Times New Roman"/>
                <a:hlinkClick r:id="rId5" action="ppaction://hlinksldjump"/>
              </a:rPr>
              <a:t>C</a:t>
            </a:r>
            <a:r>
              <a:rPr sz="1100" dirty="0">
                <a:latin typeface="Times New Roman"/>
                <a:cs typeface="Times New Roman"/>
                <a:hlinkClick r:id="rId5" action="ppaction://hlinksldjump"/>
              </a:rPr>
              <a:t>he</a:t>
            </a:r>
            <a:r>
              <a:rPr sz="1100" spc="-20" dirty="0">
                <a:latin typeface="Times New Roman"/>
                <a:cs typeface="Times New Roman"/>
                <a:hlinkClick r:id="rId5" action="ppaction://hlinksldjump"/>
              </a:rPr>
              <a:t>m</a:t>
            </a:r>
            <a:r>
              <a:rPr sz="1100" spc="5" dirty="0">
                <a:latin typeface="Times New Roman"/>
                <a:cs typeface="Times New Roman"/>
                <a:hlinkClick r:id="rId5" action="ppaction://hlinksldjump"/>
              </a:rPr>
              <a:t>i</a:t>
            </a:r>
            <a:r>
              <a:rPr sz="1100" dirty="0">
                <a:latin typeface="Times New Roman"/>
                <a:cs typeface="Times New Roman"/>
                <a:hlinkClick r:id="rId5" action="ppaction://hlinksldjump"/>
              </a:rPr>
              <a:t>cal</a:t>
            </a:r>
            <a:r>
              <a:rPr sz="1100" spc="-10" dirty="0">
                <a:latin typeface="Times New Roman"/>
                <a:cs typeface="Times New Roman"/>
                <a:hlinkClick r:id="rId5" action="ppaction://hlinksldjump"/>
              </a:rPr>
              <a:t> </a:t>
            </a:r>
            <a:r>
              <a:rPr sz="1100" dirty="0">
                <a:latin typeface="Times New Roman"/>
                <a:cs typeface="Times New Roman"/>
                <a:hlinkClick r:id="rId5" action="ppaction://hlinksldjump"/>
              </a:rPr>
              <a:t>f</a:t>
            </a:r>
            <a:r>
              <a:rPr sz="1100" spc="-10" dirty="0">
                <a:latin typeface="Times New Roman"/>
                <a:cs typeface="Times New Roman"/>
                <a:hlinkClick r:id="rId5" action="ppaction://hlinksldjump"/>
              </a:rPr>
              <a:t>a</a:t>
            </a:r>
            <a:r>
              <a:rPr sz="1100" dirty="0">
                <a:latin typeface="Times New Roman"/>
                <a:cs typeface="Times New Roman"/>
                <a:hlinkClick r:id="rId5" action="ppaction://hlinksldjump"/>
              </a:rPr>
              <a:t>c</a:t>
            </a:r>
            <a:r>
              <a:rPr sz="1100" spc="5" dirty="0">
                <a:latin typeface="Times New Roman"/>
                <a:cs typeface="Times New Roman"/>
                <a:hlinkClick r:id="rId5" action="ppaction://hlinksldjump"/>
              </a:rPr>
              <a:t>t</a:t>
            </a:r>
            <a:r>
              <a:rPr sz="1100" spc="-15" dirty="0">
                <a:latin typeface="Times New Roman"/>
                <a:cs typeface="Times New Roman"/>
                <a:hlinkClick r:id="rId5" action="ppaction://hlinksldjump"/>
              </a:rPr>
              <a:t>o</a:t>
            </a:r>
            <a:r>
              <a:rPr sz="1100" dirty="0">
                <a:latin typeface="Times New Roman"/>
                <a:cs typeface="Times New Roman"/>
                <a:hlinkClick r:id="rId5" action="ppaction://hlinksldjump"/>
              </a:rPr>
              <a:t>rs</a:t>
            </a:r>
            <a:r>
              <a:rPr sz="1100" dirty="0">
                <a:latin typeface="Calibri"/>
                <a:cs typeface="Calibri"/>
                <a:hlinkClick r:id="rId5" action="ppaction://hlinksldjump"/>
              </a:rPr>
              <a:t> 	9</a:t>
            </a:r>
            <a:endParaRPr sz="1100">
              <a:latin typeface="Calibri"/>
              <a:cs typeface="Calibri"/>
            </a:endParaRPr>
          </a:p>
          <a:p>
            <a:pPr marL="361950" lvl="1" indent="-210185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362585" algn="l"/>
                <a:tab pos="6112510" algn="l"/>
              </a:tabLst>
            </a:pPr>
            <a:r>
              <a:rPr sz="1100" spc="-5" dirty="0">
                <a:latin typeface="Times New Roman"/>
                <a:cs typeface="Times New Roman"/>
              </a:rPr>
              <a:t>C</a:t>
            </a:r>
            <a:r>
              <a:rPr sz="1100" spc="5" dirty="0">
                <a:latin typeface="Times New Roman"/>
                <a:cs typeface="Times New Roman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ay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w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5" dirty="0">
                <a:latin typeface="Times New Roman"/>
                <a:cs typeface="Times New Roman"/>
              </a:rPr>
              <a:t>t</a:t>
            </a:r>
            <a:r>
              <a:rPr sz="1100" spc="-10" dirty="0">
                <a:latin typeface="Times New Roman"/>
                <a:cs typeface="Times New Roman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r</a:t>
            </a:r>
            <a:r>
              <a:rPr sz="1100" dirty="0">
                <a:latin typeface="Calibri"/>
                <a:cs typeface="Calibri"/>
              </a:rPr>
              <a:t> 	13</a:t>
            </a:r>
            <a:endParaRPr sz="1100">
              <a:latin typeface="Calibri"/>
              <a:cs typeface="Calibri"/>
            </a:endParaRPr>
          </a:p>
          <a:p>
            <a:pPr marL="361950" lvl="1" indent="-210185">
              <a:lnSpc>
                <a:spcPct val="100000"/>
              </a:lnSpc>
              <a:spcBef>
                <a:spcPts val="730"/>
              </a:spcBef>
              <a:buAutoNum type="arabicPeriod"/>
              <a:tabLst>
                <a:tab pos="362585" algn="l"/>
                <a:tab pos="6111875" algn="l"/>
              </a:tabLst>
            </a:pPr>
            <a:r>
              <a:rPr sz="1100" spc="-5" dirty="0">
                <a:latin typeface="Times New Roman"/>
                <a:cs typeface="Times New Roman"/>
              </a:rPr>
              <a:t>Sw</a:t>
            </a:r>
            <a:r>
              <a:rPr sz="1100" dirty="0">
                <a:latin typeface="Times New Roman"/>
                <a:cs typeface="Times New Roman"/>
              </a:rPr>
              <a:t>e</a:t>
            </a:r>
            <a:r>
              <a:rPr sz="1100" spc="-10" dirty="0">
                <a:latin typeface="Times New Roman"/>
                <a:cs typeface="Times New Roman"/>
              </a:rPr>
              <a:t>l</a:t>
            </a:r>
            <a:r>
              <a:rPr sz="1100" spc="5" dirty="0">
                <a:latin typeface="Times New Roman"/>
                <a:cs typeface="Times New Roman"/>
              </a:rPr>
              <a:t>li</a:t>
            </a:r>
            <a:r>
              <a:rPr sz="1100" dirty="0">
                <a:latin typeface="Times New Roman"/>
                <a:cs typeface="Times New Roman"/>
              </a:rPr>
              <a:t>ng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</a:t>
            </a:r>
            <a:r>
              <a:rPr sz="1100" spc="-10" dirty="0">
                <a:latin typeface="Times New Roman"/>
                <a:cs typeface="Times New Roman"/>
              </a:rPr>
              <a:t>r</a:t>
            </a:r>
            <a:r>
              <a:rPr sz="1100" spc="5" dirty="0">
                <a:latin typeface="Times New Roman"/>
                <a:cs typeface="Times New Roman"/>
              </a:rPr>
              <a:t>i</a:t>
            </a:r>
            <a:r>
              <a:rPr sz="1100" dirty="0">
                <a:latin typeface="Times New Roman"/>
                <a:cs typeface="Times New Roman"/>
              </a:rPr>
              <a:t>n</a:t>
            </a:r>
            <a:r>
              <a:rPr sz="1100" spc="-15" dirty="0">
                <a:latin typeface="Times New Roman"/>
                <a:cs typeface="Times New Roman"/>
              </a:rPr>
              <a:t>k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15" dirty="0">
                <a:latin typeface="Times New Roman"/>
                <a:cs typeface="Times New Roman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e of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</a:t>
            </a:r>
            <a:r>
              <a:rPr sz="1100" spc="5" dirty="0">
                <a:latin typeface="Times New Roman"/>
                <a:cs typeface="Times New Roman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15" dirty="0">
                <a:latin typeface="Times New Roman"/>
                <a:cs typeface="Times New Roman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s</a:t>
            </a:r>
            <a:r>
              <a:rPr sz="1100" dirty="0">
                <a:latin typeface="Calibri"/>
                <a:cs typeface="Calibri"/>
              </a:rPr>
              <a:t> 	14</a:t>
            </a:r>
            <a:endParaRPr sz="1100">
              <a:latin typeface="Calibri"/>
              <a:cs typeface="Calibri"/>
            </a:endParaRPr>
          </a:p>
          <a:p>
            <a:pPr marL="361950" lvl="1" indent="-210185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362585" algn="l"/>
                <a:tab pos="6111875" algn="l"/>
              </a:tabLst>
            </a:pPr>
            <a:r>
              <a:rPr sz="1100" spc="-5" dirty="0">
                <a:latin typeface="Times New Roman"/>
                <a:cs typeface="Times New Roman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c</a:t>
            </a:r>
            <a:r>
              <a:rPr sz="1100" spc="-10" dirty="0">
                <a:latin typeface="Times New Roman"/>
                <a:cs typeface="Times New Roman"/>
              </a:rPr>
              <a:t>t</a:t>
            </a:r>
            <a:r>
              <a:rPr sz="1100" spc="5" dirty="0">
                <a:latin typeface="Times New Roman"/>
                <a:cs typeface="Times New Roman"/>
              </a:rPr>
              <a:t>i</a:t>
            </a:r>
            <a:r>
              <a:rPr sz="1100" spc="-15" dirty="0">
                <a:latin typeface="Times New Roman"/>
                <a:cs typeface="Times New Roman"/>
              </a:rPr>
              <a:t>v</a:t>
            </a:r>
            <a:r>
              <a:rPr sz="1100" spc="5" dirty="0">
                <a:latin typeface="Times New Roman"/>
                <a:cs typeface="Times New Roman"/>
              </a:rPr>
              <a:t>it</a:t>
            </a:r>
            <a:r>
              <a:rPr sz="1100" dirty="0">
                <a:latin typeface="Times New Roman"/>
                <a:cs typeface="Times New Roman"/>
              </a:rPr>
              <a:t>y 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</a:t>
            </a:r>
            <a:r>
              <a:rPr sz="1100" spc="-15" dirty="0">
                <a:latin typeface="Times New Roman"/>
                <a:cs typeface="Times New Roman"/>
              </a:rPr>
              <a:t>o</a:t>
            </a:r>
            <a:r>
              <a:rPr sz="1100" spc="5" dirty="0">
                <a:latin typeface="Times New Roman"/>
                <a:cs typeface="Times New Roman"/>
              </a:rPr>
              <a:t>i</a:t>
            </a:r>
            <a:r>
              <a:rPr sz="1100" spc="-10" dirty="0">
                <a:latin typeface="Times New Roman"/>
                <a:cs typeface="Times New Roman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s</a:t>
            </a:r>
            <a:r>
              <a:rPr sz="1100" dirty="0">
                <a:latin typeface="Calibri"/>
                <a:cs typeface="Calibri"/>
              </a:rPr>
              <a:t> 	15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7191" y="1079500"/>
            <a:ext cx="6238240" cy="5545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0670" marR="5106670" lvl="1" indent="-267970">
              <a:lnSpc>
                <a:spcPct val="100000"/>
              </a:lnSpc>
              <a:buFont typeface="Times New Roman"/>
              <a:buAutoNum type="arabicPeriod"/>
              <a:tabLst>
                <a:tab pos="281305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Definitions</a:t>
            </a:r>
            <a:endParaRPr sz="1400">
              <a:latin typeface="Times New Roman"/>
              <a:cs typeface="Times New Roman"/>
            </a:endParaRPr>
          </a:p>
          <a:p>
            <a:pPr marL="83820" algn="just">
              <a:lnSpc>
                <a:spcPts val="1375"/>
              </a:lnSpc>
              <a:spcBef>
                <a:spcPts val="200"/>
              </a:spcBef>
            </a:pPr>
            <a:r>
              <a:rPr sz="1200" b="1" u="heavy" dirty="0">
                <a:latin typeface="Times New Roman"/>
                <a:cs typeface="Times New Roman"/>
              </a:rPr>
              <a:t>Soil:</a:t>
            </a:r>
            <a:endParaRPr sz="1200">
              <a:latin typeface="Times New Roman"/>
              <a:cs typeface="Times New Roman"/>
            </a:endParaRPr>
          </a:p>
          <a:p>
            <a:pPr marL="83820" algn="just">
              <a:lnSpc>
                <a:spcPts val="1375"/>
              </a:lnSpc>
            </a:pPr>
            <a:r>
              <a:rPr sz="1200" dirty="0">
                <a:latin typeface="Times New Roman"/>
                <a:cs typeface="Times New Roman"/>
              </a:rPr>
              <a:t>soil  to  the  Civil  </a:t>
            </a:r>
            <a:r>
              <a:rPr sz="1200" spc="-5" dirty="0">
                <a:latin typeface="Times New Roman"/>
                <a:cs typeface="Times New Roman"/>
              </a:rPr>
              <a:t>Engineer  </a:t>
            </a:r>
            <a:r>
              <a:rPr sz="1200" dirty="0">
                <a:latin typeface="Times New Roman"/>
                <a:cs typeface="Times New Roman"/>
              </a:rPr>
              <a:t>is  </a:t>
            </a:r>
            <a:r>
              <a:rPr sz="1200" spc="10" dirty="0">
                <a:latin typeface="Times New Roman"/>
                <a:cs typeface="Times New Roman"/>
              </a:rPr>
              <a:t>any  </a:t>
            </a:r>
            <a:r>
              <a:rPr sz="1200" dirty="0">
                <a:latin typeface="Times New Roman"/>
                <a:cs typeface="Times New Roman"/>
              </a:rPr>
              <a:t>un-cemented  or  </a:t>
            </a:r>
            <a:r>
              <a:rPr sz="1200" b="1" dirty="0">
                <a:latin typeface="Times New Roman"/>
                <a:cs typeface="Times New Roman"/>
              </a:rPr>
              <a:t>weakly  </a:t>
            </a:r>
            <a:r>
              <a:rPr sz="1200" b="1" spc="-10" dirty="0">
                <a:latin typeface="Times New Roman"/>
                <a:cs typeface="Times New Roman"/>
              </a:rPr>
              <a:t>cemented  </a:t>
            </a:r>
            <a:r>
              <a:rPr sz="1200" spc="-5" dirty="0">
                <a:latin typeface="Times New Roman"/>
                <a:cs typeface="Times New Roman"/>
              </a:rPr>
              <a:t>accumulation  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endParaRPr sz="1200">
              <a:latin typeface="Times New Roman"/>
              <a:cs typeface="Times New Roman"/>
            </a:endParaRPr>
          </a:p>
          <a:p>
            <a:pPr marL="83820" algn="just">
              <a:lnSpc>
                <a:spcPct val="100000"/>
              </a:lnSpc>
              <a:spcBef>
                <a:spcPts val="155"/>
              </a:spcBef>
            </a:pPr>
            <a:r>
              <a:rPr sz="1200" spc="-5" dirty="0">
                <a:latin typeface="Times New Roman"/>
                <a:cs typeface="Times New Roman"/>
              </a:rPr>
              <a:t>mineral particles formed </a:t>
            </a:r>
            <a:r>
              <a:rPr sz="1200" spc="15" dirty="0">
                <a:latin typeface="Times New Roman"/>
                <a:cs typeface="Times New Roman"/>
              </a:rPr>
              <a:t>by </a:t>
            </a:r>
            <a:r>
              <a:rPr sz="1200" spc="-5" dirty="0">
                <a:latin typeface="Times New Roman"/>
                <a:cs typeface="Times New Roman"/>
              </a:rPr>
              <a:t>weathering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rocks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can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be:</a:t>
            </a:r>
            <a:endParaRPr sz="1200">
              <a:latin typeface="Times New Roman"/>
              <a:cs typeface="Times New Roman"/>
            </a:endParaRPr>
          </a:p>
          <a:p>
            <a:pPr marL="541020" lvl="2" indent="-228600">
              <a:lnSpc>
                <a:spcPct val="100000"/>
              </a:lnSpc>
              <a:spcBef>
                <a:spcPts val="155"/>
              </a:spcBef>
              <a:buAutoNum type="arabicPlain"/>
              <a:tabLst>
                <a:tab pos="541020" algn="l"/>
                <a:tab pos="541655" algn="l"/>
              </a:tabLst>
            </a:pPr>
            <a:r>
              <a:rPr sz="1200" dirty="0">
                <a:latin typeface="Times New Roman"/>
                <a:cs typeface="Times New Roman"/>
              </a:rPr>
              <a:t>built on: </a:t>
            </a:r>
            <a:r>
              <a:rPr sz="1200" spc="-5" dirty="0">
                <a:latin typeface="Times New Roman"/>
                <a:cs typeface="Times New Roman"/>
              </a:rPr>
              <a:t>foundations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buildings, bridges, wind </a:t>
            </a:r>
            <a:r>
              <a:rPr sz="1200" dirty="0">
                <a:latin typeface="Times New Roman"/>
                <a:cs typeface="Times New Roman"/>
              </a:rPr>
              <a:t>farms. </a:t>
            </a:r>
            <a:r>
              <a:rPr sz="1200" spc="-5" dirty="0">
                <a:latin typeface="Times New Roman"/>
                <a:cs typeface="Times New Roman"/>
              </a:rPr>
              <a:t>(see </a:t>
            </a:r>
            <a:r>
              <a:rPr sz="1100" b="1" dirty="0">
                <a:latin typeface="Times New Roman"/>
                <a:cs typeface="Times New Roman"/>
                <a:hlinkClick r:id="rId2" action="ppaction://hlinksldjump"/>
              </a:rPr>
              <a:t>Figure </a:t>
            </a:r>
            <a:r>
              <a:rPr sz="1000" b="1" dirty="0">
                <a:latin typeface="Times New Roman"/>
                <a:cs typeface="Times New Roman"/>
                <a:hlinkClick r:id="rId2" action="ppaction://hlinksldjump"/>
              </a:rPr>
              <a:t>1.1</a:t>
            </a:r>
            <a:r>
              <a:rPr sz="1000" b="1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  <a:p>
            <a:pPr marL="579120" lvl="2" indent="-266700">
              <a:lnSpc>
                <a:spcPct val="100000"/>
              </a:lnSpc>
              <a:spcBef>
                <a:spcPts val="165"/>
              </a:spcBef>
              <a:buAutoNum type="arabicPlain"/>
              <a:tabLst>
                <a:tab pos="579120" algn="l"/>
                <a:tab pos="579755" algn="l"/>
              </a:tabLst>
            </a:pPr>
            <a:r>
              <a:rPr sz="1200" dirty="0">
                <a:latin typeface="Times New Roman"/>
                <a:cs typeface="Times New Roman"/>
              </a:rPr>
              <a:t>built in: </a:t>
            </a:r>
            <a:r>
              <a:rPr sz="1200" spc="-5" dirty="0">
                <a:latin typeface="Times New Roman"/>
                <a:cs typeface="Times New Roman"/>
              </a:rPr>
              <a:t>tunnels.  (see Figure </a:t>
            </a:r>
            <a:r>
              <a:rPr sz="1200" dirty="0">
                <a:latin typeface="Times New Roman"/>
                <a:cs typeface="Times New Roman"/>
              </a:rPr>
              <a:t>1.2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1.3)</a:t>
            </a:r>
            <a:endParaRPr sz="1200">
              <a:latin typeface="Times New Roman"/>
              <a:cs typeface="Times New Roman"/>
            </a:endParaRPr>
          </a:p>
          <a:p>
            <a:pPr marL="541020" lvl="2" indent="-228600">
              <a:lnSpc>
                <a:spcPct val="100000"/>
              </a:lnSpc>
              <a:spcBef>
                <a:spcPts val="155"/>
              </a:spcBef>
              <a:buAutoNum type="arabicPlain"/>
              <a:tabLst>
                <a:tab pos="541020" algn="l"/>
                <a:tab pos="541655" algn="l"/>
              </a:tabLst>
            </a:pPr>
            <a:r>
              <a:rPr sz="1200" dirty="0">
                <a:latin typeface="Times New Roman"/>
                <a:cs typeface="Times New Roman"/>
              </a:rPr>
              <a:t>built </a:t>
            </a:r>
            <a:r>
              <a:rPr sz="1200" spc="-5" dirty="0">
                <a:latin typeface="Times New Roman"/>
                <a:cs typeface="Times New Roman"/>
              </a:rPr>
              <a:t>with: roads,  embankments, dams. (see Figure </a:t>
            </a:r>
            <a:r>
              <a:rPr sz="1200" dirty="0">
                <a:latin typeface="Times New Roman"/>
                <a:cs typeface="Times New Roman"/>
              </a:rPr>
              <a:t>1.4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1.5)</a:t>
            </a:r>
            <a:endParaRPr sz="1200">
              <a:latin typeface="Times New Roman"/>
              <a:cs typeface="Times New Roman"/>
            </a:endParaRPr>
          </a:p>
          <a:p>
            <a:pPr marL="541020" lvl="2" indent="-228600">
              <a:lnSpc>
                <a:spcPct val="100000"/>
              </a:lnSpc>
              <a:spcBef>
                <a:spcPts val="145"/>
              </a:spcBef>
              <a:buAutoNum type="arabicPlain"/>
              <a:tabLst>
                <a:tab pos="541020" algn="l"/>
                <a:tab pos="541655" algn="l"/>
              </a:tabLst>
            </a:pPr>
            <a:r>
              <a:rPr sz="1200" spc="-5" dirty="0">
                <a:latin typeface="Times New Roman"/>
                <a:cs typeface="Times New Roman"/>
              </a:rPr>
              <a:t>supported </a:t>
            </a:r>
            <a:r>
              <a:rPr sz="1200" spc="-10" dirty="0">
                <a:latin typeface="Times New Roman"/>
                <a:cs typeface="Times New Roman"/>
              </a:rPr>
              <a:t>by: </a:t>
            </a:r>
            <a:r>
              <a:rPr sz="1200" dirty="0">
                <a:latin typeface="Times New Roman"/>
                <a:cs typeface="Times New Roman"/>
              </a:rPr>
              <a:t>retaining </a:t>
            </a:r>
            <a:r>
              <a:rPr sz="1200" spc="-5" dirty="0">
                <a:latin typeface="Times New Roman"/>
                <a:cs typeface="Times New Roman"/>
              </a:rPr>
              <a:t>walls, sheet piles </a:t>
            </a:r>
            <a:r>
              <a:rPr sz="1200" dirty="0">
                <a:latin typeface="Times New Roman"/>
                <a:cs typeface="Times New Roman"/>
              </a:rPr>
              <a:t>.  </a:t>
            </a:r>
            <a:r>
              <a:rPr sz="1200" spc="-5" dirty="0">
                <a:latin typeface="Times New Roman"/>
                <a:cs typeface="Times New Roman"/>
              </a:rPr>
              <a:t>(see Figure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1.6)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Times New Roman"/>
              <a:cs typeface="Times New Roman"/>
            </a:endParaRPr>
          </a:p>
          <a:p>
            <a:pPr marL="83820" algn="just">
              <a:lnSpc>
                <a:spcPts val="1400"/>
              </a:lnSpc>
            </a:pPr>
            <a:r>
              <a:rPr sz="1200" b="1" u="heavy" dirty="0">
                <a:latin typeface="Times New Roman"/>
                <a:cs typeface="Times New Roman"/>
              </a:rPr>
              <a:t>Soil</a:t>
            </a:r>
            <a:r>
              <a:rPr sz="1200" b="1" u="heavy" spc="-75" dirty="0"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latin typeface="Times New Roman"/>
                <a:cs typeface="Times New Roman"/>
              </a:rPr>
              <a:t>Mechanics:</a:t>
            </a:r>
            <a:endParaRPr sz="1200">
              <a:latin typeface="Times New Roman"/>
              <a:cs typeface="Times New Roman"/>
            </a:endParaRPr>
          </a:p>
          <a:p>
            <a:pPr marL="83820" algn="just">
              <a:lnSpc>
                <a:spcPts val="1400"/>
              </a:lnSpc>
            </a:pPr>
            <a:r>
              <a:rPr sz="1200" dirty="0">
                <a:latin typeface="Times New Roman"/>
                <a:cs typeface="Times New Roman"/>
              </a:rPr>
              <a:t>soil </a:t>
            </a:r>
            <a:r>
              <a:rPr sz="1200" spc="-5" dirty="0">
                <a:latin typeface="Times New Roman"/>
                <a:cs typeface="Times New Roman"/>
              </a:rPr>
              <a:t>mechanics </a:t>
            </a:r>
            <a:r>
              <a:rPr sz="1200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studying  </a:t>
            </a:r>
            <a:r>
              <a:rPr sz="1200" dirty="0">
                <a:latin typeface="Times New Roman"/>
                <a:cs typeface="Times New Roman"/>
              </a:rPr>
              <a:t>the behaviour of soil </a:t>
            </a:r>
            <a:r>
              <a:rPr sz="1200" spc="30" dirty="0">
                <a:latin typeface="Times New Roman"/>
                <a:cs typeface="Times New Roman"/>
              </a:rPr>
              <a:t>such </a:t>
            </a:r>
            <a:r>
              <a:rPr sz="1200" spc="20" dirty="0">
                <a:latin typeface="Times New Roman"/>
                <a:cs typeface="Times New Roman"/>
              </a:rPr>
              <a:t>as   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strength, </a:t>
            </a:r>
            <a:r>
              <a:rPr sz="1200" spc="-5" dirty="0">
                <a:latin typeface="Times New Roman"/>
                <a:cs typeface="Times New Roman"/>
              </a:rPr>
              <a:t>elasticity, permeability, </a:t>
            </a:r>
            <a:r>
              <a:rPr sz="1200" dirty="0">
                <a:latin typeface="Times New Roman"/>
                <a:cs typeface="Times New Roman"/>
              </a:rPr>
              <a:t>volume</a:t>
            </a:r>
            <a:endParaRPr sz="1200">
              <a:latin typeface="Times New Roman"/>
              <a:cs typeface="Times New Roman"/>
            </a:endParaRPr>
          </a:p>
          <a:p>
            <a:pPr marL="83820" marR="23495" algn="just">
              <a:lnSpc>
                <a:spcPct val="110000"/>
              </a:lnSpc>
              <a:spcBef>
                <a:spcPts val="10"/>
              </a:spcBef>
            </a:pPr>
            <a:r>
              <a:rPr sz="1200" spc="-5" dirty="0">
                <a:latin typeface="Times New Roman"/>
                <a:cs typeface="Times New Roman"/>
              </a:rPr>
              <a:t>change. </a:t>
            </a:r>
            <a:r>
              <a:rPr sz="1200" dirty="0">
                <a:latin typeface="Times New Roman"/>
                <a:cs typeface="Times New Roman"/>
              </a:rPr>
              <a:t>These properties basically </a:t>
            </a:r>
            <a:r>
              <a:rPr sz="1200" spc="-5" dirty="0">
                <a:latin typeface="Times New Roman"/>
                <a:cs typeface="Times New Roman"/>
              </a:rPr>
              <a:t>depend </a:t>
            </a:r>
            <a:r>
              <a:rPr sz="1200" spc="95" dirty="0">
                <a:latin typeface="Times New Roman"/>
                <a:cs typeface="Times New Roman"/>
              </a:rPr>
              <a:t>on </a:t>
            </a:r>
            <a:r>
              <a:rPr sz="1200" spc="5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nature </a:t>
            </a:r>
            <a:r>
              <a:rPr sz="1200" dirty="0">
                <a:latin typeface="Times New Roman"/>
                <a:cs typeface="Times New Roman"/>
              </a:rPr>
              <a:t>of the soil </a:t>
            </a:r>
            <a:r>
              <a:rPr sz="1200" spc="-5" dirty="0">
                <a:latin typeface="Times New Roman"/>
                <a:cs typeface="Times New Roman"/>
              </a:rPr>
              <a:t>grains,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current stress,  water content and </a:t>
            </a:r>
            <a:r>
              <a:rPr sz="1200" dirty="0">
                <a:latin typeface="Times New Roman"/>
                <a:cs typeface="Times New Roman"/>
              </a:rPr>
              <a:t>unit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weight.</a:t>
            </a:r>
            <a:endParaRPr sz="1200">
              <a:latin typeface="Times New Roman"/>
              <a:cs typeface="Times New Roman"/>
            </a:endParaRPr>
          </a:p>
          <a:p>
            <a:pPr marL="83820" marR="9525" algn="just">
              <a:lnSpc>
                <a:spcPct val="110300"/>
              </a:lnSpc>
              <a:spcBef>
                <a:spcPts val="5"/>
              </a:spcBef>
            </a:pPr>
            <a:r>
              <a:rPr sz="1200" spc="-10" dirty="0">
                <a:latin typeface="Times New Roman"/>
                <a:cs typeface="Times New Roman"/>
              </a:rPr>
              <a:t>Soil </a:t>
            </a:r>
            <a:r>
              <a:rPr sz="1200" spc="-15" dirty="0">
                <a:latin typeface="Times New Roman"/>
                <a:cs typeface="Times New Roman"/>
              </a:rPr>
              <a:t>mechanics differs </a:t>
            </a:r>
            <a:r>
              <a:rPr sz="1200" spc="-10" dirty="0">
                <a:latin typeface="Times New Roman"/>
                <a:cs typeface="Times New Roman"/>
              </a:rPr>
              <a:t>from other branches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10" dirty="0">
                <a:latin typeface="Times New Roman"/>
                <a:cs typeface="Times New Roman"/>
              </a:rPr>
              <a:t>engineering </a:t>
            </a:r>
            <a:r>
              <a:rPr sz="1200" spc="-5" dirty="0">
                <a:latin typeface="Times New Roman"/>
                <a:cs typeface="Times New Roman"/>
              </a:rPr>
              <a:t>in </a:t>
            </a:r>
            <a:r>
              <a:rPr sz="1200" spc="-15" dirty="0">
                <a:latin typeface="Times New Roman"/>
                <a:cs typeface="Times New Roman"/>
              </a:rPr>
              <a:t>that </a:t>
            </a:r>
            <a:r>
              <a:rPr sz="1200" spc="-10" dirty="0">
                <a:latin typeface="Times New Roman"/>
                <a:cs typeface="Times New Roman"/>
              </a:rPr>
              <a:t>generally there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b="1" spc="-10" dirty="0">
                <a:latin typeface="Times New Roman"/>
                <a:cs typeface="Times New Roman"/>
              </a:rPr>
              <a:t>little </a:t>
            </a:r>
            <a:r>
              <a:rPr sz="1200" b="1" spc="-15" dirty="0">
                <a:latin typeface="Times New Roman"/>
                <a:cs typeface="Times New Roman"/>
              </a:rPr>
              <a:t>control  </a:t>
            </a:r>
            <a:r>
              <a:rPr sz="1200" spc="-10" dirty="0">
                <a:latin typeface="Times New Roman"/>
                <a:cs typeface="Times New Roman"/>
              </a:rPr>
              <a:t>over the </a:t>
            </a:r>
            <a:r>
              <a:rPr sz="1200" spc="-15" dirty="0">
                <a:latin typeface="Times New Roman"/>
                <a:cs typeface="Times New Roman"/>
              </a:rPr>
              <a:t>material </a:t>
            </a:r>
            <a:r>
              <a:rPr sz="1200" spc="-10" dirty="0">
                <a:latin typeface="Times New Roman"/>
                <a:cs typeface="Times New Roman"/>
              </a:rPr>
              <a:t>properties. </a:t>
            </a:r>
            <a:r>
              <a:rPr sz="1200" spc="25" dirty="0">
                <a:latin typeface="Times New Roman"/>
                <a:cs typeface="Times New Roman"/>
              </a:rPr>
              <a:t>We </a:t>
            </a:r>
            <a:r>
              <a:rPr sz="1200" spc="-10" dirty="0">
                <a:latin typeface="Times New Roman"/>
                <a:cs typeface="Times New Roman"/>
              </a:rPr>
              <a:t>have </a:t>
            </a:r>
            <a:r>
              <a:rPr sz="1200" spc="-5" dirty="0">
                <a:latin typeface="Times New Roman"/>
                <a:cs typeface="Times New Roman"/>
              </a:rPr>
              <a:t>to </a:t>
            </a:r>
            <a:r>
              <a:rPr sz="1200" spc="-10" dirty="0">
                <a:latin typeface="Times New Roman"/>
                <a:cs typeface="Times New Roman"/>
              </a:rPr>
              <a:t>deal with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soil at </a:t>
            </a:r>
            <a:r>
              <a:rPr sz="1200" spc="-5" dirty="0">
                <a:latin typeface="Times New Roman"/>
                <a:cs typeface="Times New Roman"/>
              </a:rPr>
              <a:t>the site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10" dirty="0">
                <a:latin typeface="Times New Roman"/>
                <a:cs typeface="Times New Roman"/>
              </a:rPr>
              <a:t>this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spc="-15" dirty="0">
                <a:latin typeface="Times New Roman"/>
                <a:cs typeface="Times New Roman"/>
              </a:rPr>
              <a:t>often </a:t>
            </a:r>
            <a:r>
              <a:rPr sz="1200" spc="-5" dirty="0">
                <a:latin typeface="Times New Roman"/>
                <a:cs typeface="Times New Roman"/>
              </a:rPr>
              <a:t>highly  </a:t>
            </a:r>
            <a:r>
              <a:rPr sz="1200" spc="-10" dirty="0">
                <a:latin typeface="Times New Roman"/>
                <a:cs typeface="Times New Roman"/>
              </a:rPr>
              <a:t>variable. </a:t>
            </a: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b="1" spc="-10" dirty="0">
                <a:latin typeface="Times New Roman"/>
                <a:cs typeface="Times New Roman"/>
              </a:rPr>
              <a:t>taking samples </a:t>
            </a:r>
            <a:r>
              <a:rPr sz="1200" spc="-10" dirty="0">
                <a:latin typeface="Times New Roman"/>
                <a:cs typeface="Times New Roman"/>
              </a:rPr>
              <a:t>at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10" dirty="0">
                <a:latin typeface="Times New Roman"/>
                <a:cs typeface="Times New Roman"/>
              </a:rPr>
              <a:t>few scattered </a:t>
            </a:r>
            <a:r>
              <a:rPr sz="1200" spc="-15" dirty="0">
                <a:latin typeface="Times New Roman"/>
                <a:cs typeface="Times New Roman"/>
              </a:rPr>
              <a:t>locations </a:t>
            </a:r>
            <a:r>
              <a:rPr sz="1200" spc="-5" dirty="0">
                <a:latin typeface="Times New Roman"/>
                <a:cs typeface="Times New Roman"/>
              </a:rPr>
              <a:t>we </a:t>
            </a:r>
            <a:r>
              <a:rPr sz="1200" spc="-10" dirty="0">
                <a:latin typeface="Times New Roman"/>
                <a:cs typeface="Times New Roman"/>
              </a:rPr>
              <a:t>have </a:t>
            </a:r>
            <a:r>
              <a:rPr sz="1200" spc="-5" dirty="0">
                <a:latin typeface="Times New Roman"/>
                <a:cs typeface="Times New Roman"/>
              </a:rPr>
              <a:t>to </a:t>
            </a:r>
            <a:r>
              <a:rPr sz="1200" spc="-10" dirty="0">
                <a:latin typeface="Times New Roman"/>
                <a:cs typeface="Times New Roman"/>
              </a:rPr>
              <a:t>determine the soil properties  </a:t>
            </a:r>
            <a:r>
              <a:rPr sz="1200" spc="-15" dirty="0">
                <a:latin typeface="Times New Roman"/>
                <a:cs typeface="Times New Roman"/>
              </a:rPr>
              <a:t>and  </a:t>
            </a:r>
            <a:r>
              <a:rPr sz="1200" spc="-10" dirty="0">
                <a:latin typeface="Times New Roman"/>
                <a:cs typeface="Times New Roman"/>
              </a:rPr>
              <a:t>heir</a:t>
            </a:r>
            <a:r>
              <a:rPr sz="1200" spc="-16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variability.</a:t>
            </a:r>
            <a:endParaRPr sz="1200">
              <a:latin typeface="Times New Roman"/>
              <a:cs typeface="Times New Roman"/>
            </a:endParaRPr>
          </a:p>
          <a:p>
            <a:pPr marL="83820" algn="just">
              <a:lnSpc>
                <a:spcPct val="100000"/>
              </a:lnSpc>
              <a:spcBef>
                <a:spcPts val="140"/>
              </a:spcBef>
            </a:pPr>
            <a:r>
              <a:rPr sz="1200" spc="-10" dirty="0">
                <a:latin typeface="Times New Roman"/>
                <a:cs typeface="Times New Roman"/>
              </a:rPr>
              <a:t>Soil </a:t>
            </a:r>
            <a:r>
              <a:rPr sz="1200" spc="-15" dirty="0">
                <a:latin typeface="Times New Roman"/>
                <a:cs typeface="Times New Roman"/>
              </a:rPr>
              <a:t>mechanics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10" dirty="0">
                <a:latin typeface="Times New Roman"/>
                <a:cs typeface="Times New Roman"/>
              </a:rPr>
              <a:t>relatively new branch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10" dirty="0">
                <a:latin typeface="Times New Roman"/>
                <a:cs typeface="Times New Roman"/>
              </a:rPr>
              <a:t>engineering science,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5" dirty="0">
                <a:latin typeface="Times New Roman"/>
                <a:cs typeface="Times New Roman"/>
              </a:rPr>
              <a:t>first </a:t>
            </a:r>
            <a:r>
              <a:rPr sz="1200" spc="-10" dirty="0">
                <a:latin typeface="Times New Roman"/>
                <a:cs typeface="Times New Roman"/>
              </a:rPr>
              <a:t>major </a:t>
            </a:r>
            <a:r>
              <a:rPr sz="1200" spc="-15" dirty="0">
                <a:latin typeface="Times New Roman"/>
                <a:cs typeface="Times New Roman"/>
              </a:rPr>
              <a:t>conference   </a:t>
            </a:r>
            <a:r>
              <a:rPr sz="1200" spc="-10" dirty="0">
                <a:latin typeface="Times New Roman"/>
                <a:cs typeface="Times New Roman"/>
              </a:rPr>
              <a:t>occurred</a:t>
            </a:r>
            <a:endParaRPr sz="1200">
              <a:latin typeface="Times New Roman"/>
              <a:cs typeface="Times New Roman"/>
            </a:endParaRPr>
          </a:p>
          <a:p>
            <a:pPr marL="83820" marR="11430" algn="just">
              <a:lnSpc>
                <a:spcPct val="110200"/>
              </a:lnSpc>
              <a:spcBef>
                <a:spcPts val="10"/>
              </a:spcBef>
            </a:pPr>
            <a:r>
              <a:rPr sz="1200" spc="-5" dirty="0">
                <a:latin typeface="Times New Roman"/>
                <a:cs typeface="Times New Roman"/>
              </a:rPr>
              <a:t>in </a:t>
            </a:r>
            <a:r>
              <a:rPr sz="1200" spc="-15" dirty="0">
                <a:latin typeface="Times New Roman"/>
                <a:cs typeface="Times New Roman"/>
              </a:rPr>
              <a:t>1936 and </a:t>
            </a:r>
            <a:r>
              <a:rPr sz="1200" spc="-10" dirty="0">
                <a:latin typeface="Times New Roman"/>
                <a:cs typeface="Times New Roman"/>
              </a:rPr>
              <a:t>the mechanical </a:t>
            </a:r>
            <a:r>
              <a:rPr sz="1200" spc="-15" dirty="0">
                <a:latin typeface="Times New Roman"/>
                <a:cs typeface="Times New Roman"/>
              </a:rPr>
              <a:t>properties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10" dirty="0">
                <a:latin typeface="Times New Roman"/>
                <a:cs typeface="Times New Roman"/>
              </a:rPr>
              <a:t>soils are still </a:t>
            </a:r>
            <a:r>
              <a:rPr sz="1200" b="1" spc="-15" dirty="0">
                <a:latin typeface="Times New Roman"/>
                <a:cs typeface="Times New Roman"/>
              </a:rPr>
              <a:t>incompletely </a:t>
            </a:r>
            <a:r>
              <a:rPr sz="1200" b="1" spc="-10" dirty="0">
                <a:latin typeface="Times New Roman"/>
                <a:cs typeface="Times New Roman"/>
              </a:rPr>
              <a:t>understood</a:t>
            </a:r>
            <a:r>
              <a:rPr sz="1200" spc="-10" dirty="0">
                <a:latin typeface="Times New Roman"/>
                <a:cs typeface="Times New Roman"/>
              </a:rPr>
              <a:t>. The first  </a:t>
            </a:r>
            <a:r>
              <a:rPr sz="1200" spc="-15" dirty="0">
                <a:latin typeface="Times New Roman"/>
                <a:cs typeface="Times New Roman"/>
              </a:rPr>
              <a:t>complete mechanical </a:t>
            </a:r>
            <a:r>
              <a:rPr sz="1200" spc="-10" dirty="0">
                <a:latin typeface="Times New Roman"/>
                <a:cs typeface="Times New Roman"/>
              </a:rPr>
              <a:t>model for soil </a:t>
            </a:r>
            <a:r>
              <a:rPr sz="1200" spc="-15" dirty="0">
                <a:latin typeface="Times New Roman"/>
                <a:cs typeface="Times New Roman"/>
              </a:rPr>
              <a:t>was </a:t>
            </a:r>
            <a:r>
              <a:rPr sz="1200" spc="-10" dirty="0">
                <a:latin typeface="Times New Roman"/>
                <a:cs typeface="Times New Roman"/>
              </a:rPr>
              <a:t>published as </a:t>
            </a:r>
            <a:r>
              <a:rPr sz="1200" spc="-5" dirty="0">
                <a:latin typeface="Times New Roman"/>
                <a:cs typeface="Times New Roman"/>
              </a:rPr>
              <a:t>recently </a:t>
            </a:r>
            <a:r>
              <a:rPr sz="1200" spc="-10" dirty="0">
                <a:latin typeface="Times New Roman"/>
                <a:cs typeface="Times New Roman"/>
              </a:rPr>
              <a:t>as 1968 </a:t>
            </a:r>
            <a:r>
              <a:rPr sz="1200" spc="-15" dirty="0">
                <a:latin typeface="Times New Roman"/>
                <a:cs typeface="Times New Roman"/>
              </a:rPr>
              <a:t>(Modified </a:t>
            </a:r>
            <a:r>
              <a:rPr sz="1200" spc="-10" dirty="0">
                <a:latin typeface="Times New Roman"/>
                <a:cs typeface="Times New Roman"/>
              </a:rPr>
              <a:t>Cam </a:t>
            </a:r>
            <a:r>
              <a:rPr sz="1200" spc="-5" dirty="0">
                <a:latin typeface="Times New Roman"/>
                <a:cs typeface="Times New Roman"/>
              </a:rPr>
              <a:t>Clay MCC  </a:t>
            </a:r>
            <a:r>
              <a:rPr sz="1200" spc="-15" dirty="0">
                <a:latin typeface="Times New Roman"/>
                <a:cs typeface="Times New Roman"/>
              </a:rPr>
              <a:t>model). </a:t>
            </a:r>
            <a:r>
              <a:rPr sz="1200" spc="-10" dirty="0">
                <a:latin typeface="Times New Roman"/>
                <a:cs typeface="Times New Roman"/>
              </a:rPr>
              <a:t>Over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5" dirty="0">
                <a:latin typeface="Times New Roman"/>
                <a:cs typeface="Times New Roman"/>
              </a:rPr>
              <a:t>last </a:t>
            </a:r>
            <a:r>
              <a:rPr sz="1200" spc="-10" dirty="0">
                <a:latin typeface="Times New Roman"/>
                <a:cs typeface="Times New Roman"/>
              </a:rPr>
              <a:t>40 </a:t>
            </a:r>
            <a:r>
              <a:rPr sz="1200" spc="-25" dirty="0">
                <a:latin typeface="Times New Roman"/>
                <a:cs typeface="Times New Roman"/>
              </a:rPr>
              <a:t>years </a:t>
            </a:r>
            <a:r>
              <a:rPr sz="1200" spc="-5" dirty="0">
                <a:latin typeface="Times New Roman"/>
                <a:cs typeface="Times New Roman"/>
              </a:rPr>
              <a:t>there </a:t>
            </a:r>
            <a:r>
              <a:rPr sz="1200" spc="-15" dirty="0">
                <a:latin typeface="Times New Roman"/>
                <a:cs typeface="Times New Roman"/>
              </a:rPr>
              <a:t>has </a:t>
            </a:r>
            <a:r>
              <a:rPr sz="1200" spc="-10" dirty="0">
                <a:latin typeface="Times New Roman"/>
                <a:cs typeface="Times New Roman"/>
              </a:rPr>
              <a:t>been </a:t>
            </a:r>
            <a:r>
              <a:rPr sz="1200" spc="-15" dirty="0">
                <a:latin typeface="Times New Roman"/>
                <a:cs typeface="Times New Roman"/>
              </a:rPr>
              <a:t>rapid </a:t>
            </a:r>
            <a:r>
              <a:rPr sz="1200" spc="-10" dirty="0">
                <a:latin typeface="Times New Roman"/>
                <a:cs typeface="Times New Roman"/>
              </a:rPr>
              <a:t>development </a:t>
            </a:r>
            <a:r>
              <a:rPr sz="1200" spc="-5" dirty="0">
                <a:latin typeface="Times New Roman"/>
                <a:cs typeface="Times New Roman"/>
              </a:rPr>
              <a:t>in </a:t>
            </a:r>
            <a:r>
              <a:rPr sz="1200" spc="-10" dirty="0">
                <a:latin typeface="Times New Roman"/>
                <a:cs typeface="Times New Roman"/>
              </a:rPr>
              <a:t>our </a:t>
            </a:r>
            <a:r>
              <a:rPr sz="1200" spc="-15" dirty="0">
                <a:latin typeface="Times New Roman"/>
                <a:cs typeface="Times New Roman"/>
              </a:rPr>
              <a:t>understanding </a:t>
            </a:r>
            <a:r>
              <a:rPr sz="1200" spc="-10" dirty="0">
                <a:latin typeface="Times New Roman"/>
                <a:cs typeface="Times New Roman"/>
              </a:rPr>
              <a:t>of soil  behaviour </a:t>
            </a:r>
            <a:r>
              <a:rPr sz="1200" spc="-5" dirty="0">
                <a:latin typeface="Times New Roman"/>
                <a:cs typeface="Times New Roman"/>
              </a:rPr>
              <a:t>and the </a:t>
            </a:r>
            <a:r>
              <a:rPr sz="1200" spc="-10" dirty="0">
                <a:latin typeface="Times New Roman"/>
                <a:cs typeface="Times New Roman"/>
              </a:rPr>
              <a:t>application of this knowledge </a:t>
            </a:r>
            <a:r>
              <a:rPr sz="1200" spc="-5" dirty="0">
                <a:latin typeface="Times New Roman"/>
                <a:cs typeface="Times New Roman"/>
              </a:rPr>
              <a:t>in </a:t>
            </a:r>
            <a:r>
              <a:rPr sz="1200" spc="-10" dirty="0">
                <a:latin typeface="Times New Roman"/>
                <a:cs typeface="Times New Roman"/>
              </a:rPr>
              <a:t>engineering practice </a:t>
            </a:r>
            <a:r>
              <a:rPr sz="1200" spc="-5" dirty="0">
                <a:latin typeface="Times New Roman"/>
                <a:cs typeface="Times New Roman"/>
              </a:rPr>
              <a:t>(Bubble model, Brcelona  Basic </a:t>
            </a:r>
            <a:r>
              <a:rPr sz="1200" dirty="0">
                <a:latin typeface="Times New Roman"/>
                <a:cs typeface="Times New Roman"/>
              </a:rPr>
              <a:t>Model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BBM).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Times New Roman"/>
              <a:cs typeface="Times New Roman"/>
            </a:endParaRPr>
          </a:p>
          <a:p>
            <a:pPr marL="83820" algn="just">
              <a:lnSpc>
                <a:spcPts val="1405"/>
              </a:lnSpc>
            </a:pPr>
            <a:r>
              <a:rPr sz="1200" b="1" u="heavy" spc="-15" dirty="0">
                <a:latin typeface="Times New Roman"/>
                <a:cs typeface="Times New Roman"/>
              </a:rPr>
              <a:t>Geotechnical</a:t>
            </a:r>
            <a:r>
              <a:rPr sz="1200" b="1" u="heavy" spc="-65" dirty="0">
                <a:latin typeface="Times New Roman"/>
                <a:cs typeface="Times New Roman"/>
              </a:rPr>
              <a:t> </a:t>
            </a:r>
            <a:r>
              <a:rPr sz="1200" b="1" u="heavy" spc="-10" dirty="0">
                <a:latin typeface="Times New Roman"/>
                <a:cs typeface="Times New Roman"/>
              </a:rPr>
              <a:t>Engineering:</a:t>
            </a:r>
            <a:endParaRPr sz="1200">
              <a:latin typeface="Times New Roman"/>
              <a:cs typeface="Times New Roman"/>
            </a:endParaRPr>
          </a:p>
          <a:p>
            <a:pPr marL="83820" marR="5080" algn="just">
              <a:lnSpc>
                <a:spcPts val="1360"/>
              </a:lnSpc>
              <a:spcBef>
                <a:spcPts val="75"/>
              </a:spcBef>
            </a:pPr>
            <a:r>
              <a:rPr sz="1200" spc="-15" dirty="0">
                <a:latin typeface="Times New Roman"/>
                <a:cs typeface="Times New Roman"/>
              </a:rPr>
              <a:t>Geotechnical </a:t>
            </a:r>
            <a:r>
              <a:rPr sz="1200" spc="-5" dirty="0">
                <a:latin typeface="Times New Roman"/>
                <a:cs typeface="Times New Roman"/>
              </a:rPr>
              <a:t>Engineering is </a:t>
            </a:r>
            <a:r>
              <a:rPr sz="1200" spc="-10" dirty="0">
                <a:latin typeface="Times New Roman"/>
                <a:cs typeface="Times New Roman"/>
              </a:rPr>
              <a:t>studying the behaviour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10" dirty="0">
                <a:latin typeface="Times New Roman"/>
                <a:cs typeface="Times New Roman"/>
              </a:rPr>
              <a:t>soil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10" dirty="0">
                <a:latin typeface="Times New Roman"/>
                <a:cs typeface="Times New Roman"/>
              </a:rPr>
              <a:t>rock </a:t>
            </a:r>
            <a:r>
              <a:rPr sz="1200" dirty="0">
                <a:latin typeface="Times New Roman"/>
                <a:cs typeface="Times New Roman"/>
              </a:rPr>
              <a:t>including landfills, </a:t>
            </a:r>
            <a:r>
              <a:rPr sz="1200" spc="-5" dirty="0">
                <a:latin typeface="Times New Roman"/>
                <a:cs typeface="Times New Roman"/>
              </a:rPr>
              <a:t>Soil-  Structure Interaction, Advances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Offshore Geotechnics, Transportation Geotechnics,  environmental geotechnics (see Figure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1.7)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18846" y="8982988"/>
            <a:ext cx="1421130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Times New Roman"/>
                <a:cs typeface="Times New Roman"/>
              </a:rPr>
              <a:t>Figure </a:t>
            </a:r>
            <a:r>
              <a:rPr sz="1000" b="1" dirty="0">
                <a:latin typeface="Times New Roman"/>
                <a:cs typeface="Times New Roman"/>
              </a:rPr>
              <a:t>1.1  </a:t>
            </a:r>
            <a:r>
              <a:rPr sz="1100" b="1" spc="-5" dirty="0">
                <a:latin typeface="Times New Roman"/>
                <a:cs typeface="Times New Roman"/>
              </a:rPr>
              <a:t>Built </a:t>
            </a:r>
            <a:r>
              <a:rPr sz="1100" b="1" dirty="0">
                <a:latin typeface="Times New Roman"/>
                <a:cs typeface="Times New Roman"/>
              </a:rPr>
              <a:t>on</a:t>
            </a:r>
            <a:r>
              <a:rPr sz="1100" b="1" spc="-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Times New Roman"/>
                <a:cs typeface="Times New Roman"/>
              </a:rPr>
              <a:t>Soil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62053" y="8982963"/>
            <a:ext cx="1388110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Times New Roman"/>
                <a:cs typeface="Times New Roman"/>
              </a:rPr>
              <a:t>Figure </a:t>
            </a:r>
            <a:r>
              <a:rPr sz="1000" b="1" dirty="0">
                <a:latin typeface="Times New Roman"/>
                <a:cs typeface="Times New Roman"/>
              </a:rPr>
              <a:t>1.2  </a:t>
            </a:r>
            <a:r>
              <a:rPr sz="1100" b="1" spc="-5" dirty="0">
                <a:latin typeface="Times New Roman"/>
                <a:cs typeface="Times New Roman"/>
              </a:rPr>
              <a:t>Built in</a:t>
            </a:r>
            <a:r>
              <a:rPr sz="1100" b="1" spc="-11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Times New Roman"/>
                <a:cs typeface="Times New Roman"/>
              </a:rPr>
              <a:t>Soil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2558" y="6970776"/>
            <a:ext cx="3260661" cy="19918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56519" y="6815416"/>
            <a:ext cx="2872162" cy="21539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4"/>
              </a:lnSpc>
            </a:pPr>
            <a:r>
              <a:rPr spc="-5" dirty="0"/>
              <a:t>Ahmed M. </a:t>
            </a:r>
            <a:r>
              <a:rPr dirty="0"/>
              <a:t>Hasan, </a:t>
            </a:r>
            <a:r>
              <a:rPr spc="-5" dirty="0"/>
              <a:t>PhD, Geotechnical Specialist, College </a:t>
            </a:r>
            <a:r>
              <a:rPr dirty="0"/>
              <a:t>of </a:t>
            </a:r>
            <a:r>
              <a:rPr spc="-5" dirty="0"/>
              <a:t>Engineering </a:t>
            </a:r>
            <a:r>
              <a:rPr dirty="0"/>
              <a:t>– </a:t>
            </a:r>
            <a:r>
              <a:rPr spc="-5" dirty="0"/>
              <a:t>Salahaddin</a:t>
            </a:r>
            <a:r>
              <a:rPr spc="110" dirty="0"/>
              <a:t> </a:t>
            </a:r>
            <a:r>
              <a:rPr spc="-5" dirty="0"/>
              <a:t>University-Erbil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18792" y="2530347"/>
            <a:ext cx="615950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Times New Roman"/>
                <a:cs typeface="Times New Roman"/>
              </a:rPr>
              <a:t>Figure</a:t>
            </a:r>
            <a:r>
              <a:rPr sz="1100" b="1" spc="-10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1.3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10669" y="2530347"/>
            <a:ext cx="73215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Times New Roman"/>
                <a:cs typeface="Times New Roman"/>
              </a:rPr>
              <a:t>Built </a:t>
            </a:r>
            <a:r>
              <a:rPr sz="1100" b="1" dirty="0">
                <a:latin typeface="Times New Roman"/>
                <a:cs typeface="Times New Roman"/>
              </a:rPr>
              <a:t>in</a:t>
            </a:r>
            <a:r>
              <a:rPr sz="1100" b="1" spc="-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Times New Roman"/>
                <a:cs typeface="Times New Roman"/>
              </a:rPr>
              <a:t>Soil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69967" y="2530347"/>
            <a:ext cx="149669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Times New Roman"/>
                <a:cs typeface="Times New Roman"/>
              </a:rPr>
              <a:t>Figure </a:t>
            </a:r>
            <a:r>
              <a:rPr sz="1000" b="1" spc="-5" dirty="0">
                <a:latin typeface="Times New Roman"/>
                <a:cs typeface="Times New Roman"/>
              </a:rPr>
              <a:t>1.4  </a:t>
            </a:r>
            <a:r>
              <a:rPr sz="1100" b="1" spc="-5" dirty="0">
                <a:latin typeface="Times New Roman"/>
                <a:cs typeface="Times New Roman"/>
              </a:rPr>
              <a:t>built </a:t>
            </a:r>
            <a:r>
              <a:rPr sz="1100" b="1" dirty="0">
                <a:latin typeface="Times New Roman"/>
                <a:cs typeface="Times New Roman"/>
              </a:rPr>
              <a:t>with</a:t>
            </a:r>
            <a:r>
              <a:rPr sz="1100" b="1" spc="-50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Times New Roman"/>
                <a:cs typeface="Times New Roman"/>
              </a:rPr>
              <a:t>soil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16993" y="4581590"/>
            <a:ext cx="149669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Times New Roman"/>
                <a:cs typeface="Times New Roman"/>
              </a:rPr>
              <a:t>Figure </a:t>
            </a:r>
            <a:r>
              <a:rPr sz="1000" b="1" dirty="0">
                <a:latin typeface="Times New Roman"/>
                <a:cs typeface="Times New Roman"/>
              </a:rPr>
              <a:t>1.5  </a:t>
            </a:r>
            <a:r>
              <a:rPr sz="1100" b="1" spc="-5" dirty="0">
                <a:latin typeface="Times New Roman"/>
                <a:cs typeface="Times New Roman"/>
              </a:rPr>
              <a:t>built </a:t>
            </a:r>
            <a:r>
              <a:rPr sz="1100" b="1" dirty="0">
                <a:latin typeface="Times New Roman"/>
                <a:cs typeface="Times New Roman"/>
              </a:rPr>
              <a:t>with</a:t>
            </a:r>
            <a:r>
              <a:rPr sz="1100" b="1" spc="-110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Times New Roman"/>
                <a:cs typeface="Times New Roman"/>
              </a:rPr>
              <a:t>soil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67432" y="6739635"/>
            <a:ext cx="246824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Times New Roman"/>
                <a:cs typeface="Times New Roman"/>
              </a:rPr>
              <a:t>Figure </a:t>
            </a:r>
            <a:r>
              <a:rPr sz="1000" b="1" dirty="0">
                <a:latin typeface="Times New Roman"/>
                <a:cs typeface="Times New Roman"/>
              </a:rPr>
              <a:t>1.6  </a:t>
            </a:r>
            <a:r>
              <a:rPr sz="1100" b="1" spc="-5" dirty="0">
                <a:latin typeface="Times New Roman"/>
                <a:cs typeface="Times New Roman"/>
              </a:rPr>
              <a:t>supported by: retaining</a:t>
            </a:r>
            <a:r>
              <a:rPr sz="1100" b="1" spc="-8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walls,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7191" y="8978391"/>
            <a:ext cx="375221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Times New Roman"/>
                <a:cs typeface="Times New Roman"/>
              </a:rPr>
              <a:t>Figure 1.7  </a:t>
            </a:r>
            <a:r>
              <a:rPr sz="1100" b="1" spc="-5" dirty="0">
                <a:latin typeface="Times New Roman"/>
                <a:cs typeface="Times New Roman"/>
              </a:rPr>
              <a:t>Examples </a:t>
            </a:r>
            <a:r>
              <a:rPr sz="1100" b="1" spc="-10" dirty="0">
                <a:latin typeface="Times New Roman"/>
                <a:cs typeface="Times New Roman"/>
              </a:rPr>
              <a:t>of </a:t>
            </a:r>
            <a:r>
              <a:rPr sz="1100" b="1" spc="-5" dirty="0">
                <a:latin typeface="Times New Roman"/>
                <a:cs typeface="Times New Roman"/>
              </a:rPr>
              <a:t>geotechnical Engineering</a:t>
            </a:r>
            <a:r>
              <a:rPr sz="1100" b="1" spc="7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Times New Roman"/>
                <a:cs typeface="Times New Roman"/>
              </a:rPr>
              <a:t>construction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0400" y="780313"/>
            <a:ext cx="6197695" cy="1726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4463" y="2728939"/>
            <a:ext cx="6247383" cy="18637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5162" y="4882887"/>
            <a:ext cx="2466962" cy="18472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09860" y="4776533"/>
            <a:ext cx="3057486" cy="19513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0400" y="7090409"/>
            <a:ext cx="6191383" cy="18812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4"/>
              </a:lnSpc>
            </a:pPr>
            <a:r>
              <a:rPr spc="-5" dirty="0"/>
              <a:t>Ahmed M. </a:t>
            </a:r>
            <a:r>
              <a:rPr dirty="0"/>
              <a:t>Hasan, </a:t>
            </a:r>
            <a:r>
              <a:rPr spc="-5" dirty="0"/>
              <a:t>PhD, Geotechnical Specialist, College </a:t>
            </a:r>
            <a:r>
              <a:rPr dirty="0"/>
              <a:t>of </a:t>
            </a:r>
            <a:r>
              <a:rPr spc="-5" dirty="0"/>
              <a:t>Engineering </a:t>
            </a:r>
            <a:r>
              <a:rPr dirty="0"/>
              <a:t>– </a:t>
            </a:r>
            <a:r>
              <a:rPr spc="-5" dirty="0"/>
              <a:t>Salahaddin</a:t>
            </a:r>
            <a:r>
              <a:rPr spc="110" dirty="0"/>
              <a:t> </a:t>
            </a:r>
            <a:r>
              <a:rPr spc="-5" dirty="0"/>
              <a:t>University-Erbil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4"/>
              </a:lnSpc>
            </a:pPr>
            <a:r>
              <a:rPr spc="-5" dirty="0"/>
              <a:t>Ahmed M. </a:t>
            </a:r>
            <a:r>
              <a:rPr dirty="0"/>
              <a:t>Hasan, </a:t>
            </a:r>
            <a:r>
              <a:rPr spc="-5" dirty="0"/>
              <a:t>PhD, Geotechnical Specialist, College </a:t>
            </a:r>
            <a:r>
              <a:rPr dirty="0"/>
              <a:t>of </a:t>
            </a:r>
            <a:r>
              <a:rPr spc="-5" dirty="0"/>
              <a:t>Engineering </a:t>
            </a:r>
            <a:r>
              <a:rPr dirty="0"/>
              <a:t>– </a:t>
            </a:r>
            <a:r>
              <a:rPr spc="-5" dirty="0"/>
              <a:t>Salahaddin</a:t>
            </a:r>
            <a:r>
              <a:rPr spc="110" dirty="0"/>
              <a:t> </a:t>
            </a:r>
            <a:r>
              <a:rPr spc="-5" dirty="0"/>
              <a:t>University-Erbil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647191" y="767079"/>
            <a:ext cx="6237605" cy="2332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1.2 </a:t>
            </a:r>
            <a:r>
              <a:rPr sz="1400" b="1" spc="-5" dirty="0">
                <a:latin typeface="Times New Roman"/>
                <a:cs typeface="Times New Roman"/>
              </a:rPr>
              <a:t>Uniqueness </a:t>
            </a:r>
            <a:r>
              <a:rPr sz="1400" b="1" dirty="0">
                <a:latin typeface="Times New Roman"/>
                <a:cs typeface="Times New Roman"/>
              </a:rPr>
              <a:t>of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soils</a:t>
            </a:r>
            <a:endParaRPr sz="1400">
              <a:latin typeface="Times New Roman"/>
              <a:cs typeface="Times New Roman"/>
            </a:endParaRPr>
          </a:p>
          <a:p>
            <a:pPr marL="83820" marR="5080">
              <a:lnSpc>
                <a:spcPts val="1370"/>
              </a:lnSpc>
              <a:spcBef>
                <a:spcPts val="265"/>
              </a:spcBef>
            </a:pPr>
            <a:r>
              <a:rPr sz="1200" dirty="0">
                <a:latin typeface="Times New Roman"/>
                <a:cs typeface="Times New Roman"/>
              </a:rPr>
              <a:t>Soil is a very unique </a:t>
            </a:r>
            <a:r>
              <a:rPr sz="1200" spc="-5" dirty="0">
                <a:latin typeface="Times New Roman"/>
                <a:cs typeface="Times New Roman"/>
              </a:rPr>
              <a:t>material and complex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nature. The </a:t>
            </a:r>
            <a:r>
              <a:rPr sz="1200" dirty="0">
                <a:latin typeface="Times New Roman"/>
                <a:cs typeface="Times New Roman"/>
              </a:rPr>
              <a:t>unique </a:t>
            </a:r>
            <a:r>
              <a:rPr sz="1200" spc="-5" dirty="0">
                <a:latin typeface="Times New Roman"/>
                <a:cs typeface="Times New Roman"/>
              </a:rPr>
              <a:t>characteristics </a:t>
            </a:r>
            <a:r>
              <a:rPr sz="1200" dirty="0">
                <a:latin typeface="Times New Roman"/>
                <a:cs typeface="Times New Roman"/>
              </a:rPr>
              <a:t>of soils </a:t>
            </a:r>
            <a:r>
              <a:rPr sz="1200" spc="-5" dirty="0">
                <a:latin typeface="Times New Roman"/>
                <a:cs typeface="Times New Roman"/>
              </a:rPr>
              <a:t>are as  follows:</a:t>
            </a:r>
            <a:endParaRPr sz="1200">
              <a:latin typeface="Times New Roman"/>
              <a:cs typeface="Times New Roman"/>
            </a:endParaRPr>
          </a:p>
          <a:p>
            <a:pPr marL="245745" indent="-161925">
              <a:lnSpc>
                <a:spcPts val="1280"/>
              </a:lnSpc>
              <a:buAutoNum type="arabicPeriod"/>
              <a:tabLst>
                <a:tab pos="246379" algn="l"/>
              </a:tabLst>
            </a:pPr>
            <a:r>
              <a:rPr sz="1200" spc="-15" dirty="0">
                <a:latin typeface="Times New Roman"/>
                <a:cs typeface="Times New Roman"/>
              </a:rPr>
              <a:t>It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not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solid,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continuous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material,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but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rather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composed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three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different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constituents: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solid</a:t>
            </a:r>
            <a:endParaRPr sz="1200">
              <a:latin typeface="Times New Roman"/>
              <a:cs typeface="Times New Roman"/>
            </a:endParaRPr>
          </a:p>
          <a:p>
            <a:pPr marL="83820">
              <a:lnSpc>
                <a:spcPts val="1360"/>
              </a:lnSpc>
            </a:pPr>
            <a:r>
              <a:rPr sz="1200" spc="-5" dirty="0">
                <a:latin typeface="Times New Roman"/>
                <a:cs typeface="Times New Roman"/>
              </a:rPr>
              <a:t>(grain), water, and air, </a:t>
            </a:r>
            <a:r>
              <a:rPr sz="1200" dirty="0">
                <a:latin typeface="Times New Roman"/>
                <a:cs typeface="Times New Roman"/>
              </a:rPr>
              <a:t>and is thus </a:t>
            </a:r>
            <a:r>
              <a:rPr sz="1200" spc="-5" dirty="0">
                <a:latin typeface="Times New Roman"/>
                <a:cs typeface="Times New Roman"/>
              </a:rPr>
              <a:t>an aggregated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material.</a:t>
            </a:r>
            <a:endParaRPr sz="1200">
              <a:latin typeface="Times New Roman"/>
              <a:cs typeface="Times New Roman"/>
            </a:endParaRPr>
          </a:p>
          <a:p>
            <a:pPr marL="236220" indent="-152400">
              <a:lnSpc>
                <a:spcPts val="1360"/>
              </a:lnSpc>
              <a:buAutoNum type="arabicPeriod" startAt="2"/>
              <a:tabLst>
                <a:tab pos="236854" algn="l"/>
              </a:tabLst>
            </a:pPr>
            <a:r>
              <a:rPr sz="1200" spc="-5" dirty="0">
                <a:latin typeface="Times New Roman"/>
                <a:cs typeface="Times New Roman"/>
              </a:rPr>
              <a:t>Particle </a:t>
            </a:r>
            <a:r>
              <a:rPr sz="1200" dirty="0">
                <a:latin typeface="Times New Roman"/>
                <a:cs typeface="Times New Roman"/>
              </a:rPr>
              <a:t>sizes </a:t>
            </a:r>
            <a:r>
              <a:rPr sz="1200" spc="-5" dirty="0">
                <a:latin typeface="Times New Roman"/>
                <a:cs typeface="Times New Roman"/>
              </a:rPr>
              <a:t>have significant influence </a:t>
            </a:r>
            <a:r>
              <a:rPr sz="1200" dirty="0">
                <a:latin typeface="Times New Roman"/>
                <a:cs typeface="Times New Roman"/>
              </a:rPr>
              <a:t>on soil </a:t>
            </a:r>
            <a:r>
              <a:rPr sz="1200" spc="-5" dirty="0">
                <a:latin typeface="Times New Roman"/>
                <a:cs typeface="Times New Roman"/>
              </a:rPr>
              <a:t>behavior from granular </a:t>
            </a:r>
            <a:r>
              <a:rPr sz="1200" dirty="0">
                <a:latin typeface="Times New Roman"/>
                <a:cs typeface="Times New Roman"/>
              </a:rPr>
              <a:t>soil to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clay.</a:t>
            </a:r>
            <a:endParaRPr sz="1200">
              <a:latin typeface="Times New Roman"/>
              <a:cs typeface="Times New Roman"/>
            </a:endParaRPr>
          </a:p>
          <a:p>
            <a:pPr marL="236220" indent="-152400">
              <a:lnSpc>
                <a:spcPts val="1355"/>
              </a:lnSpc>
              <a:buAutoNum type="arabicPeriod" startAt="2"/>
              <a:tabLst>
                <a:tab pos="236854" algn="l"/>
              </a:tabLst>
            </a:pPr>
            <a:r>
              <a:rPr sz="1200" spc="-5" dirty="0">
                <a:latin typeface="Times New Roman"/>
                <a:cs typeface="Times New Roman"/>
              </a:rPr>
              <a:t>The amount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water </a:t>
            </a:r>
            <a:r>
              <a:rPr sz="1200" dirty="0">
                <a:latin typeface="Times New Roman"/>
                <a:cs typeface="Times New Roman"/>
              </a:rPr>
              <a:t>also </a:t>
            </a:r>
            <a:r>
              <a:rPr sz="1200" spc="-5" dirty="0">
                <a:latin typeface="Times New Roman"/>
                <a:cs typeface="Times New Roman"/>
              </a:rPr>
              <a:t>plays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5" dirty="0">
                <a:latin typeface="Times New Roman"/>
                <a:cs typeface="Times New Roman"/>
              </a:rPr>
              <a:t>very </a:t>
            </a:r>
            <a:r>
              <a:rPr sz="1200" dirty="0">
                <a:latin typeface="Times New Roman"/>
                <a:cs typeface="Times New Roman"/>
              </a:rPr>
              <a:t>important </a:t>
            </a:r>
            <a:r>
              <a:rPr sz="1200" spc="-5" dirty="0">
                <a:latin typeface="Times New Roman"/>
                <a:cs typeface="Times New Roman"/>
              </a:rPr>
              <a:t>role </a:t>
            </a:r>
            <a:r>
              <a:rPr sz="1200" dirty="0">
                <a:latin typeface="Times New Roman"/>
                <a:cs typeface="Times New Roman"/>
              </a:rPr>
              <a:t>in soil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behavior.</a:t>
            </a:r>
            <a:endParaRPr sz="1200">
              <a:latin typeface="Times New Roman"/>
              <a:cs typeface="Times New Roman"/>
            </a:endParaRPr>
          </a:p>
          <a:p>
            <a:pPr marL="238125" indent="-154305">
              <a:lnSpc>
                <a:spcPts val="1360"/>
              </a:lnSpc>
              <a:buAutoNum type="arabicPeriod" startAt="2"/>
              <a:tabLst>
                <a:tab pos="238760" algn="l"/>
              </a:tabLst>
            </a:pPr>
            <a:r>
              <a:rPr sz="1200" spc="-10" dirty="0">
                <a:latin typeface="Times New Roman"/>
                <a:cs typeface="Times New Roman"/>
              </a:rPr>
              <a:t>Its </a:t>
            </a:r>
            <a:r>
              <a:rPr sz="1200" spc="-5" dirty="0">
                <a:latin typeface="Times New Roman"/>
                <a:cs typeface="Times New Roman"/>
              </a:rPr>
              <a:t>stress–strain relation </a:t>
            </a:r>
            <a:r>
              <a:rPr sz="1200" dirty="0">
                <a:latin typeface="Times New Roman"/>
                <a:cs typeface="Times New Roman"/>
              </a:rPr>
              <a:t>is not </a:t>
            </a:r>
            <a:r>
              <a:rPr sz="1200" spc="-5" dirty="0">
                <a:latin typeface="Times New Roman"/>
                <a:cs typeface="Times New Roman"/>
              </a:rPr>
              <a:t>linear from </a:t>
            </a:r>
            <a:r>
              <a:rPr sz="1200" dirty="0">
                <a:latin typeface="Times New Roman"/>
                <a:cs typeface="Times New Roman"/>
              </a:rPr>
              <a:t>the small </a:t>
            </a:r>
            <a:r>
              <a:rPr sz="1200" spc="-5" dirty="0">
                <a:latin typeface="Times New Roman"/>
                <a:cs typeface="Times New Roman"/>
              </a:rPr>
              <a:t>strain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levels.</a:t>
            </a:r>
            <a:endParaRPr sz="1200">
              <a:latin typeface="Times New Roman"/>
              <a:cs typeface="Times New Roman"/>
            </a:endParaRPr>
          </a:p>
          <a:p>
            <a:pPr marL="238125" indent="-154305">
              <a:lnSpc>
                <a:spcPts val="1360"/>
              </a:lnSpc>
              <a:buAutoNum type="arabicPeriod" startAt="2"/>
              <a:tabLst>
                <a:tab pos="238760" algn="l"/>
              </a:tabLst>
            </a:pPr>
            <a:r>
              <a:rPr sz="1200" spc="-10" dirty="0">
                <a:latin typeface="Times New Roman"/>
                <a:cs typeface="Times New Roman"/>
              </a:rPr>
              <a:t>Its </a:t>
            </a:r>
            <a:r>
              <a:rPr sz="1200" dirty="0">
                <a:latin typeface="Times New Roman"/>
                <a:cs typeface="Times New Roman"/>
              </a:rPr>
              <a:t>pore </a:t>
            </a:r>
            <a:r>
              <a:rPr sz="1200" spc="-5" dirty="0">
                <a:latin typeface="Times New Roman"/>
                <a:cs typeface="Times New Roman"/>
              </a:rPr>
              <a:t>spaces possess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capability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water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flow.</a:t>
            </a:r>
            <a:endParaRPr sz="1200">
              <a:latin typeface="Times New Roman"/>
              <a:cs typeface="Times New Roman"/>
            </a:endParaRPr>
          </a:p>
          <a:p>
            <a:pPr marL="238125" indent="-154305">
              <a:lnSpc>
                <a:spcPts val="1355"/>
              </a:lnSpc>
              <a:buAutoNum type="arabicPeriod" startAt="2"/>
              <a:tabLst>
                <a:tab pos="238760" algn="l"/>
              </a:tabLst>
            </a:pPr>
            <a:r>
              <a:rPr sz="1200" spc="-15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has time-dependent characteristics; that </a:t>
            </a:r>
            <a:r>
              <a:rPr sz="1200" dirty="0">
                <a:latin typeface="Times New Roman"/>
                <a:cs typeface="Times New Roman"/>
              </a:rPr>
              <a:t>is, it is </a:t>
            </a:r>
            <a:r>
              <a:rPr sz="1200" spc="-5" dirty="0">
                <a:latin typeface="Times New Roman"/>
                <a:cs typeface="Times New Roman"/>
              </a:rPr>
              <a:t>susceptible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1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creep.</a:t>
            </a:r>
            <a:endParaRPr sz="1200">
              <a:latin typeface="Times New Roman"/>
              <a:cs typeface="Times New Roman"/>
            </a:endParaRPr>
          </a:p>
          <a:p>
            <a:pPr marL="238125" indent="-154305">
              <a:lnSpc>
                <a:spcPts val="1360"/>
              </a:lnSpc>
              <a:buAutoNum type="arabicPeriod" startAt="2"/>
              <a:tabLst>
                <a:tab pos="238760" algn="l"/>
              </a:tabLst>
            </a:pPr>
            <a:r>
              <a:rPr sz="1200" spc="-15" dirty="0">
                <a:latin typeface="Times New Roman"/>
                <a:cs typeface="Times New Roman"/>
              </a:rPr>
              <a:t>It </a:t>
            </a:r>
            <a:r>
              <a:rPr sz="1200" dirty="0">
                <a:latin typeface="Times New Roman"/>
                <a:cs typeface="Times New Roman"/>
              </a:rPr>
              <a:t>swells </a:t>
            </a:r>
            <a:r>
              <a:rPr sz="1200" spc="-5" dirty="0">
                <a:latin typeface="Times New Roman"/>
                <a:cs typeface="Times New Roman"/>
              </a:rPr>
              <a:t>when wetted </a:t>
            </a:r>
            <a:r>
              <a:rPr sz="1200" dirty="0">
                <a:latin typeface="Times New Roman"/>
                <a:cs typeface="Times New Roman"/>
              </a:rPr>
              <a:t>or </a:t>
            </a:r>
            <a:r>
              <a:rPr sz="1200" spc="-5" dirty="0">
                <a:latin typeface="Times New Roman"/>
                <a:cs typeface="Times New Roman"/>
              </a:rPr>
              <a:t>shrinks when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dried.</a:t>
            </a:r>
            <a:endParaRPr sz="1200">
              <a:latin typeface="Times New Roman"/>
              <a:cs typeface="Times New Roman"/>
            </a:endParaRPr>
          </a:p>
          <a:p>
            <a:pPr marL="238125" indent="-154305">
              <a:lnSpc>
                <a:spcPts val="1360"/>
              </a:lnSpc>
              <a:buAutoNum type="arabicPeriod" startAt="2"/>
              <a:tabLst>
                <a:tab pos="238760" algn="l"/>
              </a:tabLst>
            </a:pPr>
            <a:r>
              <a:rPr sz="1200" spc="-15" dirty="0">
                <a:latin typeface="Times New Roman"/>
                <a:cs typeface="Times New Roman"/>
              </a:rPr>
              <a:t>It </a:t>
            </a:r>
            <a:r>
              <a:rPr sz="1200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an anisotropic material </a:t>
            </a:r>
            <a:r>
              <a:rPr sz="1200" dirty="0">
                <a:latin typeface="Times New Roman"/>
                <a:cs typeface="Times New Roman"/>
              </a:rPr>
              <a:t>due to the </a:t>
            </a:r>
            <a:r>
              <a:rPr sz="1200" spc="-5" dirty="0">
                <a:latin typeface="Times New Roman"/>
                <a:cs typeface="Times New Roman"/>
              </a:rPr>
              <a:t>particle </a:t>
            </a:r>
            <a:r>
              <a:rPr sz="1200" dirty="0">
                <a:latin typeface="Times New Roman"/>
                <a:cs typeface="Times New Roman"/>
              </a:rPr>
              <a:t>shapes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the depositional </a:t>
            </a:r>
            <a:r>
              <a:rPr sz="1200" spc="-5" dirty="0">
                <a:latin typeface="Times New Roman"/>
                <a:cs typeface="Times New Roman"/>
              </a:rPr>
              <a:t>direction under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gravity.</a:t>
            </a:r>
            <a:endParaRPr sz="1200">
              <a:latin typeface="Times New Roman"/>
              <a:cs typeface="Times New Roman"/>
            </a:endParaRPr>
          </a:p>
          <a:p>
            <a:pPr marL="238125" indent="-154305">
              <a:lnSpc>
                <a:spcPts val="1400"/>
              </a:lnSpc>
              <a:buAutoNum type="arabicPeriod" startAt="2"/>
              <a:tabLst>
                <a:tab pos="238760" algn="l"/>
              </a:tabLst>
            </a:pPr>
            <a:r>
              <a:rPr sz="1200" spc="-15" dirty="0">
                <a:latin typeface="Times New Roman"/>
                <a:cs typeface="Times New Roman"/>
              </a:rPr>
              <a:t>It </a:t>
            </a:r>
            <a:r>
              <a:rPr sz="1200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also </a:t>
            </a:r>
            <a:r>
              <a:rPr sz="1200" dirty="0">
                <a:latin typeface="Times New Roman"/>
                <a:cs typeface="Times New Roman"/>
              </a:rPr>
              <a:t>spatially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nonhomogeneous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191" y="3546855"/>
            <a:ext cx="6276340" cy="5824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0670" lvl="1" indent="-267970" algn="just">
              <a:lnSpc>
                <a:spcPct val="100000"/>
              </a:lnSpc>
              <a:buFont typeface="Times New Roman"/>
              <a:buAutoNum type="arabicPeriod" startAt="3"/>
              <a:tabLst>
                <a:tab pos="281305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Examples </a:t>
            </a:r>
            <a:r>
              <a:rPr sz="1400" b="1" dirty="0">
                <a:latin typeface="Times New Roman"/>
                <a:cs typeface="Times New Roman"/>
              </a:rPr>
              <a:t>of </a:t>
            </a:r>
            <a:r>
              <a:rPr sz="1400" b="1" spc="-5" dirty="0">
                <a:latin typeface="Times New Roman"/>
                <a:cs typeface="Times New Roman"/>
              </a:rPr>
              <a:t>Soil Mechanics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problems</a:t>
            </a:r>
            <a:endParaRPr sz="1400">
              <a:latin typeface="Times New Roman"/>
              <a:cs typeface="Times New Roman"/>
            </a:endParaRPr>
          </a:p>
          <a:p>
            <a:pPr marL="83820" marR="45720">
              <a:lnSpc>
                <a:spcPts val="1360"/>
              </a:lnSpc>
              <a:spcBef>
                <a:spcPts val="285"/>
              </a:spcBef>
            </a:pPr>
            <a:r>
              <a:rPr sz="1200" spc="-5" dirty="0">
                <a:latin typeface="Times New Roman"/>
                <a:cs typeface="Times New Roman"/>
              </a:rPr>
              <a:t>Engineers have </a:t>
            </a:r>
            <a:r>
              <a:rPr sz="1200" dirty="0">
                <a:latin typeface="Times New Roman"/>
                <a:cs typeface="Times New Roman"/>
              </a:rPr>
              <a:t>to deal </a:t>
            </a:r>
            <a:r>
              <a:rPr sz="1200" spc="-5" dirty="0">
                <a:latin typeface="Times New Roman"/>
                <a:cs typeface="Times New Roman"/>
              </a:rPr>
              <a:t>with </a:t>
            </a:r>
            <a:r>
              <a:rPr sz="1200" dirty="0">
                <a:latin typeface="Times New Roman"/>
                <a:cs typeface="Times New Roman"/>
              </a:rPr>
              <a:t>many </a:t>
            </a:r>
            <a:r>
              <a:rPr sz="1200" spc="-5" dirty="0">
                <a:latin typeface="Times New Roman"/>
                <a:cs typeface="Times New Roman"/>
              </a:rPr>
              <a:t>challenging </a:t>
            </a:r>
            <a:r>
              <a:rPr sz="1200" dirty="0">
                <a:latin typeface="Times New Roman"/>
                <a:cs typeface="Times New Roman"/>
              </a:rPr>
              <a:t>soil </a:t>
            </a:r>
            <a:r>
              <a:rPr sz="1200" spc="-5" dirty="0">
                <a:latin typeface="Times New Roman"/>
                <a:cs typeface="Times New Roman"/>
              </a:rPr>
              <a:t>mechanics problems even at present, as well as  </a:t>
            </a:r>
            <a:r>
              <a:rPr sz="1200" dirty="0">
                <a:latin typeface="Times New Roman"/>
                <a:cs typeface="Times New Roman"/>
              </a:rPr>
              <a:t>in the </a:t>
            </a:r>
            <a:r>
              <a:rPr sz="1200" spc="-5" dirty="0">
                <a:latin typeface="Times New Roman"/>
                <a:cs typeface="Times New Roman"/>
              </a:rPr>
              <a:t>past. A few historical and interesting cases are presented </a:t>
            </a:r>
            <a:r>
              <a:rPr sz="1200" dirty="0">
                <a:latin typeface="Times New Roman"/>
                <a:cs typeface="Times New Roman"/>
              </a:rPr>
              <a:t>in the </a:t>
            </a:r>
            <a:r>
              <a:rPr sz="1200" spc="-5" dirty="0">
                <a:latin typeface="Times New Roman"/>
                <a:cs typeface="Times New Roman"/>
              </a:rPr>
              <a:t>following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subsections.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Times New Roman"/>
              <a:cs typeface="Times New Roman"/>
            </a:endParaRPr>
          </a:p>
          <a:p>
            <a:pPr marL="355600" lvl="2" indent="-342900" algn="just">
              <a:lnSpc>
                <a:spcPct val="100000"/>
              </a:lnSpc>
              <a:buClr>
                <a:srgbClr val="C00000"/>
              </a:buClr>
              <a:buFont typeface="Times New Roman"/>
              <a:buAutoNum type="arabicPeriod"/>
              <a:tabLst>
                <a:tab pos="355600" algn="l"/>
              </a:tabLst>
            </a:pP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Leaning Tower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1200" b="1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Pisa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580"/>
              </a:lnSpc>
              <a:spcBef>
                <a:spcPts val="55"/>
              </a:spcBef>
            </a:pPr>
            <a:r>
              <a:rPr sz="1200" spc="-5" dirty="0">
                <a:latin typeface="Times New Roman"/>
                <a:cs typeface="Times New Roman"/>
              </a:rPr>
              <a:t>This famous </a:t>
            </a:r>
            <a:r>
              <a:rPr sz="1200" dirty="0">
                <a:latin typeface="Times New Roman"/>
                <a:cs typeface="Times New Roman"/>
              </a:rPr>
              <a:t>building </a:t>
            </a:r>
            <a:r>
              <a:rPr sz="1200" spc="-5" dirty="0">
                <a:latin typeface="Times New Roman"/>
                <a:cs typeface="Times New Roman"/>
              </a:rPr>
              <a:t>illustrates historical </a:t>
            </a:r>
            <a:r>
              <a:rPr sz="1200" dirty="0">
                <a:latin typeface="Times New Roman"/>
                <a:cs typeface="Times New Roman"/>
              </a:rPr>
              <a:t>soil </a:t>
            </a:r>
            <a:r>
              <a:rPr sz="1200" spc="-5" dirty="0">
                <a:latin typeface="Times New Roman"/>
                <a:cs typeface="Times New Roman"/>
              </a:rPr>
              <a:t>mechanics problems. The </a:t>
            </a:r>
            <a:r>
              <a:rPr sz="1200" dirty="0">
                <a:latin typeface="Times New Roman"/>
                <a:cs typeface="Times New Roman"/>
              </a:rPr>
              <a:t>56 m </a:t>
            </a:r>
            <a:r>
              <a:rPr sz="1200" spc="-5" dirty="0">
                <a:latin typeface="Times New Roman"/>
                <a:cs typeface="Times New Roman"/>
              </a:rPr>
              <a:t>high bell tower at Pisa,  </a:t>
            </a:r>
            <a:r>
              <a:rPr sz="1200" dirty="0">
                <a:latin typeface="Times New Roman"/>
                <a:cs typeface="Times New Roman"/>
              </a:rPr>
              <a:t>Italy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(see</a:t>
            </a:r>
            <a:r>
              <a:rPr sz="1200" spc="1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Figure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1.8),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leans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about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3.97°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3.9</a:t>
            </a:r>
            <a:r>
              <a:rPr sz="1200" spc="1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at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top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toward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south.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construction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580"/>
              </a:lnSpc>
              <a:spcBef>
                <a:spcPts val="15"/>
              </a:spcBef>
            </a:pPr>
            <a:r>
              <a:rPr sz="1200" spc="-5" dirty="0">
                <a:latin typeface="Times New Roman"/>
                <a:cs typeface="Times New Roman"/>
              </a:rPr>
              <a:t>tower started </a:t>
            </a:r>
            <a:r>
              <a:rPr sz="1200" dirty="0">
                <a:latin typeface="Times New Roman"/>
                <a:cs typeface="Times New Roman"/>
              </a:rPr>
              <a:t>in 1173 and </a:t>
            </a:r>
            <a:r>
              <a:rPr sz="1200" spc="-5" dirty="0">
                <a:latin typeface="Times New Roman"/>
                <a:cs typeface="Times New Roman"/>
              </a:rPr>
              <a:t>was completed </a:t>
            </a:r>
            <a:r>
              <a:rPr sz="1200" dirty="0">
                <a:latin typeface="Times New Roman"/>
                <a:cs typeface="Times New Roman"/>
              </a:rPr>
              <a:t>in 1372. </a:t>
            </a:r>
            <a:r>
              <a:rPr sz="1200" spc="-15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was reported </a:t>
            </a:r>
            <a:r>
              <a:rPr sz="1200" dirty="0">
                <a:latin typeface="Times New Roman"/>
                <a:cs typeface="Times New Roman"/>
              </a:rPr>
              <a:t>that the </a:t>
            </a:r>
            <a:r>
              <a:rPr sz="1200" spc="-5" dirty="0">
                <a:latin typeface="Times New Roman"/>
                <a:cs typeface="Times New Roman"/>
              </a:rPr>
              <a:t>tower started </a:t>
            </a:r>
            <a:r>
              <a:rPr sz="1200" dirty="0">
                <a:latin typeface="Times New Roman"/>
                <a:cs typeface="Times New Roman"/>
              </a:rPr>
              <a:t>to sink  unevenly </a:t>
            </a:r>
            <a:r>
              <a:rPr sz="1200" spc="-5" dirty="0">
                <a:latin typeface="Times New Roman"/>
                <a:cs typeface="Times New Roman"/>
              </a:rPr>
              <a:t>after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construction progressed </a:t>
            </a:r>
            <a:r>
              <a:rPr sz="1200" dirty="0">
                <a:latin typeface="Times New Roman"/>
                <a:cs typeface="Times New Roman"/>
              </a:rPr>
              <a:t>to the </a:t>
            </a:r>
            <a:r>
              <a:rPr sz="1200" spc="-5" dirty="0">
                <a:latin typeface="Times New Roman"/>
                <a:cs typeface="Times New Roman"/>
              </a:rPr>
              <a:t>third floor </a:t>
            </a:r>
            <a:r>
              <a:rPr sz="1200" dirty="0">
                <a:latin typeface="Times New Roman"/>
                <a:cs typeface="Times New Roman"/>
              </a:rPr>
              <a:t>in 1178 </a:t>
            </a:r>
            <a:r>
              <a:rPr sz="1200" spc="-5" dirty="0">
                <a:latin typeface="Times New Roman"/>
                <a:cs typeface="Times New Roman"/>
              </a:rPr>
              <a:t>and more floors were </a:t>
            </a:r>
            <a:r>
              <a:rPr sz="1200" dirty="0">
                <a:latin typeface="Times New Roman"/>
                <a:cs typeface="Times New Roman"/>
              </a:rPr>
              <a:t>built up to  </a:t>
            </a:r>
            <a:r>
              <a:rPr sz="1200" spc="-5" dirty="0">
                <a:latin typeface="Times New Roman"/>
                <a:cs typeface="Times New Roman"/>
              </a:rPr>
              <a:t>accommodate for </a:t>
            </a:r>
            <a:r>
              <a:rPr sz="1200" dirty="0">
                <a:latin typeface="Times New Roman"/>
                <a:cs typeface="Times New Roman"/>
              </a:rPr>
              <a:t>the tilt. </a:t>
            </a:r>
            <a:r>
              <a:rPr sz="1200" spc="-5" dirty="0">
                <a:latin typeface="Times New Roman"/>
                <a:cs typeface="Times New Roman"/>
              </a:rPr>
              <a:t>The lean </a:t>
            </a:r>
            <a:r>
              <a:rPr sz="1200" dirty="0">
                <a:latin typeface="Times New Roman"/>
                <a:cs typeface="Times New Roman"/>
              </a:rPr>
              <a:t>is obviously due to </a:t>
            </a:r>
            <a:r>
              <a:rPr sz="1200" spc="-5" dirty="0">
                <a:latin typeface="Times New Roman"/>
                <a:cs typeface="Times New Roman"/>
              </a:rPr>
              <a:t>uneven settlement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foundation </a:t>
            </a:r>
            <a:r>
              <a:rPr sz="1200" dirty="0">
                <a:latin typeface="Times New Roman"/>
                <a:cs typeface="Times New Roman"/>
              </a:rPr>
              <a:t>soil. </a:t>
            </a:r>
            <a:r>
              <a:rPr sz="1200" spc="-5" dirty="0">
                <a:latin typeface="Times New Roman"/>
                <a:cs typeface="Times New Roman"/>
              </a:rPr>
              <a:t>This  </a:t>
            </a:r>
            <a:r>
              <a:rPr sz="1200" dirty="0">
                <a:latin typeface="Times New Roman"/>
                <a:cs typeface="Times New Roman"/>
              </a:rPr>
              <a:t>time</a:t>
            </a:r>
            <a:r>
              <a:rPr sz="1200" spc="1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dependent</a:t>
            </a:r>
            <a:r>
              <a:rPr sz="1200" spc="1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settlement</a:t>
            </a:r>
            <a:r>
              <a:rPr sz="1200" spc="1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phenomenon</a:t>
            </a:r>
            <a:r>
              <a:rPr sz="1200" spc="1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1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called</a:t>
            </a:r>
            <a:r>
              <a:rPr sz="1200" spc="17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consolidation</a:t>
            </a:r>
            <a:r>
              <a:rPr sz="1200" b="1" spc="1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settlement</a:t>
            </a:r>
            <a:r>
              <a:rPr sz="1200" spc="1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1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clay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1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1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discussed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80"/>
              </a:spcBef>
            </a:pPr>
            <a:r>
              <a:rPr sz="1200" spc="-5" dirty="0">
                <a:latin typeface="Times New Roman"/>
                <a:cs typeface="Times New Roman"/>
              </a:rPr>
              <a:t>later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chapter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8.</a:t>
            </a:r>
            <a:endParaRPr sz="1200">
              <a:latin typeface="Times New Roman"/>
              <a:cs typeface="Times New Roman"/>
            </a:endParaRPr>
          </a:p>
          <a:p>
            <a:pPr marL="355600" lvl="2" indent="-342900" algn="just">
              <a:lnSpc>
                <a:spcPct val="100000"/>
              </a:lnSpc>
              <a:spcBef>
                <a:spcPts val="1165"/>
              </a:spcBef>
              <a:buClr>
                <a:srgbClr val="C00000"/>
              </a:buClr>
              <a:buFont typeface="Times New Roman"/>
              <a:buAutoNum type="arabicPeriod" startAt="2"/>
              <a:tabLst>
                <a:tab pos="355600" algn="l"/>
              </a:tabLst>
            </a:pP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Liquefaction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: </a:t>
            </a: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Sand becomes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liquid </a:t>
            </a: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during</a:t>
            </a:r>
            <a:r>
              <a:rPr sz="12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Earthquake</a:t>
            </a:r>
            <a:endParaRPr sz="1200">
              <a:latin typeface="Times New Roman"/>
              <a:cs typeface="Times New Roman"/>
            </a:endParaRPr>
          </a:p>
          <a:p>
            <a:pPr marL="12700" marR="41275" algn="just">
              <a:lnSpc>
                <a:spcPts val="1380"/>
              </a:lnSpc>
              <a:spcBef>
                <a:spcPts val="200"/>
              </a:spcBef>
            </a:pPr>
            <a:r>
              <a:rPr sz="1200" spc="-5" dirty="0">
                <a:latin typeface="Times New Roman"/>
                <a:cs typeface="Times New Roman"/>
              </a:rPr>
              <a:t>Can </a:t>
            </a:r>
            <a:r>
              <a:rPr sz="1200" spc="-10" dirty="0">
                <a:latin typeface="Times New Roman"/>
                <a:cs typeface="Times New Roman"/>
              </a:rPr>
              <a:t>you </a:t>
            </a:r>
            <a:r>
              <a:rPr sz="1200" dirty="0">
                <a:latin typeface="Times New Roman"/>
                <a:cs typeface="Times New Roman"/>
              </a:rPr>
              <a:t>believe </a:t>
            </a:r>
            <a:r>
              <a:rPr sz="1200" spc="-5" dirty="0">
                <a:latin typeface="Times New Roman"/>
                <a:cs typeface="Times New Roman"/>
              </a:rPr>
              <a:t>that </a:t>
            </a:r>
            <a:r>
              <a:rPr sz="1200" dirty="0">
                <a:latin typeface="Times New Roman"/>
                <a:cs typeface="Times New Roman"/>
              </a:rPr>
              <a:t>soil </a:t>
            </a:r>
            <a:r>
              <a:rPr sz="1200" spc="-5" dirty="0">
                <a:latin typeface="Times New Roman"/>
                <a:cs typeface="Times New Roman"/>
              </a:rPr>
              <a:t>transforms </a:t>
            </a:r>
            <a:r>
              <a:rPr sz="1200" dirty="0">
                <a:latin typeface="Times New Roman"/>
                <a:cs typeface="Times New Roman"/>
              </a:rPr>
              <a:t>into </a:t>
            </a:r>
            <a:r>
              <a:rPr sz="1200" spc="-5" dirty="0">
                <a:latin typeface="Times New Roman"/>
                <a:cs typeface="Times New Roman"/>
              </a:rPr>
              <a:t>liquid? Yes, </a:t>
            </a:r>
            <a:r>
              <a:rPr sz="1200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does. During Japan’s </a:t>
            </a:r>
            <a:r>
              <a:rPr sz="1200" dirty="0">
                <a:latin typeface="Times New Roman"/>
                <a:cs typeface="Times New Roman"/>
              </a:rPr>
              <a:t>1964 Niigata  </a:t>
            </a:r>
            <a:r>
              <a:rPr sz="1200" spc="-5" dirty="0">
                <a:latin typeface="Times New Roman"/>
                <a:cs typeface="Times New Roman"/>
              </a:rPr>
              <a:t>earthquake, apartment buildings </a:t>
            </a:r>
            <a:r>
              <a:rPr sz="1200" dirty="0">
                <a:latin typeface="Times New Roman"/>
                <a:cs typeface="Times New Roman"/>
              </a:rPr>
              <a:t>lost </a:t>
            </a:r>
            <a:r>
              <a:rPr sz="1200" spc="-5" dirty="0">
                <a:latin typeface="Times New Roman"/>
                <a:cs typeface="Times New Roman"/>
              </a:rPr>
              <a:t>their foundation support and </a:t>
            </a:r>
            <a:r>
              <a:rPr sz="1200" dirty="0">
                <a:latin typeface="Times New Roman"/>
                <a:cs typeface="Times New Roman"/>
              </a:rPr>
              <a:t>sank </a:t>
            </a:r>
            <a:r>
              <a:rPr sz="1200" spc="-5" dirty="0">
                <a:latin typeface="Times New Roman"/>
                <a:cs typeface="Times New Roman"/>
              </a:rPr>
              <a:t>and tilted (Figure </a:t>
            </a:r>
            <a:r>
              <a:rPr sz="1200" dirty="0">
                <a:latin typeface="Times New Roman"/>
                <a:cs typeface="Times New Roman"/>
              </a:rPr>
              <a:t>1.9).  </a:t>
            </a:r>
            <a:r>
              <a:rPr sz="1200" spc="-5" dirty="0">
                <a:latin typeface="Times New Roman"/>
                <a:cs typeface="Times New Roman"/>
              </a:rPr>
              <a:t>Foundation </a:t>
            </a:r>
            <a:r>
              <a:rPr sz="1200" dirty="0">
                <a:latin typeface="Times New Roman"/>
                <a:cs typeface="Times New Roman"/>
              </a:rPr>
              <a:t>soil </a:t>
            </a:r>
            <a:r>
              <a:rPr sz="1200" spc="-5" dirty="0">
                <a:latin typeface="Times New Roman"/>
                <a:cs typeface="Times New Roman"/>
              </a:rPr>
              <a:t>was transformed </a:t>
            </a:r>
            <a:r>
              <a:rPr sz="1200" dirty="0">
                <a:latin typeface="Times New Roman"/>
                <a:cs typeface="Times New Roman"/>
              </a:rPr>
              <a:t>into </a:t>
            </a:r>
            <a:r>
              <a:rPr sz="1200" spc="-5" dirty="0">
                <a:latin typeface="Times New Roman"/>
                <a:cs typeface="Times New Roman"/>
              </a:rPr>
              <a:t>viscous </a:t>
            </a:r>
            <a:r>
              <a:rPr sz="1200" dirty="0">
                <a:latin typeface="Times New Roman"/>
                <a:cs typeface="Times New Roman"/>
              </a:rPr>
              <a:t>liquid due to </a:t>
            </a:r>
            <a:r>
              <a:rPr sz="1200" spc="-5" dirty="0">
                <a:latin typeface="Times New Roman"/>
                <a:cs typeface="Times New Roman"/>
              </a:rPr>
              <a:t>earthquake vibration. A similar  phenomenon was also observed </a:t>
            </a:r>
            <a:r>
              <a:rPr sz="1200" dirty="0">
                <a:latin typeface="Times New Roman"/>
                <a:cs typeface="Times New Roman"/>
              </a:rPr>
              <a:t>in the </a:t>
            </a:r>
            <a:r>
              <a:rPr sz="1200" spc="-5" dirty="0">
                <a:latin typeface="Times New Roman"/>
                <a:cs typeface="Times New Roman"/>
              </a:rPr>
              <a:t>Alaska earthquake that occurred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March </a:t>
            </a:r>
            <a:r>
              <a:rPr sz="1200" dirty="0">
                <a:latin typeface="Times New Roman"/>
                <a:cs typeface="Times New Roman"/>
              </a:rPr>
              <a:t>1964. </a:t>
            </a:r>
            <a:r>
              <a:rPr sz="1200" spc="-5" dirty="0">
                <a:latin typeface="Times New Roman"/>
                <a:cs typeface="Times New Roman"/>
              </a:rPr>
              <a:t>This  phenomenon </a:t>
            </a:r>
            <a:r>
              <a:rPr sz="1200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called </a:t>
            </a:r>
            <a:r>
              <a:rPr sz="1200" b="1" dirty="0">
                <a:latin typeface="Times New Roman"/>
                <a:cs typeface="Times New Roman"/>
              </a:rPr>
              <a:t>soil</a:t>
            </a:r>
            <a:r>
              <a:rPr sz="1200" b="1" spc="1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liquefaction</a:t>
            </a:r>
            <a:r>
              <a:rPr sz="1200" spc="-5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0000"/>
              </a:lnSpc>
            </a:pPr>
            <a:r>
              <a:rPr sz="1200" b="1" spc="-5" dirty="0">
                <a:latin typeface="Times New Roman"/>
                <a:cs typeface="Times New Roman"/>
              </a:rPr>
              <a:t>Liquefaction </a:t>
            </a:r>
            <a:r>
              <a:rPr sz="1200" dirty="0">
                <a:latin typeface="Times New Roman"/>
                <a:cs typeface="Times New Roman"/>
              </a:rPr>
              <a:t>is one of </a:t>
            </a:r>
            <a:r>
              <a:rPr sz="1200" spc="-5" dirty="0">
                <a:latin typeface="Times New Roman"/>
                <a:cs typeface="Times New Roman"/>
              </a:rPr>
              <a:t>the major geotechnical engineering problems </a:t>
            </a:r>
            <a:r>
              <a:rPr sz="1200" dirty="0">
                <a:latin typeface="Times New Roman"/>
                <a:cs typeface="Times New Roman"/>
              </a:rPr>
              <a:t>during </a:t>
            </a:r>
            <a:r>
              <a:rPr sz="1200" spc="-5" dirty="0">
                <a:latin typeface="Times New Roman"/>
                <a:cs typeface="Times New Roman"/>
              </a:rPr>
              <a:t>earthquakes. </a:t>
            </a:r>
            <a:r>
              <a:rPr sz="1200" spc="-10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causes </a:t>
            </a:r>
            <a:r>
              <a:rPr sz="1200" dirty="0">
                <a:latin typeface="Times New Roman"/>
                <a:cs typeface="Times New Roman"/>
              </a:rPr>
              <a:t>the  </a:t>
            </a:r>
            <a:r>
              <a:rPr sz="1200" spc="-5" dirty="0">
                <a:latin typeface="Times New Roman"/>
                <a:cs typeface="Times New Roman"/>
              </a:rPr>
              <a:t>settlement and tilting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buildings, catastrophic </a:t>
            </a:r>
            <a:r>
              <a:rPr sz="1200" dirty="0">
                <a:latin typeface="Times New Roman"/>
                <a:cs typeface="Times New Roman"/>
              </a:rPr>
              <a:t>slope </a:t>
            </a:r>
            <a:r>
              <a:rPr sz="1200" spc="-5" dirty="0">
                <a:latin typeface="Times New Roman"/>
                <a:cs typeface="Times New Roman"/>
              </a:rPr>
              <a:t>failures, and massive lateral movement </a:t>
            </a:r>
            <a:r>
              <a:rPr sz="1200" dirty="0">
                <a:latin typeface="Times New Roman"/>
                <a:cs typeface="Times New Roman"/>
              </a:rPr>
              <a:t>of the  </a:t>
            </a:r>
            <a:r>
              <a:rPr sz="1200" spc="-5" dirty="0">
                <a:latin typeface="Times New Roman"/>
                <a:cs typeface="Times New Roman"/>
              </a:rPr>
              <a:t>ground. Although </a:t>
            </a:r>
            <a:r>
              <a:rPr sz="1200" dirty="0">
                <a:latin typeface="Times New Roman"/>
                <a:cs typeface="Times New Roman"/>
              </a:rPr>
              <a:t>this topic is not </a:t>
            </a:r>
            <a:r>
              <a:rPr sz="1200" spc="-5" dirty="0">
                <a:latin typeface="Times New Roman"/>
                <a:cs typeface="Times New Roman"/>
              </a:rPr>
              <a:t>covered </a:t>
            </a:r>
            <a:r>
              <a:rPr sz="1200" dirty="0">
                <a:latin typeface="Times New Roman"/>
                <a:cs typeface="Times New Roman"/>
              </a:rPr>
              <a:t>in this </a:t>
            </a:r>
            <a:r>
              <a:rPr sz="1200" spc="-5" dirty="0">
                <a:latin typeface="Times New Roman"/>
                <a:cs typeface="Times New Roman"/>
              </a:rPr>
              <a:t>course, </a:t>
            </a:r>
            <a:r>
              <a:rPr sz="1200" dirty="0">
                <a:latin typeface="Times New Roman"/>
                <a:cs typeface="Times New Roman"/>
              </a:rPr>
              <a:t>it is one of the </a:t>
            </a:r>
            <a:r>
              <a:rPr sz="1200" spc="-5" dirty="0">
                <a:latin typeface="Times New Roman"/>
                <a:cs typeface="Times New Roman"/>
              </a:rPr>
              <a:t>major topics </a:t>
            </a:r>
            <a:r>
              <a:rPr sz="1200" dirty="0">
                <a:latin typeface="Times New Roman"/>
                <a:cs typeface="Times New Roman"/>
              </a:rPr>
              <a:t>in the </a:t>
            </a:r>
            <a:r>
              <a:rPr sz="1200" spc="-5" dirty="0">
                <a:latin typeface="Times New Roman"/>
                <a:cs typeface="Times New Roman"/>
              </a:rPr>
              <a:t>advanced  </a:t>
            </a:r>
            <a:r>
              <a:rPr sz="1200" dirty="0">
                <a:latin typeface="Times New Roman"/>
                <a:cs typeface="Times New Roman"/>
              </a:rPr>
              <a:t>soil </a:t>
            </a:r>
            <a:r>
              <a:rPr sz="1200" spc="-5" dirty="0">
                <a:latin typeface="Times New Roman"/>
                <a:cs typeface="Times New Roman"/>
              </a:rPr>
              <a:t>mechanics field, </a:t>
            </a:r>
            <a:r>
              <a:rPr sz="1200" b="1" dirty="0">
                <a:latin typeface="Times New Roman"/>
                <a:cs typeface="Times New Roman"/>
              </a:rPr>
              <a:t>soil </a:t>
            </a:r>
            <a:r>
              <a:rPr sz="1200" b="1" spc="-5" dirty="0">
                <a:latin typeface="Times New Roman"/>
                <a:cs typeface="Times New Roman"/>
              </a:rPr>
              <a:t>dynamics</a:t>
            </a:r>
            <a:r>
              <a:rPr sz="1200" spc="-5" dirty="0">
                <a:latin typeface="Times New Roman"/>
                <a:cs typeface="Times New Roman"/>
              </a:rPr>
              <a:t>, </a:t>
            </a:r>
            <a:r>
              <a:rPr sz="1200" dirty="0">
                <a:latin typeface="Times New Roman"/>
                <a:cs typeface="Times New Roman"/>
              </a:rPr>
              <a:t>or </a:t>
            </a:r>
            <a:r>
              <a:rPr sz="1200" b="1" spc="-5" dirty="0">
                <a:latin typeface="Times New Roman"/>
                <a:cs typeface="Times New Roman"/>
              </a:rPr>
              <a:t>earthquake</a:t>
            </a:r>
            <a:r>
              <a:rPr sz="1200" b="1" spc="5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engineering</a:t>
            </a:r>
            <a:r>
              <a:rPr sz="1200" spc="-5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355600" lvl="2" indent="-342900" algn="just">
              <a:lnSpc>
                <a:spcPct val="100000"/>
              </a:lnSpc>
              <a:buClr>
                <a:srgbClr val="C00000"/>
              </a:buClr>
              <a:buFont typeface="Times New Roman"/>
              <a:buAutoNum type="arabicPeriod" startAt="3"/>
              <a:tabLst>
                <a:tab pos="355600" algn="l"/>
              </a:tabLst>
            </a:pP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Quick</a:t>
            </a:r>
            <a:r>
              <a:rPr sz="1200" b="1" spc="-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clay</a:t>
            </a:r>
            <a:endParaRPr sz="1200">
              <a:latin typeface="Times New Roman"/>
              <a:cs typeface="Times New Roman"/>
            </a:endParaRPr>
          </a:p>
          <a:p>
            <a:pPr marL="12700" marR="6985" algn="just">
              <a:lnSpc>
                <a:spcPts val="1580"/>
              </a:lnSpc>
              <a:spcBef>
                <a:spcPts val="55"/>
              </a:spcBef>
            </a:pP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dirty="0">
                <a:latin typeface="Times New Roman"/>
                <a:cs typeface="Times New Roman"/>
              </a:rPr>
              <a:t>very unique type of clay </a:t>
            </a:r>
            <a:r>
              <a:rPr sz="1200" spc="-5" dirty="0">
                <a:latin typeface="Times New Roman"/>
                <a:cs typeface="Times New Roman"/>
              </a:rPr>
              <a:t>called </a:t>
            </a:r>
            <a:r>
              <a:rPr sz="1200" b="1" spc="-5" dirty="0">
                <a:latin typeface="Times New Roman"/>
                <a:cs typeface="Times New Roman"/>
              </a:rPr>
              <a:t>quick clay </a:t>
            </a:r>
            <a:r>
              <a:rPr sz="1200" dirty="0">
                <a:latin typeface="Times New Roman"/>
                <a:cs typeface="Times New Roman"/>
              </a:rPr>
              <a:t>is commonly </a:t>
            </a:r>
            <a:r>
              <a:rPr sz="1200" spc="-5" dirty="0">
                <a:latin typeface="Times New Roman"/>
                <a:cs typeface="Times New Roman"/>
              </a:rPr>
              <a:t>abundant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Scandinavian countries </a:t>
            </a:r>
            <a:r>
              <a:rPr sz="1200" dirty="0">
                <a:latin typeface="Times New Roman"/>
                <a:cs typeface="Times New Roman"/>
              </a:rPr>
              <a:t>(i.e.,  Norway </a:t>
            </a:r>
            <a:r>
              <a:rPr sz="1200" spc="-5" dirty="0">
                <a:latin typeface="Times New Roman"/>
                <a:cs typeface="Times New Roman"/>
              </a:rPr>
              <a:t>and Sweden). </a:t>
            </a:r>
            <a:r>
              <a:rPr sz="1200" spc="-10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has </a:t>
            </a:r>
            <a:r>
              <a:rPr sz="1200" dirty="0">
                <a:latin typeface="Times New Roman"/>
                <a:cs typeface="Times New Roman"/>
              </a:rPr>
              <a:t>very </a:t>
            </a:r>
            <a:r>
              <a:rPr sz="1200" spc="-5" dirty="0">
                <a:latin typeface="Times New Roman"/>
                <a:cs typeface="Times New Roman"/>
              </a:rPr>
              <a:t>high </a:t>
            </a:r>
            <a:r>
              <a:rPr sz="1200" dirty="0">
                <a:latin typeface="Times New Roman"/>
                <a:cs typeface="Times New Roman"/>
              </a:rPr>
              <a:t>value of </a:t>
            </a:r>
            <a:r>
              <a:rPr sz="1200" spc="-5" dirty="0">
                <a:latin typeface="Times New Roman"/>
                <a:cs typeface="Times New Roman"/>
              </a:rPr>
              <a:t>degree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sensitivity </a:t>
            </a:r>
            <a:r>
              <a:rPr sz="1200" spc="-5" dirty="0">
                <a:latin typeface="Times New Roman"/>
                <a:cs typeface="Times New Roman"/>
              </a:rPr>
              <a:t>(S</a:t>
            </a:r>
            <a:r>
              <a:rPr sz="1200" spc="-7" baseline="-10416" dirty="0">
                <a:latin typeface="Times New Roman"/>
                <a:cs typeface="Times New Roman"/>
              </a:rPr>
              <a:t>t</a:t>
            </a:r>
            <a:r>
              <a:rPr sz="1200" spc="-5" dirty="0">
                <a:latin typeface="Times New Roman"/>
                <a:cs typeface="Times New Roman"/>
              </a:rPr>
              <a:t>) (see Chapter 7) </a:t>
            </a:r>
            <a:r>
              <a:rPr sz="1200" dirty="0">
                <a:latin typeface="Times New Roman"/>
                <a:cs typeface="Times New Roman"/>
              </a:rPr>
              <a:t>.  </a:t>
            </a:r>
            <a:r>
              <a:rPr sz="1200" spc="25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  <a:hlinkClick r:id="rId2" action="ppaction://hlinksldjump"/>
              </a:rPr>
              <a:t>Figure </a:t>
            </a:r>
            <a:r>
              <a:rPr sz="1000" b="1" spc="-10" dirty="0">
                <a:latin typeface="Times New Roman"/>
                <a:cs typeface="Times New Roman"/>
                <a:hlinkClick r:id="rId2" action="ppaction://hlinksldjump"/>
              </a:rPr>
              <a:t>1.10</a:t>
            </a:r>
            <a:endParaRPr sz="1000">
              <a:latin typeface="Times New Roman"/>
              <a:cs typeface="Times New Roman"/>
            </a:endParaRPr>
          </a:p>
          <a:p>
            <a:pPr marL="12700" marR="7620" algn="just">
              <a:lnSpc>
                <a:spcPts val="1580"/>
              </a:lnSpc>
              <a:spcBef>
                <a:spcPts val="15"/>
              </a:spcBef>
            </a:pPr>
            <a:r>
              <a:rPr sz="1200" spc="-5" dirty="0">
                <a:latin typeface="Times New Roman"/>
                <a:cs typeface="Times New Roman"/>
              </a:rPr>
              <a:t>demonstrates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dramatic change </a:t>
            </a:r>
            <a:r>
              <a:rPr sz="1200" dirty="0">
                <a:latin typeface="Times New Roman"/>
                <a:cs typeface="Times New Roman"/>
              </a:rPr>
              <a:t>of its </a:t>
            </a:r>
            <a:r>
              <a:rPr sz="1200" spc="-5" dirty="0">
                <a:latin typeface="Times New Roman"/>
                <a:cs typeface="Times New Roman"/>
              </a:rPr>
              <a:t>strength </a:t>
            </a:r>
            <a:r>
              <a:rPr sz="1200" dirty="0">
                <a:latin typeface="Times New Roman"/>
                <a:cs typeface="Times New Roman"/>
              </a:rPr>
              <a:t>from a solid </a:t>
            </a:r>
            <a:r>
              <a:rPr sz="1200" spc="-5" dirty="0">
                <a:latin typeface="Times New Roman"/>
                <a:cs typeface="Times New Roman"/>
              </a:rPr>
              <a:t>undisturbed specimen (left) </a:t>
            </a:r>
            <a:r>
              <a:rPr sz="1200" dirty="0">
                <a:latin typeface="Times New Roman"/>
                <a:cs typeface="Times New Roman"/>
              </a:rPr>
              <a:t>to liquid </a:t>
            </a:r>
            <a:r>
              <a:rPr sz="1200" spc="-5" dirty="0">
                <a:latin typeface="Times New Roman"/>
                <a:cs typeface="Times New Roman"/>
              </a:rPr>
              <a:t>stage 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remolded specimen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(right).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18731" y="3834891"/>
            <a:ext cx="201739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Times New Roman"/>
                <a:cs typeface="Times New Roman"/>
              </a:rPr>
              <a:t>Figure </a:t>
            </a:r>
            <a:r>
              <a:rPr sz="1000" b="1" dirty="0">
                <a:latin typeface="Times New Roman"/>
                <a:cs typeface="Times New Roman"/>
              </a:rPr>
              <a:t>1.8  </a:t>
            </a:r>
            <a:r>
              <a:rPr sz="1100" b="1" spc="-5" dirty="0">
                <a:latin typeface="Times New Roman"/>
                <a:cs typeface="Times New Roman"/>
              </a:rPr>
              <a:t>Leaning tower </a:t>
            </a:r>
            <a:r>
              <a:rPr sz="1100" b="1" spc="-10" dirty="0">
                <a:latin typeface="Times New Roman"/>
                <a:cs typeface="Times New Roman"/>
              </a:rPr>
              <a:t>of</a:t>
            </a:r>
            <a:r>
              <a:rPr sz="1100" b="1" spc="-8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Pisa.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191" y="6259067"/>
            <a:ext cx="5923915" cy="331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ts val="1260"/>
              </a:lnSpc>
            </a:pPr>
            <a:r>
              <a:rPr sz="1100" b="1" dirty="0">
                <a:latin typeface="Times New Roman"/>
                <a:cs typeface="Times New Roman"/>
              </a:rPr>
              <a:t>Figure </a:t>
            </a:r>
            <a:r>
              <a:rPr sz="1000" b="1" dirty="0">
                <a:latin typeface="Times New Roman"/>
                <a:cs typeface="Times New Roman"/>
              </a:rPr>
              <a:t>1.9 </a:t>
            </a:r>
            <a:r>
              <a:rPr sz="1100" b="1" spc="-5" dirty="0">
                <a:latin typeface="Times New Roman"/>
                <a:cs typeface="Times New Roman"/>
              </a:rPr>
              <a:t>Building </a:t>
            </a:r>
            <a:r>
              <a:rPr sz="1100" b="1" dirty="0">
                <a:latin typeface="Times New Roman"/>
                <a:cs typeface="Times New Roman"/>
              </a:rPr>
              <a:t>tilt </a:t>
            </a:r>
            <a:r>
              <a:rPr sz="1100" b="1" spc="-5" dirty="0">
                <a:latin typeface="Times New Roman"/>
                <a:cs typeface="Times New Roman"/>
              </a:rPr>
              <a:t>and settlement due </a:t>
            </a:r>
            <a:r>
              <a:rPr sz="1100" b="1" dirty="0">
                <a:latin typeface="Times New Roman"/>
                <a:cs typeface="Times New Roman"/>
              </a:rPr>
              <a:t>to </a:t>
            </a:r>
            <a:r>
              <a:rPr sz="1100" b="1" spc="-10" dirty="0">
                <a:latin typeface="Times New Roman"/>
                <a:cs typeface="Times New Roman"/>
              </a:rPr>
              <a:t>a) low </a:t>
            </a:r>
            <a:r>
              <a:rPr sz="1100" b="1" spc="-5" dirty="0">
                <a:latin typeface="Times New Roman"/>
                <a:cs typeface="Times New Roman"/>
              </a:rPr>
              <a:t>Bearing Capacity </a:t>
            </a:r>
            <a:r>
              <a:rPr sz="1100" b="1" spc="-10" dirty="0">
                <a:latin typeface="Times New Roman"/>
                <a:cs typeface="Times New Roman"/>
              </a:rPr>
              <a:t>b) </a:t>
            </a:r>
            <a:r>
              <a:rPr sz="1100" b="1" spc="-5" dirty="0">
                <a:latin typeface="Times New Roman"/>
                <a:cs typeface="Times New Roman"/>
              </a:rPr>
              <a:t>liquefaction (earthquake,  </a:t>
            </a:r>
            <a:r>
              <a:rPr sz="1100" b="1" dirty="0">
                <a:latin typeface="Times New Roman"/>
                <a:cs typeface="Times New Roman"/>
              </a:rPr>
              <a:t>Japan).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12452" y="4127741"/>
            <a:ext cx="2647300" cy="2117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2823" y="4128223"/>
            <a:ext cx="3136894" cy="21164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42563" y="1061298"/>
            <a:ext cx="1632489" cy="2672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4"/>
              </a:lnSpc>
            </a:pPr>
            <a:r>
              <a:rPr spc="-5" dirty="0"/>
              <a:t>Ahmed M. </a:t>
            </a:r>
            <a:r>
              <a:rPr dirty="0"/>
              <a:t>Hasan, </a:t>
            </a:r>
            <a:r>
              <a:rPr spc="-5" dirty="0"/>
              <a:t>PhD, Geotechnical Specialist, College </a:t>
            </a:r>
            <a:r>
              <a:rPr dirty="0"/>
              <a:t>of </a:t>
            </a:r>
            <a:r>
              <a:rPr spc="-5" dirty="0"/>
              <a:t>Engineering </a:t>
            </a:r>
            <a:r>
              <a:rPr dirty="0"/>
              <a:t>– </a:t>
            </a:r>
            <a:r>
              <a:rPr spc="-5" dirty="0"/>
              <a:t>Salahaddin</a:t>
            </a:r>
            <a:r>
              <a:rPr spc="110" dirty="0"/>
              <a:t> </a:t>
            </a:r>
            <a:r>
              <a:rPr spc="-5" dirty="0"/>
              <a:t>University-Erbil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7191" y="3763264"/>
            <a:ext cx="4065270" cy="156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Times New Roman"/>
                <a:cs typeface="Times New Roman"/>
              </a:rPr>
              <a:t>Figure </a:t>
            </a:r>
            <a:r>
              <a:rPr sz="1000" b="1" spc="-5" dirty="0">
                <a:latin typeface="Times New Roman"/>
                <a:cs typeface="Times New Roman"/>
              </a:rPr>
              <a:t>1.10  </a:t>
            </a:r>
            <a:r>
              <a:rPr sz="1100" b="1" dirty="0">
                <a:latin typeface="Times New Roman"/>
                <a:cs typeface="Times New Roman"/>
              </a:rPr>
              <a:t>Quick </a:t>
            </a:r>
            <a:r>
              <a:rPr sz="1100" b="1" spc="-5" dirty="0">
                <a:latin typeface="Times New Roman"/>
                <a:cs typeface="Times New Roman"/>
              </a:rPr>
              <a:t>clay before </a:t>
            </a:r>
            <a:r>
              <a:rPr sz="1100" b="1" dirty="0">
                <a:latin typeface="Times New Roman"/>
                <a:cs typeface="Times New Roman"/>
              </a:rPr>
              <a:t>and </a:t>
            </a:r>
            <a:r>
              <a:rPr sz="1100" b="1" spc="-5" dirty="0">
                <a:latin typeface="Times New Roman"/>
                <a:cs typeface="Times New Roman"/>
              </a:rPr>
              <a:t>after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Times New Roman"/>
                <a:cs typeface="Times New Roman"/>
              </a:rPr>
              <a:t>remolding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u="sng" spc="-5" dirty="0">
                <a:solidFill>
                  <a:srgbClr val="0000FF"/>
                </a:solidFill>
                <a:latin typeface="Times New Roman"/>
                <a:cs typeface="Times New Roman"/>
              </a:rPr>
              <a:t>Vedio\1 Concrete Retaining </a:t>
            </a:r>
            <a:r>
              <a:rPr sz="1100" u="sng" dirty="0">
                <a:solidFill>
                  <a:srgbClr val="0000FF"/>
                </a:solidFill>
                <a:latin typeface="Times New Roman"/>
                <a:cs typeface="Times New Roman"/>
              </a:rPr>
              <a:t>Wall</a:t>
            </a:r>
            <a:r>
              <a:rPr sz="1100" u="sng" spc="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100" u="sng" spc="-5" dirty="0">
                <a:solidFill>
                  <a:srgbClr val="0000FF"/>
                </a:solidFill>
                <a:latin typeface="Times New Roman"/>
                <a:cs typeface="Times New Roman"/>
              </a:rPr>
              <a:t>failure.mp4</a:t>
            </a: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ct val="110000"/>
              </a:lnSpc>
            </a:pPr>
            <a:r>
              <a:rPr sz="1100" u="sng" spc="-5" dirty="0">
                <a:solidFill>
                  <a:srgbClr val="0000FF"/>
                </a:solidFill>
                <a:latin typeface="Times New Roman"/>
                <a:cs typeface="Times New Roman"/>
              </a:rPr>
              <a:t>Vedio\2 Building Hanging After Landslide Collapses in Istanbul.mp4  Vedio\3 Retaining wall collapse moment </a:t>
            </a:r>
            <a:r>
              <a:rPr sz="1100" u="sng" dirty="0">
                <a:solidFill>
                  <a:srgbClr val="0000FF"/>
                </a:solidFill>
                <a:latin typeface="Times New Roman"/>
                <a:cs typeface="Times New Roman"/>
              </a:rPr>
              <a:t>_ Failed </a:t>
            </a:r>
            <a:r>
              <a:rPr sz="1100" u="sng" spc="-5" dirty="0">
                <a:solidFill>
                  <a:srgbClr val="0000FF"/>
                </a:solidFill>
                <a:latin typeface="Times New Roman"/>
                <a:cs typeface="Times New Roman"/>
              </a:rPr>
              <a:t>civil</a:t>
            </a:r>
            <a:r>
              <a:rPr sz="1100" u="sng" spc="1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100" u="sng" spc="-5" dirty="0">
                <a:solidFill>
                  <a:srgbClr val="0000FF"/>
                </a:solidFill>
                <a:latin typeface="Times New Roman"/>
                <a:cs typeface="Times New Roman"/>
              </a:rPr>
              <a:t>engineering.mp4</a:t>
            </a:r>
            <a:endParaRPr sz="1100">
              <a:latin typeface="Times New Roman"/>
              <a:cs typeface="Times New Roman"/>
            </a:endParaRPr>
          </a:p>
          <a:p>
            <a:pPr marL="12700" marR="332740">
              <a:lnSpc>
                <a:spcPct val="110000"/>
              </a:lnSpc>
              <a:spcBef>
                <a:spcPts val="10"/>
              </a:spcBef>
            </a:pPr>
            <a:r>
              <a:rPr sz="1100" u="sng" spc="-5" dirty="0">
                <a:solidFill>
                  <a:srgbClr val="0000FF"/>
                </a:solidFill>
                <a:latin typeface="Times New Roman"/>
                <a:cs typeface="Times New Roman"/>
              </a:rPr>
              <a:t>Vedio\4 Slope </a:t>
            </a:r>
            <a:r>
              <a:rPr sz="1100" u="sng" spc="-10" dirty="0">
                <a:solidFill>
                  <a:srgbClr val="0000FF"/>
                </a:solidFill>
                <a:latin typeface="Times New Roman"/>
                <a:cs typeface="Times New Roman"/>
              </a:rPr>
              <a:t>or </a:t>
            </a:r>
            <a:r>
              <a:rPr sz="1100" u="sng" spc="-5" dirty="0">
                <a:solidFill>
                  <a:srgbClr val="0000FF"/>
                </a:solidFill>
                <a:latin typeface="Times New Roman"/>
                <a:cs typeface="Times New Roman"/>
              </a:rPr>
              <a:t>retaining </a:t>
            </a:r>
            <a:r>
              <a:rPr sz="1100" u="sng" dirty="0">
                <a:solidFill>
                  <a:srgbClr val="0000FF"/>
                </a:solidFill>
                <a:latin typeface="Times New Roman"/>
                <a:cs typeface="Times New Roman"/>
              </a:rPr>
              <a:t>wall </a:t>
            </a:r>
            <a:r>
              <a:rPr sz="1100" u="sng" spc="-5" dirty="0">
                <a:solidFill>
                  <a:srgbClr val="0000FF"/>
                </a:solidFill>
                <a:latin typeface="Times New Roman"/>
                <a:cs typeface="Times New Roman"/>
              </a:rPr>
              <a:t>failure geohazard </a:t>
            </a:r>
            <a:r>
              <a:rPr sz="1100" u="sng" dirty="0">
                <a:solidFill>
                  <a:srgbClr val="0000FF"/>
                </a:solidFill>
                <a:latin typeface="Times New Roman"/>
                <a:cs typeface="Times New Roman"/>
              </a:rPr>
              <a:t>tank </a:t>
            </a:r>
            <a:r>
              <a:rPr sz="1100" u="sng" spc="-5" dirty="0">
                <a:solidFill>
                  <a:srgbClr val="0000FF"/>
                </a:solidFill>
                <a:latin typeface="Times New Roman"/>
                <a:cs typeface="Times New Roman"/>
              </a:rPr>
              <a:t>model.mp4  </a:t>
            </a:r>
            <a:r>
              <a:rPr sz="1100" u="sng" dirty="0">
                <a:solidFill>
                  <a:srgbClr val="0000FF"/>
                </a:solidFill>
                <a:latin typeface="Times New Roman"/>
                <a:cs typeface="Times New Roman"/>
              </a:rPr>
              <a:t>Vedio\ 5</a:t>
            </a:r>
            <a:r>
              <a:rPr sz="1100" u="sng" spc="-6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100" u="sng" spc="-5" dirty="0">
                <a:solidFill>
                  <a:srgbClr val="0000FF"/>
                </a:solidFill>
                <a:latin typeface="Times New Roman"/>
                <a:cs typeface="Times New Roman"/>
              </a:rPr>
              <a:t>lequifaction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u="sng" dirty="0">
                <a:solidFill>
                  <a:srgbClr val="0000FF"/>
                </a:solidFill>
                <a:latin typeface="Times New Roman"/>
                <a:cs typeface="Times New Roman"/>
              </a:rPr>
              <a:t>Vedio\ 6 dam</a:t>
            </a:r>
            <a:r>
              <a:rPr sz="1100" u="sng" spc="-9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100" u="sng" spc="-5" dirty="0">
                <a:solidFill>
                  <a:srgbClr val="0000FF"/>
                </a:solidFill>
                <a:latin typeface="Times New Roman"/>
                <a:cs typeface="Times New Roman"/>
              </a:rPr>
              <a:t>failure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191" y="5767323"/>
            <a:ext cx="6233795" cy="2448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1.4 </a:t>
            </a:r>
            <a:r>
              <a:rPr sz="1400" b="1" spc="-5" dirty="0">
                <a:latin typeface="Times New Roman"/>
                <a:cs typeface="Times New Roman"/>
              </a:rPr>
              <a:t>Origin </a:t>
            </a:r>
            <a:r>
              <a:rPr sz="1400" b="1" dirty="0">
                <a:latin typeface="Times New Roman"/>
                <a:cs typeface="Times New Roman"/>
              </a:rPr>
              <a:t>of</a:t>
            </a:r>
            <a:r>
              <a:rPr sz="1400" b="1" spc="-7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Soil</a:t>
            </a:r>
            <a:endParaRPr sz="1400">
              <a:latin typeface="Times New Roman"/>
              <a:cs typeface="Times New Roman"/>
            </a:endParaRPr>
          </a:p>
          <a:p>
            <a:pPr marL="12700" marR="116839" algn="just">
              <a:lnSpc>
                <a:spcPct val="110000"/>
              </a:lnSpc>
              <a:spcBef>
                <a:spcPts val="30"/>
              </a:spcBef>
            </a:pPr>
            <a:r>
              <a:rPr sz="1200" dirty="0">
                <a:latin typeface="Times New Roman"/>
                <a:cs typeface="Times New Roman"/>
              </a:rPr>
              <a:t>Soil is the </a:t>
            </a:r>
            <a:r>
              <a:rPr sz="1200" spc="-5" dirty="0">
                <a:latin typeface="Times New Roman"/>
                <a:cs typeface="Times New Roman"/>
              </a:rPr>
              <a:t>result </a:t>
            </a:r>
            <a:r>
              <a:rPr sz="1200" dirty="0">
                <a:latin typeface="Times New Roman"/>
                <a:cs typeface="Times New Roman"/>
              </a:rPr>
              <a:t>of weathering </a:t>
            </a:r>
            <a:r>
              <a:rPr sz="1200" spc="-5" dirty="0">
                <a:latin typeface="Times New Roman"/>
                <a:cs typeface="Times New Roman"/>
              </a:rPr>
              <a:t>process </a:t>
            </a:r>
            <a:r>
              <a:rPr sz="1200" dirty="0">
                <a:latin typeface="Times New Roman"/>
                <a:cs typeface="Times New Roman"/>
              </a:rPr>
              <a:t>on </a:t>
            </a:r>
            <a:r>
              <a:rPr sz="1200" spc="-5" dirty="0">
                <a:latin typeface="Times New Roman"/>
                <a:cs typeface="Times New Roman"/>
              </a:rPr>
              <a:t>rock formations. </a:t>
            </a:r>
            <a:r>
              <a:rPr sz="1200" spc="-30" dirty="0">
                <a:latin typeface="Times New Roman"/>
                <a:cs typeface="Times New Roman"/>
              </a:rPr>
              <a:t>If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product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weathering remain at  their original </a:t>
            </a:r>
            <a:r>
              <a:rPr sz="1200" dirty="0">
                <a:latin typeface="Times New Roman"/>
                <a:cs typeface="Times New Roman"/>
              </a:rPr>
              <a:t>place is called </a:t>
            </a:r>
            <a:r>
              <a:rPr sz="1200" u="sng" spc="-5" dirty="0">
                <a:latin typeface="Times New Roman"/>
                <a:cs typeface="Times New Roman"/>
              </a:rPr>
              <a:t>residual </a:t>
            </a:r>
            <a:r>
              <a:rPr sz="1200" u="sng" dirty="0">
                <a:latin typeface="Times New Roman"/>
                <a:cs typeface="Times New Roman"/>
              </a:rPr>
              <a:t>soil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while </a:t>
            </a:r>
            <a:r>
              <a:rPr sz="1200" dirty="0">
                <a:latin typeface="Times New Roman"/>
                <a:cs typeface="Times New Roman"/>
              </a:rPr>
              <a:t>if the product of </a:t>
            </a:r>
            <a:r>
              <a:rPr sz="1200" spc="-5" dirty="0">
                <a:latin typeface="Times New Roman"/>
                <a:cs typeface="Times New Roman"/>
              </a:rPr>
              <a:t>weathering </a:t>
            </a:r>
            <a:r>
              <a:rPr sz="1200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transported and  deposited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different places then </a:t>
            </a:r>
            <a:r>
              <a:rPr sz="1200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called </a:t>
            </a:r>
            <a:r>
              <a:rPr sz="1200" u="sng" dirty="0">
                <a:latin typeface="Times New Roman"/>
                <a:cs typeface="Times New Roman"/>
              </a:rPr>
              <a:t>transported soil</a:t>
            </a:r>
            <a:r>
              <a:rPr sz="1200" dirty="0">
                <a:latin typeface="Times New Roman"/>
                <a:cs typeface="Times New Roman"/>
              </a:rPr>
              <a:t>. </a:t>
            </a:r>
            <a:r>
              <a:rPr sz="1200" spc="-5" dirty="0">
                <a:latin typeface="Times New Roman"/>
                <a:cs typeface="Times New Roman"/>
              </a:rPr>
              <a:t>Weathering process </a:t>
            </a:r>
            <a:r>
              <a:rPr sz="1200" spc="10" dirty="0">
                <a:latin typeface="Times New Roman"/>
                <a:cs typeface="Times New Roman"/>
              </a:rPr>
              <a:t>may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by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0100"/>
              </a:lnSpc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1.4.1 </a:t>
            </a: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Physical factors </a:t>
            </a:r>
            <a:r>
              <a:rPr sz="1200" spc="-5" dirty="0">
                <a:latin typeface="Times New Roman"/>
                <a:cs typeface="Times New Roman"/>
              </a:rPr>
              <a:t>(wind, water, glaciers, </a:t>
            </a:r>
            <a:r>
              <a:rPr sz="1200" dirty="0">
                <a:latin typeface="Times New Roman"/>
                <a:cs typeface="Times New Roman"/>
              </a:rPr>
              <a:t>freezing and </a:t>
            </a:r>
            <a:r>
              <a:rPr sz="1200" spc="25" dirty="0">
                <a:latin typeface="Times New Roman"/>
                <a:cs typeface="Times New Roman"/>
              </a:rPr>
              <a:t>thawing): </a:t>
            </a:r>
            <a:r>
              <a:rPr sz="1200" spc="-5" dirty="0">
                <a:latin typeface="Times New Roman"/>
                <a:cs typeface="Times New Roman"/>
              </a:rPr>
              <a:t>resulting practices  materials carrying </a:t>
            </a:r>
            <a:r>
              <a:rPr sz="1200" dirty="0">
                <a:latin typeface="Times New Roman"/>
                <a:cs typeface="Times New Roman"/>
              </a:rPr>
              <a:t>same </a:t>
            </a:r>
            <a:r>
              <a:rPr sz="1200" spc="-5" dirty="0">
                <a:latin typeface="Times New Roman"/>
                <a:cs typeface="Times New Roman"/>
              </a:rPr>
              <a:t>properties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parent rock. Grain </a:t>
            </a:r>
            <a:r>
              <a:rPr sz="1200" dirty="0">
                <a:latin typeface="Times New Roman"/>
                <a:cs typeface="Times New Roman"/>
              </a:rPr>
              <a:t>soils </a:t>
            </a:r>
            <a:r>
              <a:rPr sz="1200" spc="-5" dirty="0">
                <a:latin typeface="Times New Roman"/>
                <a:cs typeface="Times New Roman"/>
              </a:rPr>
              <a:t>like </a:t>
            </a:r>
            <a:r>
              <a:rPr sz="1200" b="1" u="heavy" spc="-5" dirty="0">
                <a:latin typeface="Times New Roman"/>
                <a:cs typeface="Times New Roman"/>
              </a:rPr>
              <a:t>boulders, cobbles, gravels, sand,  </a:t>
            </a:r>
            <a:r>
              <a:rPr sz="1200" b="1" u="heavy" dirty="0">
                <a:latin typeface="Times New Roman"/>
                <a:cs typeface="Times New Roman"/>
              </a:rPr>
              <a:t>silt </a:t>
            </a:r>
            <a:r>
              <a:rPr sz="1200" spc="-5" dirty="0">
                <a:latin typeface="Times New Roman"/>
                <a:cs typeface="Times New Roman"/>
              </a:rPr>
              <a:t>are </a:t>
            </a:r>
            <a:r>
              <a:rPr sz="1200" dirty="0">
                <a:latin typeface="Times New Roman"/>
                <a:cs typeface="Times New Roman"/>
              </a:rPr>
              <a:t>examples of </a:t>
            </a:r>
            <a:r>
              <a:rPr sz="1200" spc="-10" dirty="0">
                <a:latin typeface="Times New Roman"/>
                <a:cs typeface="Times New Roman"/>
              </a:rPr>
              <a:t>physical </a:t>
            </a:r>
            <a:r>
              <a:rPr sz="1200" spc="-5" dirty="0">
                <a:latin typeface="Times New Roman"/>
                <a:cs typeface="Times New Roman"/>
              </a:rPr>
              <a:t>weathering products. These </a:t>
            </a:r>
            <a:r>
              <a:rPr sz="1200" dirty="0">
                <a:latin typeface="Times New Roman"/>
                <a:cs typeface="Times New Roman"/>
              </a:rPr>
              <a:t>soil exist in </a:t>
            </a:r>
            <a:r>
              <a:rPr sz="1200" spc="-5" dirty="0">
                <a:latin typeface="Times New Roman"/>
                <a:cs typeface="Times New Roman"/>
              </a:rPr>
              <a:t>nature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10" dirty="0">
                <a:latin typeface="Times New Roman"/>
                <a:cs typeface="Times New Roman"/>
              </a:rPr>
              <a:t>grain </a:t>
            </a:r>
            <a:r>
              <a:rPr sz="1200" spc="-5" dirty="0">
                <a:latin typeface="Times New Roman"/>
                <a:cs typeface="Times New Roman"/>
              </a:rPr>
              <a:t>structure as </a:t>
            </a:r>
            <a:r>
              <a:rPr sz="1200" dirty="0">
                <a:latin typeface="Times New Roman"/>
                <a:cs typeface="Times New Roman"/>
              </a:rPr>
              <a:t>seen  in </a:t>
            </a:r>
            <a:r>
              <a:rPr sz="1100" b="1" dirty="0">
                <a:latin typeface="Times New Roman"/>
                <a:cs typeface="Times New Roman"/>
                <a:hlinkClick r:id="rId2" action="ppaction://hlinksldjump"/>
              </a:rPr>
              <a:t>Figure </a:t>
            </a:r>
            <a:r>
              <a:rPr sz="1000" b="1" dirty="0">
                <a:latin typeface="Times New Roman"/>
                <a:cs typeface="Times New Roman"/>
                <a:hlinkClick r:id="rId2" action="ppaction://hlinksldjump"/>
              </a:rPr>
              <a:t>1.11</a:t>
            </a:r>
            <a:r>
              <a:rPr sz="1000" b="1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000" b="1" spc="-5" dirty="0">
                <a:latin typeface="Times New Roman"/>
                <a:cs typeface="Times New Roman"/>
                <a:hlinkClick r:id="rId2" action="ppaction://hlinksldjump"/>
              </a:rPr>
              <a:t>Figure </a:t>
            </a:r>
            <a:r>
              <a:rPr sz="1000" b="1" dirty="0">
                <a:latin typeface="Times New Roman"/>
                <a:cs typeface="Times New Roman"/>
                <a:hlinkClick r:id="rId2" action="ppaction://hlinksldjump"/>
              </a:rPr>
              <a:t>1.12</a:t>
            </a:r>
            <a:r>
              <a:rPr sz="1200" dirty="0">
                <a:latin typeface="Times New Roman"/>
                <a:cs typeface="Times New Roman"/>
              </a:rPr>
              <a:t>. </a:t>
            </a:r>
            <a:r>
              <a:rPr sz="1200" spc="15" dirty="0">
                <a:latin typeface="Times New Roman"/>
                <a:cs typeface="Times New Roman"/>
              </a:rPr>
              <a:t>These </a:t>
            </a:r>
            <a:r>
              <a:rPr sz="1200" spc="-5" dirty="0">
                <a:latin typeface="Times New Roman"/>
                <a:cs typeface="Times New Roman"/>
              </a:rPr>
              <a:t>particles </a:t>
            </a:r>
            <a:r>
              <a:rPr sz="1200" spc="5" dirty="0">
                <a:latin typeface="Times New Roman"/>
                <a:cs typeface="Times New Roman"/>
              </a:rPr>
              <a:t>may be </a:t>
            </a:r>
            <a:r>
              <a:rPr sz="1200" spc="-5" dirty="0">
                <a:latin typeface="Times New Roman"/>
                <a:cs typeface="Times New Roman"/>
              </a:rPr>
              <a:t>angular, </a:t>
            </a:r>
            <a:r>
              <a:rPr sz="1200" dirty="0">
                <a:latin typeface="Times New Roman"/>
                <a:cs typeface="Times New Roman"/>
              </a:rPr>
              <a:t>sub-angular, or </a:t>
            </a:r>
            <a:r>
              <a:rPr sz="1200" spc="-5" dirty="0">
                <a:latin typeface="Times New Roman"/>
                <a:cs typeface="Times New Roman"/>
              </a:rPr>
              <a:t>rounded, </a:t>
            </a:r>
            <a:r>
              <a:rPr sz="1200" spc="5" dirty="0">
                <a:latin typeface="Times New Roman"/>
                <a:cs typeface="Times New Roman"/>
              </a:rPr>
              <a:t>are  </a:t>
            </a:r>
            <a:r>
              <a:rPr sz="1200" spc="-5" dirty="0">
                <a:latin typeface="Times New Roman"/>
                <a:cs typeface="Times New Roman"/>
              </a:rPr>
              <a:t>contacted together </a:t>
            </a:r>
            <a:r>
              <a:rPr sz="1200" spc="45" dirty="0">
                <a:latin typeface="Times New Roman"/>
                <a:cs typeface="Times New Roman"/>
              </a:rPr>
              <a:t>with bond </a:t>
            </a:r>
            <a:r>
              <a:rPr sz="1200" dirty="0">
                <a:latin typeface="Times New Roman"/>
                <a:cs typeface="Times New Roman"/>
              </a:rPr>
              <a:t>(</a:t>
            </a:r>
            <a:r>
              <a:rPr sz="1200" b="1" dirty="0">
                <a:latin typeface="Times New Roman"/>
                <a:cs typeface="Times New Roman"/>
              </a:rPr>
              <a:t>structure</a:t>
            </a:r>
            <a:r>
              <a:rPr sz="1200" dirty="0">
                <a:latin typeface="Times New Roman"/>
                <a:cs typeface="Times New Roman"/>
              </a:rPr>
              <a:t>) </a:t>
            </a:r>
            <a:r>
              <a:rPr sz="1200" spc="30" dirty="0">
                <a:latin typeface="Times New Roman"/>
                <a:cs typeface="Times New Roman"/>
              </a:rPr>
              <a:t>or </a:t>
            </a:r>
            <a:r>
              <a:rPr sz="1200" spc="-5" dirty="0">
                <a:latin typeface="Times New Roman"/>
                <a:cs typeface="Times New Roman"/>
              </a:rPr>
              <a:t>without </a:t>
            </a:r>
            <a:r>
              <a:rPr sz="1200" dirty="0">
                <a:latin typeface="Times New Roman"/>
                <a:cs typeface="Times New Roman"/>
              </a:rPr>
              <a:t>(</a:t>
            </a:r>
            <a:r>
              <a:rPr sz="1200" b="1" dirty="0">
                <a:latin typeface="Times New Roman"/>
                <a:cs typeface="Times New Roman"/>
              </a:rPr>
              <a:t>fabric</a:t>
            </a:r>
            <a:r>
              <a:rPr sz="1200" dirty="0">
                <a:latin typeface="Times New Roman"/>
                <a:cs typeface="Times New Roman"/>
              </a:rPr>
              <a:t>) bond </a:t>
            </a:r>
            <a:r>
              <a:rPr sz="1200" spc="-5" dirty="0">
                <a:latin typeface="Times New Roman"/>
                <a:cs typeface="Times New Roman"/>
              </a:rPr>
              <a:t>between </a:t>
            </a:r>
            <a:r>
              <a:rPr sz="1200" dirty="0">
                <a:latin typeface="Times New Roman"/>
                <a:cs typeface="Times New Roman"/>
              </a:rPr>
              <a:t>them </a:t>
            </a:r>
            <a:r>
              <a:rPr sz="1200" spc="-5" dirty="0">
                <a:latin typeface="Times New Roman"/>
                <a:cs typeface="Times New Roman"/>
              </a:rPr>
              <a:t>,and </a:t>
            </a:r>
            <a:r>
              <a:rPr sz="1200" dirty="0">
                <a:latin typeface="Times New Roman"/>
                <a:cs typeface="Times New Roman"/>
              </a:rPr>
              <a:t>the  </a:t>
            </a:r>
            <a:r>
              <a:rPr sz="1200" spc="20" dirty="0">
                <a:latin typeface="Times New Roman"/>
                <a:cs typeface="Times New Roman"/>
              </a:rPr>
              <a:t>structure </a:t>
            </a:r>
            <a:r>
              <a:rPr sz="1200" spc="10" dirty="0">
                <a:latin typeface="Times New Roman"/>
                <a:cs typeface="Times New Roman"/>
              </a:rPr>
              <a:t>or </a:t>
            </a:r>
            <a:r>
              <a:rPr sz="1200" spc="15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fabric </a:t>
            </a:r>
            <a:r>
              <a:rPr sz="1200" dirty="0">
                <a:latin typeface="Times New Roman"/>
                <a:cs typeface="Times New Roman"/>
              </a:rPr>
              <a:t>( </a:t>
            </a:r>
            <a:r>
              <a:rPr sz="1200" spc="5" dirty="0">
                <a:latin typeface="Times New Roman"/>
                <a:cs typeface="Times New Roman"/>
              </a:rPr>
              <a:t>may be very </a:t>
            </a:r>
            <a:r>
              <a:rPr sz="1200" spc="-5" dirty="0">
                <a:latin typeface="Times New Roman"/>
                <a:cs typeface="Times New Roman"/>
              </a:rPr>
              <a:t>loose, </a:t>
            </a:r>
            <a:r>
              <a:rPr sz="1200" b="1" dirty="0">
                <a:latin typeface="Times New Roman"/>
                <a:cs typeface="Times New Roman"/>
              </a:rPr>
              <a:t>loose</a:t>
            </a:r>
            <a:r>
              <a:rPr sz="1200" dirty="0">
                <a:latin typeface="Times New Roman"/>
                <a:cs typeface="Times New Roman"/>
              </a:rPr>
              <a:t>, medium </a:t>
            </a:r>
            <a:r>
              <a:rPr sz="1200" spc="-5" dirty="0">
                <a:latin typeface="Times New Roman"/>
                <a:cs typeface="Times New Roman"/>
              </a:rPr>
              <a:t>dense, </a:t>
            </a:r>
            <a:r>
              <a:rPr sz="1200" b="1" spc="-5" dirty="0">
                <a:latin typeface="Times New Roman"/>
                <a:cs typeface="Times New Roman"/>
              </a:rPr>
              <a:t>dense (see, </a:t>
            </a:r>
            <a:r>
              <a:rPr sz="1100" b="1" dirty="0">
                <a:latin typeface="Times New Roman"/>
                <a:cs typeface="Times New Roman"/>
                <a:hlinkClick r:id="rId2" action="ppaction://hlinksldjump"/>
              </a:rPr>
              <a:t>Figure </a:t>
            </a:r>
            <a:r>
              <a:rPr sz="1100" b="1" spc="-5" dirty="0">
                <a:latin typeface="Times New Roman"/>
                <a:cs typeface="Times New Roman"/>
                <a:hlinkClick r:id="rId2" action="ppaction://hlinksldjump"/>
              </a:rPr>
              <a:t>1.13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)</a:t>
            </a:r>
            <a:r>
              <a:rPr sz="1200" spc="-5" dirty="0">
                <a:latin typeface="Times New Roman"/>
                <a:cs typeface="Times New Roman"/>
              </a:rPr>
              <a:t>, </a:t>
            </a:r>
            <a:r>
              <a:rPr sz="1200" dirty="0">
                <a:latin typeface="Times New Roman"/>
                <a:cs typeface="Times New Roman"/>
              </a:rPr>
              <a:t>very  </a:t>
            </a:r>
            <a:r>
              <a:rPr sz="1200" spc="-5" dirty="0">
                <a:latin typeface="Times New Roman"/>
                <a:cs typeface="Times New Roman"/>
              </a:rPr>
              <a:t>dense </a:t>
            </a:r>
            <a:r>
              <a:rPr sz="1200" dirty="0">
                <a:latin typeface="Times New Roman"/>
                <a:cs typeface="Times New Roman"/>
              </a:rPr>
              <a:t>depending on </a:t>
            </a:r>
            <a:r>
              <a:rPr sz="1200" spc="10" dirty="0">
                <a:latin typeface="Times New Roman"/>
                <a:cs typeface="Times New Roman"/>
              </a:rPr>
              <a:t>way </a:t>
            </a:r>
            <a:r>
              <a:rPr sz="1200" dirty="0">
                <a:latin typeface="Times New Roman"/>
                <a:cs typeface="Times New Roman"/>
              </a:rPr>
              <a:t>of packing of the particles </a:t>
            </a:r>
            <a:r>
              <a:rPr sz="1200" spc="-5" dirty="0">
                <a:latin typeface="Times New Roman"/>
                <a:cs typeface="Times New Roman"/>
              </a:rPr>
              <a:t>together</a:t>
            </a:r>
            <a:r>
              <a:rPr sz="1200" spc="-1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48561" y="782840"/>
            <a:ext cx="2477133" cy="2990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4"/>
              </a:lnSpc>
            </a:pPr>
            <a:r>
              <a:rPr spc="-5" dirty="0"/>
              <a:t>Ahmed M. </a:t>
            </a:r>
            <a:r>
              <a:rPr dirty="0"/>
              <a:t>Hasan, </a:t>
            </a:r>
            <a:r>
              <a:rPr spc="-5" dirty="0"/>
              <a:t>PhD, Geotechnical Specialist, College </a:t>
            </a:r>
            <a:r>
              <a:rPr dirty="0"/>
              <a:t>of </a:t>
            </a:r>
            <a:r>
              <a:rPr spc="-5" dirty="0"/>
              <a:t>Engineering </a:t>
            </a:r>
            <a:r>
              <a:rPr dirty="0"/>
              <a:t>– </a:t>
            </a:r>
            <a:r>
              <a:rPr spc="-5" dirty="0"/>
              <a:t>Salahaddin</a:t>
            </a:r>
            <a:r>
              <a:rPr spc="110" dirty="0"/>
              <a:t> </a:t>
            </a:r>
            <a:r>
              <a:rPr spc="-5" dirty="0"/>
              <a:t>University-Erbil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2244" y="4232655"/>
            <a:ext cx="176339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Times New Roman"/>
                <a:cs typeface="Times New Roman"/>
              </a:rPr>
              <a:t>Figure </a:t>
            </a:r>
            <a:r>
              <a:rPr sz="1000" b="1" spc="-5" dirty="0">
                <a:latin typeface="Times New Roman"/>
                <a:cs typeface="Times New Roman"/>
              </a:rPr>
              <a:t>1.11  </a:t>
            </a:r>
            <a:r>
              <a:rPr sz="1100" b="1" spc="-5" dirty="0">
                <a:latin typeface="Times New Roman"/>
                <a:cs typeface="Times New Roman"/>
              </a:rPr>
              <a:t>Soil’s</a:t>
            </a:r>
            <a:r>
              <a:rPr sz="1100" b="1" spc="-6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Times New Roman"/>
                <a:cs typeface="Times New Roman"/>
              </a:rPr>
              <a:t>angularity.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191" y="6177279"/>
            <a:ext cx="4199890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Times New Roman"/>
                <a:cs typeface="Times New Roman"/>
              </a:rPr>
              <a:t>Figure 1.12 </a:t>
            </a:r>
            <a:r>
              <a:rPr sz="1100" b="1" spc="-5" dirty="0">
                <a:latin typeface="Times New Roman"/>
                <a:cs typeface="Times New Roman"/>
              </a:rPr>
              <a:t>product </a:t>
            </a:r>
            <a:r>
              <a:rPr sz="1100" b="1" spc="-10" dirty="0">
                <a:latin typeface="Times New Roman"/>
                <a:cs typeface="Times New Roman"/>
              </a:rPr>
              <a:t>of </a:t>
            </a:r>
            <a:r>
              <a:rPr sz="1100" b="1" spc="-5" dirty="0">
                <a:latin typeface="Times New Roman"/>
                <a:cs typeface="Times New Roman"/>
              </a:rPr>
              <a:t>physical weathering </a:t>
            </a:r>
            <a:r>
              <a:rPr sz="1100" b="1" dirty="0">
                <a:latin typeface="Times New Roman"/>
                <a:cs typeface="Times New Roman"/>
              </a:rPr>
              <a:t>and </a:t>
            </a:r>
            <a:r>
              <a:rPr sz="1100" b="1" spc="-5" dirty="0">
                <a:latin typeface="Times New Roman"/>
                <a:cs typeface="Times New Roman"/>
              </a:rPr>
              <a:t>shape </a:t>
            </a:r>
            <a:r>
              <a:rPr sz="1100" b="1" spc="-10" dirty="0">
                <a:latin typeface="Times New Roman"/>
                <a:cs typeface="Times New Roman"/>
              </a:rPr>
              <a:t>of </a:t>
            </a:r>
            <a:r>
              <a:rPr sz="1100" b="1" spc="-5" dirty="0">
                <a:latin typeface="Times New Roman"/>
                <a:cs typeface="Times New Roman"/>
              </a:rPr>
              <a:t>coarse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Times New Roman"/>
                <a:cs typeface="Times New Roman"/>
              </a:rPr>
              <a:t>grains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7191" y="8391652"/>
            <a:ext cx="6229985" cy="1076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100" b="1" dirty="0">
                <a:latin typeface="Times New Roman"/>
                <a:cs typeface="Times New Roman"/>
              </a:rPr>
              <a:t>Figure 1.13 (a) </a:t>
            </a:r>
            <a:r>
              <a:rPr sz="1100" b="1" spc="-5" dirty="0">
                <a:latin typeface="Times New Roman"/>
                <a:cs typeface="Times New Roman"/>
              </a:rPr>
              <a:t>Loose </a:t>
            </a:r>
            <a:r>
              <a:rPr sz="1100" b="1" dirty="0">
                <a:latin typeface="Times New Roman"/>
                <a:cs typeface="Times New Roman"/>
              </a:rPr>
              <a:t>and </a:t>
            </a:r>
            <a:r>
              <a:rPr sz="1100" b="1" spc="-5" dirty="0">
                <a:latin typeface="Times New Roman"/>
                <a:cs typeface="Times New Roman"/>
              </a:rPr>
              <a:t>(b) dense packing </a:t>
            </a:r>
            <a:r>
              <a:rPr sz="1100" b="1" spc="-10" dirty="0">
                <a:latin typeface="Times New Roman"/>
                <a:cs typeface="Times New Roman"/>
              </a:rPr>
              <a:t>of</a:t>
            </a:r>
            <a:r>
              <a:rPr sz="1100" b="1" spc="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Times New Roman"/>
                <a:cs typeface="Times New Roman"/>
              </a:rPr>
              <a:t>spheres.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50">
              <a:latin typeface="Times New Roman"/>
              <a:cs typeface="Times New Roman"/>
            </a:endParaRPr>
          </a:p>
          <a:p>
            <a:pPr marL="12700" marR="5080" algn="just">
              <a:lnSpc>
                <a:spcPts val="1380"/>
              </a:lnSpc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1.4.2 </a:t>
            </a: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Chemical factors</a:t>
            </a:r>
            <a:r>
              <a:rPr sz="1200" spc="-5" dirty="0">
                <a:latin typeface="Times New Roman"/>
                <a:cs typeface="Times New Roman"/>
              </a:rPr>
              <a:t>: results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change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mineral from parent rock </a:t>
            </a:r>
            <a:r>
              <a:rPr sz="1200" dirty="0">
                <a:latin typeface="Times New Roman"/>
                <a:cs typeface="Times New Roman"/>
              </a:rPr>
              <a:t>due to </a:t>
            </a:r>
            <a:r>
              <a:rPr sz="1200" spc="-5" dirty="0">
                <a:latin typeface="Times New Roman"/>
                <a:cs typeface="Times New Roman"/>
              </a:rPr>
              <a:t>action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water, </a:t>
            </a:r>
            <a:r>
              <a:rPr sz="1200" dirty="0">
                <a:latin typeface="Times New Roman"/>
                <a:cs typeface="Times New Roman"/>
              </a:rPr>
              <a:t>oxygen  </a:t>
            </a:r>
            <a:r>
              <a:rPr sz="1200" spc="-5" dirty="0">
                <a:latin typeface="Times New Roman"/>
                <a:cs typeface="Times New Roman"/>
              </a:rPr>
              <a:t>and carbon </a:t>
            </a:r>
            <a:r>
              <a:rPr sz="1200" dirty="0">
                <a:latin typeface="Times New Roman"/>
                <a:cs typeface="Times New Roman"/>
              </a:rPr>
              <a:t>dioxide. </a:t>
            </a:r>
            <a:r>
              <a:rPr sz="1200" spc="-5" dirty="0">
                <a:latin typeface="Times New Roman"/>
                <a:cs typeface="Times New Roman"/>
              </a:rPr>
              <a:t>Clay minerals (less </a:t>
            </a:r>
            <a:r>
              <a:rPr sz="1200" dirty="0">
                <a:latin typeface="Times New Roman"/>
                <a:cs typeface="Times New Roman"/>
              </a:rPr>
              <a:t>than 0.002mm) </a:t>
            </a:r>
            <a:r>
              <a:rPr sz="1200" spc="-5" dirty="0">
                <a:latin typeface="Times New Roman"/>
                <a:cs typeface="Times New Roman"/>
              </a:rPr>
              <a:t>which </a:t>
            </a:r>
            <a:r>
              <a:rPr sz="1200" dirty="0">
                <a:latin typeface="Times New Roman"/>
                <a:cs typeface="Times New Roman"/>
              </a:rPr>
              <a:t>are the </a:t>
            </a:r>
            <a:r>
              <a:rPr sz="1200" spc="-5" dirty="0">
                <a:latin typeface="Times New Roman"/>
                <a:cs typeface="Times New Roman"/>
              </a:rPr>
              <a:t>major components </a:t>
            </a:r>
            <a:r>
              <a:rPr sz="1200" dirty="0">
                <a:latin typeface="Times New Roman"/>
                <a:cs typeface="Times New Roman"/>
              </a:rPr>
              <a:t>of clay  soils </a:t>
            </a:r>
            <a:r>
              <a:rPr sz="1200" spc="-5" dirty="0">
                <a:latin typeface="Times New Roman"/>
                <a:cs typeface="Times New Roman"/>
              </a:rPr>
              <a:t>are </a:t>
            </a:r>
            <a:r>
              <a:rPr sz="1200" dirty="0">
                <a:latin typeface="Times New Roman"/>
                <a:cs typeface="Times New Roman"/>
              </a:rPr>
              <a:t>example of </a:t>
            </a:r>
            <a:r>
              <a:rPr sz="1200" spc="-5" dirty="0">
                <a:latin typeface="Times New Roman"/>
                <a:cs typeface="Times New Roman"/>
              </a:rPr>
              <a:t>chemical weathering </a:t>
            </a:r>
            <a:r>
              <a:rPr sz="1200" dirty="0">
                <a:latin typeface="Times New Roman"/>
                <a:cs typeface="Times New Roman"/>
              </a:rPr>
              <a:t>production (see </a:t>
            </a:r>
            <a:r>
              <a:rPr sz="1100" b="1" dirty="0">
                <a:latin typeface="Times New Roman"/>
                <a:cs typeface="Times New Roman"/>
              </a:rPr>
              <a:t>Figure </a:t>
            </a:r>
            <a:r>
              <a:rPr sz="1000" b="1" spc="-5" dirty="0">
                <a:latin typeface="Times New Roman"/>
                <a:cs typeface="Times New Roman"/>
              </a:rPr>
              <a:t>1.14</a:t>
            </a:r>
            <a:r>
              <a:rPr sz="1200" spc="-5" dirty="0">
                <a:latin typeface="Times New Roman"/>
                <a:cs typeface="Times New Roman"/>
              </a:rPr>
              <a:t>). </a:t>
            </a:r>
            <a:r>
              <a:rPr sz="1200" dirty="0">
                <a:latin typeface="Times New Roman"/>
                <a:cs typeface="Times New Roman"/>
              </a:rPr>
              <a:t>They are </a:t>
            </a:r>
            <a:r>
              <a:rPr sz="1200" spc="5" dirty="0">
                <a:latin typeface="Times New Roman"/>
                <a:cs typeface="Times New Roman"/>
              </a:rPr>
              <a:t>very </a:t>
            </a:r>
            <a:r>
              <a:rPr sz="1200" dirty="0">
                <a:latin typeface="Times New Roman"/>
                <a:cs typeface="Times New Roman"/>
              </a:rPr>
              <a:t>flaky and  </a:t>
            </a:r>
            <a:r>
              <a:rPr sz="1200" spc="-5" dirty="0">
                <a:latin typeface="Times New Roman"/>
                <a:cs typeface="Times New Roman"/>
              </a:rPr>
              <a:t>therefore </a:t>
            </a:r>
            <a:r>
              <a:rPr sz="1200" dirty="0">
                <a:latin typeface="Times New Roman"/>
                <a:cs typeface="Times New Roman"/>
              </a:rPr>
              <a:t>have </a:t>
            </a:r>
            <a:r>
              <a:rPr sz="1200" spc="5" dirty="0">
                <a:latin typeface="Times New Roman"/>
                <a:cs typeface="Times New Roman"/>
              </a:rPr>
              <a:t>very </a:t>
            </a:r>
            <a:r>
              <a:rPr sz="1200" spc="-5" dirty="0">
                <a:latin typeface="Times New Roman"/>
                <a:cs typeface="Times New Roman"/>
              </a:rPr>
              <a:t>large surface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areas.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9361" y="785597"/>
            <a:ext cx="5888948" cy="34359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73567" y="4564379"/>
            <a:ext cx="3850932" cy="14766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6076" y="6480847"/>
            <a:ext cx="6085719" cy="18961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4"/>
              </a:lnSpc>
            </a:pPr>
            <a:r>
              <a:rPr spc="-5" dirty="0"/>
              <a:t>Ahmed M. </a:t>
            </a:r>
            <a:r>
              <a:rPr dirty="0"/>
              <a:t>Hasan, </a:t>
            </a:r>
            <a:r>
              <a:rPr spc="-5" dirty="0"/>
              <a:t>PhD, Geotechnical Specialist, College </a:t>
            </a:r>
            <a:r>
              <a:rPr dirty="0"/>
              <a:t>of </a:t>
            </a:r>
            <a:r>
              <a:rPr spc="-5" dirty="0"/>
              <a:t>Engineering </a:t>
            </a:r>
            <a:r>
              <a:rPr dirty="0"/>
              <a:t>– </a:t>
            </a:r>
            <a:r>
              <a:rPr spc="-5" dirty="0"/>
              <a:t>Salahaddin</a:t>
            </a:r>
            <a:r>
              <a:rPr spc="110" dirty="0"/>
              <a:t> </a:t>
            </a:r>
            <a:r>
              <a:rPr spc="-5" dirty="0"/>
              <a:t>University-Erbil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1726</Words>
  <Application>Microsoft Office PowerPoint</Application>
  <PresentationFormat>Custom</PresentationFormat>
  <Paragraphs>141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Mohammed</dc:creator>
  <cp:lastModifiedBy>second author</cp:lastModifiedBy>
  <cp:revision>1</cp:revision>
  <dcterms:created xsi:type="dcterms:W3CDTF">2023-05-31T11:16:12Z</dcterms:created>
  <dcterms:modified xsi:type="dcterms:W3CDTF">2023-05-31T08:23:35Z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2023-02-14T00:00:00Z</vt:filetime>
  </property>
  <property fmtid="{D5CDD505-2E9C-101B-9397-08002B2CF9AE}" pid="3" name="Creator">
    <vt:lpwstr>Acrobat PDFMaker 11 for Word</vt:lpwstr>
  </property>
  <property fmtid="{D5CDD505-2E9C-101B-9397-08002B2CF9AE}" pid="4" name="LastSaved">
    <vt:filetime>2023-05-31T00:00:00Z</vt:filetime>
  </property>
</Properties>
</file>