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7569200" cy="10699750"/>
  <p:notesSz cx="7569200" cy="1069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8166" y="3316922"/>
            <a:ext cx="6439217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6332" y="5991860"/>
            <a:ext cx="530288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777" y="2460942"/>
            <a:ext cx="3295364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01408" y="2460942"/>
            <a:ext cx="3295364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777" y="427990"/>
            <a:ext cx="6817995" cy="171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77" y="2460942"/>
            <a:ext cx="681799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7191" y="9627713"/>
            <a:ext cx="357505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777" y="9950768"/>
            <a:ext cx="1742376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704529" y="9600691"/>
            <a:ext cx="12192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hmed.hasan@su.edu.krd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977391"/>
            <a:ext cx="1656714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0325">
              <a:lnSpc>
                <a:spcPts val="1120"/>
              </a:lnSpc>
            </a:pPr>
            <a:r>
              <a:rPr sz="1000" b="1" spc="-5" dirty="0">
                <a:latin typeface="Garamond"/>
                <a:cs typeface="Garamond"/>
              </a:rPr>
              <a:t>Salahaddin University –</a:t>
            </a:r>
            <a:r>
              <a:rPr sz="1000" b="1" spc="-70" dirty="0">
                <a:latin typeface="Garamond"/>
                <a:cs typeface="Garamond"/>
              </a:rPr>
              <a:t> </a:t>
            </a:r>
            <a:r>
              <a:rPr sz="1000" b="1" dirty="0">
                <a:latin typeface="Garamond"/>
                <a:cs typeface="Garamond"/>
              </a:rPr>
              <a:t>Erbil  </a:t>
            </a:r>
            <a:r>
              <a:rPr sz="1000" b="1" spc="-5" dirty="0">
                <a:latin typeface="Garamond"/>
                <a:cs typeface="Garamond"/>
              </a:rPr>
              <a:t>College of</a:t>
            </a:r>
            <a:r>
              <a:rPr sz="1000" b="1" spc="-70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Engineering</a:t>
            </a:r>
            <a:endParaRPr sz="1000">
              <a:latin typeface="Garamond"/>
              <a:cs typeface="Garamond"/>
            </a:endParaRPr>
          </a:p>
          <a:p>
            <a:pPr marL="12700">
              <a:lnSpc>
                <a:spcPts val="1105"/>
              </a:lnSpc>
            </a:pPr>
            <a:r>
              <a:rPr sz="1000" b="1" spc="-5" dirty="0">
                <a:latin typeface="Garamond"/>
                <a:cs typeface="Garamond"/>
              </a:rPr>
              <a:t>Civil Engineering</a:t>
            </a:r>
            <a:r>
              <a:rPr sz="1000" b="1" spc="-40" dirty="0">
                <a:latin typeface="Garamond"/>
                <a:cs typeface="Garamond"/>
              </a:rPr>
              <a:t> </a:t>
            </a:r>
            <a:r>
              <a:rPr sz="1000" b="1" spc="-5" dirty="0">
                <a:latin typeface="Garamond"/>
                <a:cs typeface="Garamond"/>
              </a:rPr>
              <a:t>Department</a:t>
            </a:r>
            <a:endParaRPr sz="1000">
              <a:latin typeface="Garamond"/>
              <a:cs typeface="Garam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592" y="1999488"/>
            <a:ext cx="3683635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4420" algn="l"/>
              </a:tabLst>
            </a:pPr>
            <a:r>
              <a:rPr sz="4200" b="1" spc="-5" dirty="0">
                <a:latin typeface="Gill Sans Nova"/>
                <a:cs typeface="Gill Sans Nova"/>
              </a:rPr>
              <a:t>Soil	Mechanics</a:t>
            </a:r>
            <a:endParaRPr sz="4200">
              <a:latin typeface="Gill Sans Nova"/>
              <a:cs typeface="Gill Sans No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0088" y="7590535"/>
            <a:ext cx="4090035" cy="1823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85" algn="ctr">
              <a:lnSpc>
                <a:spcPts val="1885"/>
              </a:lnSpc>
            </a:pPr>
            <a:r>
              <a:rPr sz="1600" spc="-5" dirty="0">
                <a:latin typeface="Copperplate Gothic Light"/>
                <a:cs typeface="Copperplate Gothic Light"/>
              </a:rPr>
              <a:t>Ahmed Mohammed</a:t>
            </a:r>
            <a:r>
              <a:rPr sz="1600" spc="-55" dirty="0">
                <a:latin typeface="Copperplate Gothic Light"/>
                <a:cs typeface="Copperplate Gothic Light"/>
              </a:rPr>
              <a:t> </a:t>
            </a:r>
            <a:r>
              <a:rPr sz="1600" spc="-25" dirty="0">
                <a:latin typeface="Copperplate Gothic Light"/>
                <a:cs typeface="Copperplate Gothic Light"/>
              </a:rPr>
              <a:t>Hasan</a:t>
            </a:r>
            <a:endParaRPr sz="1600" dirty="0">
              <a:latin typeface="Copperplate Gothic Light"/>
              <a:cs typeface="Copperplate Gothic Light"/>
            </a:endParaRPr>
          </a:p>
          <a:p>
            <a:pPr algn="ctr">
              <a:lnSpc>
                <a:spcPts val="1370"/>
              </a:lnSpc>
            </a:pPr>
            <a:r>
              <a:rPr sz="1250" i="1" spc="-30" dirty="0">
                <a:latin typeface="Copperplate Gothic Light"/>
                <a:cs typeface="Copperplate Gothic Light"/>
              </a:rPr>
              <a:t>B.Sc. </a:t>
            </a:r>
            <a:r>
              <a:rPr sz="1250" i="1" spc="-25" dirty="0">
                <a:latin typeface="Copperplate Gothic Light"/>
                <a:cs typeface="Copperplate Gothic Light"/>
              </a:rPr>
              <a:t>in </a:t>
            </a:r>
            <a:r>
              <a:rPr sz="1250" i="1" spc="-30" dirty="0">
                <a:latin typeface="Copperplate Gothic Light"/>
                <a:cs typeface="Copperplate Gothic Light"/>
              </a:rPr>
              <a:t>Civil</a:t>
            </a:r>
            <a:r>
              <a:rPr sz="1250" i="1" spc="-60" dirty="0">
                <a:latin typeface="Copperplate Gothic Light"/>
                <a:cs typeface="Copperplate Gothic Light"/>
              </a:rPr>
              <a:t> </a:t>
            </a:r>
            <a:r>
              <a:rPr sz="1250" i="1" spc="-35" dirty="0">
                <a:latin typeface="Copperplate Gothic Light"/>
                <a:cs typeface="Copperplate Gothic Light"/>
              </a:rPr>
              <a:t>Engineering</a:t>
            </a:r>
            <a:endParaRPr sz="1250" dirty="0">
              <a:latin typeface="Copperplate Gothic Light"/>
              <a:cs typeface="Copperplate Gothic Light"/>
            </a:endParaRPr>
          </a:p>
          <a:p>
            <a:pPr algn="ctr">
              <a:lnSpc>
                <a:spcPts val="1625"/>
              </a:lnSpc>
            </a:pPr>
            <a:r>
              <a:rPr sz="1450" i="1" spc="-30" dirty="0">
                <a:latin typeface="Copperplate Gothic Light"/>
                <a:cs typeface="Copperplate Gothic Light"/>
              </a:rPr>
              <a:t>M.Sc. </a:t>
            </a:r>
            <a:r>
              <a:rPr sz="1450" i="1" spc="-35" dirty="0">
                <a:latin typeface="Copperplate Gothic Light"/>
                <a:cs typeface="Copperplate Gothic Light"/>
              </a:rPr>
              <a:t>&amp; </a:t>
            </a:r>
            <a:r>
              <a:rPr sz="1450" i="1" spc="-30" dirty="0">
                <a:latin typeface="Copperplate Gothic Light"/>
                <a:cs typeface="Copperplate Gothic Light"/>
              </a:rPr>
              <a:t>Ph.D. </a:t>
            </a:r>
            <a:r>
              <a:rPr sz="1450" i="1" spc="-25" dirty="0">
                <a:latin typeface="Copperplate Gothic Light"/>
                <a:cs typeface="Copperplate Gothic Light"/>
              </a:rPr>
              <a:t>in Geotechnical</a:t>
            </a:r>
            <a:r>
              <a:rPr sz="1450" i="1" dirty="0">
                <a:latin typeface="Copperplate Gothic Light"/>
                <a:cs typeface="Copperplate Gothic Light"/>
              </a:rPr>
              <a:t> </a:t>
            </a:r>
            <a:r>
              <a:rPr sz="1450" i="1" spc="-35" dirty="0">
                <a:latin typeface="Copperplate Gothic Light"/>
                <a:cs typeface="Copperplate Gothic Light"/>
              </a:rPr>
              <a:t>Engineering</a:t>
            </a:r>
            <a:endParaRPr sz="1450" dirty="0">
              <a:latin typeface="Copperplate Gothic Light"/>
              <a:cs typeface="Copperplate Gothic Light"/>
            </a:endParaRPr>
          </a:p>
          <a:p>
            <a:pPr marL="106045" algn="ctr">
              <a:lnSpc>
                <a:spcPts val="1295"/>
              </a:lnSpc>
            </a:pPr>
            <a:r>
              <a:rPr sz="1100" b="1" u="sng" spc="-5" dirty="0">
                <a:solidFill>
                  <a:srgbClr val="0000FF"/>
                </a:solidFill>
                <a:latin typeface="Constantia"/>
                <a:cs typeface="Constantia"/>
                <a:hlinkClick r:id="rId2"/>
              </a:rPr>
              <a:t>ahmed.hasan@su.edu.krd</a:t>
            </a:r>
            <a:endParaRPr sz="1100" dirty="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660"/>
              </a:lnSpc>
            </a:pPr>
            <a:r>
              <a:rPr sz="1400" b="1" spc="-15" dirty="0">
                <a:latin typeface="Times New Roman"/>
                <a:cs typeface="Times New Roman"/>
              </a:rPr>
              <a:t>Theoretical </a:t>
            </a:r>
            <a:r>
              <a:rPr sz="1400" b="1" spc="-10" dirty="0">
                <a:latin typeface="Times New Roman"/>
                <a:cs typeface="Times New Roman"/>
              </a:rPr>
              <a:t>part (4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hrs)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420"/>
              </a:lnSpc>
            </a:pPr>
            <a:r>
              <a:rPr sz="1200" b="1" spc="-10" dirty="0">
                <a:solidFill>
                  <a:srgbClr val="00B050"/>
                </a:solidFill>
                <a:latin typeface="Arial Rounded MT Bold"/>
                <a:cs typeface="Arial Rounded MT Bold"/>
              </a:rPr>
              <a:t>Spring</a:t>
            </a:r>
            <a:r>
              <a:rPr sz="1200" b="1" spc="-110" dirty="0">
                <a:solidFill>
                  <a:srgbClr val="00B050"/>
                </a:solidFill>
                <a:latin typeface="Arial Rounded MT Bold"/>
                <a:cs typeface="Arial Rounded MT Bold"/>
              </a:rPr>
              <a:t> </a:t>
            </a:r>
            <a:r>
              <a:rPr sz="1200" b="1" spc="-15" dirty="0">
                <a:solidFill>
                  <a:srgbClr val="00B050"/>
                </a:solidFill>
                <a:latin typeface="Arial Rounded MT Bold"/>
                <a:cs typeface="Arial Rounded MT Bold"/>
              </a:rPr>
              <a:t>semester</a:t>
            </a:r>
            <a:endParaRPr sz="1200" dirty="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41910" algn="ctr">
              <a:lnSpc>
                <a:spcPct val="100000"/>
              </a:lnSpc>
            </a:pPr>
            <a:r>
              <a:rPr sz="1400" b="1" spc="-10">
                <a:latin typeface="Times New Roman"/>
                <a:cs typeface="Times New Roman"/>
              </a:rPr>
              <a:t>202</a:t>
            </a:r>
            <a:r>
              <a:rPr lang="en-US" sz="1400" b="1" spc="-10">
                <a:latin typeface="Times New Roman"/>
                <a:cs typeface="Times New Roman"/>
              </a:rPr>
              <a:t>3</a:t>
            </a:r>
            <a:r>
              <a:rPr sz="1400" b="1" spc="-10">
                <a:latin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-</a:t>
            </a:r>
            <a:r>
              <a:rPr sz="1400" b="1" spc="-125">
                <a:latin typeface="Times New Roman"/>
                <a:cs typeface="Times New Roman"/>
              </a:rPr>
              <a:t> </a:t>
            </a:r>
            <a:r>
              <a:rPr sz="1400" b="1" spc="-10">
                <a:latin typeface="Times New Roman"/>
                <a:cs typeface="Times New Roman"/>
              </a:rPr>
              <a:t>202</a:t>
            </a:r>
            <a:r>
              <a:rPr lang="en-US" sz="1400" b="1" spc="-10">
                <a:latin typeface="Times New Roman"/>
                <a:cs typeface="Times New Roman"/>
              </a:rPr>
              <a:t>4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721" y="3080222"/>
            <a:ext cx="5866764" cy="3778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17229" y="10057891"/>
            <a:ext cx="965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191" y="10084913"/>
            <a:ext cx="35750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z="900" spc="-5" dirty="0">
                <a:latin typeface="Gabriola"/>
                <a:cs typeface="Gabriola"/>
              </a:rPr>
              <a:t>Ahmed M. </a:t>
            </a:r>
            <a:r>
              <a:rPr sz="900" dirty="0">
                <a:latin typeface="Gabriola"/>
                <a:cs typeface="Gabriola"/>
              </a:rPr>
              <a:t>Hasan, </a:t>
            </a:r>
            <a:r>
              <a:rPr sz="900" spc="-5" dirty="0">
                <a:latin typeface="Gabriola"/>
                <a:cs typeface="Gabriola"/>
              </a:rPr>
              <a:t>PhD, Geotechnical Specialist, College </a:t>
            </a:r>
            <a:r>
              <a:rPr sz="900" dirty="0">
                <a:latin typeface="Gabriola"/>
                <a:cs typeface="Gabriola"/>
              </a:rPr>
              <a:t>of </a:t>
            </a:r>
            <a:r>
              <a:rPr sz="900" spc="-5" dirty="0">
                <a:latin typeface="Gabriola"/>
                <a:cs typeface="Gabriola"/>
              </a:rPr>
              <a:t>Engineering </a:t>
            </a:r>
            <a:r>
              <a:rPr sz="900" dirty="0">
                <a:latin typeface="Gabriola"/>
                <a:cs typeface="Gabriola"/>
              </a:rPr>
              <a:t>– </a:t>
            </a:r>
            <a:r>
              <a:rPr sz="900" spc="-5" dirty="0">
                <a:latin typeface="Gabriola"/>
                <a:cs typeface="Gabriola"/>
              </a:rPr>
              <a:t>Salahaddin</a:t>
            </a:r>
            <a:r>
              <a:rPr sz="900" spc="110" dirty="0">
                <a:latin typeface="Gabriola"/>
                <a:cs typeface="Gabriola"/>
              </a:rPr>
              <a:t> </a:t>
            </a:r>
            <a:r>
              <a:rPr sz="900" spc="-5" dirty="0">
                <a:latin typeface="Gabriola"/>
                <a:cs typeface="Gabriola"/>
              </a:rPr>
              <a:t>University-Erbil</a:t>
            </a:r>
            <a:endParaRPr sz="9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36523" y="782319"/>
            <a:ext cx="6242685" cy="338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1650"/>
              </a:lnSpc>
            </a:pPr>
            <a:r>
              <a:rPr sz="1400" b="1" spc="-5" dirty="0">
                <a:latin typeface="Times New Roman"/>
                <a:cs typeface="Times New Roman"/>
              </a:rPr>
              <a:t>Objectives </a:t>
            </a:r>
            <a:r>
              <a:rPr sz="1400" b="1" dirty="0">
                <a:latin typeface="Times New Roman"/>
                <a:cs typeface="Times New Roman"/>
              </a:rPr>
              <a:t>of the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course</a:t>
            </a:r>
            <a:endParaRPr sz="1400">
              <a:latin typeface="Times New Roman"/>
              <a:cs typeface="Times New Roman"/>
            </a:endParaRPr>
          </a:p>
          <a:p>
            <a:pPr marL="203200" marR="5080" indent="-180340">
              <a:lnSpc>
                <a:spcPts val="1370"/>
              </a:lnSpc>
              <a:spcBef>
                <a:spcPts val="70"/>
              </a:spcBef>
              <a:buAutoNum type="arabicPlain"/>
              <a:tabLst>
                <a:tab pos="203200" algn="l"/>
              </a:tabLst>
            </a:pPr>
            <a:r>
              <a:rPr sz="1200" spc="-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familiar </a:t>
            </a:r>
            <a:r>
              <a:rPr sz="1200" dirty="0">
                <a:latin typeface="Times New Roman"/>
                <a:cs typeface="Times New Roman"/>
              </a:rPr>
              <a:t>undergraduate </a:t>
            </a:r>
            <a:r>
              <a:rPr sz="1200" spc="-5" dirty="0">
                <a:latin typeface="Times New Roman"/>
                <a:cs typeface="Times New Roman"/>
              </a:rPr>
              <a:t>students </a:t>
            </a:r>
            <a:r>
              <a:rPr sz="1200" spc="95" dirty="0">
                <a:latin typeface="Times New Roman"/>
                <a:cs typeface="Times New Roman"/>
              </a:rPr>
              <a:t>with core </a:t>
            </a:r>
            <a:r>
              <a:rPr sz="1200" spc="10" dirty="0">
                <a:latin typeface="Times New Roman"/>
                <a:cs typeface="Times New Roman"/>
              </a:rPr>
              <a:t>principles </a:t>
            </a:r>
            <a:r>
              <a:rPr sz="1200" dirty="0">
                <a:latin typeface="Times New Roman"/>
                <a:cs typeface="Times New Roman"/>
              </a:rPr>
              <a:t>of soil </a:t>
            </a:r>
            <a:r>
              <a:rPr sz="1200" spc="-5" dirty="0">
                <a:latin typeface="Times New Roman"/>
                <a:cs typeface="Times New Roman"/>
              </a:rPr>
              <a:t>Mechanics including origin </a:t>
            </a:r>
            <a:r>
              <a:rPr sz="1200" dirty="0">
                <a:latin typeface="Times New Roman"/>
                <a:cs typeface="Times New Roman"/>
              </a:rPr>
              <a:t>of  soil, clay </a:t>
            </a:r>
            <a:r>
              <a:rPr sz="1200" spc="-5" dirty="0">
                <a:latin typeface="Times New Roman"/>
                <a:cs typeface="Times New Roman"/>
              </a:rPr>
              <a:t>minerals,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classification, permeability, shear strength,  consolidation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etc….</a:t>
            </a:r>
            <a:endParaRPr sz="1200">
              <a:latin typeface="Times New Roman"/>
              <a:cs typeface="Times New Roman"/>
            </a:endParaRPr>
          </a:p>
          <a:p>
            <a:pPr marL="203200" indent="-180340">
              <a:lnSpc>
                <a:spcPts val="1345"/>
              </a:lnSpc>
              <a:buAutoNum type="arabicPlain"/>
              <a:tabLst>
                <a:tab pos="203200" algn="l"/>
              </a:tabLst>
            </a:pP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show </a:t>
            </a:r>
            <a:r>
              <a:rPr sz="1200" spc="-5" dirty="0">
                <a:latin typeface="Times New Roman"/>
                <a:cs typeface="Times New Roman"/>
              </a:rPr>
              <a:t>and teach undergraduate students </a:t>
            </a:r>
            <a:r>
              <a:rPr sz="1200" dirty="0">
                <a:latin typeface="Times New Roman"/>
                <a:cs typeface="Times New Roman"/>
              </a:rPr>
              <a:t>how to </a:t>
            </a:r>
            <a:r>
              <a:rPr sz="1200" spc="-5" dirty="0">
                <a:latin typeface="Times New Roman"/>
                <a:cs typeface="Times New Roman"/>
              </a:rPr>
              <a:t>perform </a:t>
            </a:r>
            <a:r>
              <a:rPr sz="1200" dirty="0">
                <a:latin typeface="Times New Roman"/>
                <a:cs typeface="Times New Roman"/>
              </a:rPr>
              <a:t>various </a:t>
            </a:r>
            <a:r>
              <a:rPr sz="1200" spc="-5" dirty="0">
                <a:latin typeface="Times New Roman"/>
                <a:cs typeface="Times New Roman"/>
              </a:rPr>
              <a:t>tests </a:t>
            </a:r>
            <a:r>
              <a:rPr sz="1200" dirty="0">
                <a:latin typeface="Times New Roman"/>
                <a:cs typeface="Times New Roman"/>
              </a:rPr>
              <a:t>on soils in the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laboratory.</a:t>
            </a:r>
            <a:endParaRPr sz="1200">
              <a:latin typeface="Times New Roman"/>
              <a:cs typeface="Times New Roman"/>
            </a:endParaRPr>
          </a:p>
          <a:p>
            <a:pPr marL="203200" indent="-180340">
              <a:lnSpc>
                <a:spcPts val="1430"/>
              </a:lnSpc>
              <a:buAutoNum type="arabicPlain"/>
              <a:tabLst>
                <a:tab pos="203200" algn="l"/>
              </a:tabLst>
            </a:pPr>
            <a:r>
              <a:rPr sz="1200" spc="-5" dirty="0">
                <a:latin typeface="Times New Roman"/>
                <a:cs typeface="Times New Roman"/>
              </a:rPr>
              <a:t>How </a:t>
            </a:r>
            <a:r>
              <a:rPr sz="1200" dirty="0">
                <a:latin typeface="Times New Roman"/>
                <a:cs typeface="Times New Roman"/>
              </a:rPr>
              <a:t>to apply these above </a:t>
            </a:r>
            <a:r>
              <a:rPr sz="1200" spc="-5" dirty="0">
                <a:latin typeface="Times New Roman"/>
                <a:cs typeface="Times New Roman"/>
              </a:rPr>
              <a:t>knowledge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Geotechnical Engineering </a:t>
            </a:r>
            <a:r>
              <a:rPr sz="1200" dirty="0">
                <a:latin typeface="Times New Roman"/>
                <a:cs typeface="Times New Roman"/>
              </a:rPr>
              <a:t>projects.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</a:pPr>
            <a:r>
              <a:rPr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A-Theoretical</a:t>
            </a:r>
            <a:r>
              <a:rPr sz="1400" b="1" spc="-4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part:</a:t>
            </a:r>
            <a:endParaRPr sz="1400">
              <a:latin typeface="Times New Roman"/>
              <a:cs typeface="Times New Roman"/>
            </a:endParaRPr>
          </a:p>
          <a:p>
            <a:pPr marL="12700" marR="3449320" indent="10160">
              <a:lnSpc>
                <a:spcPct val="102899"/>
              </a:lnSpc>
              <a:spcBef>
                <a:spcPts val="50"/>
              </a:spcBef>
            </a:pP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1: </a:t>
            </a:r>
            <a:r>
              <a:rPr sz="1200" spc="-5" dirty="0">
                <a:latin typeface="Times New Roman"/>
                <a:cs typeface="Times New Roman"/>
              </a:rPr>
              <a:t>Basic characteristics </a:t>
            </a:r>
            <a:r>
              <a:rPr sz="1200" dirty="0">
                <a:latin typeface="Times New Roman"/>
                <a:cs typeface="Times New Roman"/>
              </a:rPr>
              <a:t>of soils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2: </a:t>
            </a:r>
            <a:r>
              <a:rPr sz="1200" spc="-5" dirty="0">
                <a:latin typeface="Times New Roman"/>
                <a:cs typeface="Times New Roman"/>
              </a:rPr>
              <a:t>Soil </a:t>
            </a:r>
            <a:r>
              <a:rPr sz="1200" spc="-10" dirty="0">
                <a:latin typeface="Times New Roman"/>
                <a:cs typeface="Times New Roman"/>
              </a:rPr>
              <a:t>description and </a:t>
            </a:r>
            <a:r>
              <a:rPr sz="1200" spc="-5" dirty="0">
                <a:latin typeface="Times New Roman"/>
                <a:cs typeface="Times New Roman"/>
              </a:rPr>
              <a:t>classification.  Chapter </a:t>
            </a:r>
            <a:r>
              <a:rPr sz="1200" dirty="0">
                <a:latin typeface="Times New Roman"/>
                <a:cs typeface="Times New Roman"/>
              </a:rPr>
              <a:t>3: Soil </a:t>
            </a:r>
            <a:r>
              <a:rPr sz="1200" spc="-5" dirty="0">
                <a:latin typeface="Times New Roman"/>
                <a:cs typeface="Times New Roman"/>
              </a:rPr>
              <a:t>phase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relationships.</a:t>
            </a:r>
            <a:endParaRPr sz="1200">
              <a:latin typeface="Times New Roman"/>
              <a:cs typeface="Times New Roman"/>
            </a:endParaRPr>
          </a:p>
          <a:p>
            <a:pPr marL="12700" marR="3949065">
              <a:lnSpc>
                <a:spcPts val="138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4: </a:t>
            </a:r>
            <a:r>
              <a:rPr sz="1200" spc="-5" dirty="0">
                <a:latin typeface="Times New Roman"/>
                <a:cs typeface="Times New Roman"/>
              </a:rPr>
              <a:t>Compaction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soils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dirty="0">
                <a:latin typeface="Times New Roman"/>
                <a:cs typeface="Times New Roman"/>
              </a:rPr>
              <a:t>5: </a:t>
            </a:r>
            <a:r>
              <a:rPr sz="1200" spc="-5" dirty="0">
                <a:latin typeface="Times New Roman"/>
                <a:cs typeface="Times New Roman"/>
              </a:rPr>
              <a:t>Permeability and </a:t>
            </a:r>
            <a:r>
              <a:rPr sz="1200" dirty="0">
                <a:latin typeface="Times New Roman"/>
                <a:cs typeface="Times New Roman"/>
              </a:rPr>
              <a:t>seepage.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6: </a:t>
            </a:r>
            <a:r>
              <a:rPr sz="1200" spc="-5" dirty="0">
                <a:latin typeface="Times New Roman"/>
                <a:cs typeface="Times New Roman"/>
              </a:rPr>
              <a:t>Stress within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soil </a:t>
            </a:r>
            <a:r>
              <a:rPr sz="1200" dirty="0">
                <a:latin typeface="Times New Roman"/>
                <a:cs typeface="Times New Roman"/>
              </a:rPr>
              <a:t>mass.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7: </a:t>
            </a:r>
            <a:r>
              <a:rPr sz="1200" spc="-5" dirty="0">
                <a:latin typeface="Times New Roman"/>
                <a:cs typeface="Times New Roman"/>
              </a:rPr>
              <a:t>Shear strength </a:t>
            </a:r>
            <a:r>
              <a:rPr sz="1200" spc="-10" dirty="0">
                <a:latin typeface="Times New Roman"/>
                <a:cs typeface="Times New Roman"/>
              </a:rPr>
              <a:t>of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soil.</a:t>
            </a:r>
            <a:endParaRPr sz="1200">
              <a:latin typeface="Times New Roman"/>
              <a:cs typeface="Times New Roman"/>
            </a:endParaRPr>
          </a:p>
          <a:p>
            <a:pPr marL="15240" marR="2987675" indent="7620">
              <a:lnSpc>
                <a:spcPts val="1630"/>
              </a:lnSpc>
              <a:spcBef>
                <a:spcPts val="25"/>
              </a:spcBef>
            </a:pP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spc="-10" dirty="0">
                <a:latin typeface="Times New Roman"/>
                <a:cs typeface="Times New Roman"/>
              </a:rPr>
              <a:t>8: </a:t>
            </a:r>
            <a:r>
              <a:rPr sz="1200" spc="-5" dirty="0">
                <a:latin typeface="Times New Roman"/>
                <a:cs typeface="Times New Roman"/>
              </a:rPr>
              <a:t>Compressibility and consolidation </a:t>
            </a:r>
            <a:r>
              <a:rPr sz="1200" spc="-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soil.  </a:t>
            </a:r>
            <a:r>
              <a:rPr sz="1200" spc="-5" dirty="0">
                <a:latin typeface="Times New Roman"/>
                <a:cs typeface="Times New Roman"/>
              </a:rPr>
              <a:t>Chapter </a:t>
            </a:r>
            <a:r>
              <a:rPr sz="1200" dirty="0">
                <a:latin typeface="Times New Roman"/>
                <a:cs typeface="Times New Roman"/>
              </a:rPr>
              <a:t>9: Slope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stability</a:t>
            </a:r>
            <a:endParaRPr sz="1200">
              <a:latin typeface="Times New Roman"/>
              <a:cs typeface="Times New Roman"/>
            </a:endParaRPr>
          </a:p>
          <a:p>
            <a:pPr marL="12700" marR="4104004" indent="10160">
              <a:lnSpc>
                <a:spcPts val="1420"/>
              </a:lnSpc>
              <a:spcBef>
                <a:spcPts val="120"/>
              </a:spcBef>
            </a:pPr>
            <a:r>
              <a:rPr sz="1200" spc="-5" dirty="0">
                <a:latin typeface="Times New Roman"/>
                <a:cs typeface="Times New Roman"/>
              </a:rPr>
              <a:t>Chapter 10: </a:t>
            </a:r>
            <a:r>
              <a:rPr sz="1200" spc="-10" dirty="0">
                <a:latin typeface="Times New Roman"/>
                <a:cs typeface="Times New Roman"/>
              </a:rPr>
              <a:t>Lateral </a:t>
            </a:r>
            <a:r>
              <a:rPr sz="1200" spc="-5" dirty="0">
                <a:latin typeface="Times New Roman"/>
                <a:cs typeface="Times New Roman"/>
              </a:rPr>
              <a:t>earth pressure  Chapter </a:t>
            </a:r>
            <a:r>
              <a:rPr sz="1200" dirty="0">
                <a:latin typeface="Times New Roman"/>
                <a:cs typeface="Times New Roman"/>
              </a:rPr>
              <a:t>11: Soil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Investigations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4607559"/>
            <a:ext cx="920115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References: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463" y="4811267"/>
            <a:ext cx="4853940" cy="60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Craig s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Mechanics, </a:t>
            </a:r>
            <a:r>
              <a:rPr sz="1200" spc="-10" dirty="0">
                <a:latin typeface="Times New Roman"/>
                <a:cs typeface="Times New Roman"/>
              </a:rPr>
              <a:t>2014. </a:t>
            </a:r>
            <a:r>
              <a:rPr sz="1200" spc="-5" dirty="0">
                <a:latin typeface="Times New Roman"/>
                <a:cs typeface="Times New Roman"/>
              </a:rPr>
              <a:t>R.F. </a:t>
            </a:r>
            <a:r>
              <a:rPr sz="1200" spc="-10" dirty="0">
                <a:latin typeface="Times New Roman"/>
                <a:cs typeface="Times New Roman"/>
              </a:rPr>
              <a:t>Craig, </a:t>
            </a:r>
            <a:r>
              <a:rPr sz="1200" dirty="0">
                <a:latin typeface="Times New Roman"/>
                <a:cs typeface="Times New Roman"/>
              </a:rPr>
              <a:t>8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Edition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Core Principles </a:t>
            </a:r>
            <a:r>
              <a:rPr sz="1200" dirty="0">
                <a:latin typeface="Times New Roman"/>
                <a:cs typeface="Times New Roman"/>
              </a:rPr>
              <a:t>of Soil </a:t>
            </a:r>
            <a:r>
              <a:rPr sz="1200" spc="-5" dirty="0">
                <a:latin typeface="Times New Roman"/>
                <a:cs typeface="Times New Roman"/>
              </a:rPr>
              <a:t>Mechanics, </a:t>
            </a:r>
            <a:r>
              <a:rPr sz="1200" spc="-10" dirty="0">
                <a:latin typeface="Times New Roman"/>
                <a:cs typeface="Times New Roman"/>
              </a:rPr>
              <a:t>ICE </a:t>
            </a:r>
            <a:r>
              <a:rPr sz="1200" dirty="0">
                <a:latin typeface="Times New Roman"/>
                <a:cs typeface="Times New Roman"/>
              </a:rPr>
              <a:t>textbooks, 2014. Sanjay </a:t>
            </a:r>
            <a:r>
              <a:rPr sz="1200" spc="-5" dirty="0">
                <a:latin typeface="Times New Roman"/>
                <a:cs typeface="Times New Roman"/>
              </a:rPr>
              <a:t>K. </a:t>
            </a:r>
            <a:r>
              <a:rPr sz="1200" dirty="0">
                <a:latin typeface="Times New Roman"/>
                <a:cs typeface="Times New Roman"/>
              </a:rPr>
              <a:t>Shukla.  Soil </a:t>
            </a:r>
            <a:r>
              <a:rPr sz="1200" spc="-5" dirty="0">
                <a:latin typeface="Times New Roman"/>
                <a:cs typeface="Times New Roman"/>
              </a:rPr>
              <a:t>Mechanics: Concepts and Applications, </a:t>
            </a:r>
            <a:r>
              <a:rPr sz="1200" dirty="0">
                <a:latin typeface="Times New Roman"/>
                <a:cs typeface="Times New Roman"/>
              </a:rPr>
              <a:t>2014. William </a:t>
            </a:r>
            <a:r>
              <a:rPr sz="1200" spc="-5" dirty="0">
                <a:latin typeface="Times New Roman"/>
                <a:cs typeface="Times New Roman"/>
              </a:rPr>
              <a:t>Powrie, 3</a:t>
            </a:r>
            <a:r>
              <a:rPr sz="1200" spc="-7" baseline="38194" dirty="0">
                <a:latin typeface="Times New Roman"/>
                <a:cs typeface="Times New Roman"/>
              </a:rPr>
              <a:t>rd</a:t>
            </a:r>
            <a:r>
              <a:rPr sz="1200" spc="135" baseline="3819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191" y="4811267"/>
            <a:ext cx="5405120" cy="181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Principals </a:t>
            </a:r>
            <a:r>
              <a:rPr sz="1200" spc="-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Geotechnical Engineering, 2002. Braja </a:t>
            </a:r>
            <a:r>
              <a:rPr sz="1200" spc="-10" dirty="0">
                <a:latin typeface="Times New Roman"/>
                <a:cs typeface="Times New Roman"/>
              </a:rPr>
              <a:t>M. </a:t>
            </a:r>
            <a:r>
              <a:rPr sz="1200" spc="-5" dirty="0">
                <a:latin typeface="Times New Roman"/>
                <a:cs typeface="Times New Roman"/>
              </a:rPr>
              <a:t>Das, 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baseline="38194" dirty="0">
                <a:latin typeface="Times New Roman"/>
                <a:cs typeface="Times New Roman"/>
              </a:rPr>
              <a:t>th</a:t>
            </a:r>
            <a:r>
              <a:rPr sz="1200" spc="187" baseline="3819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edition.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Soil </a:t>
            </a:r>
            <a:r>
              <a:rPr sz="1200" spc="-10" dirty="0">
                <a:latin typeface="Times New Roman"/>
                <a:cs typeface="Times New Roman"/>
              </a:rPr>
              <a:t>Mechanics, </a:t>
            </a:r>
            <a:r>
              <a:rPr sz="1200" spc="-5" dirty="0">
                <a:latin typeface="Times New Roman"/>
                <a:cs typeface="Times New Roman"/>
              </a:rPr>
              <a:t>1995. G. E.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Barens.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Soil Mechanics, </a:t>
            </a:r>
            <a:r>
              <a:rPr sz="1200" dirty="0">
                <a:latin typeface="Times New Roman"/>
                <a:cs typeface="Times New Roman"/>
              </a:rPr>
              <a:t>1979. </a:t>
            </a:r>
            <a:r>
              <a:rPr sz="1200" spc="-5" dirty="0">
                <a:latin typeface="Times New Roman"/>
                <a:cs typeface="Times New Roman"/>
              </a:rPr>
              <a:t>T. </a:t>
            </a:r>
            <a:r>
              <a:rPr sz="1200" spc="20" dirty="0">
                <a:latin typeface="Times New Roman"/>
                <a:cs typeface="Times New Roman"/>
              </a:rPr>
              <a:t>W. </a:t>
            </a:r>
            <a:r>
              <a:rPr sz="1200" spc="-5" dirty="0">
                <a:latin typeface="Times New Roman"/>
                <a:cs typeface="Times New Roman"/>
              </a:rPr>
              <a:t>Lambe and Robert V.</a:t>
            </a:r>
            <a:r>
              <a:rPr sz="1200" spc="-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Whitman.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55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Soil Mechanics and Foundation Engineering, </a:t>
            </a:r>
            <a:r>
              <a:rPr sz="1200" spc="-10" dirty="0">
                <a:latin typeface="Times New Roman"/>
                <a:cs typeface="Times New Roman"/>
              </a:rPr>
              <a:t>2002. </a:t>
            </a:r>
            <a:r>
              <a:rPr sz="1200" spc="-5" dirty="0">
                <a:latin typeface="Times New Roman"/>
                <a:cs typeface="Times New Roman"/>
              </a:rPr>
              <a:t>DR. </a:t>
            </a:r>
            <a:r>
              <a:rPr sz="1200" spc="-10" dirty="0">
                <a:latin typeface="Times New Roman"/>
                <a:cs typeface="Times New Roman"/>
              </a:rPr>
              <a:t>K. </a:t>
            </a:r>
            <a:r>
              <a:rPr sz="1200" dirty="0">
                <a:latin typeface="Times New Roman"/>
                <a:cs typeface="Times New Roman"/>
              </a:rPr>
              <a:t>R.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Arora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5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10" dirty="0">
                <a:latin typeface="Times New Roman"/>
                <a:cs typeface="Times New Roman"/>
              </a:rPr>
              <a:t>Physical and Geotechnical Properties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Soils, </a:t>
            </a:r>
            <a:r>
              <a:rPr sz="1200" spc="-10" dirty="0">
                <a:latin typeface="Times New Roman"/>
                <a:cs typeface="Times New Roman"/>
              </a:rPr>
              <a:t>1984. Joseph E.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Bowles.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40"/>
              </a:spcBef>
              <a:buAutoNum type="arabicPeriod" startAt="4"/>
              <a:tabLst>
                <a:tab pos="283845" algn="l"/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An Introduction </a:t>
            </a:r>
            <a:r>
              <a:rPr sz="1200" spc="-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Geotechnical Engineering, 1982. </a:t>
            </a:r>
            <a:r>
              <a:rPr sz="1200" dirty="0">
                <a:latin typeface="Times New Roman"/>
                <a:cs typeface="Times New Roman"/>
              </a:rPr>
              <a:t>R. </a:t>
            </a:r>
            <a:r>
              <a:rPr sz="1200" spc="-10" dirty="0">
                <a:latin typeface="Times New Roman"/>
                <a:cs typeface="Times New Roman"/>
              </a:rPr>
              <a:t>D. </a:t>
            </a:r>
            <a:r>
              <a:rPr sz="1200" spc="-5" dirty="0">
                <a:latin typeface="Times New Roman"/>
                <a:cs typeface="Times New Roman"/>
              </a:rPr>
              <a:t>Holtz and </a:t>
            </a:r>
            <a:r>
              <a:rPr sz="1200" spc="15" dirty="0">
                <a:latin typeface="Times New Roman"/>
                <a:cs typeface="Times New Roman"/>
              </a:rPr>
              <a:t>W. </a:t>
            </a:r>
            <a:r>
              <a:rPr sz="1200" spc="-5" dirty="0">
                <a:latin typeface="Times New Roman"/>
                <a:cs typeface="Times New Roman"/>
              </a:rPr>
              <a:t>D.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Kovacs.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191" y="6624828"/>
            <a:ext cx="3916679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71145">
              <a:lnSpc>
                <a:spcPct val="100000"/>
              </a:lnSpc>
              <a:buAutoNum type="arabicPeriod" startAt="10"/>
              <a:tabLst>
                <a:tab pos="284480" algn="l"/>
              </a:tabLst>
            </a:pPr>
            <a:r>
              <a:rPr sz="1200" spc="-10" dirty="0">
                <a:latin typeface="Times New Roman"/>
                <a:cs typeface="Times New Roman"/>
              </a:rPr>
              <a:t>Problem </a:t>
            </a:r>
            <a:r>
              <a:rPr sz="1200" spc="-5" dirty="0">
                <a:latin typeface="Times New Roman"/>
                <a:cs typeface="Times New Roman"/>
              </a:rPr>
              <a:t>Solving in </a:t>
            </a: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Mechanics, 2003. A.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Aysen.</a:t>
            </a:r>
            <a:endParaRPr sz="12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55"/>
              </a:spcBef>
              <a:buAutoNum type="arabicPeriod" startAt="10"/>
              <a:tabLst>
                <a:tab pos="284480" algn="l"/>
              </a:tabLst>
            </a:pPr>
            <a:r>
              <a:rPr sz="1200" spc="-5" dirty="0">
                <a:latin typeface="Times New Roman"/>
                <a:cs typeface="Times New Roman"/>
              </a:rPr>
              <a:t>Solving problems in </a:t>
            </a: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Mechanics, 1986. B. H. </a:t>
            </a:r>
            <a:r>
              <a:rPr sz="1200" dirty="0">
                <a:latin typeface="Times New Roman"/>
                <a:cs typeface="Times New Roman"/>
              </a:rPr>
              <a:t>C.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Sutton.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47191" y="763523"/>
            <a:ext cx="4651375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Chapter</a:t>
            </a:r>
            <a:r>
              <a:rPr sz="2400" spc="-70" dirty="0">
                <a:solidFill>
                  <a:srgbClr val="C00000"/>
                </a:solidFill>
                <a:latin typeface="Arial Rounded MT Bold"/>
                <a:cs typeface="Arial Rounded MT Bol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one</a:t>
            </a:r>
            <a:endParaRPr sz="2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C00000"/>
                </a:solidFill>
                <a:latin typeface="Arial Rounded MT Bold"/>
                <a:cs typeface="Arial Rounded MT Bold"/>
              </a:rPr>
              <a:t>1. </a:t>
            </a: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Basic characteristics </a:t>
            </a:r>
            <a:r>
              <a:rPr sz="2400" dirty="0">
                <a:solidFill>
                  <a:srgbClr val="C00000"/>
                </a:solidFill>
                <a:latin typeface="Arial Rounded MT Bold"/>
                <a:cs typeface="Arial Rounded MT Bold"/>
              </a:rPr>
              <a:t>of</a:t>
            </a:r>
            <a:r>
              <a:rPr sz="2400" spc="-15" dirty="0">
                <a:solidFill>
                  <a:srgbClr val="C00000"/>
                </a:solidFill>
                <a:latin typeface="Arial Rounded MT Bold"/>
                <a:cs typeface="Arial Rounded MT Bold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Rounded MT Bold"/>
                <a:cs typeface="Arial Rounded MT Bold"/>
              </a:rPr>
              <a:t>soils</a:t>
            </a:r>
            <a:endParaRPr sz="24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2385567"/>
            <a:ext cx="6268720" cy="328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65F91"/>
                </a:solidFill>
                <a:latin typeface="Cambria"/>
                <a:cs typeface="Cambria"/>
              </a:rPr>
              <a:t>Contents </a:t>
            </a:r>
            <a:r>
              <a:rPr sz="1400" b="1" dirty="0">
                <a:solidFill>
                  <a:srgbClr val="365F91"/>
                </a:solidFill>
                <a:latin typeface="Cambria"/>
                <a:cs typeface="Cambria"/>
              </a:rPr>
              <a:t>of </a:t>
            </a:r>
            <a:r>
              <a:rPr sz="1400" b="1" spc="-5" dirty="0">
                <a:solidFill>
                  <a:srgbClr val="365F91"/>
                </a:solidFill>
                <a:latin typeface="Cambria"/>
                <a:cs typeface="Cambria"/>
              </a:rPr>
              <a:t>chapter</a:t>
            </a:r>
            <a:r>
              <a:rPr sz="1400" b="1" spc="-55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365F91"/>
                </a:solidFill>
                <a:latin typeface="Cambria"/>
                <a:cs typeface="Cambria"/>
              </a:rPr>
              <a:t>1</a:t>
            </a:r>
            <a:endParaRPr sz="1400">
              <a:latin typeface="Cambria"/>
              <a:cs typeface="Cambria"/>
            </a:endParaRPr>
          </a:p>
          <a:p>
            <a:pPr marL="363220" lvl="1" indent="-21082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2" action="ppaction://hlinksldjump"/>
              </a:rPr>
              <a:t>D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ef</a:t>
            </a:r>
            <a:r>
              <a:rPr sz="1100" spc="5" dirty="0"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100" spc="-15" dirty="0">
                <a:latin typeface="Times New Roman"/>
                <a:cs typeface="Times New Roman"/>
                <a:hlinkClick r:id="rId2" action="ppaction://hlinksldjump"/>
              </a:rPr>
              <a:t>n</a:t>
            </a:r>
            <a:r>
              <a:rPr sz="1100" spc="5" dirty="0"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2" action="ppaction://hlinksldjump"/>
              </a:rPr>
              <a:t>t</a:t>
            </a:r>
            <a:r>
              <a:rPr sz="1100" spc="5" dirty="0">
                <a:latin typeface="Times New Roman"/>
                <a:cs typeface="Times New Roman"/>
                <a:hlinkClick r:id="rId2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o</a:t>
            </a:r>
            <a:r>
              <a:rPr sz="1100" spc="-15" dirty="0">
                <a:latin typeface="Times New Roman"/>
                <a:cs typeface="Times New Roman"/>
                <a:hlinkClick r:id="rId2" action="ppaction://hlinksldjump"/>
              </a:rPr>
              <a:t>n</a:t>
            </a:r>
            <a:r>
              <a:rPr sz="1100" dirty="0">
                <a:latin typeface="Times New Roman"/>
                <a:cs typeface="Times New Roman"/>
                <a:hlinkClick r:id="rId2" action="ppaction://hlinksldjump"/>
              </a:rPr>
              <a:t>s</a:t>
            </a:r>
            <a:r>
              <a:rPr sz="1100" dirty="0">
                <a:latin typeface="Calibri"/>
                <a:cs typeface="Calibri"/>
                <a:hlinkClick r:id="rId2" action="ppaction://hlinksldjump"/>
              </a:rPr>
              <a:t> 	4</a:t>
            </a:r>
            <a:endParaRPr sz="1100">
              <a:latin typeface="Calibri"/>
              <a:cs typeface="Calibri"/>
            </a:endParaRPr>
          </a:p>
          <a:p>
            <a:pPr marL="362585" lvl="1" indent="-21018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ene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 of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ils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362585" lvl="1" indent="-2101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xa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p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es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f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Mec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h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an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c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 p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r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ob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0706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ng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T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w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er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f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P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0706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ue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f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ti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on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: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S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a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nd 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b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eco</a:t>
            </a:r>
            <a:r>
              <a:rPr sz="1100" spc="-20" dirty="0">
                <a:latin typeface="Times New Roman"/>
                <a:cs typeface="Times New Roman"/>
                <a:hlinkClick r:id="rId3" action="ppaction://hlinksldjump"/>
              </a:rPr>
              <a:t>m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es 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li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d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du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r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ng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ar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t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h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qua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k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e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0706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3" action="ppaction://hlinksldjump"/>
              </a:rPr>
              <a:t>Q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u</a:t>
            </a:r>
            <a:r>
              <a:rPr sz="1100" spc="-10" dirty="0">
                <a:latin typeface="Times New Roman"/>
                <a:cs typeface="Times New Roman"/>
                <a:hlinkClick r:id="rId3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ck</a:t>
            </a:r>
            <a:r>
              <a:rPr sz="1100" spc="-15" dirty="0">
                <a:latin typeface="Times New Roman"/>
                <a:cs typeface="Times New Roman"/>
                <a:hlinkClick r:id="rId3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3" action="ppaction://hlinksldjump"/>
              </a:rPr>
              <a:t>l</a:t>
            </a:r>
            <a:r>
              <a:rPr sz="1100" dirty="0">
                <a:latin typeface="Times New Roman"/>
                <a:cs typeface="Times New Roman"/>
                <a:hlinkClick r:id="rId3" action="ppaction://hlinksldjump"/>
              </a:rPr>
              <a:t>ay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 	6</a:t>
            </a:r>
            <a:endParaRPr sz="1100">
              <a:latin typeface="Calibri"/>
              <a:cs typeface="Calibri"/>
            </a:endParaRPr>
          </a:p>
          <a:p>
            <a:pPr marL="362585" lvl="1" indent="-2108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3220" algn="l"/>
                <a:tab pos="6184265" algn="l"/>
              </a:tabLst>
            </a:pPr>
            <a:r>
              <a:rPr sz="1100" spc="-5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r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g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n 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f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100" spc="-5" dirty="0">
                <a:latin typeface="Times New Roman"/>
                <a:cs typeface="Times New Roman"/>
                <a:hlinkClick r:id="rId4" action="ppaction://hlinksldjump"/>
              </a:rPr>
              <a:t>S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l</a:t>
            </a:r>
            <a:r>
              <a:rPr sz="1100" dirty="0">
                <a:latin typeface="Calibri"/>
                <a:cs typeface="Calibri"/>
                <a:hlinkClick r:id="rId4" action="ppaction://hlinksldjump"/>
              </a:rPr>
              <a:t> 	8</a:t>
            </a:r>
            <a:endParaRPr sz="1100">
              <a:latin typeface="Calibri"/>
              <a:cs typeface="Calibri"/>
            </a:endParaRPr>
          </a:p>
          <a:p>
            <a:pPr marL="606425" lvl="2" indent="-31559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607060" algn="l"/>
                <a:tab pos="6183630" algn="l"/>
              </a:tabLst>
            </a:pPr>
            <a:r>
              <a:rPr sz="1100" spc="-5" dirty="0">
                <a:latin typeface="Times New Roman"/>
                <a:cs typeface="Times New Roman"/>
                <a:hlinkClick r:id="rId4" action="ppaction://hlinksldjump"/>
              </a:rPr>
              <a:t>P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h</a:t>
            </a:r>
            <a:r>
              <a:rPr sz="1100" spc="-15" dirty="0">
                <a:latin typeface="Times New Roman"/>
                <a:cs typeface="Times New Roman"/>
                <a:hlinkClick r:id="rId4" action="ppaction://hlinksldjump"/>
              </a:rPr>
              <a:t>y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s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i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c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al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fa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4" action="ppaction://hlinksldjump"/>
              </a:rPr>
              <a:t>t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o</a:t>
            </a:r>
            <a:r>
              <a:rPr sz="1100" spc="-10" dirty="0">
                <a:latin typeface="Times New Roman"/>
                <a:cs typeface="Times New Roman"/>
                <a:hlinkClick r:id="rId4" action="ppaction://hlinksldjump"/>
              </a:rPr>
              <a:t>r</a:t>
            </a:r>
            <a:r>
              <a:rPr sz="1100" dirty="0">
                <a:latin typeface="Times New Roman"/>
                <a:cs typeface="Times New Roman"/>
                <a:hlinkClick r:id="rId4" action="ppaction://hlinksldjump"/>
              </a:rPr>
              <a:t>s</a:t>
            </a:r>
            <a:r>
              <a:rPr sz="1100" dirty="0">
                <a:latin typeface="Calibri"/>
                <a:cs typeface="Calibri"/>
                <a:hlinkClick r:id="rId4" action="ppaction://hlinksldjump"/>
              </a:rPr>
              <a:t> 	8</a:t>
            </a:r>
            <a:endParaRPr sz="1100">
              <a:latin typeface="Calibri"/>
              <a:cs typeface="Calibri"/>
            </a:endParaRPr>
          </a:p>
          <a:p>
            <a:pPr marL="605790" lvl="2" indent="-31496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606425" algn="l"/>
                <a:tab pos="6183630" algn="l"/>
              </a:tabLst>
            </a:pPr>
            <a:r>
              <a:rPr sz="1100" spc="-5" dirty="0">
                <a:latin typeface="Times New Roman"/>
                <a:cs typeface="Times New Roman"/>
                <a:hlinkClick r:id="rId5" action="ppaction://hlinksldjump"/>
              </a:rPr>
              <a:t>C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he</a:t>
            </a:r>
            <a:r>
              <a:rPr sz="1100" spc="-20" dirty="0">
                <a:latin typeface="Times New Roman"/>
                <a:cs typeface="Times New Roman"/>
                <a:hlinkClick r:id="rId5" action="ppaction://hlinksldjump"/>
              </a:rPr>
              <a:t>m</a:t>
            </a:r>
            <a:r>
              <a:rPr sz="1100" spc="5" dirty="0">
                <a:latin typeface="Times New Roman"/>
                <a:cs typeface="Times New Roman"/>
                <a:hlinkClick r:id="rId5" action="ppaction://hlinksldjump"/>
              </a:rPr>
              <a:t>i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cal</a:t>
            </a:r>
            <a:r>
              <a:rPr sz="1100" spc="-10" dirty="0">
                <a:latin typeface="Times New Roman"/>
                <a:cs typeface="Times New Roman"/>
                <a:hlinkClick r:id="rId5" action="ppaction://hlinksldjump"/>
              </a:rPr>
              <a:t> 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f</a:t>
            </a:r>
            <a:r>
              <a:rPr sz="1100" spc="-10" dirty="0">
                <a:latin typeface="Times New Roman"/>
                <a:cs typeface="Times New Roman"/>
                <a:hlinkClick r:id="rId5" action="ppaction://hlinksldjump"/>
              </a:rPr>
              <a:t>a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c</a:t>
            </a:r>
            <a:r>
              <a:rPr sz="1100" spc="5" dirty="0">
                <a:latin typeface="Times New Roman"/>
                <a:cs typeface="Times New Roman"/>
                <a:hlinkClick r:id="rId5" action="ppaction://hlinksldjump"/>
              </a:rPr>
              <a:t>t</a:t>
            </a:r>
            <a:r>
              <a:rPr sz="1100" spc="-15" dirty="0">
                <a:latin typeface="Times New Roman"/>
                <a:cs typeface="Times New Roman"/>
                <a:hlinkClick r:id="rId5" action="ppaction://hlinksldjump"/>
              </a:rPr>
              <a:t>o</a:t>
            </a:r>
            <a:r>
              <a:rPr sz="1100" dirty="0">
                <a:latin typeface="Times New Roman"/>
                <a:cs typeface="Times New Roman"/>
                <a:hlinkClick r:id="rId5" action="ppaction://hlinksldjump"/>
              </a:rPr>
              <a:t>rs</a:t>
            </a:r>
            <a:r>
              <a:rPr sz="1100" dirty="0">
                <a:latin typeface="Calibri"/>
                <a:cs typeface="Calibri"/>
                <a:hlinkClick r:id="rId5" action="ppaction://hlinksldjump"/>
              </a:rPr>
              <a:t> 	9</a:t>
            </a:r>
            <a:endParaRPr sz="1100">
              <a:latin typeface="Calibri"/>
              <a:cs typeface="Calibri"/>
            </a:endParaRPr>
          </a:p>
          <a:p>
            <a:pPr marL="361950" lvl="1" indent="-2101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2585" algn="l"/>
                <a:tab pos="6112510" algn="l"/>
              </a:tabLst>
            </a:pPr>
            <a:r>
              <a:rPr sz="1100" spc="-5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ay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w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Calibri"/>
                <a:cs typeface="Calibri"/>
              </a:rPr>
              <a:t> 	13</a:t>
            </a:r>
            <a:endParaRPr sz="1100">
              <a:latin typeface="Calibri"/>
              <a:cs typeface="Calibri"/>
            </a:endParaRPr>
          </a:p>
          <a:p>
            <a:pPr marL="361950" lvl="1" indent="-210185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362585" algn="l"/>
                <a:tab pos="6111875" algn="l"/>
              </a:tabLst>
            </a:pPr>
            <a:r>
              <a:rPr sz="1100" spc="-5" dirty="0">
                <a:latin typeface="Times New Roman"/>
                <a:cs typeface="Times New Roman"/>
              </a:rPr>
              <a:t>Sw</a:t>
            </a:r>
            <a:r>
              <a:rPr sz="1100" dirty="0">
                <a:latin typeface="Times New Roman"/>
                <a:cs typeface="Times New Roman"/>
              </a:rPr>
              <a:t>e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spc="5" dirty="0">
                <a:latin typeface="Times New Roman"/>
                <a:cs typeface="Times New Roman"/>
              </a:rPr>
              <a:t>li</a:t>
            </a:r>
            <a:r>
              <a:rPr sz="1100" dirty="0">
                <a:latin typeface="Times New Roman"/>
                <a:cs typeface="Times New Roman"/>
              </a:rPr>
              <a:t>ng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sh</a:t>
            </a:r>
            <a:r>
              <a:rPr sz="1100" spc="-10" dirty="0">
                <a:latin typeface="Times New Roman"/>
                <a:cs typeface="Times New Roman"/>
              </a:rPr>
              <a:t>r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15" dirty="0">
                <a:latin typeface="Times New Roman"/>
                <a:cs typeface="Times New Roman"/>
              </a:rPr>
              <a:t>k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e 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c</a:t>
            </a:r>
            <a:r>
              <a:rPr sz="1100" spc="5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-15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Calibri"/>
                <a:cs typeface="Calibri"/>
              </a:rPr>
              <a:t> 	14</a:t>
            </a:r>
            <a:endParaRPr sz="1100">
              <a:latin typeface="Calibri"/>
              <a:cs typeface="Calibri"/>
            </a:endParaRPr>
          </a:p>
          <a:p>
            <a:pPr marL="361950" lvl="1" indent="-21018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362585" algn="l"/>
                <a:tab pos="6111875" algn="l"/>
              </a:tabLst>
            </a:pPr>
            <a:r>
              <a:rPr sz="1100" spc="-5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c</a:t>
            </a:r>
            <a:r>
              <a:rPr sz="1100" spc="-10" dirty="0">
                <a:latin typeface="Times New Roman"/>
                <a:cs typeface="Times New Roman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v</a:t>
            </a:r>
            <a:r>
              <a:rPr sz="1100" spc="5" dirty="0">
                <a:latin typeface="Times New Roman"/>
                <a:cs typeface="Times New Roman"/>
              </a:rPr>
              <a:t>it</a:t>
            </a:r>
            <a:r>
              <a:rPr sz="1100" dirty="0">
                <a:latin typeface="Times New Roman"/>
                <a:cs typeface="Times New Roman"/>
              </a:rPr>
              <a:t>y 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15" dirty="0">
                <a:latin typeface="Times New Roman"/>
                <a:cs typeface="Times New Roman"/>
              </a:rPr>
              <a:t>o</a:t>
            </a:r>
            <a:r>
              <a:rPr sz="1100" spc="5" dirty="0">
                <a:latin typeface="Times New Roman"/>
                <a:cs typeface="Times New Roman"/>
              </a:rPr>
              <a:t>i</a:t>
            </a:r>
            <a:r>
              <a:rPr sz="1100" spc="-10" dirty="0">
                <a:latin typeface="Times New Roman"/>
                <a:cs typeface="Times New Roman"/>
              </a:rPr>
              <a:t>l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Calibri"/>
                <a:cs typeface="Calibri"/>
              </a:rPr>
              <a:t> 	15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191" y="1079500"/>
            <a:ext cx="6238240" cy="554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5106670" lvl="1" indent="-267970">
              <a:lnSpc>
                <a:spcPct val="100000"/>
              </a:lnSpc>
              <a:buFont typeface="Times New Roman"/>
              <a:buAutoNum type="arabicPeriod"/>
              <a:tabLst>
                <a:tab pos="28130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Definitions</a:t>
            </a:r>
            <a:endParaRPr sz="1400">
              <a:latin typeface="Times New Roman"/>
              <a:cs typeface="Times New Roman"/>
            </a:endParaRPr>
          </a:p>
          <a:p>
            <a:pPr marL="83820" algn="just">
              <a:lnSpc>
                <a:spcPts val="1375"/>
              </a:lnSpc>
              <a:spcBef>
                <a:spcPts val="200"/>
              </a:spcBef>
            </a:pPr>
            <a:r>
              <a:rPr sz="1200" b="1" u="heavy" dirty="0">
                <a:latin typeface="Times New Roman"/>
                <a:cs typeface="Times New Roman"/>
              </a:rPr>
              <a:t>Soil: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ts val="1375"/>
              </a:lnSpc>
            </a:pPr>
            <a:r>
              <a:rPr sz="1200" dirty="0">
                <a:latin typeface="Times New Roman"/>
                <a:cs typeface="Times New Roman"/>
              </a:rPr>
              <a:t>soil  to  the  Civil  </a:t>
            </a:r>
            <a:r>
              <a:rPr sz="1200" spc="-5" dirty="0">
                <a:latin typeface="Times New Roman"/>
                <a:cs typeface="Times New Roman"/>
              </a:rPr>
              <a:t>Engineer  </a:t>
            </a:r>
            <a:r>
              <a:rPr sz="1200" dirty="0">
                <a:latin typeface="Times New Roman"/>
                <a:cs typeface="Times New Roman"/>
              </a:rPr>
              <a:t>is  </a:t>
            </a:r>
            <a:r>
              <a:rPr sz="1200" spc="10" dirty="0">
                <a:latin typeface="Times New Roman"/>
                <a:cs typeface="Times New Roman"/>
              </a:rPr>
              <a:t>any  </a:t>
            </a:r>
            <a:r>
              <a:rPr sz="1200" dirty="0">
                <a:latin typeface="Times New Roman"/>
                <a:cs typeface="Times New Roman"/>
              </a:rPr>
              <a:t>un-cemented  or  </a:t>
            </a:r>
            <a:r>
              <a:rPr sz="1200" b="1" dirty="0">
                <a:latin typeface="Times New Roman"/>
                <a:cs typeface="Times New Roman"/>
              </a:rPr>
              <a:t>weakly  </a:t>
            </a:r>
            <a:r>
              <a:rPr sz="1200" b="1" spc="-10" dirty="0">
                <a:latin typeface="Times New Roman"/>
                <a:cs typeface="Times New Roman"/>
              </a:rPr>
              <a:t>cemented  </a:t>
            </a:r>
            <a:r>
              <a:rPr sz="1200" spc="-5" dirty="0">
                <a:latin typeface="Times New Roman"/>
                <a:cs typeface="Times New Roman"/>
              </a:rPr>
              <a:t>accumulation  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latin typeface="Times New Roman"/>
                <a:cs typeface="Times New Roman"/>
              </a:rPr>
              <a:t>mineral particles formed </a:t>
            </a:r>
            <a:r>
              <a:rPr sz="1200" spc="1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weathering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rocks </a:t>
            </a:r>
            <a:r>
              <a:rPr sz="120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be:</a:t>
            </a:r>
            <a:endParaRPr sz="1200">
              <a:latin typeface="Times New Roman"/>
              <a:cs typeface="Times New Roman"/>
            </a:endParaRPr>
          </a:p>
          <a:p>
            <a:pPr marL="541020" lvl="2" indent="-228600">
              <a:lnSpc>
                <a:spcPct val="100000"/>
              </a:lnSpc>
              <a:spcBef>
                <a:spcPts val="155"/>
              </a:spcBef>
              <a:buAutoNum type="arabicPlain"/>
              <a:tabLst>
                <a:tab pos="541020" algn="l"/>
                <a:tab pos="541655" algn="l"/>
              </a:tabLst>
            </a:pPr>
            <a:r>
              <a:rPr sz="1200" dirty="0">
                <a:latin typeface="Times New Roman"/>
                <a:cs typeface="Times New Roman"/>
              </a:rPr>
              <a:t>built on: </a:t>
            </a:r>
            <a:r>
              <a:rPr sz="1200" spc="-5" dirty="0">
                <a:latin typeface="Times New Roman"/>
                <a:cs typeface="Times New Roman"/>
              </a:rPr>
              <a:t>foundations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buildings, bridges, wind </a:t>
            </a:r>
            <a:r>
              <a:rPr sz="1200" dirty="0">
                <a:latin typeface="Times New Roman"/>
                <a:cs typeface="Times New Roman"/>
              </a:rPr>
              <a:t>farms. </a:t>
            </a:r>
            <a:r>
              <a:rPr sz="1200" spc="-5" dirty="0">
                <a:latin typeface="Times New Roman"/>
                <a:cs typeface="Times New Roman"/>
              </a:rPr>
              <a:t>(see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dirty="0">
                <a:latin typeface="Times New Roman"/>
                <a:cs typeface="Times New Roman"/>
                <a:hlinkClick r:id="rId2" action="ppaction://hlinksldjump"/>
              </a:rPr>
              <a:t>1.1</a:t>
            </a:r>
            <a:r>
              <a:rPr sz="1000" b="1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 marL="579120" lvl="2" indent="-266700">
              <a:lnSpc>
                <a:spcPct val="100000"/>
              </a:lnSpc>
              <a:spcBef>
                <a:spcPts val="165"/>
              </a:spcBef>
              <a:buAutoNum type="arabicPlain"/>
              <a:tabLst>
                <a:tab pos="579120" algn="l"/>
                <a:tab pos="579755" algn="l"/>
              </a:tabLst>
            </a:pPr>
            <a:r>
              <a:rPr sz="1200" dirty="0">
                <a:latin typeface="Times New Roman"/>
                <a:cs typeface="Times New Roman"/>
              </a:rPr>
              <a:t>built in: </a:t>
            </a:r>
            <a:r>
              <a:rPr sz="1200" spc="-5" dirty="0">
                <a:latin typeface="Times New Roman"/>
                <a:cs typeface="Times New Roman"/>
              </a:rPr>
              <a:t>tunnels.  (see Figure </a:t>
            </a:r>
            <a:r>
              <a:rPr sz="1200" dirty="0">
                <a:latin typeface="Times New Roman"/>
                <a:cs typeface="Times New Roman"/>
              </a:rPr>
              <a:t>1.2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1.3)</a:t>
            </a:r>
            <a:endParaRPr sz="1200">
              <a:latin typeface="Times New Roman"/>
              <a:cs typeface="Times New Roman"/>
            </a:endParaRPr>
          </a:p>
          <a:p>
            <a:pPr marL="541020" lvl="2" indent="-228600">
              <a:lnSpc>
                <a:spcPct val="100000"/>
              </a:lnSpc>
              <a:spcBef>
                <a:spcPts val="155"/>
              </a:spcBef>
              <a:buAutoNum type="arabicPlain"/>
              <a:tabLst>
                <a:tab pos="541020" algn="l"/>
                <a:tab pos="541655" algn="l"/>
              </a:tabLst>
            </a:pPr>
            <a:r>
              <a:rPr sz="1200" dirty="0">
                <a:latin typeface="Times New Roman"/>
                <a:cs typeface="Times New Roman"/>
              </a:rPr>
              <a:t>built </a:t>
            </a:r>
            <a:r>
              <a:rPr sz="1200" spc="-5" dirty="0">
                <a:latin typeface="Times New Roman"/>
                <a:cs typeface="Times New Roman"/>
              </a:rPr>
              <a:t>with: roads,  embankments, dams. (see Figure </a:t>
            </a:r>
            <a:r>
              <a:rPr sz="1200" dirty="0">
                <a:latin typeface="Times New Roman"/>
                <a:cs typeface="Times New Roman"/>
              </a:rPr>
              <a:t>1.4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1.5)</a:t>
            </a:r>
            <a:endParaRPr sz="1200">
              <a:latin typeface="Times New Roman"/>
              <a:cs typeface="Times New Roman"/>
            </a:endParaRPr>
          </a:p>
          <a:p>
            <a:pPr marL="541020" lvl="2" indent="-228600">
              <a:lnSpc>
                <a:spcPct val="100000"/>
              </a:lnSpc>
              <a:spcBef>
                <a:spcPts val="145"/>
              </a:spcBef>
              <a:buAutoNum type="arabicPlain"/>
              <a:tabLst>
                <a:tab pos="541020" algn="l"/>
                <a:tab pos="541655" algn="l"/>
              </a:tabLst>
            </a:pPr>
            <a:r>
              <a:rPr sz="1200" spc="-5" dirty="0">
                <a:latin typeface="Times New Roman"/>
                <a:cs typeface="Times New Roman"/>
              </a:rPr>
              <a:t>supported </a:t>
            </a:r>
            <a:r>
              <a:rPr sz="1200" spc="-10" dirty="0">
                <a:latin typeface="Times New Roman"/>
                <a:cs typeface="Times New Roman"/>
              </a:rPr>
              <a:t>by: </a:t>
            </a:r>
            <a:r>
              <a:rPr sz="1200" dirty="0">
                <a:latin typeface="Times New Roman"/>
                <a:cs typeface="Times New Roman"/>
              </a:rPr>
              <a:t>retaining </a:t>
            </a:r>
            <a:r>
              <a:rPr sz="1200" spc="-5" dirty="0">
                <a:latin typeface="Times New Roman"/>
                <a:cs typeface="Times New Roman"/>
              </a:rPr>
              <a:t>walls, sheet piles </a:t>
            </a:r>
            <a:r>
              <a:rPr sz="1200" dirty="0">
                <a:latin typeface="Times New Roman"/>
                <a:cs typeface="Times New Roman"/>
              </a:rPr>
              <a:t>.  </a:t>
            </a:r>
            <a:r>
              <a:rPr sz="1200" spc="-5" dirty="0">
                <a:latin typeface="Times New Roman"/>
                <a:cs typeface="Times New Roman"/>
              </a:rPr>
              <a:t>(see Figure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1.6)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3820" algn="just">
              <a:lnSpc>
                <a:spcPts val="1400"/>
              </a:lnSpc>
            </a:pPr>
            <a:r>
              <a:rPr sz="1200" b="1" u="heavy" dirty="0">
                <a:latin typeface="Times New Roman"/>
                <a:cs typeface="Times New Roman"/>
              </a:rPr>
              <a:t>Soil</a:t>
            </a:r>
            <a:r>
              <a:rPr sz="1200" b="1" u="heavy" spc="-75" dirty="0"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latin typeface="Times New Roman"/>
                <a:cs typeface="Times New Roman"/>
              </a:rPr>
              <a:t>Mechanics: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ts val="1400"/>
              </a:lnSpc>
            </a:pP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studying  </a:t>
            </a:r>
            <a:r>
              <a:rPr sz="1200" dirty="0">
                <a:latin typeface="Times New Roman"/>
                <a:cs typeface="Times New Roman"/>
              </a:rPr>
              <a:t>the behaviour of soil </a:t>
            </a:r>
            <a:r>
              <a:rPr sz="1200" spc="30" dirty="0">
                <a:latin typeface="Times New Roman"/>
                <a:cs typeface="Times New Roman"/>
              </a:rPr>
              <a:t>such </a:t>
            </a:r>
            <a:r>
              <a:rPr sz="1200" spc="20" dirty="0">
                <a:latin typeface="Times New Roman"/>
                <a:cs typeface="Times New Roman"/>
              </a:rPr>
              <a:t>as   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strength, </a:t>
            </a:r>
            <a:r>
              <a:rPr sz="1200" spc="-5" dirty="0">
                <a:latin typeface="Times New Roman"/>
                <a:cs typeface="Times New Roman"/>
              </a:rPr>
              <a:t>elasticity, permeability, </a:t>
            </a:r>
            <a:r>
              <a:rPr sz="1200" dirty="0">
                <a:latin typeface="Times New Roman"/>
                <a:cs typeface="Times New Roman"/>
              </a:rPr>
              <a:t>volume</a:t>
            </a:r>
            <a:endParaRPr sz="1200">
              <a:latin typeface="Times New Roman"/>
              <a:cs typeface="Times New Roman"/>
            </a:endParaRPr>
          </a:p>
          <a:p>
            <a:pPr marL="83820" marR="23495" algn="just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change. </a:t>
            </a:r>
            <a:r>
              <a:rPr sz="1200" dirty="0">
                <a:latin typeface="Times New Roman"/>
                <a:cs typeface="Times New Roman"/>
              </a:rPr>
              <a:t>These properties basically </a:t>
            </a:r>
            <a:r>
              <a:rPr sz="1200" spc="-5" dirty="0">
                <a:latin typeface="Times New Roman"/>
                <a:cs typeface="Times New Roman"/>
              </a:rPr>
              <a:t>depend </a:t>
            </a:r>
            <a:r>
              <a:rPr sz="1200" spc="95" dirty="0">
                <a:latin typeface="Times New Roman"/>
                <a:cs typeface="Times New Roman"/>
              </a:rPr>
              <a:t>on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dirty="0">
                <a:latin typeface="Times New Roman"/>
                <a:cs typeface="Times New Roman"/>
              </a:rPr>
              <a:t>of the soil </a:t>
            </a:r>
            <a:r>
              <a:rPr sz="1200" spc="-5" dirty="0">
                <a:latin typeface="Times New Roman"/>
                <a:cs typeface="Times New Roman"/>
              </a:rPr>
              <a:t>grains,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current stress,  water content and </a:t>
            </a:r>
            <a:r>
              <a:rPr sz="1200" dirty="0">
                <a:latin typeface="Times New Roman"/>
                <a:cs typeface="Times New Roman"/>
              </a:rPr>
              <a:t>unit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weight.</a:t>
            </a:r>
            <a:endParaRPr sz="1200">
              <a:latin typeface="Times New Roman"/>
              <a:cs typeface="Times New Roman"/>
            </a:endParaRPr>
          </a:p>
          <a:p>
            <a:pPr marL="83820" marR="9525" algn="just">
              <a:lnSpc>
                <a:spcPct val="110300"/>
              </a:lnSpc>
              <a:spcBef>
                <a:spcPts val="5"/>
              </a:spcBef>
            </a:pP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15" dirty="0">
                <a:latin typeface="Times New Roman"/>
                <a:cs typeface="Times New Roman"/>
              </a:rPr>
              <a:t>mechanics differs </a:t>
            </a:r>
            <a:r>
              <a:rPr sz="1200" spc="-10" dirty="0">
                <a:latin typeface="Times New Roman"/>
                <a:cs typeface="Times New Roman"/>
              </a:rPr>
              <a:t>from other branches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engineering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that </a:t>
            </a:r>
            <a:r>
              <a:rPr sz="1200" spc="-10" dirty="0">
                <a:latin typeface="Times New Roman"/>
                <a:cs typeface="Times New Roman"/>
              </a:rPr>
              <a:t>generally there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b="1" spc="-10" dirty="0">
                <a:latin typeface="Times New Roman"/>
                <a:cs typeface="Times New Roman"/>
              </a:rPr>
              <a:t>little </a:t>
            </a:r>
            <a:r>
              <a:rPr sz="1200" b="1" spc="-15" dirty="0">
                <a:latin typeface="Times New Roman"/>
                <a:cs typeface="Times New Roman"/>
              </a:rPr>
              <a:t>control  </a:t>
            </a:r>
            <a:r>
              <a:rPr sz="1200" spc="-10" dirty="0">
                <a:latin typeface="Times New Roman"/>
                <a:cs typeface="Times New Roman"/>
              </a:rPr>
              <a:t>over the </a:t>
            </a:r>
            <a:r>
              <a:rPr sz="1200" spc="-15" dirty="0">
                <a:latin typeface="Times New Roman"/>
                <a:cs typeface="Times New Roman"/>
              </a:rPr>
              <a:t>material </a:t>
            </a:r>
            <a:r>
              <a:rPr sz="1200" spc="-10" dirty="0">
                <a:latin typeface="Times New Roman"/>
                <a:cs typeface="Times New Roman"/>
              </a:rPr>
              <a:t>properties. </a:t>
            </a:r>
            <a:r>
              <a:rPr sz="1200" spc="25" dirty="0">
                <a:latin typeface="Times New Roman"/>
                <a:cs typeface="Times New Roman"/>
              </a:rPr>
              <a:t>We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deal with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soil at </a:t>
            </a:r>
            <a:r>
              <a:rPr sz="1200" spc="-5" dirty="0">
                <a:latin typeface="Times New Roman"/>
                <a:cs typeface="Times New Roman"/>
              </a:rPr>
              <a:t>the site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often </a:t>
            </a:r>
            <a:r>
              <a:rPr sz="1200" spc="-5" dirty="0">
                <a:latin typeface="Times New Roman"/>
                <a:cs typeface="Times New Roman"/>
              </a:rPr>
              <a:t>highly  </a:t>
            </a:r>
            <a:r>
              <a:rPr sz="1200" spc="-10" dirty="0">
                <a:latin typeface="Times New Roman"/>
                <a:cs typeface="Times New Roman"/>
              </a:rPr>
              <a:t>variable.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b="1" spc="-10" dirty="0">
                <a:latin typeface="Times New Roman"/>
                <a:cs typeface="Times New Roman"/>
              </a:rPr>
              <a:t>taking samples </a:t>
            </a:r>
            <a:r>
              <a:rPr sz="1200" spc="-10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few scattered </a:t>
            </a:r>
            <a:r>
              <a:rPr sz="1200" spc="-15" dirty="0">
                <a:latin typeface="Times New Roman"/>
                <a:cs typeface="Times New Roman"/>
              </a:rPr>
              <a:t>locations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determine the soil properties  </a:t>
            </a:r>
            <a:r>
              <a:rPr sz="1200" spc="-15" dirty="0">
                <a:latin typeface="Times New Roman"/>
                <a:cs typeface="Times New Roman"/>
              </a:rPr>
              <a:t>and  </a:t>
            </a:r>
            <a:r>
              <a:rPr sz="1200" spc="-10" dirty="0">
                <a:latin typeface="Times New Roman"/>
                <a:cs typeface="Times New Roman"/>
              </a:rPr>
              <a:t>heir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variability.</a:t>
            </a:r>
            <a:endParaRPr sz="1200">
              <a:latin typeface="Times New Roman"/>
              <a:cs typeface="Times New Roman"/>
            </a:endParaRPr>
          </a:p>
          <a:p>
            <a:pPr marL="83820" algn="just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15" dirty="0">
                <a:latin typeface="Times New Roman"/>
                <a:cs typeface="Times New Roman"/>
              </a:rPr>
              <a:t>mechanics </a:t>
            </a:r>
            <a:r>
              <a:rPr sz="1200" spc="-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relatively new branch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engineering science,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spc="-10" dirty="0">
                <a:latin typeface="Times New Roman"/>
                <a:cs typeface="Times New Roman"/>
              </a:rPr>
              <a:t>major </a:t>
            </a:r>
            <a:r>
              <a:rPr sz="1200" spc="-15" dirty="0">
                <a:latin typeface="Times New Roman"/>
                <a:cs typeface="Times New Roman"/>
              </a:rPr>
              <a:t>conference   </a:t>
            </a:r>
            <a:r>
              <a:rPr sz="1200" spc="-10" dirty="0">
                <a:latin typeface="Times New Roman"/>
                <a:cs typeface="Times New Roman"/>
              </a:rPr>
              <a:t>occurred</a:t>
            </a:r>
            <a:endParaRPr sz="1200">
              <a:latin typeface="Times New Roman"/>
              <a:cs typeface="Times New Roman"/>
            </a:endParaRPr>
          </a:p>
          <a:p>
            <a:pPr marL="83820" marR="11430" algn="just">
              <a:lnSpc>
                <a:spcPct val="1102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1936 and </a:t>
            </a:r>
            <a:r>
              <a:rPr sz="1200" spc="-10" dirty="0">
                <a:latin typeface="Times New Roman"/>
                <a:cs typeface="Times New Roman"/>
              </a:rPr>
              <a:t>the mechanical </a:t>
            </a:r>
            <a:r>
              <a:rPr sz="1200" spc="-15" dirty="0">
                <a:latin typeface="Times New Roman"/>
                <a:cs typeface="Times New Roman"/>
              </a:rPr>
              <a:t>properties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soils are still </a:t>
            </a:r>
            <a:r>
              <a:rPr sz="1200" b="1" spc="-15" dirty="0">
                <a:latin typeface="Times New Roman"/>
                <a:cs typeface="Times New Roman"/>
              </a:rPr>
              <a:t>incompletely </a:t>
            </a:r>
            <a:r>
              <a:rPr sz="1200" b="1" spc="-10" dirty="0">
                <a:latin typeface="Times New Roman"/>
                <a:cs typeface="Times New Roman"/>
              </a:rPr>
              <a:t>understood</a:t>
            </a:r>
            <a:r>
              <a:rPr sz="1200" spc="-10" dirty="0">
                <a:latin typeface="Times New Roman"/>
                <a:cs typeface="Times New Roman"/>
              </a:rPr>
              <a:t>. The first  </a:t>
            </a:r>
            <a:r>
              <a:rPr sz="1200" spc="-15" dirty="0">
                <a:latin typeface="Times New Roman"/>
                <a:cs typeface="Times New Roman"/>
              </a:rPr>
              <a:t>complete mechanical </a:t>
            </a:r>
            <a:r>
              <a:rPr sz="1200" spc="-10" dirty="0">
                <a:latin typeface="Times New Roman"/>
                <a:cs typeface="Times New Roman"/>
              </a:rPr>
              <a:t>model for soil </a:t>
            </a:r>
            <a:r>
              <a:rPr sz="1200" spc="-15" dirty="0">
                <a:latin typeface="Times New Roman"/>
                <a:cs typeface="Times New Roman"/>
              </a:rPr>
              <a:t>was </a:t>
            </a:r>
            <a:r>
              <a:rPr sz="1200" spc="-10" dirty="0">
                <a:latin typeface="Times New Roman"/>
                <a:cs typeface="Times New Roman"/>
              </a:rPr>
              <a:t>published as </a:t>
            </a:r>
            <a:r>
              <a:rPr sz="1200" spc="-5" dirty="0">
                <a:latin typeface="Times New Roman"/>
                <a:cs typeface="Times New Roman"/>
              </a:rPr>
              <a:t>recently </a:t>
            </a:r>
            <a:r>
              <a:rPr sz="1200" spc="-10" dirty="0">
                <a:latin typeface="Times New Roman"/>
                <a:cs typeface="Times New Roman"/>
              </a:rPr>
              <a:t>as 1968 </a:t>
            </a:r>
            <a:r>
              <a:rPr sz="1200" spc="-15" dirty="0">
                <a:latin typeface="Times New Roman"/>
                <a:cs typeface="Times New Roman"/>
              </a:rPr>
              <a:t>(Modified </a:t>
            </a:r>
            <a:r>
              <a:rPr sz="1200" spc="-10" dirty="0">
                <a:latin typeface="Times New Roman"/>
                <a:cs typeface="Times New Roman"/>
              </a:rPr>
              <a:t>Cam </a:t>
            </a:r>
            <a:r>
              <a:rPr sz="1200" spc="-5" dirty="0">
                <a:latin typeface="Times New Roman"/>
                <a:cs typeface="Times New Roman"/>
              </a:rPr>
              <a:t>Clay MCC  </a:t>
            </a:r>
            <a:r>
              <a:rPr sz="1200" spc="-15" dirty="0">
                <a:latin typeface="Times New Roman"/>
                <a:cs typeface="Times New Roman"/>
              </a:rPr>
              <a:t>model). </a:t>
            </a:r>
            <a:r>
              <a:rPr sz="1200" spc="-10" dirty="0">
                <a:latin typeface="Times New Roman"/>
                <a:cs typeface="Times New Roman"/>
              </a:rPr>
              <a:t>Over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last </a:t>
            </a:r>
            <a:r>
              <a:rPr sz="1200" spc="-10" dirty="0">
                <a:latin typeface="Times New Roman"/>
                <a:cs typeface="Times New Roman"/>
              </a:rPr>
              <a:t>40 </a:t>
            </a:r>
            <a:r>
              <a:rPr sz="1200" spc="-25" dirty="0">
                <a:latin typeface="Times New Roman"/>
                <a:cs typeface="Times New Roman"/>
              </a:rPr>
              <a:t>years </a:t>
            </a: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spc="-15" dirty="0">
                <a:latin typeface="Times New Roman"/>
                <a:cs typeface="Times New Roman"/>
              </a:rPr>
              <a:t>has </a:t>
            </a:r>
            <a:r>
              <a:rPr sz="1200" spc="-10" dirty="0">
                <a:latin typeface="Times New Roman"/>
                <a:cs typeface="Times New Roman"/>
              </a:rPr>
              <a:t>been </a:t>
            </a:r>
            <a:r>
              <a:rPr sz="1200" spc="-15" dirty="0">
                <a:latin typeface="Times New Roman"/>
                <a:cs typeface="Times New Roman"/>
              </a:rPr>
              <a:t>rapid </a:t>
            </a:r>
            <a:r>
              <a:rPr sz="1200" spc="-10" dirty="0">
                <a:latin typeface="Times New Roman"/>
                <a:cs typeface="Times New Roman"/>
              </a:rPr>
              <a:t>development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our </a:t>
            </a:r>
            <a:r>
              <a:rPr sz="1200" spc="-15" dirty="0">
                <a:latin typeface="Times New Roman"/>
                <a:cs typeface="Times New Roman"/>
              </a:rPr>
              <a:t>understanding </a:t>
            </a:r>
            <a:r>
              <a:rPr sz="1200" spc="-10" dirty="0">
                <a:latin typeface="Times New Roman"/>
                <a:cs typeface="Times New Roman"/>
              </a:rPr>
              <a:t>of soil  behaviour </a:t>
            </a:r>
            <a:r>
              <a:rPr sz="1200" spc="-5" dirty="0">
                <a:latin typeface="Times New Roman"/>
                <a:cs typeface="Times New Roman"/>
              </a:rPr>
              <a:t>and the </a:t>
            </a:r>
            <a:r>
              <a:rPr sz="1200" spc="-10" dirty="0">
                <a:latin typeface="Times New Roman"/>
                <a:cs typeface="Times New Roman"/>
              </a:rPr>
              <a:t>application of this knowledge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engineering practice </a:t>
            </a:r>
            <a:r>
              <a:rPr sz="1200" spc="-5" dirty="0">
                <a:latin typeface="Times New Roman"/>
                <a:cs typeface="Times New Roman"/>
              </a:rPr>
              <a:t>(Bubble model, Brcelona  Basic </a:t>
            </a:r>
            <a:r>
              <a:rPr sz="1200" dirty="0">
                <a:latin typeface="Times New Roman"/>
                <a:cs typeface="Times New Roman"/>
              </a:rPr>
              <a:t>Model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BBM).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3820" algn="just">
              <a:lnSpc>
                <a:spcPts val="1405"/>
              </a:lnSpc>
            </a:pPr>
            <a:r>
              <a:rPr sz="1200" b="1" u="heavy" spc="-15" dirty="0">
                <a:latin typeface="Times New Roman"/>
                <a:cs typeface="Times New Roman"/>
              </a:rPr>
              <a:t>Geotechnical</a:t>
            </a:r>
            <a:r>
              <a:rPr sz="1200" b="1" u="heavy" spc="-65" dirty="0">
                <a:latin typeface="Times New Roman"/>
                <a:cs typeface="Times New Roman"/>
              </a:rPr>
              <a:t> </a:t>
            </a:r>
            <a:r>
              <a:rPr sz="1200" b="1" u="heavy" spc="-10" dirty="0">
                <a:latin typeface="Times New Roman"/>
                <a:cs typeface="Times New Roman"/>
              </a:rPr>
              <a:t>Engineering:</a:t>
            </a:r>
            <a:endParaRPr sz="1200">
              <a:latin typeface="Times New Roman"/>
              <a:cs typeface="Times New Roman"/>
            </a:endParaRPr>
          </a:p>
          <a:p>
            <a:pPr marL="83820" marR="5080" algn="just">
              <a:lnSpc>
                <a:spcPts val="1360"/>
              </a:lnSpc>
              <a:spcBef>
                <a:spcPts val="75"/>
              </a:spcBef>
            </a:pPr>
            <a:r>
              <a:rPr sz="1200" spc="-15" dirty="0">
                <a:latin typeface="Times New Roman"/>
                <a:cs typeface="Times New Roman"/>
              </a:rPr>
              <a:t>Geotechnical </a:t>
            </a:r>
            <a:r>
              <a:rPr sz="1200" spc="-5" dirty="0">
                <a:latin typeface="Times New Roman"/>
                <a:cs typeface="Times New Roman"/>
              </a:rPr>
              <a:t>Engineering is </a:t>
            </a:r>
            <a:r>
              <a:rPr sz="1200" spc="-10" dirty="0">
                <a:latin typeface="Times New Roman"/>
                <a:cs typeface="Times New Roman"/>
              </a:rPr>
              <a:t>studying the behaviour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soil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rock </a:t>
            </a:r>
            <a:r>
              <a:rPr sz="1200" dirty="0">
                <a:latin typeface="Times New Roman"/>
                <a:cs typeface="Times New Roman"/>
              </a:rPr>
              <a:t>including landfills, </a:t>
            </a:r>
            <a:r>
              <a:rPr sz="1200" spc="-5" dirty="0">
                <a:latin typeface="Times New Roman"/>
                <a:cs typeface="Times New Roman"/>
              </a:rPr>
              <a:t>Soil-  Structure Interaction, Advances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Offshore Geotechnics, Transportation Geotechnics,  environmental geotechnics (see Figure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1.7)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18846" y="8982988"/>
            <a:ext cx="142113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1.1  </a:t>
            </a: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on</a:t>
            </a:r>
            <a:r>
              <a:rPr sz="1100" b="1" spc="-9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62053" y="8982963"/>
            <a:ext cx="138811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1.2  </a:t>
            </a:r>
            <a:r>
              <a:rPr sz="1100" b="1" spc="-5" dirty="0">
                <a:latin typeface="Times New Roman"/>
                <a:cs typeface="Times New Roman"/>
              </a:rPr>
              <a:t>Built in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558" y="6970776"/>
            <a:ext cx="3260661" cy="1991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6519" y="6815416"/>
            <a:ext cx="2872162" cy="2153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792" y="2530347"/>
            <a:ext cx="61595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</a:t>
            </a:r>
            <a:r>
              <a:rPr sz="1100" b="1" spc="-10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1.3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0669" y="2530347"/>
            <a:ext cx="73215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in</a:t>
            </a:r>
            <a:r>
              <a:rPr sz="1100" b="1" spc="-7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9967" y="2530347"/>
            <a:ext cx="14966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1.4  </a:t>
            </a: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with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6993" y="4581590"/>
            <a:ext cx="14966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1.5  </a:t>
            </a:r>
            <a:r>
              <a:rPr sz="1100" b="1" spc="-5" dirty="0">
                <a:latin typeface="Times New Roman"/>
                <a:cs typeface="Times New Roman"/>
              </a:rPr>
              <a:t>built </a:t>
            </a:r>
            <a:r>
              <a:rPr sz="1100" b="1" dirty="0">
                <a:latin typeface="Times New Roman"/>
                <a:cs typeface="Times New Roman"/>
              </a:rPr>
              <a:t>with</a:t>
            </a:r>
            <a:r>
              <a:rPr sz="1100" b="1" spc="-11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soil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432" y="6739635"/>
            <a:ext cx="246824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1.6  </a:t>
            </a:r>
            <a:r>
              <a:rPr sz="1100" b="1" spc="-5" dirty="0">
                <a:latin typeface="Times New Roman"/>
                <a:cs typeface="Times New Roman"/>
              </a:rPr>
              <a:t>supported by: retaining</a:t>
            </a:r>
            <a:r>
              <a:rPr sz="1100" b="1" spc="-8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walls,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191" y="8978391"/>
            <a:ext cx="375221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1.7  </a:t>
            </a:r>
            <a:r>
              <a:rPr sz="1100" b="1" spc="-5" dirty="0">
                <a:latin typeface="Times New Roman"/>
                <a:cs typeface="Times New Roman"/>
              </a:rPr>
              <a:t>Examples </a:t>
            </a:r>
            <a:r>
              <a:rPr sz="1100" b="1" spc="-10" dirty="0">
                <a:latin typeface="Times New Roman"/>
                <a:cs typeface="Times New Roman"/>
              </a:rPr>
              <a:t>of </a:t>
            </a:r>
            <a:r>
              <a:rPr sz="1100" b="1" spc="-5" dirty="0">
                <a:latin typeface="Times New Roman"/>
                <a:cs typeface="Times New Roman"/>
              </a:rPr>
              <a:t>geotechnical Engineering</a:t>
            </a:r>
            <a:r>
              <a:rPr sz="1100" b="1" spc="7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construction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0400" y="780313"/>
            <a:ext cx="6197695" cy="1726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463" y="2728939"/>
            <a:ext cx="6247383" cy="1863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162" y="4882887"/>
            <a:ext cx="2466962" cy="1847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9860" y="4776533"/>
            <a:ext cx="3057486" cy="1951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0400" y="7090409"/>
            <a:ext cx="6191383" cy="1881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47191" y="767079"/>
            <a:ext cx="6237605" cy="233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1.2 </a:t>
            </a:r>
            <a:r>
              <a:rPr sz="1400" b="1" spc="-5" dirty="0">
                <a:latin typeface="Times New Roman"/>
                <a:cs typeface="Times New Roman"/>
              </a:rPr>
              <a:t>Uniqueness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soils</a:t>
            </a:r>
            <a:endParaRPr sz="1400">
              <a:latin typeface="Times New Roman"/>
              <a:cs typeface="Times New Roman"/>
            </a:endParaRPr>
          </a:p>
          <a:p>
            <a:pPr marL="83820" marR="5080">
              <a:lnSpc>
                <a:spcPts val="1370"/>
              </a:lnSpc>
              <a:spcBef>
                <a:spcPts val="265"/>
              </a:spcBef>
            </a:pPr>
            <a:r>
              <a:rPr sz="1200" dirty="0">
                <a:latin typeface="Times New Roman"/>
                <a:cs typeface="Times New Roman"/>
              </a:rPr>
              <a:t>Soil is a very unique </a:t>
            </a:r>
            <a:r>
              <a:rPr sz="1200" spc="-5" dirty="0">
                <a:latin typeface="Times New Roman"/>
                <a:cs typeface="Times New Roman"/>
              </a:rPr>
              <a:t>material and complex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nature. The </a:t>
            </a:r>
            <a:r>
              <a:rPr sz="1200" dirty="0">
                <a:latin typeface="Times New Roman"/>
                <a:cs typeface="Times New Roman"/>
              </a:rPr>
              <a:t>unique </a:t>
            </a:r>
            <a:r>
              <a:rPr sz="1200" spc="-5" dirty="0">
                <a:latin typeface="Times New Roman"/>
                <a:cs typeface="Times New Roman"/>
              </a:rPr>
              <a:t>characteristics </a:t>
            </a:r>
            <a:r>
              <a:rPr sz="1200" dirty="0">
                <a:latin typeface="Times New Roman"/>
                <a:cs typeface="Times New Roman"/>
              </a:rPr>
              <a:t>of soils </a:t>
            </a:r>
            <a:r>
              <a:rPr sz="1200" spc="-5" dirty="0">
                <a:latin typeface="Times New Roman"/>
                <a:cs typeface="Times New Roman"/>
              </a:rPr>
              <a:t>are as  follows:</a:t>
            </a:r>
            <a:endParaRPr sz="1200">
              <a:latin typeface="Times New Roman"/>
              <a:cs typeface="Times New Roman"/>
            </a:endParaRPr>
          </a:p>
          <a:p>
            <a:pPr marL="245745" indent="-161925">
              <a:lnSpc>
                <a:spcPts val="1280"/>
              </a:lnSpc>
              <a:buAutoNum type="arabicPeriod"/>
              <a:tabLst>
                <a:tab pos="246379" algn="l"/>
              </a:tabLst>
            </a:pPr>
            <a:r>
              <a:rPr sz="1200" spc="-15" dirty="0">
                <a:latin typeface="Times New Roman"/>
                <a:cs typeface="Times New Roman"/>
              </a:rPr>
              <a:t>It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continuous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material,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rather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composed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three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different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constituents: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solid</a:t>
            </a:r>
            <a:endParaRPr sz="1200">
              <a:latin typeface="Times New Roman"/>
              <a:cs typeface="Times New Roman"/>
            </a:endParaRPr>
          </a:p>
          <a:p>
            <a:pPr marL="83820">
              <a:lnSpc>
                <a:spcPts val="1360"/>
              </a:lnSpc>
            </a:pPr>
            <a:r>
              <a:rPr sz="1200" spc="-5" dirty="0">
                <a:latin typeface="Times New Roman"/>
                <a:cs typeface="Times New Roman"/>
              </a:rPr>
              <a:t>(grain), water, and air, </a:t>
            </a:r>
            <a:r>
              <a:rPr sz="1200" dirty="0">
                <a:latin typeface="Times New Roman"/>
                <a:cs typeface="Times New Roman"/>
              </a:rPr>
              <a:t>and is thus </a:t>
            </a:r>
            <a:r>
              <a:rPr sz="1200" spc="-5" dirty="0">
                <a:latin typeface="Times New Roman"/>
                <a:cs typeface="Times New Roman"/>
              </a:rPr>
              <a:t>an aggregated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material.</a:t>
            </a:r>
            <a:endParaRPr sz="1200">
              <a:latin typeface="Times New Roman"/>
              <a:cs typeface="Times New Roman"/>
            </a:endParaRPr>
          </a:p>
          <a:p>
            <a:pPr marL="236220" indent="-152400">
              <a:lnSpc>
                <a:spcPts val="1360"/>
              </a:lnSpc>
              <a:buAutoNum type="arabicPeriod" startAt="2"/>
              <a:tabLst>
                <a:tab pos="236854" algn="l"/>
              </a:tabLst>
            </a:pPr>
            <a:r>
              <a:rPr sz="1200" spc="-5" dirty="0">
                <a:latin typeface="Times New Roman"/>
                <a:cs typeface="Times New Roman"/>
              </a:rPr>
              <a:t>Particle </a:t>
            </a:r>
            <a:r>
              <a:rPr sz="1200" dirty="0">
                <a:latin typeface="Times New Roman"/>
                <a:cs typeface="Times New Roman"/>
              </a:rPr>
              <a:t>sizes </a:t>
            </a:r>
            <a:r>
              <a:rPr sz="1200" spc="-5" dirty="0">
                <a:latin typeface="Times New Roman"/>
                <a:cs typeface="Times New Roman"/>
              </a:rPr>
              <a:t>have significant influence </a:t>
            </a:r>
            <a:r>
              <a:rPr sz="1200" dirty="0">
                <a:latin typeface="Times New Roman"/>
                <a:cs typeface="Times New Roman"/>
              </a:rPr>
              <a:t>on soil </a:t>
            </a:r>
            <a:r>
              <a:rPr sz="1200" spc="-5" dirty="0">
                <a:latin typeface="Times New Roman"/>
                <a:cs typeface="Times New Roman"/>
              </a:rPr>
              <a:t>behavior from granular </a:t>
            </a:r>
            <a:r>
              <a:rPr sz="1200" dirty="0">
                <a:latin typeface="Times New Roman"/>
                <a:cs typeface="Times New Roman"/>
              </a:rPr>
              <a:t>soil to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clay.</a:t>
            </a:r>
            <a:endParaRPr sz="1200">
              <a:latin typeface="Times New Roman"/>
              <a:cs typeface="Times New Roman"/>
            </a:endParaRPr>
          </a:p>
          <a:p>
            <a:pPr marL="236220" indent="-152400">
              <a:lnSpc>
                <a:spcPts val="1355"/>
              </a:lnSpc>
              <a:buAutoNum type="arabicPeriod" startAt="2"/>
              <a:tabLst>
                <a:tab pos="236854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amount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water </a:t>
            </a:r>
            <a:r>
              <a:rPr sz="1200" dirty="0">
                <a:latin typeface="Times New Roman"/>
                <a:cs typeface="Times New Roman"/>
              </a:rPr>
              <a:t>also </a:t>
            </a:r>
            <a:r>
              <a:rPr sz="1200" spc="-5" dirty="0">
                <a:latin typeface="Times New Roman"/>
                <a:cs typeface="Times New Roman"/>
              </a:rPr>
              <a:t>plays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important </a:t>
            </a:r>
            <a:r>
              <a:rPr sz="1200" spc="-5" dirty="0">
                <a:latin typeface="Times New Roman"/>
                <a:cs typeface="Times New Roman"/>
              </a:rPr>
              <a:t>role </a:t>
            </a:r>
            <a:r>
              <a:rPr sz="1200" dirty="0">
                <a:latin typeface="Times New Roman"/>
                <a:cs typeface="Times New Roman"/>
              </a:rPr>
              <a:t>in soil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behavior.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stress–strain relation </a:t>
            </a:r>
            <a:r>
              <a:rPr sz="1200" dirty="0">
                <a:latin typeface="Times New Roman"/>
                <a:cs typeface="Times New Roman"/>
              </a:rPr>
              <a:t>is not </a:t>
            </a:r>
            <a:r>
              <a:rPr sz="1200" spc="-5" dirty="0">
                <a:latin typeface="Times New Roman"/>
                <a:cs typeface="Times New Roman"/>
              </a:rPr>
              <a:t>linear from </a:t>
            </a:r>
            <a:r>
              <a:rPr sz="1200" dirty="0">
                <a:latin typeface="Times New Roman"/>
                <a:cs typeface="Times New Roman"/>
              </a:rPr>
              <a:t>the small </a:t>
            </a:r>
            <a:r>
              <a:rPr sz="1200" spc="-5" dirty="0">
                <a:latin typeface="Times New Roman"/>
                <a:cs typeface="Times New Roman"/>
              </a:rPr>
              <a:t>strain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levels.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dirty="0">
                <a:latin typeface="Times New Roman"/>
                <a:cs typeface="Times New Roman"/>
              </a:rPr>
              <a:t>pore </a:t>
            </a:r>
            <a:r>
              <a:rPr sz="1200" spc="-5" dirty="0">
                <a:latin typeface="Times New Roman"/>
                <a:cs typeface="Times New Roman"/>
              </a:rPr>
              <a:t>spaces possess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capability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water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flow.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55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time-dependent characteristics; that </a:t>
            </a:r>
            <a:r>
              <a:rPr sz="1200" dirty="0">
                <a:latin typeface="Times New Roman"/>
                <a:cs typeface="Times New Roman"/>
              </a:rPr>
              <a:t>is, it is </a:t>
            </a:r>
            <a:r>
              <a:rPr sz="1200" spc="-5" dirty="0">
                <a:latin typeface="Times New Roman"/>
                <a:cs typeface="Times New Roman"/>
              </a:rPr>
              <a:t>susceptible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creep.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swells </a:t>
            </a:r>
            <a:r>
              <a:rPr sz="1200" spc="-5" dirty="0">
                <a:latin typeface="Times New Roman"/>
                <a:cs typeface="Times New Roman"/>
              </a:rPr>
              <a:t>when wetted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shrinks when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dried.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360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an anisotropic material </a:t>
            </a:r>
            <a:r>
              <a:rPr sz="1200" dirty="0">
                <a:latin typeface="Times New Roman"/>
                <a:cs typeface="Times New Roman"/>
              </a:rPr>
              <a:t>due to the </a:t>
            </a:r>
            <a:r>
              <a:rPr sz="1200" spc="-5" dirty="0">
                <a:latin typeface="Times New Roman"/>
                <a:cs typeface="Times New Roman"/>
              </a:rPr>
              <a:t>particle </a:t>
            </a:r>
            <a:r>
              <a:rPr sz="1200" dirty="0">
                <a:latin typeface="Times New Roman"/>
                <a:cs typeface="Times New Roman"/>
              </a:rPr>
              <a:t>shapes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depositional </a:t>
            </a:r>
            <a:r>
              <a:rPr sz="1200" spc="-5" dirty="0">
                <a:latin typeface="Times New Roman"/>
                <a:cs typeface="Times New Roman"/>
              </a:rPr>
              <a:t>direction under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gravity.</a:t>
            </a:r>
            <a:endParaRPr sz="1200">
              <a:latin typeface="Times New Roman"/>
              <a:cs typeface="Times New Roman"/>
            </a:endParaRPr>
          </a:p>
          <a:p>
            <a:pPr marL="238125" indent="-154305">
              <a:lnSpc>
                <a:spcPts val="1400"/>
              </a:lnSpc>
              <a:buAutoNum type="arabicPeriod" startAt="2"/>
              <a:tabLst>
                <a:tab pos="238760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spatially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nonhomogeneous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3546855"/>
            <a:ext cx="6276340" cy="5824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lvl="1" indent="-267970" algn="just">
              <a:lnSpc>
                <a:spcPct val="100000"/>
              </a:lnSpc>
              <a:buFont typeface="Times New Roman"/>
              <a:buAutoNum type="arabicPeriod" startAt="3"/>
              <a:tabLst>
                <a:tab pos="28130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Examples </a:t>
            </a:r>
            <a:r>
              <a:rPr sz="1400" b="1" dirty="0">
                <a:latin typeface="Times New Roman"/>
                <a:cs typeface="Times New Roman"/>
              </a:rPr>
              <a:t>of </a:t>
            </a:r>
            <a:r>
              <a:rPr sz="1400" b="1" spc="-5" dirty="0">
                <a:latin typeface="Times New Roman"/>
                <a:cs typeface="Times New Roman"/>
              </a:rPr>
              <a:t>Soil Mechanics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problems</a:t>
            </a:r>
            <a:endParaRPr sz="1400">
              <a:latin typeface="Times New Roman"/>
              <a:cs typeface="Times New Roman"/>
            </a:endParaRPr>
          </a:p>
          <a:p>
            <a:pPr marL="83820" marR="45720">
              <a:lnSpc>
                <a:spcPts val="1360"/>
              </a:lnSpc>
              <a:spcBef>
                <a:spcPts val="285"/>
              </a:spcBef>
            </a:pPr>
            <a:r>
              <a:rPr sz="1200" spc="-5" dirty="0">
                <a:latin typeface="Times New Roman"/>
                <a:cs typeface="Times New Roman"/>
              </a:rPr>
              <a:t>Engineers have </a:t>
            </a:r>
            <a:r>
              <a:rPr sz="1200" dirty="0">
                <a:latin typeface="Times New Roman"/>
                <a:cs typeface="Times New Roman"/>
              </a:rPr>
              <a:t>to deal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many </a:t>
            </a:r>
            <a:r>
              <a:rPr sz="1200" spc="-5" dirty="0">
                <a:latin typeface="Times New Roman"/>
                <a:cs typeface="Times New Roman"/>
              </a:rPr>
              <a:t>challenging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problems even at present, as well as 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past. A few historical and interesting cases are presented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following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subsections.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355600" lvl="2" indent="-342900" algn="just">
              <a:lnSpc>
                <a:spcPct val="100000"/>
              </a:lnSpc>
              <a:buClr>
                <a:srgbClr val="C00000"/>
              </a:buClr>
              <a:buFont typeface="Times New Roman"/>
              <a:buAutoNum type="arabicPeriod"/>
              <a:tabLst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Leaning Tower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2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Pisa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This famous </a:t>
            </a:r>
            <a:r>
              <a:rPr sz="1200" dirty="0">
                <a:latin typeface="Times New Roman"/>
                <a:cs typeface="Times New Roman"/>
              </a:rPr>
              <a:t>building </a:t>
            </a:r>
            <a:r>
              <a:rPr sz="1200" spc="-5" dirty="0">
                <a:latin typeface="Times New Roman"/>
                <a:cs typeface="Times New Roman"/>
              </a:rPr>
              <a:t>illustrates historical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problems. The </a:t>
            </a:r>
            <a:r>
              <a:rPr sz="1200" dirty="0">
                <a:latin typeface="Times New Roman"/>
                <a:cs typeface="Times New Roman"/>
              </a:rPr>
              <a:t>56 m </a:t>
            </a:r>
            <a:r>
              <a:rPr sz="1200" spc="-5" dirty="0">
                <a:latin typeface="Times New Roman"/>
                <a:cs typeface="Times New Roman"/>
              </a:rPr>
              <a:t>high bell tower at Pisa,  </a:t>
            </a:r>
            <a:r>
              <a:rPr sz="1200" dirty="0">
                <a:latin typeface="Times New Roman"/>
                <a:cs typeface="Times New Roman"/>
              </a:rPr>
              <a:t>Italy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(see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1.8),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leans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about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3.97°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3.9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top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toward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south.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construction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58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tower started </a:t>
            </a:r>
            <a:r>
              <a:rPr sz="1200" dirty="0">
                <a:latin typeface="Times New Roman"/>
                <a:cs typeface="Times New Roman"/>
              </a:rPr>
              <a:t>in 1173 and </a:t>
            </a:r>
            <a:r>
              <a:rPr sz="1200" spc="-5" dirty="0">
                <a:latin typeface="Times New Roman"/>
                <a:cs typeface="Times New Roman"/>
              </a:rPr>
              <a:t>was completed </a:t>
            </a:r>
            <a:r>
              <a:rPr sz="1200" dirty="0">
                <a:latin typeface="Times New Roman"/>
                <a:cs typeface="Times New Roman"/>
              </a:rPr>
              <a:t>in 1372.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was reported </a:t>
            </a:r>
            <a:r>
              <a:rPr sz="1200" dirty="0">
                <a:latin typeface="Times New Roman"/>
                <a:cs typeface="Times New Roman"/>
              </a:rPr>
              <a:t>that the </a:t>
            </a:r>
            <a:r>
              <a:rPr sz="1200" spc="-5" dirty="0">
                <a:latin typeface="Times New Roman"/>
                <a:cs typeface="Times New Roman"/>
              </a:rPr>
              <a:t>tower started </a:t>
            </a:r>
            <a:r>
              <a:rPr sz="1200" dirty="0">
                <a:latin typeface="Times New Roman"/>
                <a:cs typeface="Times New Roman"/>
              </a:rPr>
              <a:t>to sink  unevenly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construction progressed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third floor </a:t>
            </a:r>
            <a:r>
              <a:rPr sz="1200" dirty="0">
                <a:latin typeface="Times New Roman"/>
                <a:cs typeface="Times New Roman"/>
              </a:rPr>
              <a:t>in 1178 </a:t>
            </a:r>
            <a:r>
              <a:rPr sz="1200" spc="-5" dirty="0">
                <a:latin typeface="Times New Roman"/>
                <a:cs typeface="Times New Roman"/>
              </a:rPr>
              <a:t>and more floors were </a:t>
            </a:r>
            <a:r>
              <a:rPr sz="1200" dirty="0">
                <a:latin typeface="Times New Roman"/>
                <a:cs typeface="Times New Roman"/>
              </a:rPr>
              <a:t>built up to  </a:t>
            </a:r>
            <a:r>
              <a:rPr sz="1200" spc="-5" dirty="0">
                <a:latin typeface="Times New Roman"/>
                <a:cs typeface="Times New Roman"/>
              </a:rPr>
              <a:t>accommodate for </a:t>
            </a:r>
            <a:r>
              <a:rPr sz="1200" dirty="0">
                <a:latin typeface="Times New Roman"/>
                <a:cs typeface="Times New Roman"/>
              </a:rPr>
              <a:t>the tilt. </a:t>
            </a:r>
            <a:r>
              <a:rPr sz="1200" spc="-5" dirty="0">
                <a:latin typeface="Times New Roman"/>
                <a:cs typeface="Times New Roman"/>
              </a:rPr>
              <a:t>The lean </a:t>
            </a:r>
            <a:r>
              <a:rPr sz="1200" dirty="0">
                <a:latin typeface="Times New Roman"/>
                <a:cs typeface="Times New Roman"/>
              </a:rPr>
              <a:t>is obviously due to </a:t>
            </a:r>
            <a:r>
              <a:rPr sz="1200" spc="-5" dirty="0">
                <a:latin typeface="Times New Roman"/>
                <a:cs typeface="Times New Roman"/>
              </a:rPr>
              <a:t>uneven settlement </a:t>
            </a:r>
            <a:r>
              <a:rPr sz="1200" dirty="0">
                <a:latin typeface="Times New Roman"/>
                <a:cs typeface="Times New Roman"/>
              </a:rPr>
              <a:t>of the </a:t>
            </a:r>
            <a:r>
              <a:rPr sz="1200" spc="-5" dirty="0">
                <a:latin typeface="Times New Roman"/>
                <a:cs typeface="Times New Roman"/>
              </a:rPr>
              <a:t>foundation </a:t>
            </a:r>
            <a:r>
              <a:rPr sz="1200" dirty="0">
                <a:latin typeface="Times New Roman"/>
                <a:cs typeface="Times New Roman"/>
              </a:rPr>
              <a:t>soil. </a:t>
            </a:r>
            <a:r>
              <a:rPr sz="1200" spc="-5" dirty="0">
                <a:latin typeface="Times New Roman"/>
                <a:cs typeface="Times New Roman"/>
              </a:rPr>
              <a:t>This  </a:t>
            </a:r>
            <a:r>
              <a:rPr sz="1200" dirty="0">
                <a:latin typeface="Times New Roman"/>
                <a:cs typeface="Times New Roman"/>
              </a:rPr>
              <a:t>time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dependent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settlement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phenomenon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consolidation</a:t>
            </a:r>
            <a:r>
              <a:rPr sz="1200" b="1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settlement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of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clay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discussed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80"/>
              </a:spcBef>
            </a:pPr>
            <a:r>
              <a:rPr sz="1200" spc="-5" dirty="0">
                <a:latin typeface="Times New Roman"/>
                <a:cs typeface="Times New Roman"/>
              </a:rPr>
              <a:t>later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chapter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  <a:p>
            <a:pPr marL="355600" lvl="2" indent="-342900" algn="just">
              <a:lnSpc>
                <a:spcPct val="100000"/>
              </a:lnSpc>
              <a:spcBef>
                <a:spcPts val="1165"/>
              </a:spcBef>
              <a:buClr>
                <a:srgbClr val="C00000"/>
              </a:buClr>
              <a:buFont typeface="Times New Roman"/>
              <a:buAutoNum type="arabicPeriod" startAt="2"/>
              <a:tabLst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Liquefaction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Sand becomes </a:t>
            </a: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liquid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during</a:t>
            </a:r>
            <a:r>
              <a:rPr sz="1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Earthquake</a:t>
            </a:r>
            <a:endParaRPr sz="1200">
              <a:latin typeface="Times New Roman"/>
              <a:cs typeface="Times New Roman"/>
            </a:endParaRPr>
          </a:p>
          <a:p>
            <a:pPr marL="12700" marR="41275" algn="just">
              <a:lnSpc>
                <a:spcPts val="1380"/>
              </a:lnSpc>
              <a:spcBef>
                <a:spcPts val="200"/>
              </a:spcBef>
            </a:pP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0" dirty="0">
                <a:latin typeface="Times New Roman"/>
                <a:cs typeface="Times New Roman"/>
              </a:rPr>
              <a:t>you </a:t>
            </a:r>
            <a:r>
              <a:rPr sz="1200" dirty="0">
                <a:latin typeface="Times New Roman"/>
                <a:cs typeface="Times New Roman"/>
              </a:rPr>
              <a:t>believe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transforms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liquid? Yes, </a:t>
            </a: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does. During Japan’s </a:t>
            </a:r>
            <a:r>
              <a:rPr sz="1200" dirty="0">
                <a:latin typeface="Times New Roman"/>
                <a:cs typeface="Times New Roman"/>
              </a:rPr>
              <a:t>1964 Niigata  </a:t>
            </a:r>
            <a:r>
              <a:rPr sz="1200" spc="-5" dirty="0">
                <a:latin typeface="Times New Roman"/>
                <a:cs typeface="Times New Roman"/>
              </a:rPr>
              <a:t>earthquake, apartment buildings </a:t>
            </a:r>
            <a:r>
              <a:rPr sz="1200" dirty="0">
                <a:latin typeface="Times New Roman"/>
                <a:cs typeface="Times New Roman"/>
              </a:rPr>
              <a:t>lost </a:t>
            </a:r>
            <a:r>
              <a:rPr sz="1200" spc="-5" dirty="0">
                <a:latin typeface="Times New Roman"/>
                <a:cs typeface="Times New Roman"/>
              </a:rPr>
              <a:t>their foundation support and </a:t>
            </a:r>
            <a:r>
              <a:rPr sz="1200" dirty="0">
                <a:latin typeface="Times New Roman"/>
                <a:cs typeface="Times New Roman"/>
              </a:rPr>
              <a:t>sank </a:t>
            </a:r>
            <a:r>
              <a:rPr sz="1200" spc="-5" dirty="0">
                <a:latin typeface="Times New Roman"/>
                <a:cs typeface="Times New Roman"/>
              </a:rPr>
              <a:t>and tilted (Figure </a:t>
            </a:r>
            <a:r>
              <a:rPr sz="1200" dirty="0">
                <a:latin typeface="Times New Roman"/>
                <a:cs typeface="Times New Roman"/>
              </a:rPr>
              <a:t>1.9).  </a:t>
            </a:r>
            <a:r>
              <a:rPr sz="1200" spc="-5" dirty="0">
                <a:latin typeface="Times New Roman"/>
                <a:cs typeface="Times New Roman"/>
              </a:rPr>
              <a:t>Foundation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was transformed </a:t>
            </a:r>
            <a:r>
              <a:rPr sz="120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viscous </a:t>
            </a:r>
            <a:r>
              <a:rPr sz="1200" dirty="0">
                <a:latin typeface="Times New Roman"/>
                <a:cs typeface="Times New Roman"/>
              </a:rPr>
              <a:t>liquid due to </a:t>
            </a:r>
            <a:r>
              <a:rPr sz="1200" spc="-5" dirty="0">
                <a:latin typeface="Times New Roman"/>
                <a:cs typeface="Times New Roman"/>
              </a:rPr>
              <a:t>earthquake vibration. A similar  phenomenon was also observed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Alaska earthquake that occurred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March </a:t>
            </a:r>
            <a:r>
              <a:rPr sz="1200" dirty="0">
                <a:latin typeface="Times New Roman"/>
                <a:cs typeface="Times New Roman"/>
              </a:rPr>
              <a:t>1964. </a:t>
            </a:r>
            <a:r>
              <a:rPr sz="1200" spc="-5" dirty="0">
                <a:latin typeface="Times New Roman"/>
                <a:cs typeface="Times New Roman"/>
              </a:rPr>
              <a:t>This  phenomenon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b="1" dirty="0">
                <a:latin typeface="Times New Roman"/>
                <a:cs typeface="Times New Roman"/>
              </a:rPr>
              <a:t>soil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liquefaction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</a:pPr>
            <a:r>
              <a:rPr sz="1200" b="1" spc="-5" dirty="0">
                <a:latin typeface="Times New Roman"/>
                <a:cs typeface="Times New Roman"/>
              </a:rPr>
              <a:t>Liquefaction </a:t>
            </a:r>
            <a:r>
              <a:rPr sz="1200" dirty="0">
                <a:latin typeface="Times New Roman"/>
                <a:cs typeface="Times New Roman"/>
              </a:rPr>
              <a:t>is one of </a:t>
            </a:r>
            <a:r>
              <a:rPr sz="1200" spc="-5" dirty="0">
                <a:latin typeface="Times New Roman"/>
                <a:cs typeface="Times New Roman"/>
              </a:rPr>
              <a:t>the major geotechnical engineering problems </a:t>
            </a:r>
            <a:r>
              <a:rPr sz="1200" dirty="0">
                <a:latin typeface="Times New Roman"/>
                <a:cs typeface="Times New Roman"/>
              </a:rPr>
              <a:t>during </a:t>
            </a:r>
            <a:r>
              <a:rPr sz="1200" spc="-5" dirty="0">
                <a:latin typeface="Times New Roman"/>
                <a:cs typeface="Times New Roman"/>
              </a:rPr>
              <a:t>earthquakes.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causes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settlement and tilting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buildings, catastrophic </a:t>
            </a:r>
            <a:r>
              <a:rPr sz="1200" dirty="0">
                <a:latin typeface="Times New Roman"/>
                <a:cs typeface="Times New Roman"/>
              </a:rPr>
              <a:t>slope </a:t>
            </a:r>
            <a:r>
              <a:rPr sz="1200" spc="-5" dirty="0">
                <a:latin typeface="Times New Roman"/>
                <a:cs typeface="Times New Roman"/>
              </a:rPr>
              <a:t>failures, and massive lateral movement </a:t>
            </a:r>
            <a:r>
              <a:rPr sz="1200" dirty="0">
                <a:latin typeface="Times New Roman"/>
                <a:cs typeface="Times New Roman"/>
              </a:rPr>
              <a:t>of the  </a:t>
            </a:r>
            <a:r>
              <a:rPr sz="1200" spc="-5" dirty="0">
                <a:latin typeface="Times New Roman"/>
                <a:cs typeface="Times New Roman"/>
              </a:rPr>
              <a:t>ground. Although </a:t>
            </a:r>
            <a:r>
              <a:rPr sz="1200" dirty="0">
                <a:latin typeface="Times New Roman"/>
                <a:cs typeface="Times New Roman"/>
              </a:rPr>
              <a:t>this topic is not </a:t>
            </a:r>
            <a:r>
              <a:rPr sz="1200" spc="-5" dirty="0">
                <a:latin typeface="Times New Roman"/>
                <a:cs typeface="Times New Roman"/>
              </a:rPr>
              <a:t>covered </a:t>
            </a:r>
            <a:r>
              <a:rPr sz="1200" dirty="0">
                <a:latin typeface="Times New Roman"/>
                <a:cs typeface="Times New Roman"/>
              </a:rPr>
              <a:t>in this </a:t>
            </a:r>
            <a:r>
              <a:rPr sz="1200" spc="-5" dirty="0">
                <a:latin typeface="Times New Roman"/>
                <a:cs typeface="Times New Roman"/>
              </a:rPr>
              <a:t>course, </a:t>
            </a:r>
            <a:r>
              <a:rPr sz="1200" dirty="0">
                <a:latin typeface="Times New Roman"/>
                <a:cs typeface="Times New Roman"/>
              </a:rPr>
              <a:t>it is one of the </a:t>
            </a:r>
            <a:r>
              <a:rPr sz="1200" spc="-5" dirty="0">
                <a:latin typeface="Times New Roman"/>
                <a:cs typeface="Times New Roman"/>
              </a:rPr>
              <a:t>major topics </a:t>
            </a:r>
            <a:r>
              <a:rPr sz="1200" dirty="0">
                <a:latin typeface="Times New Roman"/>
                <a:cs typeface="Times New Roman"/>
              </a:rPr>
              <a:t>in the </a:t>
            </a:r>
            <a:r>
              <a:rPr sz="1200" spc="-5" dirty="0">
                <a:latin typeface="Times New Roman"/>
                <a:cs typeface="Times New Roman"/>
              </a:rPr>
              <a:t>advanced  </a:t>
            </a:r>
            <a:r>
              <a:rPr sz="1200" dirty="0">
                <a:latin typeface="Times New Roman"/>
                <a:cs typeface="Times New Roman"/>
              </a:rPr>
              <a:t>soil </a:t>
            </a:r>
            <a:r>
              <a:rPr sz="1200" spc="-5" dirty="0">
                <a:latin typeface="Times New Roman"/>
                <a:cs typeface="Times New Roman"/>
              </a:rPr>
              <a:t>mechanics field, </a:t>
            </a:r>
            <a:r>
              <a:rPr sz="1200" b="1" dirty="0">
                <a:latin typeface="Times New Roman"/>
                <a:cs typeface="Times New Roman"/>
              </a:rPr>
              <a:t>soil </a:t>
            </a:r>
            <a:r>
              <a:rPr sz="1200" b="1" spc="-5" dirty="0">
                <a:latin typeface="Times New Roman"/>
                <a:cs typeface="Times New Roman"/>
              </a:rPr>
              <a:t>dynamics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earthquake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engineering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355600" lvl="2" indent="-342900" algn="just">
              <a:lnSpc>
                <a:spcPct val="100000"/>
              </a:lnSpc>
              <a:buClr>
                <a:srgbClr val="C00000"/>
              </a:buClr>
              <a:buFont typeface="Times New Roman"/>
              <a:buAutoNum type="arabicPeriod" startAt="3"/>
              <a:tabLst>
                <a:tab pos="355600" algn="l"/>
              </a:tabLst>
            </a:pP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Quick</a:t>
            </a:r>
            <a:r>
              <a:rPr sz="12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clay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5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very unique type of clay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b="1" spc="-5" dirty="0">
                <a:latin typeface="Times New Roman"/>
                <a:cs typeface="Times New Roman"/>
              </a:rPr>
              <a:t>quick clay </a:t>
            </a:r>
            <a:r>
              <a:rPr sz="1200" dirty="0">
                <a:latin typeface="Times New Roman"/>
                <a:cs typeface="Times New Roman"/>
              </a:rPr>
              <a:t>is commonly </a:t>
            </a:r>
            <a:r>
              <a:rPr sz="1200" spc="-5" dirty="0">
                <a:latin typeface="Times New Roman"/>
                <a:cs typeface="Times New Roman"/>
              </a:rPr>
              <a:t>abundant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Scandinavian countries </a:t>
            </a:r>
            <a:r>
              <a:rPr sz="1200" dirty="0">
                <a:latin typeface="Times New Roman"/>
                <a:cs typeface="Times New Roman"/>
              </a:rPr>
              <a:t>(i.e.,  Norway </a:t>
            </a:r>
            <a:r>
              <a:rPr sz="1200" spc="-5" dirty="0">
                <a:latin typeface="Times New Roman"/>
                <a:cs typeface="Times New Roman"/>
              </a:rPr>
              <a:t>and Sweden).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value of </a:t>
            </a:r>
            <a:r>
              <a:rPr sz="1200" spc="-5" dirty="0">
                <a:latin typeface="Times New Roman"/>
                <a:cs typeface="Times New Roman"/>
              </a:rPr>
              <a:t>degree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sensitivity </a:t>
            </a:r>
            <a:r>
              <a:rPr sz="1200" spc="-5" dirty="0">
                <a:latin typeface="Times New Roman"/>
                <a:cs typeface="Times New Roman"/>
              </a:rPr>
              <a:t>(S</a:t>
            </a:r>
            <a:r>
              <a:rPr sz="1200" spc="-7" baseline="-10416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) (see Chapter 7) </a:t>
            </a:r>
            <a:r>
              <a:rPr sz="1200" dirty="0">
                <a:latin typeface="Times New Roman"/>
                <a:cs typeface="Times New Roman"/>
              </a:rPr>
              <a:t>.  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spc="-10" dirty="0">
                <a:latin typeface="Times New Roman"/>
                <a:cs typeface="Times New Roman"/>
                <a:hlinkClick r:id="rId2" action="ppaction://hlinksldjump"/>
              </a:rPr>
              <a:t>1.10</a:t>
            </a:r>
            <a:endParaRPr sz="1000">
              <a:latin typeface="Times New Roman"/>
              <a:cs typeface="Times New Roman"/>
            </a:endParaRPr>
          </a:p>
          <a:p>
            <a:pPr marL="12700" marR="7620" algn="just">
              <a:lnSpc>
                <a:spcPts val="1580"/>
              </a:lnSpc>
              <a:spcBef>
                <a:spcPts val="15"/>
              </a:spcBef>
            </a:pPr>
            <a:r>
              <a:rPr sz="1200" spc="-5" dirty="0">
                <a:latin typeface="Times New Roman"/>
                <a:cs typeface="Times New Roman"/>
              </a:rPr>
              <a:t>demonstrates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dramatic change </a:t>
            </a:r>
            <a:r>
              <a:rPr sz="1200" dirty="0">
                <a:latin typeface="Times New Roman"/>
                <a:cs typeface="Times New Roman"/>
              </a:rPr>
              <a:t>of its </a:t>
            </a:r>
            <a:r>
              <a:rPr sz="1200" spc="-5" dirty="0">
                <a:latin typeface="Times New Roman"/>
                <a:cs typeface="Times New Roman"/>
              </a:rPr>
              <a:t>strength </a:t>
            </a:r>
            <a:r>
              <a:rPr sz="1200" dirty="0">
                <a:latin typeface="Times New Roman"/>
                <a:cs typeface="Times New Roman"/>
              </a:rPr>
              <a:t>from a solid </a:t>
            </a:r>
            <a:r>
              <a:rPr sz="1200" spc="-5" dirty="0">
                <a:latin typeface="Times New Roman"/>
                <a:cs typeface="Times New Roman"/>
              </a:rPr>
              <a:t>undisturbed specimen (left) </a:t>
            </a:r>
            <a:r>
              <a:rPr sz="1200" dirty="0">
                <a:latin typeface="Times New Roman"/>
                <a:cs typeface="Times New Roman"/>
              </a:rPr>
              <a:t>to liquid </a:t>
            </a:r>
            <a:r>
              <a:rPr sz="1200" spc="-5" dirty="0">
                <a:latin typeface="Times New Roman"/>
                <a:cs typeface="Times New Roman"/>
              </a:rPr>
              <a:t>stage 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remolded specimen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(right).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8731" y="3834891"/>
            <a:ext cx="20173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1.8  </a:t>
            </a:r>
            <a:r>
              <a:rPr sz="1100" b="1" spc="-5" dirty="0">
                <a:latin typeface="Times New Roman"/>
                <a:cs typeface="Times New Roman"/>
              </a:rPr>
              <a:t>Leaning tower </a:t>
            </a:r>
            <a:r>
              <a:rPr sz="1100" b="1" spc="-10" dirty="0">
                <a:latin typeface="Times New Roman"/>
                <a:cs typeface="Times New Roman"/>
              </a:rPr>
              <a:t>of</a:t>
            </a:r>
            <a:r>
              <a:rPr sz="1100" b="1" spc="-8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Pisa.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6259067"/>
            <a:ext cx="592391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ts val="126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dirty="0">
                <a:latin typeface="Times New Roman"/>
                <a:cs typeface="Times New Roman"/>
              </a:rPr>
              <a:t>1.9 </a:t>
            </a:r>
            <a:r>
              <a:rPr sz="1100" b="1" spc="-5" dirty="0">
                <a:latin typeface="Times New Roman"/>
                <a:cs typeface="Times New Roman"/>
              </a:rPr>
              <a:t>Building </a:t>
            </a:r>
            <a:r>
              <a:rPr sz="1100" b="1" dirty="0">
                <a:latin typeface="Times New Roman"/>
                <a:cs typeface="Times New Roman"/>
              </a:rPr>
              <a:t>tilt </a:t>
            </a:r>
            <a:r>
              <a:rPr sz="1100" b="1" spc="-5" dirty="0">
                <a:latin typeface="Times New Roman"/>
                <a:cs typeface="Times New Roman"/>
              </a:rPr>
              <a:t>and settlement due </a:t>
            </a:r>
            <a:r>
              <a:rPr sz="1100" b="1" dirty="0">
                <a:latin typeface="Times New Roman"/>
                <a:cs typeface="Times New Roman"/>
              </a:rPr>
              <a:t>to </a:t>
            </a:r>
            <a:r>
              <a:rPr sz="1100" b="1" spc="-10" dirty="0">
                <a:latin typeface="Times New Roman"/>
                <a:cs typeface="Times New Roman"/>
              </a:rPr>
              <a:t>a) low </a:t>
            </a:r>
            <a:r>
              <a:rPr sz="1100" b="1" spc="-5" dirty="0">
                <a:latin typeface="Times New Roman"/>
                <a:cs typeface="Times New Roman"/>
              </a:rPr>
              <a:t>Bearing Capacity </a:t>
            </a:r>
            <a:r>
              <a:rPr sz="1100" b="1" spc="-10" dirty="0">
                <a:latin typeface="Times New Roman"/>
                <a:cs typeface="Times New Roman"/>
              </a:rPr>
              <a:t>b) </a:t>
            </a:r>
            <a:r>
              <a:rPr sz="1100" b="1" spc="-5" dirty="0">
                <a:latin typeface="Times New Roman"/>
                <a:cs typeface="Times New Roman"/>
              </a:rPr>
              <a:t>liquefaction (earthquake,  </a:t>
            </a:r>
            <a:r>
              <a:rPr sz="1100" b="1" dirty="0">
                <a:latin typeface="Times New Roman"/>
                <a:cs typeface="Times New Roman"/>
              </a:rPr>
              <a:t>Japan).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2452" y="4127741"/>
            <a:ext cx="2647300" cy="211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2823" y="4128223"/>
            <a:ext cx="3136894" cy="2116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2563" y="1061298"/>
            <a:ext cx="1632489" cy="2672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191" y="3763264"/>
            <a:ext cx="4065270" cy="156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1.10  </a:t>
            </a:r>
            <a:r>
              <a:rPr sz="1100" b="1" dirty="0">
                <a:latin typeface="Times New Roman"/>
                <a:cs typeface="Times New Roman"/>
              </a:rPr>
              <a:t>Quick </a:t>
            </a:r>
            <a:r>
              <a:rPr sz="1100" b="1" spc="-5" dirty="0">
                <a:latin typeface="Times New Roman"/>
                <a:cs typeface="Times New Roman"/>
              </a:rPr>
              <a:t>clay before </a:t>
            </a:r>
            <a:r>
              <a:rPr sz="1100" b="1" dirty="0">
                <a:latin typeface="Times New Roman"/>
                <a:cs typeface="Times New Roman"/>
              </a:rPr>
              <a:t>and </a:t>
            </a:r>
            <a:r>
              <a:rPr sz="1100" b="1" spc="-5" dirty="0">
                <a:latin typeface="Times New Roman"/>
                <a:cs typeface="Times New Roman"/>
              </a:rPr>
              <a:t>after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remolding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Vedio\1 Concrete Retaining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Wall</a:t>
            </a:r>
            <a:r>
              <a:rPr sz="1100" u="sng" spc="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failure.mp4</a:t>
            </a: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Vedio\2 Building Hanging After Landslide Collapses in Istanbul.mp4  Vedio\3 Retaining wall collapse moment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_ Failed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civil</a:t>
            </a:r>
            <a:r>
              <a:rPr sz="1100" u="sng" spc="1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engineering.mp4</a:t>
            </a:r>
            <a:endParaRPr sz="1100">
              <a:latin typeface="Times New Roman"/>
              <a:cs typeface="Times New Roman"/>
            </a:endParaRPr>
          </a:p>
          <a:p>
            <a:pPr marL="12700" marR="332740">
              <a:lnSpc>
                <a:spcPct val="110000"/>
              </a:lnSpc>
              <a:spcBef>
                <a:spcPts val="10"/>
              </a:spcBef>
            </a:pP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Vedio\4 Slope </a:t>
            </a:r>
            <a:r>
              <a:rPr sz="1100" u="sng" spc="-10" dirty="0">
                <a:solidFill>
                  <a:srgbClr val="0000FF"/>
                </a:solidFill>
                <a:latin typeface="Times New Roman"/>
                <a:cs typeface="Times New Roman"/>
              </a:rPr>
              <a:t>or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retaining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wall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failure geohazard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tank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model.mp4  </a:t>
            </a: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Vedio\ 5</a:t>
            </a:r>
            <a:r>
              <a:rPr sz="1100" u="sng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lequifaction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u="sng" dirty="0">
                <a:solidFill>
                  <a:srgbClr val="0000FF"/>
                </a:solidFill>
                <a:latin typeface="Times New Roman"/>
                <a:cs typeface="Times New Roman"/>
              </a:rPr>
              <a:t>Vedio\ 6 dam</a:t>
            </a:r>
            <a:r>
              <a:rPr sz="1100" u="sng" spc="-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100" u="sng" spc="-5" dirty="0">
                <a:solidFill>
                  <a:srgbClr val="0000FF"/>
                </a:solidFill>
                <a:latin typeface="Times New Roman"/>
                <a:cs typeface="Times New Roman"/>
              </a:rPr>
              <a:t>failure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5767323"/>
            <a:ext cx="6233795" cy="2448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1.4 </a:t>
            </a:r>
            <a:r>
              <a:rPr sz="1400" b="1" spc="-5" dirty="0">
                <a:latin typeface="Times New Roman"/>
                <a:cs typeface="Times New Roman"/>
              </a:rPr>
              <a:t>Origin </a:t>
            </a:r>
            <a:r>
              <a:rPr sz="1400" b="1" dirty="0">
                <a:latin typeface="Times New Roman"/>
                <a:cs typeface="Times New Roman"/>
              </a:rPr>
              <a:t>of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Soil</a:t>
            </a:r>
            <a:endParaRPr sz="1400">
              <a:latin typeface="Times New Roman"/>
              <a:cs typeface="Times New Roman"/>
            </a:endParaRPr>
          </a:p>
          <a:p>
            <a:pPr marL="12700" marR="116839" algn="just">
              <a:lnSpc>
                <a:spcPct val="110000"/>
              </a:lnSpc>
              <a:spcBef>
                <a:spcPts val="30"/>
              </a:spcBef>
            </a:pPr>
            <a:r>
              <a:rPr sz="1200" dirty="0">
                <a:latin typeface="Times New Roman"/>
                <a:cs typeface="Times New Roman"/>
              </a:rPr>
              <a:t>Soil is the </a:t>
            </a:r>
            <a:r>
              <a:rPr sz="1200" spc="-5" dirty="0">
                <a:latin typeface="Times New Roman"/>
                <a:cs typeface="Times New Roman"/>
              </a:rPr>
              <a:t>result </a:t>
            </a:r>
            <a:r>
              <a:rPr sz="1200" dirty="0">
                <a:latin typeface="Times New Roman"/>
                <a:cs typeface="Times New Roman"/>
              </a:rPr>
              <a:t>of weathering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on </a:t>
            </a:r>
            <a:r>
              <a:rPr sz="1200" spc="-5" dirty="0">
                <a:latin typeface="Times New Roman"/>
                <a:cs typeface="Times New Roman"/>
              </a:rPr>
              <a:t>rock formations. </a:t>
            </a:r>
            <a:r>
              <a:rPr sz="1200" spc="-30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weathering remain at  their original </a:t>
            </a:r>
            <a:r>
              <a:rPr sz="1200" dirty="0">
                <a:latin typeface="Times New Roman"/>
                <a:cs typeface="Times New Roman"/>
              </a:rPr>
              <a:t>place is called </a:t>
            </a:r>
            <a:r>
              <a:rPr sz="1200" u="sng" spc="-5" dirty="0">
                <a:latin typeface="Times New Roman"/>
                <a:cs typeface="Times New Roman"/>
              </a:rPr>
              <a:t>residual </a:t>
            </a:r>
            <a:r>
              <a:rPr sz="1200" u="sng" dirty="0">
                <a:latin typeface="Times New Roman"/>
                <a:cs typeface="Times New Roman"/>
              </a:rPr>
              <a:t>soil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while </a:t>
            </a:r>
            <a:r>
              <a:rPr sz="1200" dirty="0">
                <a:latin typeface="Times New Roman"/>
                <a:cs typeface="Times New Roman"/>
              </a:rPr>
              <a:t>if the product of </a:t>
            </a:r>
            <a:r>
              <a:rPr sz="1200" spc="-5" dirty="0">
                <a:latin typeface="Times New Roman"/>
                <a:cs typeface="Times New Roman"/>
              </a:rPr>
              <a:t>weathering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transported and  deposited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different places then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u="sng" dirty="0">
                <a:latin typeface="Times New Roman"/>
                <a:cs typeface="Times New Roman"/>
              </a:rPr>
              <a:t>transported soil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Weathering process </a:t>
            </a:r>
            <a:r>
              <a:rPr sz="1200" spc="10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20" dirty="0">
                <a:latin typeface="Times New Roman"/>
                <a:cs typeface="Times New Roman"/>
              </a:rPr>
              <a:t>by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10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1.4.1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Physical factors </a:t>
            </a:r>
            <a:r>
              <a:rPr sz="1200" spc="-5" dirty="0">
                <a:latin typeface="Times New Roman"/>
                <a:cs typeface="Times New Roman"/>
              </a:rPr>
              <a:t>(wind, water, glaciers, </a:t>
            </a:r>
            <a:r>
              <a:rPr sz="1200" dirty="0">
                <a:latin typeface="Times New Roman"/>
                <a:cs typeface="Times New Roman"/>
              </a:rPr>
              <a:t>freezing and </a:t>
            </a:r>
            <a:r>
              <a:rPr sz="1200" spc="25" dirty="0">
                <a:latin typeface="Times New Roman"/>
                <a:cs typeface="Times New Roman"/>
              </a:rPr>
              <a:t>thawing): </a:t>
            </a:r>
            <a:r>
              <a:rPr sz="1200" spc="-5" dirty="0">
                <a:latin typeface="Times New Roman"/>
                <a:cs typeface="Times New Roman"/>
              </a:rPr>
              <a:t>resulting practices  materials carrying </a:t>
            </a:r>
            <a:r>
              <a:rPr sz="1200" dirty="0">
                <a:latin typeface="Times New Roman"/>
                <a:cs typeface="Times New Roman"/>
              </a:rPr>
              <a:t>same </a:t>
            </a:r>
            <a:r>
              <a:rPr sz="1200" spc="-5" dirty="0">
                <a:latin typeface="Times New Roman"/>
                <a:cs typeface="Times New Roman"/>
              </a:rPr>
              <a:t>properties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parent rock. Grain </a:t>
            </a:r>
            <a:r>
              <a:rPr sz="1200" dirty="0">
                <a:latin typeface="Times New Roman"/>
                <a:cs typeface="Times New Roman"/>
              </a:rPr>
              <a:t>soils </a:t>
            </a:r>
            <a:r>
              <a:rPr sz="1200" spc="-5" dirty="0">
                <a:latin typeface="Times New Roman"/>
                <a:cs typeface="Times New Roman"/>
              </a:rPr>
              <a:t>like </a:t>
            </a:r>
            <a:r>
              <a:rPr sz="1200" b="1" u="heavy" spc="-5" dirty="0">
                <a:latin typeface="Times New Roman"/>
                <a:cs typeface="Times New Roman"/>
              </a:rPr>
              <a:t>boulders, cobbles, gravels, sand,  </a:t>
            </a:r>
            <a:r>
              <a:rPr sz="1200" b="1" u="heavy" dirty="0">
                <a:latin typeface="Times New Roman"/>
                <a:cs typeface="Times New Roman"/>
              </a:rPr>
              <a:t>silt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examples of </a:t>
            </a:r>
            <a:r>
              <a:rPr sz="1200" spc="-10" dirty="0">
                <a:latin typeface="Times New Roman"/>
                <a:cs typeface="Times New Roman"/>
              </a:rPr>
              <a:t>physical </a:t>
            </a:r>
            <a:r>
              <a:rPr sz="1200" spc="-5" dirty="0">
                <a:latin typeface="Times New Roman"/>
                <a:cs typeface="Times New Roman"/>
              </a:rPr>
              <a:t>weathering products. These </a:t>
            </a:r>
            <a:r>
              <a:rPr sz="1200" dirty="0">
                <a:latin typeface="Times New Roman"/>
                <a:cs typeface="Times New Roman"/>
              </a:rPr>
              <a:t>soil exist in </a:t>
            </a:r>
            <a:r>
              <a:rPr sz="1200" spc="-5" dirty="0">
                <a:latin typeface="Times New Roman"/>
                <a:cs typeface="Times New Roman"/>
              </a:rPr>
              <a:t>nature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grain </a:t>
            </a:r>
            <a:r>
              <a:rPr sz="1200" spc="-5" dirty="0">
                <a:latin typeface="Times New Roman"/>
                <a:cs typeface="Times New Roman"/>
              </a:rPr>
              <a:t>structure as </a:t>
            </a:r>
            <a:r>
              <a:rPr sz="1200" dirty="0">
                <a:latin typeface="Times New Roman"/>
                <a:cs typeface="Times New Roman"/>
              </a:rPr>
              <a:t>seen  in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dirty="0">
                <a:latin typeface="Times New Roman"/>
                <a:cs typeface="Times New Roman"/>
                <a:hlinkClick r:id="rId2" action="ppaction://hlinksldjump"/>
              </a:rPr>
              <a:t>1.11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000" b="1" spc="-5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000" b="1" dirty="0">
                <a:latin typeface="Times New Roman"/>
                <a:cs typeface="Times New Roman"/>
                <a:hlinkClick r:id="rId2" action="ppaction://hlinksldjump"/>
              </a:rPr>
              <a:t>1.12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15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particles </a:t>
            </a:r>
            <a:r>
              <a:rPr sz="1200" spc="5" dirty="0">
                <a:latin typeface="Times New Roman"/>
                <a:cs typeface="Times New Roman"/>
              </a:rPr>
              <a:t>may be </a:t>
            </a:r>
            <a:r>
              <a:rPr sz="1200" spc="-5" dirty="0">
                <a:latin typeface="Times New Roman"/>
                <a:cs typeface="Times New Roman"/>
              </a:rPr>
              <a:t>angular, </a:t>
            </a:r>
            <a:r>
              <a:rPr sz="1200" dirty="0">
                <a:latin typeface="Times New Roman"/>
                <a:cs typeface="Times New Roman"/>
              </a:rPr>
              <a:t>sub-angular, or </a:t>
            </a:r>
            <a:r>
              <a:rPr sz="1200" spc="-5" dirty="0">
                <a:latin typeface="Times New Roman"/>
                <a:cs typeface="Times New Roman"/>
              </a:rPr>
              <a:t>rounded, </a:t>
            </a:r>
            <a:r>
              <a:rPr sz="1200" spc="5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contacted together </a:t>
            </a:r>
            <a:r>
              <a:rPr sz="1200" spc="45" dirty="0">
                <a:latin typeface="Times New Roman"/>
                <a:cs typeface="Times New Roman"/>
              </a:rPr>
              <a:t>with bond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b="1" dirty="0">
                <a:latin typeface="Times New Roman"/>
                <a:cs typeface="Times New Roman"/>
              </a:rPr>
              <a:t>structure</a:t>
            </a:r>
            <a:r>
              <a:rPr sz="1200" dirty="0">
                <a:latin typeface="Times New Roman"/>
                <a:cs typeface="Times New Roman"/>
              </a:rPr>
              <a:t>) </a:t>
            </a:r>
            <a:r>
              <a:rPr sz="1200" spc="3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without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b="1" dirty="0">
                <a:latin typeface="Times New Roman"/>
                <a:cs typeface="Times New Roman"/>
              </a:rPr>
              <a:t>fabric</a:t>
            </a:r>
            <a:r>
              <a:rPr sz="1200" dirty="0">
                <a:latin typeface="Times New Roman"/>
                <a:cs typeface="Times New Roman"/>
              </a:rPr>
              <a:t>) bond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them </a:t>
            </a:r>
            <a:r>
              <a:rPr sz="1200" spc="-5" dirty="0">
                <a:latin typeface="Times New Roman"/>
                <a:cs typeface="Times New Roman"/>
              </a:rPr>
              <a:t>,and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20" dirty="0">
                <a:latin typeface="Times New Roman"/>
                <a:cs typeface="Times New Roman"/>
              </a:rPr>
              <a:t>structure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1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fabric </a:t>
            </a:r>
            <a:r>
              <a:rPr sz="1200" dirty="0">
                <a:latin typeface="Times New Roman"/>
                <a:cs typeface="Times New Roman"/>
              </a:rPr>
              <a:t>( </a:t>
            </a:r>
            <a:r>
              <a:rPr sz="1200" spc="5" dirty="0">
                <a:latin typeface="Times New Roman"/>
                <a:cs typeface="Times New Roman"/>
              </a:rPr>
              <a:t>may be very </a:t>
            </a:r>
            <a:r>
              <a:rPr sz="1200" spc="-5" dirty="0">
                <a:latin typeface="Times New Roman"/>
                <a:cs typeface="Times New Roman"/>
              </a:rPr>
              <a:t>loose, </a:t>
            </a:r>
            <a:r>
              <a:rPr sz="1200" b="1" dirty="0">
                <a:latin typeface="Times New Roman"/>
                <a:cs typeface="Times New Roman"/>
              </a:rPr>
              <a:t>loose</a:t>
            </a:r>
            <a:r>
              <a:rPr sz="1200" dirty="0">
                <a:latin typeface="Times New Roman"/>
                <a:cs typeface="Times New Roman"/>
              </a:rPr>
              <a:t>, medium </a:t>
            </a:r>
            <a:r>
              <a:rPr sz="1200" spc="-5" dirty="0">
                <a:latin typeface="Times New Roman"/>
                <a:cs typeface="Times New Roman"/>
              </a:rPr>
              <a:t>dense, </a:t>
            </a:r>
            <a:r>
              <a:rPr sz="1200" b="1" spc="-5" dirty="0">
                <a:latin typeface="Times New Roman"/>
                <a:cs typeface="Times New Roman"/>
              </a:rPr>
              <a:t>dense (see, </a:t>
            </a:r>
            <a:r>
              <a:rPr sz="1100" b="1" dirty="0">
                <a:latin typeface="Times New Roman"/>
                <a:cs typeface="Times New Roman"/>
                <a:hlinkClick r:id="rId2" action="ppaction://hlinksldjump"/>
              </a:rPr>
              <a:t>Figure </a:t>
            </a:r>
            <a:r>
              <a:rPr sz="1100" b="1" spc="-5" dirty="0">
                <a:latin typeface="Times New Roman"/>
                <a:cs typeface="Times New Roman"/>
                <a:hlinkClick r:id="rId2" action="ppaction://hlinksldjump"/>
              </a:rPr>
              <a:t>1.13</a:t>
            </a:r>
            <a:r>
              <a:rPr sz="1100" b="1" spc="-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)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dirty="0">
                <a:latin typeface="Times New Roman"/>
                <a:cs typeface="Times New Roman"/>
              </a:rPr>
              <a:t>very  </a:t>
            </a:r>
            <a:r>
              <a:rPr sz="1200" spc="-5" dirty="0">
                <a:latin typeface="Times New Roman"/>
                <a:cs typeface="Times New Roman"/>
              </a:rPr>
              <a:t>dense </a:t>
            </a:r>
            <a:r>
              <a:rPr sz="1200" dirty="0">
                <a:latin typeface="Times New Roman"/>
                <a:cs typeface="Times New Roman"/>
              </a:rPr>
              <a:t>depending on </a:t>
            </a:r>
            <a:r>
              <a:rPr sz="1200" spc="10" dirty="0">
                <a:latin typeface="Times New Roman"/>
                <a:cs typeface="Times New Roman"/>
              </a:rPr>
              <a:t>way </a:t>
            </a:r>
            <a:r>
              <a:rPr sz="1200" dirty="0">
                <a:latin typeface="Times New Roman"/>
                <a:cs typeface="Times New Roman"/>
              </a:rPr>
              <a:t>of packing of the particles </a:t>
            </a:r>
            <a:r>
              <a:rPr sz="1200" spc="-5" dirty="0">
                <a:latin typeface="Times New Roman"/>
                <a:cs typeface="Times New Roman"/>
              </a:rPr>
              <a:t>together</a:t>
            </a:r>
            <a:r>
              <a:rPr sz="1200" spc="-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8561" y="782840"/>
            <a:ext cx="2477133" cy="2990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244" y="4232655"/>
            <a:ext cx="17633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1.11  </a:t>
            </a:r>
            <a:r>
              <a:rPr sz="1100" b="1" spc="-5" dirty="0">
                <a:latin typeface="Times New Roman"/>
                <a:cs typeface="Times New Roman"/>
              </a:rPr>
              <a:t>Soil’s</a:t>
            </a:r>
            <a:r>
              <a:rPr sz="1100" b="1" spc="-6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angularity.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91" y="6177279"/>
            <a:ext cx="419989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1.12 </a:t>
            </a:r>
            <a:r>
              <a:rPr sz="1100" b="1" spc="-5" dirty="0">
                <a:latin typeface="Times New Roman"/>
                <a:cs typeface="Times New Roman"/>
              </a:rPr>
              <a:t>product </a:t>
            </a:r>
            <a:r>
              <a:rPr sz="1100" b="1" spc="-10" dirty="0">
                <a:latin typeface="Times New Roman"/>
                <a:cs typeface="Times New Roman"/>
              </a:rPr>
              <a:t>of </a:t>
            </a:r>
            <a:r>
              <a:rPr sz="1100" b="1" spc="-5" dirty="0">
                <a:latin typeface="Times New Roman"/>
                <a:cs typeface="Times New Roman"/>
              </a:rPr>
              <a:t>physical weathering </a:t>
            </a:r>
            <a:r>
              <a:rPr sz="1100" b="1" dirty="0">
                <a:latin typeface="Times New Roman"/>
                <a:cs typeface="Times New Roman"/>
              </a:rPr>
              <a:t>and </a:t>
            </a:r>
            <a:r>
              <a:rPr sz="1100" b="1" spc="-5" dirty="0">
                <a:latin typeface="Times New Roman"/>
                <a:cs typeface="Times New Roman"/>
              </a:rPr>
              <a:t>shape </a:t>
            </a:r>
            <a:r>
              <a:rPr sz="1100" b="1" spc="-10" dirty="0">
                <a:latin typeface="Times New Roman"/>
                <a:cs typeface="Times New Roman"/>
              </a:rPr>
              <a:t>of </a:t>
            </a:r>
            <a:r>
              <a:rPr sz="1100" b="1" spc="-5" dirty="0">
                <a:latin typeface="Times New Roman"/>
                <a:cs typeface="Times New Roman"/>
              </a:rPr>
              <a:t>coarse</a:t>
            </a:r>
            <a:r>
              <a:rPr sz="1100" b="1" spc="10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grains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191" y="8391652"/>
            <a:ext cx="6229985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Figure 1.13 (a) </a:t>
            </a:r>
            <a:r>
              <a:rPr sz="1100" b="1" spc="-5" dirty="0">
                <a:latin typeface="Times New Roman"/>
                <a:cs typeface="Times New Roman"/>
              </a:rPr>
              <a:t>Loose </a:t>
            </a:r>
            <a:r>
              <a:rPr sz="1100" b="1" dirty="0">
                <a:latin typeface="Times New Roman"/>
                <a:cs typeface="Times New Roman"/>
              </a:rPr>
              <a:t>and </a:t>
            </a:r>
            <a:r>
              <a:rPr sz="1100" b="1" spc="-5" dirty="0">
                <a:latin typeface="Times New Roman"/>
                <a:cs typeface="Times New Roman"/>
              </a:rPr>
              <a:t>(b) dense packing </a:t>
            </a:r>
            <a:r>
              <a:rPr sz="1100" b="1" spc="-10" dirty="0">
                <a:latin typeface="Times New Roman"/>
                <a:cs typeface="Times New Roman"/>
              </a:rPr>
              <a:t>of</a:t>
            </a:r>
            <a:r>
              <a:rPr sz="1100" b="1" spc="5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spheres.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b="1" dirty="0">
                <a:solidFill>
                  <a:srgbClr val="C00000"/>
                </a:solidFill>
                <a:latin typeface="Times New Roman"/>
                <a:cs typeface="Times New Roman"/>
              </a:rPr>
              <a:t>1.4.2 </a:t>
            </a:r>
            <a:r>
              <a:rPr sz="1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Chemical factors</a:t>
            </a:r>
            <a:r>
              <a:rPr sz="1200" spc="-5" dirty="0">
                <a:latin typeface="Times New Roman"/>
                <a:cs typeface="Times New Roman"/>
              </a:rPr>
              <a:t>: results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change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mineral from parent rock </a:t>
            </a:r>
            <a:r>
              <a:rPr sz="1200" dirty="0">
                <a:latin typeface="Times New Roman"/>
                <a:cs typeface="Times New Roman"/>
              </a:rPr>
              <a:t>due to </a:t>
            </a:r>
            <a:r>
              <a:rPr sz="1200" spc="-5" dirty="0">
                <a:latin typeface="Times New Roman"/>
                <a:cs typeface="Times New Roman"/>
              </a:rPr>
              <a:t>action </a:t>
            </a:r>
            <a:r>
              <a:rPr sz="120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water, </a:t>
            </a:r>
            <a:r>
              <a:rPr sz="1200" dirty="0">
                <a:latin typeface="Times New Roman"/>
                <a:cs typeface="Times New Roman"/>
              </a:rPr>
              <a:t>oxygen  </a:t>
            </a:r>
            <a:r>
              <a:rPr sz="1200" spc="-5" dirty="0">
                <a:latin typeface="Times New Roman"/>
                <a:cs typeface="Times New Roman"/>
              </a:rPr>
              <a:t>and carbon </a:t>
            </a:r>
            <a:r>
              <a:rPr sz="1200" dirty="0">
                <a:latin typeface="Times New Roman"/>
                <a:cs typeface="Times New Roman"/>
              </a:rPr>
              <a:t>dioxide. </a:t>
            </a:r>
            <a:r>
              <a:rPr sz="1200" spc="-5" dirty="0">
                <a:latin typeface="Times New Roman"/>
                <a:cs typeface="Times New Roman"/>
              </a:rPr>
              <a:t>Clay minerals (less </a:t>
            </a:r>
            <a:r>
              <a:rPr sz="1200" dirty="0">
                <a:latin typeface="Times New Roman"/>
                <a:cs typeface="Times New Roman"/>
              </a:rPr>
              <a:t>than 0.002mm)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are the </a:t>
            </a:r>
            <a:r>
              <a:rPr sz="1200" spc="-5" dirty="0">
                <a:latin typeface="Times New Roman"/>
                <a:cs typeface="Times New Roman"/>
              </a:rPr>
              <a:t>major components </a:t>
            </a:r>
            <a:r>
              <a:rPr sz="1200" dirty="0">
                <a:latin typeface="Times New Roman"/>
                <a:cs typeface="Times New Roman"/>
              </a:rPr>
              <a:t>of clay  soils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00" dirty="0">
                <a:latin typeface="Times New Roman"/>
                <a:cs typeface="Times New Roman"/>
              </a:rPr>
              <a:t>example of </a:t>
            </a:r>
            <a:r>
              <a:rPr sz="1200" spc="-5" dirty="0">
                <a:latin typeface="Times New Roman"/>
                <a:cs typeface="Times New Roman"/>
              </a:rPr>
              <a:t>chemical weathering </a:t>
            </a:r>
            <a:r>
              <a:rPr sz="1200" dirty="0">
                <a:latin typeface="Times New Roman"/>
                <a:cs typeface="Times New Roman"/>
              </a:rPr>
              <a:t>production (see </a:t>
            </a:r>
            <a:r>
              <a:rPr sz="1100" b="1" dirty="0">
                <a:latin typeface="Times New Roman"/>
                <a:cs typeface="Times New Roman"/>
              </a:rPr>
              <a:t>Figure </a:t>
            </a:r>
            <a:r>
              <a:rPr sz="1000" b="1" spc="-5" dirty="0">
                <a:latin typeface="Times New Roman"/>
                <a:cs typeface="Times New Roman"/>
              </a:rPr>
              <a:t>1.14</a:t>
            </a:r>
            <a:r>
              <a:rPr sz="1200" spc="-5" dirty="0">
                <a:latin typeface="Times New Roman"/>
                <a:cs typeface="Times New Roman"/>
              </a:rPr>
              <a:t>). </a:t>
            </a:r>
            <a:r>
              <a:rPr sz="1200" dirty="0">
                <a:latin typeface="Times New Roman"/>
                <a:cs typeface="Times New Roman"/>
              </a:rPr>
              <a:t>They are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flaky and  </a:t>
            </a:r>
            <a:r>
              <a:rPr sz="1200" spc="-5" dirty="0">
                <a:latin typeface="Times New Roman"/>
                <a:cs typeface="Times New Roman"/>
              </a:rPr>
              <a:t>therefore </a:t>
            </a:r>
            <a:r>
              <a:rPr sz="1200" dirty="0">
                <a:latin typeface="Times New Roman"/>
                <a:cs typeface="Times New Roman"/>
              </a:rPr>
              <a:t>have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large surface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areas.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9361" y="785597"/>
            <a:ext cx="5888948" cy="34359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3567" y="4564379"/>
            <a:ext cx="3850932" cy="14766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076" y="6480847"/>
            <a:ext cx="6085719" cy="18961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1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94"/>
              </a:lnSpc>
            </a:pPr>
            <a:r>
              <a:rPr spc="-5" dirty="0"/>
              <a:t>Ahmed M. </a:t>
            </a:r>
            <a:r>
              <a:rPr dirty="0"/>
              <a:t>Hasan, </a:t>
            </a:r>
            <a:r>
              <a:rPr spc="-5" dirty="0"/>
              <a:t>PhD, Geotechnical Specialist, College </a:t>
            </a:r>
            <a:r>
              <a:rPr dirty="0"/>
              <a:t>of </a:t>
            </a:r>
            <a:r>
              <a:rPr spc="-5" dirty="0"/>
              <a:t>Engineering </a:t>
            </a:r>
            <a:r>
              <a:rPr dirty="0"/>
              <a:t>– </a:t>
            </a:r>
            <a:r>
              <a:rPr spc="-5" dirty="0"/>
              <a:t>Salahaddin</a:t>
            </a:r>
            <a:r>
              <a:rPr spc="110" dirty="0"/>
              <a:t> </a:t>
            </a:r>
            <a:r>
              <a:rPr spc="-5" dirty="0"/>
              <a:t>University-Erbil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1828</Words>
  <Application>Microsoft Office PowerPoint</Application>
  <PresentationFormat>Custom</PresentationFormat>
  <Paragraphs>141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 Rounded MT Bold</vt:lpstr>
      <vt:lpstr>Calibri</vt:lpstr>
      <vt:lpstr>Cambria</vt:lpstr>
      <vt:lpstr>Constantia</vt:lpstr>
      <vt:lpstr>Copperplate Gothic Light</vt:lpstr>
      <vt:lpstr>Gabriola</vt:lpstr>
      <vt:lpstr>Garamond</vt:lpstr>
      <vt:lpstr>Gill Sans Nova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</dc:creator>
  <cp:lastModifiedBy>No Name person No Name person</cp:lastModifiedBy>
  <cp:revision>2</cp:revision>
  <dcterms:created xsi:type="dcterms:W3CDTF">2023-05-31T11:16:12Z</dcterms:created>
  <dcterms:modified xsi:type="dcterms:W3CDTF">2024-05-31T15:55:45Z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Acrobat PDFMaker 11 for Word</vt:lpwstr>
  </property>
  <property fmtid="{D5CDD505-2E9C-101B-9397-08002B2CF9AE}" pid="4" name="LastSaved">
    <vt:filetime>2023-05-31T00:00:00Z</vt:filetime>
  </property>
</Properties>
</file>