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69200" cy="10699750"/>
  <p:notesSz cx="75692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8166" y="3316922"/>
            <a:ext cx="6439217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6332" y="5991860"/>
            <a:ext cx="530288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100"/>
              <a:t> </a:t>
            </a:r>
            <a:r>
              <a:rPr dirty="0" spc="-5"/>
              <a:t>University-Erbil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100"/>
              <a:t> </a:t>
            </a:r>
            <a:r>
              <a:rPr dirty="0" spc="-5"/>
              <a:t>University-Erbil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777" y="2460942"/>
            <a:ext cx="3295364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901408" y="2460942"/>
            <a:ext cx="3295364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100"/>
              <a:t> </a:t>
            </a:r>
            <a:r>
              <a:rPr dirty="0" spc="-5"/>
              <a:t>University-Erbil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100"/>
              <a:t> </a:t>
            </a:r>
            <a:r>
              <a:rPr dirty="0" spc="-5"/>
              <a:t>University-Erbil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100"/>
              <a:t> </a:t>
            </a:r>
            <a:r>
              <a:rPr dirty="0" spc="-5"/>
              <a:t>University-Erbil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4365" y="10388066"/>
            <a:ext cx="6273800" cy="0"/>
          </a:xfrm>
          <a:custGeom>
            <a:avLst/>
            <a:gdLst/>
            <a:ahLst/>
            <a:cxnLst/>
            <a:rect l="l" t="t" r="r" b="b"/>
            <a:pathLst>
              <a:path w="6273800" h="0">
                <a:moveTo>
                  <a:pt x="0" y="0"/>
                </a:moveTo>
                <a:lnTo>
                  <a:pt x="6273800" y="0"/>
                </a:lnTo>
              </a:path>
            </a:pathLst>
          </a:custGeom>
          <a:ln w="2286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34365" y="10410926"/>
            <a:ext cx="6273800" cy="0"/>
          </a:xfrm>
          <a:custGeom>
            <a:avLst/>
            <a:gdLst/>
            <a:ahLst/>
            <a:cxnLst/>
            <a:rect l="l" t="t" r="r" b="b"/>
            <a:pathLst>
              <a:path w="6273800" h="0">
                <a:moveTo>
                  <a:pt x="0" y="0"/>
                </a:moveTo>
                <a:lnTo>
                  <a:pt x="6273800" y="0"/>
                </a:lnTo>
              </a:path>
            </a:pathLst>
          </a:custGeom>
          <a:ln w="762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7" y="427990"/>
            <a:ext cx="681799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777" y="2460942"/>
            <a:ext cx="681799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2808" y="10226257"/>
            <a:ext cx="50368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100"/>
              <a:t> </a:t>
            </a:r>
            <a:r>
              <a:rPr dirty="0" spc="-5"/>
              <a:t>University-Erbil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777" y="9950768"/>
            <a:ext cx="174237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65543" y="10206801"/>
            <a:ext cx="1727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2.xml"/><Relationship Id="rId4" Type="http://schemas.openxmlformats.org/officeDocument/2006/relationships/slide" Target="slide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763523"/>
            <a:ext cx="5885815" cy="136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17195">
              <a:lnSpc>
                <a:spcPct val="100000"/>
              </a:lnSpc>
            </a:pPr>
            <a:r>
              <a:rPr dirty="0" sz="2400" spc="-5">
                <a:solidFill>
                  <a:srgbClr val="C00000"/>
                </a:solidFill>
                <a:latin typeface="Arial Rounded MT Bold"/>
                <a:cs typeface="Arial Rounded MT Bold"/>
              </a:rPr>
              <a:t>Chapter</a:t>
            </a:r>
            <a:r>
              <a:rPr dirty="0" sz="2400" spc="-75">
                <a:solidFill>
                  <a:srgbClr val="C00000"/>
                </a:solidFill>
                <a:latin typeface="Arial Rounded MT Bold"/>
                <a:cs typeface="Arial Rounded MT Bold"/>
              </a:rPr>
              <a:t> </a:t>
            </a:r>
            <a:r>
              <a:rPr dirty="0" sz="2400">
                <a:solidFill>
                  <a:srgbClr val="C00000"/>
                </a:solidFill>
                <a:latin typeface="Arial Rounded MT Bold"/>
                <a:cs typeface="Arial Rounded MT Bold"/>
              </a:rPr>
              <a:t>2</a:t>
            </a:r>
            <a:endParaRPr sz="2400">
              <a:latin typeface="Arial Rounded MT Bold"/>
              <a:cs typeface="Arial Rounded MT Bold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dirty="0" sz="2400">
                <a:solidFill>
                  <a:srgbClr val="C00000"/>
                </a:solidFill>
                <a:latin typeface="Arial Rounded MT Bold"/>
                <a:cs typeface="Arial Rounded MT Bold"/>
              </a:rPr>
              <a:t>2. </a:t>
            </a:r>
            <a:r>
              <a:rPr dirty="0" sz="2400" spc="-5">
                <a:solidFill>
                  <a:srgbClr val="C00000"/>
                </a:solidFill>
                <a:latin typeface="Arial Rounded MT Bold"/>
                <a:cs typeface="Arial Rounded MT Bold"/>
              </a:rPr>
              <a:t>Description </a:t>
            </a:r>
            <a:r>
              <a:rPr dirty="0" sz="2400">
                <a:solidFill>
                  <a:srgbClr val="C00000"/>
                </a:solidFill>
                <a:latin typeface="Arial Rounded MT Bold"/>
                <a:cs typeface="Arial Rounded MT Bold"/>
              </a:rPr>
              <a:t>and </a:t>
            </a:r>
            <a:r>
              <a:rPr dirty="0" sz="2400" spc="-5">
                <a:solidFill>
                  <a:srgbClr val="C00000"/>
                </a:solidFill>
                <a:latin typeface="Arial Rounded MT Bold"/>
                <a:cs typeface="Arial Rounded MT Bold"/>
              </a:rPr>
              <a:t>classification </a:t>
            </a:r>
            <a:r>
              <a:rPr dirty="0" sz="2400">
                <a:solidFill>
                  <a:srgbClr val="C00000"/>
                </a:solidFill>
                <a:latin typeface="Arial Rounded MT Bold"/>
                <a:cs typeface="Arial Rounded MT Bold"/>
              </a:rPr>
              <a:t>of</a:t>
            </a:r>
            <a:r>
              <a:rPr dirty="0" sz="2400" spc="-20">
                <a:solidFill>
                  <a:srgbClr val="C00000"/>
                </a:solidFill>
                <a:latin typeface="Arial Rounded MT Bold"/>
                <a:cs typeface="Arial Rounded MT Bold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Arial Rounded MT Bold"/>
                <a:cs typeface="Arial Rounded MT Bold"/>
              </a:rPr>
              <a:t>soils</a:t>
            </a:r>
            <a:endParaRPr sz="240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16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100"/>
              <a:t> </a:t>
            </a:r>
            <a:r>
              <a:rPr dirty="0" spc="-5"/>
              <a:t>University-Erbil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2808" y="2462021"/>
            <a:ext cx="6296660" cy="32912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365F91"/>
                </a:solidFill>
                <a:latin typeface="Times New Roman"/>
                <a:cs typeface="Times New Roman"/>
              </a:rPr>
              <a:t>Contents </a:t>
            </a:r>
            <a:r>
              <a:rPr dirty="0" sz="1400" b="1">
                <a:solidFill>
                  <a:srgbClr val="365F91"/>
                </a:solidFill>
                <a:latin typeface="Times New Roman"/>
                <a:cs typeface="Times New Roman"/>
              </a:rPr>
              <a:t>of </a:t>
            </a:r>
            <a:r>
              <a:rPr dirty="0" sz="1400" spc="-5" b="1">
                <a:solidFill>
                  <a:srgbClr val="365F91"/>
                </a:solidFill>
                <a:latin typeface="Times New Roman"/>
                <a:cs typeface="Times New Roman"/>
              </a:rPr>
              <a:t>chapter</a:t>
            </a:r>
            <a:r>
              <a:rPr dirty="0" sz="1400" spc="-85" b="1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365F91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lvl="1" marL="222250" indent="-209550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222885" algn="l"/>
                <a:tab pos="6140450" algn="l"/>
              </a:tabLst>
            </a:pPr>
            <a:r>
              <a:rPr dirty="0" sz="1100">
                <a:latin typeface="Calibri"/>
                <a:cs typeface="Calibri"/>
                <a:hlinkClick r:id="rId2" action="ppaction://hlinksldjump"/>
              </a:rPr>
              <a:t>I</a:t>
            </a:r>
            <a:r>
              <a:rPr dirty="0" sz="1100" spc="-10">
                <a:latin typeface="Calibri"/>
                <a:cs typeface="Calibri"/>
                <a:hlinkClick r:id="rId2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t</a:t>
            </a:r>
            <a:r>
              <a:rPr dirty="0" sz="1100" spc="-15">
                <a:latin typeface="Calibri"/>
                <a:cs typeface="Calibri"/>
                <a:hlinkClick r:id="rId2" action="ppaction://hlinksldjump"/>
              </a:rPr>
              <a:t>r</a:t>
            </a:r>
            <a:r>
              <a:rPr dirty="0" sz="1100" spc="5">
                <a:latin typeface="Calibri"/>
                <a:cs typeface="Calibri"/>
                <a:hlinkClick r:id="rId2" action="ppaction://hlinksldjump"/>
              </a:rPr>
              <a:t>o</a:t>
            </a:r>
            <a:r>
              <a:rPr dirty="0" sz="1100" spc="-5">
                <a:latin typeface="Calibri"/>
                <a:cs typeface="Calibri"/>
                <a:hlinkClick r:id="rId2" action="ppaction://hlinksldjump"/>
              </a:rPr>
              <a:t>du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ct</a:t>
            </a:r>
            <a:r>
              <a:rPr dirty="0" sz="1100" spc="-15">
                <a:latin typeface="Calibri"/>
                <a:cs typeface="Calibri"/>
                <a:hlinkClick r:id="rId2" action="ppaction://hlinksldjump"/>
              </a:rPr>
              <a:t>i</a:t>
            </a:r>
            <a:r>
              <a:rPr dirty="0" sz="1100" spc="5">
                <a:latin typeface="Calibri"/>
                <a:cs typeface="Calibri"/>
                <a:hlinkClick r:id="rId2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n 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16</a:t>
            </a:r>
            <a:endParaRPr sz="1100">
              <a:latin typeface="Calibri"/>
              <a:cs typeface="Calibri"/>
            </a:endParaRPr>
          </a:p>
          <a:p>
            <a:pPr lvl="1" marL="220979" indent="-208279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221615" algn="l"/>
                <a:tab pos="6140450" algn="l"/>
              </a:tabLst>
            </a:pPr>
            <a:r>
              <a:rPr dirty="0" sz="1100">
                <a:latin typeface="Calibri"/>
                <a:cs typeface="Calibri"/>
                <a:hlinkClick r:id="rId3" action="ppaction://hlinksldjump"/>
              </a:rPr>
              <a:t>Partic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l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e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Siz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e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A</a:t>
            </a:r>
            <a:r>
              <a:rPr dirty="0" sz="1100" spc="-10">
                <a:latin typeface="Calibri"/>
                <a:cs typeface="Calibri"/>
                <a:hlinkClick r:id="rId3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a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l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y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sis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17</a:t>
            </a:r>
            <a:endParaRPr sz="1100">
              <a:latin typeface="Calibri"/>
              <a:cs typeface="Calibri"/>
            </a:endParaRPr>
          </a:p>
          <a:p>
            <a:pPr marL="153035">
              <a:lnSpc>
                <a:spcPct val="100000"/>
              </a:lnSpc>
              <a:spcBef>
                <a:spcPts val="720"/>
              </a:spcBef>
              <a:tabLst>
                <a:tab pos="6140450" algn="l"/>
              </a:tabLst>
            </a:pPr>
            <a:r>
              <a:rPr dirty="0" sz="1100">
                <a:latin typeface="Calibri"/>
                <a:cs typeface="Calibri"/>
                <a:hlinkClick r:id="rId3" action="ppaction://hlinksldjump"/>
              </a:rPr>
              <a:t>2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.2.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1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P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r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o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c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ed</a:t>
            </a:r>
            <a:r>
              <a:rPr dirty="0" sz="1100" spc="-10">
                <a:latin typeface="Calibri"/>
                <a:cs typeface="Calibri"/>
                <a:hlinkClick r:id="rId3" action="ppaction://hlinksldjump"/>
              </a:rPr>
              <a:t>u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re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f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r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g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r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ain</a:t>
            </a:r>
            <a:r>
              <a:rPr dirty="0" sz="1100" spc="-1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s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i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z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e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d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ete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r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mi</a:t>
            </a:r>
            <a:r>
              <a:rPr dirty="0" sz="1100" spc="-10">
                <a:latin typeface="Calibri"/>
                <a:cs typeface="Calibri"/>
                <a:hlinkClick r:id="rId3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at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i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n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17</a:t>
            </a:r>
            <a:endParaRPr sz="1100">
              <a:latin typeface="Calibri"/>
              <a:cs typeface="Calibri"/>
            </a:endParaRPr>
          </a:p>
          <a:p>
            <a:pPr marL="291465">
              <a:lnSpc>
                <a:spcPct val="100000"/>
              </a:lnSpc>
              <a:spcBef>
                <a:spcPts val="735"/>
              </a:spcBef>
              <a:tabLst>
                <a:tab pos="6140450" algn="l"/>
              </a:tabLst>
            </a:pPr>
            <a:r>
              <a:rPr dirty="0" sz="1100">
                <a:latin typeface="Calibri"/>
                <a:cs typeface="Calibri"/>
                <a:hlinkClick r:id="rId3" action="ppaction://hlinksldjump"/>
              </a:rPr>
              <a:t>2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.2.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1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.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1</a:t>
            </a:r>
            <a:r>
              <a:rPr dirty="0" sz="1100" spc="2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C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o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a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r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se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grain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e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d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s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o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il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s: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17</a:t>
            </a:r>
            <a:endParaRPr sz="1100">
              <a:latin typeface="Calibri"/>
              <a:cs typeface="Calibri"/>
            </a:endParaRPr>
          </a:p>
          <a:p>
            <a:pPr marL="291465">
              <a:lnSpc>
                <a:spcPct val="100000"/>
              </a:lnSpc>
              <a:spcBef>
                <a:spcPts val="720"/>
              </a:spcBef>
              <a:tabLst>
                <a:tab pos="6140450" algn="l"/>
              </a:tabLst>
            </a:pPr>
            <a:r>
              <a:rPr dirty="0" sz="1100">
                <a:latin typeface="Calibri"/>
                <a:cs typeface="Calibri"/>
                <a:hlinkClick r:id="rId4" action="ppaction://hlinksldjump"/>
              </a:rPr>
              <a:t>2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.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2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.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2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.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2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-20">
                <a:latin typeface="Calibri"/>
                <a:cs typeface="Calibri"/>
                <a:hlinkClick r:id="rId4" action="ppaction://hlinksldjump"/>
              </a:rPr>
              <a:t>F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in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e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g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r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ain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ed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s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il 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19</a:t>
            </a:r>
            <a:endParaRPr sz="1100">
              <a:latin typeface="Calibri"/>
              <a:cs typeface="Calibri"/>
            </a:endParaRPr>
          </a:p>
          <a:p>
            <a:pPr marL="153035">
              <a:lnSpc>
                <a:spcPct val="100000"/>
              </a:lnSpc>
              <a:spcBef>
                <a:spcPts val="720"/>
              </a:spcBef>
              <a:tabLst>
                <a:tab pos="6140450" algn="l"/>
              </a:tabLst>
            </a:pPr>
            <a:r>
              <a:rPr dirty="0" sz="1100">
                <a:latin typeface="Calibri"/>
                <a:cs typeface="Calibri"/>
              </a:rPr>
              <a:t>2</a:t>
            </a:r>
            <a:r>
              <a:rPr dirty="0" sz="1100" spc="-5">
                <a:latin typeface="Calibri"/>
                <a:cs typeface="Calibri"/>
              </a:rPr>
              <a:t>.2.</a:t>
            </a:r>
            <a:r>
              <a:rPr dirty="0" sz="1100">
                <a:latin typeface="Calibri"/>
                <a:cs typeface="Calibri"/>
              </a:rPr>
              <a:t>2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erg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 spc="5">
                <a:latin typeface="Calibri"/>
                <a:cs typeface="Calibri"/>
              </a:rPr>
              <a:t>m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ts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20</a:t>
            </a:r>
            <a:endParaRPr sz="1100">
              <a:latin typeface="Calibri"/>
              <a:cs typeface="Calibri"/>
            </a:endParaRPr>
          </a:p>
          <a:p>
            <a:pPr lvl="1" marL="257810" indent="-245110">
              <a:lnSpc>
                <a:spcPct val="100000"/>
              </a:lnSpc>
              <a:spcBef>
                <a:spcPts val="730"/>
              </a:spcBef>
              <a:buAutoNum type="arabicPeriod" startAt="3"/>
              <a:tabLst>
                <a:tab pos="258445" algn="l"/>
                <a:tab pos="6140450" algn="l"/>
              </a:tabLst>
            </a:pPr>
            <a:r>
              <a:rPr dirty="0" sz="1100" spc="-5">
                <a:latin typeface="Calibri"/>
                <a:cs typeface="Calibri"/>
              </a:rPr>
              <a:t>Cla</a:t>
            </a:r>
            <a:r>
              <a:rPr dirty="0" sz="1100">
                <a:latin typeface="Calibri"/>
                <a:cs typeface="Calibri"/>
              </a:rPr>
              <a:t>ss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 spc="-15">
                <a:latin typeface="Calibri"/>
                <a:cs typeface="Calibri"/>
              </a:rPr>
              <a:t>f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c</a:t>
            </a:r>
            <a:r>
              <a:rPr dirty="0" sz="1100" spc="-5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l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22</a:t>
            </a:r>
            <a:endParaRPr sz="1100">
              <a:latin typeface="Calibri"/>
              <a:cs typeface="Calibri"/>
            </a:endParaRPr>
          </a:p>
          <a:p>
            <a:pPr lvl="2" marL="46799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68630" algn="l"/>
                <a:tab pos="6140450" algn="l"/>
              </a:tabLst>
            </a:pPr>
            <a:r>
              <a:rPr dirty="0" sz="1100">
                <a:latin typeface="Calibri"/>
                <a:cs typeface="Calibri"/>
              </a:rPr>
              <a:t>U</a:t>
            </a:r>
            <a:r>
              <a:rPr dirty="0" sz="1100" spc="-5">
                <a:latin typeface="Calibri"/>
                <a:cs typeface="Calibri"/>
              </a:rPr>
              <a:t>nifi</a:t>
            </a:r>
            <a:r>
              <a:rPr dirty="0" sz="1100">
                <a:latin typeface="Calibri"/>
                <a:cs typeface="Calibri"/>
              </a:rPr>
              <a:t>ed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il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Cla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sif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ca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</a:t>
            </a:r>
            <a:r>
              <a:rPr dirty="0" sz="1100" spc="5">
                <a:latin typeface="Calibri"/>
                <a:cs typeface="Calibri"/>
              </a:rPr>
              <a:t>y</a:t>
            </a:r>
            <a:r>
              <a:rPr dirty="0" sz="1100" spc="-5">
                <a:latin typeface="Calibri"/>
                <a:cs typeface="Calibri"/>
              </a:rPr>
              <a:t>st</a:t>
            </a:r>
            <a:r>
              <a:rPr dirty="0" sz="1100">
                <a:latin typeface="Calibri"/>
                <a:cs typeface="Calibri"/>
              </a:rPr>
              <a:t>em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</a:t>
            </a:r>
            <a:r>
              <a:rPr dirty="0" sz="1100" spc="-5">
                <a:latin typeface="Calibri"/>
                <a:cs typeface="Calibri"/>
              </a:rPr>
              <a:t>USC</a:t>
            </a:r>
            <a:r>
              <a:rPr dirty="0" sz="1100" spc="-10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)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22</a:t>
            </a:r>
            <a:endParaRPr sz="1100">
              <a:latin typeface="Calibri"/>
              <a:cs typeface="Calibri"/>
            </a:endParaRPr>
          </a:p>
          <a:p>
            <a:pPr marL="291465">
              <a:lnSpc>
                <a:spcPct val="100000"/>
              </a:lnSpc>
              <a:spcBef>
                <a:spcPts val="780"/>
              </a:spcBef>
              <a:tabLst>
                <a:tab pos="6140450" algn="l"/>
              </a:tabLst>
            </a:pPr>
            <a:r>
              <a:rPr dirty="0" sz="1100">
                <a:latin typeface="Symbol"/>
                <a:cs typeface="Symbol"/>
              </a:rPr>
              <a:t>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Calibri"/>
                <a:cs typeface="Calibri"/>
              </a:rPr>
              <a:t>C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ar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5">
                <a:latin typeface="Calibri"/>
                <a:cs typeface="Calibri"/>
              </a:rPr>
              <a:t>-grain</a:t>
            </a:r>
            <a:r>
              <a:rPr dirty="0" sz="1100" spc="5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d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5">
                <a:latin typeface="Calibri"/>
                <a:cs typeface="Calibri"/>
              </a:rPr>
              <a:t>ial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22</a:t>
            </a:r>
            <a:endParaRPr sz="1100">
              <a:latin typeface="Calibri"/>
              <a:cs typeface="Calibri"/>
            </a:endParaRPr>
          </a:p>
          <a:p>
            <a:pPr marL="291465">
              <a:lnSpc>
                <a:spcPct val="100000"/>
              </a:lnSpc>
              <a:spcBef>
                <a:spcPts val="730"/>
              </a:spcBef>
              <a:tabLst>
                <a:tab pos="6140450" algn="l"/>
              </a:tabLst>
            </a:pPr>
            <a:r>
              <a:rPr dirty="0" sz="1100">
                <a:latin typeface="Calibri"/>
                <a:cs typeface="Calibri"/>
              </a:rPr>
              <a:t>2</a:t>
            </a:r>
            <a:r>
              <a:rPr dirty="0" sz="1100" spc="-5">
                <a:latin typeface="Calibri"/>
                <a:cs typeface="Calibri"/>
              </a:rPr>
              <a:t>.3.</a:t>
            </a: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5">
                <a:latin typeface="Calibri"/>
                <a:cs typeface="Calibri"/>
              </a:rPr>
              <a:t>.</a:t>
            </a:r>
            <a:r>
              <a:rPr dirty="0" sz="1100">
                <a:latin typeface="Calibri"/>
                <a:cs typeface="Calibri"/>
              </a:rPr>
              <a:t>2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F</a:t>
            </a:r>
            <a:r>
              <a:rPr dirty="0" sz="1100" spc="-5">
                <a:latin typeface="Calibri"/>
                <a:cs typeface="Calibri"/>
              </a:rPr>
              <a:t>in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grain</a:t>
            </a:r>
            <a:r>
              <a:rPr dirty="0" sz="1100">
                <a:latin typeface="Calibri"/>
                <a:cs typeface="Calibri"/>
              </a:rPr>
              <a:t>ed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</a:t>
            </a:r>
            <a:r>
              <a:rPr dirty="0" sz="1100">
                <a:latin typeface="Calibri"/>
                <a:cs typeface="Calibri"/>
              </a:rPr>
              <a:t>te</a:t>
            </a:r>
            <a:r>
              <a:rPr dirty="0" sz="1100" spc="-5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 spc="-5">
                <a:latin typeface="Calibri"/>
                <a:cs typeface="Calibri"/>
              </a:rPr>
              <a:t>al</a:t>
            </a:r>
            <a:r>
              <a:rPr dirty="0" sz="1100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</a:t>
            </a:r>
            <a:r>
              <a:rPr dirty="0" sz="1100" spc="-5">
                <a:latin typeface="Calibri"/>
                <a:cs typeface="Calibri"/>
              </a:rPr>
              <a:t>fin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.</a:t>
            </a:r>
            <a:r>
              <a:rPr dirty="0" sz="1100" spc="-10">
                <a:latin typeface="Calibri"/>
                <a:cs typeface="Calibri"/>
              </a:rPr>
              <a:t>2</a:t>
            </a:r>
            <a:r>
              <a:rPr dirty="0" sz="1100">
                <a:latin typeface="Calibri"/>
                <a:cs typeface="Calibri"/>
              </a:rPr>
              <a:t>00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&gt;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5</a:t>
            </a:r>
            <a:r>
              <a:rPr dirty="0" sz="1100" spc="-20">
                <a:latin typeface="Calibri"/>
                <a:cs typeface="Calibri"/>
              </a:rPr>
              <a:t>0</a:t>
            </a:r>
            <a:r>
              <a:rPr dirty="0" sz="1100" spc="10">
                <a:latin typeface="Calibri"/>
                <a:cs typeface="Calibri"/>
              </a:rPr>
              <a:t>%</a:t>
            </a:r>
            <a:r>
              <a:rPr dirty="0" sz="1100">
                <a:latin typeface="Calibri"/>
                <a:cs typeface="Calibri"/>
              </a:rPr>
              <a:t>)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23</a:t>
            </a:r>
            <a:endParaRPr sz="1100">
              <a:latin typeface="Calibri"/>
              <a:cs typeface="Calibri"/>
            </a:endParaRPr>
          </a:p>
          <a:p>
            <a:pPr lvl="2" marL="467995" indent="-314960">
              <a:lnSpc>
                <a:spcPct val="100000"/>
              </a:lnSpc>
              <a:spcBef>
                <a:spcPts val="720"/>
              </a:spcBef>
              <a:buAutoNum type="arabicPeriod" startAt="2"/>
              <a:tabLst>
                <a:tab pos="468630" algn="l"/>
                <a:tab pos="6140450" algn="l"/>
              </a:tabLst>
            </a:pP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5">
                <a:latin typeface="Calibri"/>
                <a:cs typeface="Calibri"/>
              </a:rPr>
              <a:t>AS</a:t>
            </a:r>
            <a:r>
              <a:rPr dirty="0" sz="1100" spc="-10">
                <a:latin typeface="Calibri"/>
                <a:cs typeface="Calibri"/>
              </a:rPr>
              <a:t>H</a:t>
            </a:r>
            <a:r>
              <a:rPr dirty="0" sz="1100" spc="-5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Cla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 spc="-5">
                <a:latin typeface="Calibri"/>
                <a:cs typeface="Calibri"/>
              </a:rPr>
              <a:t>sifi</a:t>
            </a:r>
            <a:r>
              <a:rPr dirty="0" sz="1100">
                <a:latin typeface="Calibri"/>
                <a:cs typeface="Calibri"/>
              </a:rPr>
              <a:t>cat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-5">
                <a:latin typeface="Calibri"/>
                <a:cs typeface="Calibri"/>
              </a:rPr>
              <a:t>st</a:t>
            </a:r>
            <a:r>
              <a:rPr dirty="0" sz="1100" spc="-1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m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30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20"/>
              </a:spcBef>
              <a:buAutoNum type="arabicPeriod" startAt="3"/>
              <a:tabLst>
                <a:tab pos="363855" algn="l"/>
                <a:tab pos="6140450" algn="l"/>
              </a:tabLst>
            </a:pP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d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15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ms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34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808" y="6642480"/>
            <a:ext cx="6303010" cy="2927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800" b="1">
                <a:latin typeface="Times New Roman"/>
                <a:cs typeface="Times New Roman"/>
              </a:rPr>
              <a:t>2.1</a:t>
            </a:r>
            <a:r>
              <a:rPr dirty="0" sz="1800" spc="-7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Introduction</a:t>
            </a:r>
            <a:endParaRPr sz="1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500"/>
              </a:lnSpc>
              <a:spcBef>
                <a:spcPts val="85"/>
              </a:spcBef>
            </a:pPr>
            <a:r>
              <a:rPr dirty="0" sz="1200">
                <a:latin typeface="Times New Roman"/>
                <a:cs typeface="Times New Roman"/>
              </a:rPr>
              <a:t>Soils </a:t>
            </a:r>
            <a:r>
              <a:rPr dirty="0" sz="1200" spc="-5">
                <a:latin typeface="Times New Roman"/>
                <a:cs typeface="Times New Roman"/>
              </a:rPr>
              <a:t>are all different, </a:t>
            </a:r>
            <a:r>
              <a:rPr dirty="0" sz="1200">
                <a:latin typeface="Times New Roman"/>
                <a:cs typeface="Times New Roman"/>
              </a:rPr>
              <a:t>depending on their </a:t>
            </a:r>
            <a:r>
              <a:rPr dirty="0" sz="1200" spc="-5">
                <a:latin typeface="Times New Roman"/>
                <a:cs typeface="Times New Roman"/>
              </a:rPr>
              <a:t>origins, compositions, locations, geological </a:t>
            </a:r>
            <a:r>
              <a:rPr dirty="0" sz="1200">
                <a:latin typeface="Times New Roman"/>
                <a:cs typeface="Times New Roman"/>
              </a:rPr>
              <a:t>histories, and  many other </a:t>
            </a:r>
            <a:r>
              <a:rPr dirty="0" sz="1200" spc="-5">
                <a:latin typeface="Times New Roman"/>
                <a:cs typeface="Times New Roman"/>
              </a:rPr>
              <a:t>factors. </a:t>
            </a:r>
            <a:r>
              <a:rPr dirty="0" sz="1200">
                <a:latin typeface="Times New Roman"/>
                <a:cs typeface="Times New Roman"/>
              </a:rPr>
              <a:t>Two </a:t>
            </a:r>
            <a:r>
              <a:rPr dirty="0" sz="1200" spc="-5">
                <a:latin typeface="Times New Roman"/>
                <a:cs typeface="Times New Roman"/>
              </a:rPr>
              <a:t>soils </a:t>
            </a:r>
            <a:r>
              <a:rPr dirty="0" sz="1200">
                <a:latin typeface="Times New Roman"/>
                <a:cs typeface="Times New Roman"/>
              </a:rPr>
              <a:t>may be quite different, even </a:t>
            </a:r>
            <a:r>
              <a:rPr dirty="0" sz="1200" spc="-5">
                <a:latin typeface="Times New Roman"/>
                <a:cs typeface="Times New Roman"/>
              </a:rPr>
              <a:t>though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were obtained from </a:t>
            </a:r>
            <a:r>
              <a:rPr dirty="0" sz="1200">
                <a:latin typeface="Times New Roman"/>
                <a:cs typeface="Times New Roman"/>
              </a:rPr>
              <a:t>nearby  </a:t>
            </a:r>
            <a:r>
              <a:rPr dirty="0" sz="1200" spc="-5">
                <a:latin typeface="Times New Roman"/>
                <a:cs typeface="Times New Roman"/>
              </a:rPr>
              <a:t>boreholes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same construction site. And thus, </a:t>
            </a:r>
            <a:r>
              <a:rPr dirty="0" sz="1200">
                <a:latin typeface="Times New Roman"/>
                <a:cs typeface="Times New Roman"/>
              </a:rPr>
              <a:t>in-situ </a:t>
            </a:r>
            <a:r>
              <a:rPr dirty="0" sz="1200" spc="-5">
                <a:latin typeface="Times New Roman"/>
                <a:cs typeface="Times New Roman"/>
              </a:rPr>
              <a:t>and laboratory </a:t>
            </a:r>
            <a:r>
              <a:rPr dirty="0" sz="1200">
                <a:latin typeface="Times New Roman"/>
                <a:cs typeface="Times New Roman"/>
              </a:rPr>
              <a:t>tests on </a:t>
            </a:r>
            <a:r>
              <a:rPr dirty="0" sz="1200" spc="-5">
                <a:latin typeface="Times New Roman"/>
                <a:cs typeface="Times New Roman"/>
              </a:rPr>
              <a:t>soil specimens are  </a:t>
            </a:r>
            <a:r>
              <a:rPr dirty="0" sz="1200">
                <a:latin typeface="Times New Roman"/>
                <a:cs typeface="Times New Roman"/>
              </a:rPr>
              <a:t>critically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to obtain their index </a:t>
            </a:r>
            <a:r>
              <a:rPr dirty="0" sz="1200" spc="-5">
                <a:latin typeface="Times New Roman"/>
                <a:cs typeface="Times New Roman"/>
              </a:rPr>
              <a:t>parameters and engineering characteristics. However, </a:t>
            </a:r>
            <a:r>
              <a:rPr dirty="0" sz="1200">
                <a:latin typeface="Times New Roman"/>
                <a:cs typeface="Times New Roman"/>
              </a:rPr>
              <a:t>it is  more </a:t>
            </a:r>
            <a:r>
              <a:rPr dirty="0" sz="1200" spc="-5">
                <a:latin typeface="Times New Roman"/>
                <a:cs typeface="Times New Roman"/>
              </a:rPr>
              <a:t>convenient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engineers when soils are categorized </a:t>
            </a:r>
            <a:r>
              <a:rPr dirty="0" sz="1200">
                <a:latin typeface="Times New Roman"/>
                <a:cs typeface="Times New Roman"/>
              </a:rPr>
              <a:t>into </a:t>
            </a:r>
            <a:r>
              <a:rPr dirty="0" sz="1200" spc="-5">
                <a:latin typeface="Times New Roman"/>
                <a:cs typeface="Times New Roman"/>
              </a:rPr>
              <a:t>several groups with similar engineering  behaviors. Engineers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understand approximate engineering characteristics </a:t>
            </a:r>
            <a:r>
              <a:rPr dirty="0" sz="1200">
                <a:latin typeface="Times New Roman"/>
                <a:cs typeface="Times New Roman"/>
              </a:rPr>
              <a:t>of those </a:t>
            </a:r>
            <a:r>
              <a:rPr dirty="0" sz="1200" spc="-5">
                <a:latin typeface="Times New Roman"/>
                <a:cs typeface="Times New Roman"/>
              </a:rPr>
              <a:t>grouped soils  without actual </a:t>
            </a:r>
            <a:r>
              <a:rPr dirty="0" sz="1200">
                <a:latin typeface="Times New Roman"/>
                <a:cs typeface="Times New Roman"/>
              </a:rPr>
              <a:t>laboratory or field tests. This process is </a:t>
            </a:r>
            <a:r>
              <a:rPr dirty="0" sz="1200" spc="-5">
                <a:latin typeface="Times New Roman"/>
                <a:cs typeface="Times New Roman"/>
              </a:rPr>
              <a:t>called </a:t>
            </a:r>
            <a:r>
              <a:rPr dirty="0" sz="1200" spc="-5" b="1">
                <a:latin typeface="Times New Roman"/>
                <a:cs typeface="Times New Roman"/>
              </a:rPr>
              <a:t>soil </a:t>
            </a:r>
            <a:r>
              <a:rPr dirty="0" sz="1200" b="1">
                <a:latin typeface="Times New Roman"/>
                <a:cs typeface="Times New Roman"/>
              </a:rPr>
              <a:t>classification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helps engineers 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preliminary design stage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geotechnical engineering </a:t>
            </a:r>
            <a:r>
              <a:rPr dirty="0" sz="1200">
                <a:latin typeface="Times New Roman"/>
                <a:cs typeface="Times New Roman"/>
              </a:rPr>
              <a:t>problems. </a:t>
            </a:r>
            <a:r>
              <a:rPr dirty="0" sz="1200" spc="-5">
                <a:latin typeface="Times New Roman"/>
                <a:cs typeface="Times New Roman"/>
              </a:rPr>
              <a:t>Most soil classification  standards </a:t>
            </a:r>
            <a:r>
              <a:rPr dirty="0" sz="1200">
                <a:latin typeface="Times New Roman"/>
                <a:cs typeface="Times New Roman"/>
              </a:rPr>
              <a:t>use </a:t>
            </a:r>
            <a:r>
              <a:rPr dirty="0" sz="1200" spc="-5">
                <a:latin typeface="Times New Roman"/>
                <a:cs typeface="Times New Roman"/>
              </a:rPr>
              <a:t>soil indices such as Atterberg </a:t>
            </a:r>
            <a:r>
              <a:rPr dirty="0" sz="1200">
                <a:latin typeface="Times New Roman"/>
                <a:cs typeface="Times New Roman"/>
              </a:rPr>
              <a:t>limits </a:t>
            </a:r>
            <a:r>
              <a:rPr dirty="0" sz="1200" spc="-5">
                <a:latin typeface="Times New Roman"/>
                <a:cs typeface="Times New Roman"/>
              </a:rPr>
              <a:t>(liquid limit, plastic </a:t>
            </a:r>
            <a:r>
              <a:rPr dirty="0" sz="1200">
                <a:latin typeface="Times New Roman"/>
                <a:cs typeface="Times New Roman"/>
              </a:rPr>
              <a:t>limit), </a:t>
            </a:r>
            <a:r>
              <a:rPr dirty="0" sz="1200" spc="-5">
                <a:latin typeface="Times New Roman"/>
                <a:cs typeface="Times New Roman"/>
              </a:rPr>
              <a:t>soil gradation  information </a:t>
            </a:r>
            <a:r>
              <a:rPr dirty="0" sz="1200">
                <a:latin typeface="Times New Roman"/>
                <a:cs typeface="Times New Roman"/>
              </a:rPr>
              <a:t>(D</a:t>
            </a:r>
            <a:r>
              <a:rPr dirty="0" baseline="-10416" sz="1200">
                <a:latin typeface="Times New Roman"/>
                <a:cs typeface="Times New Roman"/>
              </a:rPr>
              <a:t>10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D</a:t>
            </a:r>
            <a:r>
              <a:rPr dirty="0" baseline="-10416" sz="1200" spc="-7">
                <a:latin typeface="Times New Roman"/>
                <a:cs typeface="Times New Roman"/>
              </a:rPr>
              <a:t>50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C</a:t>
            </a:r>
            <a:r>
              <a:rPr dirty="0" baseline="-10416" sz="1200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baseline="-10416" sz="1200" spc="-7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), etc.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current geotechnical engineering practice, </a:t>
            </a:r>
            <a:r>
              <a:rPr dirty="0" sz="1200">
                <a:latin typeface="Times New Roman"/>
                <a:cs typeface="Times New Roman"/>
              </a:rPr>
              <a:t>three </a:t>
            </a:r>
            <a:r>
              <a:rPr dirty="0" sz="1200" spc="-5">
                <a:latin typeface="Times New Roman"/>
                <a:cs typeface="Times New Roman"/>
              </a:rPr>
              <a:t>standards </a:t>
            </a:r>
            <a:r>
              <a:rPr dirty="0" sz="1200">
                <a:latin typeface="Times New Roman"/>
                <a:cs typeface="Times New Roman"/>
              </a:rPr>
              <a:t>are  </a:t>
            </a:r>
            <a:r>
              <a:rPr dirty="0" sz="1200" spc="-5">
                <a:latin typeface="Times New Roman"/>
                <a:cs typeface="Times New Roman"/>
              </a:rPr>
              <a:t>widely </a:t>
            </a:r>
            <a:r>
              <a:rPr dirty="0" sz="1200">
                <a:latin typeface="Times New Roman"/>
                <a:cs typeface="Times New Roman"/>
              </a:rPr>
              <a:t>used in the </a:t>
            </a:r>
            <a:r>
              <a:rPr dirty="0" sz="1200" spc="-5">
                <a:latin typeface="Times New Roman"/>
                <a:cs typeface="Times New Roman"/>
              </a:rPr>
              <a:t>United States and UK which </a:t>
            </a:r>
            <a:r>
              <a:rPr dirty="0" sz="1200">
                <a:latin typeface="Times New Roman"/>
                <a:cs typeface="Times New Roman"/>
              </a:rPr>
              <a:t>are the </a:t>
            </a:r>
            <a:r>
              <a:rPr dirty="0" sz="1200" spc="-5" b="1">
                <a:latin typeface="Times New Roman"/>
                <a:cs typeface="Times New Roman"/>
              </a:rPr>
              <a:t>Unified </a:t>
            </a:r>
            <a:r>
              <a:rPr dirty="0" sz="1200" b="1">
                <a:latin typeface="Times New Roman"/>
                <a:cs typeface="Times New Roman"/>
              </a:rPr>
              <a:t>Soil </a:t>
            </a:r>
            <a:r>
              <a:rPr dirty="0" sz="1200" spc="-5" b="1">
                <a:latin typeface="Times New Roman"/>
                <a:cs typeface="Times New Roman"/>
              </a:rPr>
              <a:t>Classification System (USCS),  AASHTO </a:t>
            </a:r>
            <a:r>
              <a:rPr dirty="0" sz="1200" spc="-5">
                <a:latin typeface="Times New Roman"/>
                <a:cs typeface="Times New Roman"/>
              </a:rPr>
              <a:t>(American Association </a:t>
            </a:r>
            <a:r>
              <a:rPr dirty="0" sz="1200">
                <a:latin typeface="Times New Roman"/>
                <a:cs typeface="Times New Roman"/>
              </a:rPr>
              <a:t>of State </a:t>
            </a:r>
            <a:r>
              <a:rPr dirty="0" sz="1200" spc="-5">
                <a:latin typeface="Times New Roman"/>
                <a:cs typeface="Times New Roman"/>
              </a:rPr>
              <a:t>Highway and </a:t>
            </a:r>
            <a:r>
              <a:rPr dirty="0" sz="1200">
                <a:latin typeface="Times New Roman"/>
                <a:cs typeface="Times New Roman"/>
              </a:rPr>
              <a:t>Transportation </a:t>
            </a:r>
            <a:r>
              <a:rPr dirty="0" sz="1200" spc="-5">
                <a:latin typeface="Times New Roman"/>
                <a:cs typeface="Times New Roman"/>
              </a:rPr>
              <a:t>Officials) </a:t>
            </a:r>
            <a:r>
              <a:rPr dirty="0" sz="1200">
                <a:latin typeface="Times New Roman"/>
                <a:cs typeface="Times New Roman"/>
              </a:rPr>
              <a:t>methods </a:t>
            </a:r>
            <a:r>
              <a:rPr dirty="0" sz="1200" spc="-5">
                <a:latin typeface="Times New Roman"/>
                <a:cs typeface="Times New Roman"/>
              </a:rPr>
              <a:t>and  British Standard (BS), respectively, </a:t>
            </a:r>
            <a:r>
              <a:rPr dirty="0" baseline="2314" sz="1800" spc="-7">
                <a:latin typeface="Times New Roman"/>
                <a:cs typeface="Times New Roman"/>
              </a:rPr>
              <a:t>as </a:t>
            </a:r>
            <a:r>
              <a:rPr dirty="0" baseline="2314" sz="1800">
                <a:latin typeface="Times New Roman"/>
                <a:cs typeface="Times New Roman"/>
              </a:rPr>
              <a:t>shown in Table</a:t>
            </a:r>
            <a:r>
              <a:rPr dirty="0" baseline="2314" sz="1800" spc="44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2.1.</a:t>
            </a:r>
            <a:endParaRPr baseline="2314"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4740" y="785367"/>
            <a:ext cx="6003290" cy="356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60"/>
              </a:lnSpc>
            </a:pPr>
            <a:r>
              <a:rPr dirty="0" sz="1200" b="1">
                <a:latin typeface="Times New Roman"/>
                <a:cs typeface="Times New Roman"/>
              </a:rPr>
              <a:t>Table 2.1 </a:t>
            </a:r>
            <a:r>
              <a:rPr dirty="0" sz="1200" spc="-5">
                <a:latin typeface="Times New Roman"/>
                <a:cs typeface="Times New Roman"/>
              </a:rPr>
              <a:t>Unified soil classification System </a:t>
            </a:r>
            <a:r>
              <a:rPr dirty="0" sz="1200">
                <a:latin typeface="Times New Roman"/>
                <a:cs typeface="Times New Roman"/>
              </a:rPr>
              <a:t>(USCS) </a:t>
            </a:r>
            <a:r>
              <a:rPr dirty="0" sz="1200" spc="-5">
                <a:latin typeface="Times New Roman"/>
                <a:cs typeface="Times New Roman"/>
              </a:rPr>
              <a:t>[American </a:t>
            </a:r>
            <a:r>
              <a:rPr dirty="0" sz="1200">
                <a:latin typeface="Times New Roman"/>
                <a:cs typeface="Times New Roman"/>
              </a:rPr>
              <a:t>Society for </a:t>
            </a:r>
            <a:r>
              <a:rPr dirty="0" sz="1200" spc="-5">
                <a:latin typeface="Times New Roman"/>
                <a:cs typeface="Times New Roman"/>
              </a:rPr>
              <a:t>Testing and Materials  [ASTM] and British Standard (BS) as </a:t>
            </a:r>
            <a:r>
              <a:rPr dirty="0" sz="1200">
                <a:latin typeface="Times New Roman"/>
                <a:cs typeface="Times New Roman"/>
              </a:rPr>
              <a:t>two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examples.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2459" y="1254505"/>
          <a:ext cx="5861685" cy="154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2087"/>
                <a:gridCol w="1078992"/>
                <a:gridCol w="1440434"/>
                <a:gridCol w="1620647"/>
              </a:tblGrid>
              <a:tr h="192024"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USCS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British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standard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(BS)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167">
                <a:tc rowSpan="2"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  <a:tabLst>
                          <a:tab pos="656590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Very	coarse</a:t>
                      </a:r>
                      <a:r>
                        <a:rPr dirty="0" sz="12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soils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15240">
                      <a:solidFill>
                        <a:srgbClr val="FFBE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Boulders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&gt;200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&gt;200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15240">
                      <a:solidFill>
                        <a:srgbClr val="FFBE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3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Cobble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4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200 -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76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4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200 -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 rowSpan="2"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Coarse</a:t>
                      </a:r>
                      <a:r>
                        <a:rPr dirty="0" sz="12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soils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5240">
                      <a:solidFill>
                        <a:srgbClr val="FFBE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30"/>
                        </a:lnSpc>
                        <a:tabLst>
                          <a:tab pos="723265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Gravels	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4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76 – 4.75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4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60 – 2.0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5240">
                      <a:solidFill>
                        <a:srgbClr val="FFBE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30"/>
                        </a:lnSpc>
                        <a:tabLst>
                          <a:tab pos="720725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Sands	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4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4.75 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0.075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4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 – 0.06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 rowSpan="2"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Fine</a:t>
                      </a:r>
                      <a:r>
                        <a:rPr dirty="0" sz="1200" spc="-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soils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5"/>
                        </a:lnSpc>
                        <a:tabLst>
                          <a:tab pos="72072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Silts	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2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0.075 – 0.002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2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0.06 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0.002</a:t>
                      </a:r>
                      <a:r>
                        <a:rPr dirty="0" sz="1200" spc="-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55"/>
                        </a:lnSpc>
                        <a:tabLst>
                          <a:tab pos="749300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Clay	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0.002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0.002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colloidal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22808" y="3001009"/>
            <a:ext cx="6259195" cy="646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84455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USCS and ASSHTO for classification </a:t>
            </a:r>
            <a:r>
              <a:rPr dirty="0" sz="1200">
                <a:latin typeface="Times New Roman"/>
                <a:cs typeface="Times New Roman"/>
              </a:rPr>
              <a:t>are selected in this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course.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lvl="1" marL="356870" indent="-344170">
              <a:lnSpc>
                <a:spcPct val="100000"/>
              </a:lnSpc>
              <a:spcBef>
                <a:spcPts val="835"/>
              </a:spcBef>
              <a:buFont typeface="Times New Roman"/>
              <a:buAutoNum type="arabicPeriod" startAt="2"/>
              <a:tabLst>
                <a:tab pos="357505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P</a:t>
            </a:r>
            <a:r>
              <a:rPr dirty="0" sz="1800" spc="-5" b="1">
                <a:latin typeface="Times New Roman"/>
                <a:cs typeface="Times New Roman"/>
              </a:rPr>
              <a:t>article </a:t>
            </a:r>
            <a:r>
              <a:rPr dirty="0" sz="1800" spc="-10" b="1">
                <a:latin typeface="Times New Roman"/>
                <a:cs typeface="Times New Roman"/>
              </a:rPr>
              <a:t>Size</a:t>
            </a:r>
            <a:r>
              <a:rPr dirty="0" sz="1800" spc="-3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Analysis</a:t>
            </a:r>
            <a:endParaRPr sz="1800">
              <a:latin typeface="Times New Roman"/>
              <a:cs typeface="Times New Roman"/>
            </a:endParaRPr>
          </a:p>
          <a:p>
            <a:pPr marL="84455" marR="72390">
              <a:lnSpc>
                <a:spcPts val="1360"/>
              </a:lnSpc>
              <a:spcBef>
                <a:spcPts val="365"/>
              </a:spcBef>
            </a:pPr>
            <a:r>
              <a:rPr dirty="0" sz="1200">
                <a:latin typeface="Times New Roman"/>
                <a:cs typeface="Times New Roman"/>
              </a:rPr>
              <a:t>Commonly the </a:t>
            </a:r>
            <a:r>
              <a:rPr dirty="0" sz="1200" spc="-5">
                <a:latin typeface="Times New Roman"/>
                <a:cs typeface="Times New Roman"/>
              </a:rPr>
              <a:t>soils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civil engineering are </a:t>
            </a:r>
            <a:r>
              <a:rPr dirty="0" sz="1200">
                <a:latin typeface="Times New Roman"/>
                <a:cs typeface="Times New Roman"/>
              </a:rPr>
              <a:t>defined according their particle </a:t>
            </a:r>
            <a:r>
              <a:rPr dirty="0" sz="1200" spc="-5">
                <a:latin typeface="Times New Roman"/>
                <a:cs typeface="Times New Roman"/>
              </a:rPr>
              <a:t>size; there are </a:t>
            </a:r>
            <a:r>
              <a:rPr dirty="0" sz="1200">
                <a:latin typeface="Times New Roman"/>
                <a:cs typeface="Times New Roman"/>
              </a:rPr>
              <a:t>various  </a:t>
            </a:r>
            <a:r>
              <a:rPr dirty="0" sz="1200" spc="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for classification the size of </a:t>
            </a:r>
            <a:r>
              <a:rPr dirty="0" sz="1200" spc="-5">
                <a:latin typeface="Times New Roman"/>
                <a:cs typeface="Times New Roman"/>
              </a:rPr>
              <a:t>particles </a:t>
            </a:r>
            <a:r>
              <a:rPr dirty="0" sz="1200">
                <a:latin typeface="Times New Roman"/>
                <a:cs typeface="Times New Roman"/>
              </a:rPr>
              <a:t>as shown in </a:t>
            </a:r>
            <a:r>
              <a:rPr dirty="0" sz="1200" spc="-5">
                <a:latin typeface="Times New Roman"/>
                <a:cs typeface="Times New Roman"/>
              </a:rPr>
              <a:t>Table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lvl="2" marL="413384" indent="-400685">
              <a:lnSpc>
                <a:spcPct val="100000"/>
              </a:lnSpc>
              <a:buFont typeface="Times New Roman"/>
              <a:buAutoNum type="arabicPeriod"/>
              <a:tabLst>
                <a:tab pos="41402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P</a:t>
            </a:r>
            <a:r>
              <a:rPr dirty="0" sz="1400" spc="-5" b="1">
                <a:latin typeface="Times New Roman"/>
                <a:cs typeface="Times New Roman"/>
              </a:rPr>
              <a:t>rocedure for grain size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determination</a:t>
            </a:r>
            <a:endParaRPr sz="1400">
              <a:latin typeface="Times New Roman"/>
              <a:cs typeface="Times New Roman"/>
            </a:endParaRPr>
          </a:p>
          <a:p>
            <a:pPr lvl="3" marL="541655" indent="-228600">
              <a:lnSpc>
                <a:spcPct val="100000"/>
              </a:lnSpc>
              <a:spcBef>
                <a:spcPts val="1255"/>
              </a:spcBef>
              <a:buFont typeface="Symbol"/>
              <a:buChar char=""/>
              <a:tabLst>
                <a:tab pos="541655" algn="l"/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Different procedures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required for </a:t>
            </a:r>
            <a:r>
              <a:rPr dirty="0" sz="1200" spc="-10">
                <a:latin typeface="Times New Roman"/>
                <a:cs typeface="Times New Roman"/>
              </a:rPr>
              <a:t>grain </a:t>
            </a:r>
            <a:r>
              <a:rPr dirty="0" sz="1200">
                <a:latin typeface="Times New Roman"/>
                <a:cs typeface="Times New Roman"/>
              </a:rPr>
              <a:t>size </a:t>
            </a:r>
            <a:r>
              <a:rPr dirty="0" sz="1200" spc="-5">
                <a:latin typeface="Times New Roman"/>
                <a:cs typeface="Times New Roman"/>
              </a:rPr>
              <a:t>analysis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fine and coarse-grained 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material.</a:t>
            </a:r>
            <a:endParaRPr sz="1200">
              <a:latin typeface="Times New Roman"/>
              <a:cs typeface="Times New Roman"/>
            </a:endParaRPr>
          </a:p>
          <a:p>
            <a:pPr lvl="3" marL="541655" marR="9525" indent="-228600">
              <a:lnSpc>
                <a:spcPts val="1370"/>
              </a:lnSpc>
              <a:spcBef>
                <a:spcPts val="140"/>
              </a:spcBef>
              <a:buFont typeface="Symbol"/>
              <a:buChar char=""/>
              <a:tabLst>
                <a:tab pos="541655" algn="l"/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Detailed procedures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described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ASTM includes </a:t>
            </a:r>
            <a:r>
              <a:rPr dirty="0" sz="1200">
                <a:latin typeface="Times New Roman"/>
                <a:cs typeface="Times New Roman"/>
              </a:rPr>
              <a:t>methods of testing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engineering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purposes.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200" b="1">
                <a:solidFill>
                  <a:srgbClr val="C00000"/>
                </a:solidFill>
                <a:latin typeface="Times New Roman"/>
                <a:cs typeface="Times New Roman"/>
              </a:rPr>
              <a:t>2.2.1.1 </a:t>
            </a:r>
            <a:r>
              <a:rPr dirty="0" sz="1200" spc="-5" b="1">
                <a:solidFill>
                  <a:srgbClr val="C00000"/>
                </a:solidFill>
                <a:latin typeface="Times New Roman"/>
                <a:cs typeface="Times New Roman"/>
              </a:rPr>
              <a:t>Coarse grained</a:t>
            </a:r>
            <a:r>
              <a:rPr dirty="0" sz="12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Times New Roman"/>
                <a:cs typeface="Times New Roman"/>
              </a:rPr>
              <a:t>soils:</a:t>
            </a:r>
            <a:endParaRPr sz="1200">
              <a:latin typeface="Times New Roman"/>
              <a:cs typeface="Times New Roman"/>
            </a:endParaRPr>
          </a:p>
          <a:p>
            <a:pPr algn="just" marL="84455" marR="5080">
              <a:lnSpc>
                <a:spcPct val="97000"/>
              </a:lnSpc>
              <a:spcBef>
                <a:spcPts val="150"/>
              </a:spcBef>
            </a:pPr>
            <a:r>
              <a:rPr dirty="0" sz="1200">
                <a:latin typeface="Times New Roman"/>
                <a:cs typeface="Times New Roman"/>
              </a:rPr>
              <a:t>Sieve </a:t>
            </a:r>
            <a:r>
              <a:rPr dirty="0" sz="1200" spc="-10">
                <a:latin typeface="Times New Roman"/>
                <a:cs typeface="Times New Roman"/>
              </a:rPr>
              <a:t>analysis </a:t>
            </a:r>
            <a:r>
              <a:rPr dirty="0" sz="1200">
                <a:latin typeface="Times New Roman"/>
                <a:cs typeface="Times New Roman"/>
              </a:rPr>
              <a:t>is used 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distribution </a:t>
            </a:r>
            <a:r>
              <a:rPr dirty="0" sz="1200">
                <a:latin typeface="Times New Roman"/>
                <a:cs typeface="Times New Roman"/>
              </a:rPr>
              <a:t>of the very </a:t>
            </a:r>
            <a:r>
              <a:rPr dirty="0" sz="1200" spc="-5">
                <a:latin typeface="Times New Roman"/>
                <a:cs typeface="Times New Roman"/>
              </a:rPr>
              <a:t>coarse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coarse </a:t>
            </a:r>
            <a:r>
              <a:rPr dirty="0" sz="1200" spc="-10">
                <a:latin typeface="Times New Roman"/>
                <a:cs typeface="Times New Roman"/>
              </a:rPr>
              <a:t>grain </a:t>
            </a:r>
            <a:r>
              <a:rPr dirty="0" sz="1200">
                <a:latin typeface="Times New Roman"/>
                <a:cs typeface="Times New Roman"/>
              </a:rPr>
              <a:t>sizes. </a:t>
            </a:r>
            <a:r>
              <a:rPr dirty="0" sz="1200" spc="-5">
                <a:latin typeface="Times New Roman"/>
                <a:cs typeface="Times New Roman"/>
              </a:rPr>
              <a:t>The  soil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passed through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series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sieves </a:t>
            </a:r>
            <a:r>
              <a:rPr dirty="0" sz="1200">
                <a:latin typeface="Times New Roman"/>
                <a:cs typeface="Times New Roman"/>
              </a:rPr>
              <a:t>(Table 2.2)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the mesh </a:t>
            </a:r>
            <a:r>
              <a:rPr dirty="0" sz="1200" spc="5">
                <a:latin typeface="Times New Roman"/>
                <a:cs typeface="Times New Roman"/>
              </a:rPr>
              <a:t>size </a:t>
            </a:r>
            <a:r>
              <a:rPr dirty="0" sz="1200" spc="-5">
                <a:latin typeface="Times New Roman"/>
                <a:cs typeface="Times New Roman"/>
              </a:rPr>
              <a:t>reducing </a:t>
            </a:r>
            <a:r>
              <a:rPr dirty="0" sz="1200">
                <a:latin typeface="Times New Roman"/>
                <a:cs typeface="Times New Roman"/>
              </a:rPr>
              <a:t>progressively </a:t>
            </a:r>
            <a:r>
              <a:rPr dirty="0" sz="1200" spc="-20">
                <a:latin typeface="Times New Roman"/>
                <a:cs typeface="Times New Roman"/>
              </a:rPr>
              <a:t>(see  </a:t>
            </a:r>
            <a:r>
              <a:rPr dirty="0" sz="1200" spc="-25">
                <a:latin typeface="Times New Roman"/>
                <a:cs typeface="Times New Roman"/>
              </a:rPr>
              <a:t>Figure 2.1),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proportions </a:t>
            </a:r>
            <a:r>
              <a:rPr dirty="0" sz="1200" spc="1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 retained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each sieve are </a:t>
            </a:r>
            <a:r>
              <a:rPr dirty="0" sz="1200">
                <a:latin typeface="Times New Roman"/>
                <a:cs typeface="Times New Roman"/>
              </a:rPr>
              <a:t>measured.  Sieving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 spc="1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performed either </a:t>
            </a:r>
            <a:r>
              <a:rPr dirty="0" sz="1200" spc="5" b="1">
                <a:latin typeface="Times New Roman"/>
                <a:cs typeface="Times New Roman"/>
              </a:rPr>
              <a:t>wet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 b="1">
                <a:latin typeface="Times New Roman"/>
                <a:cs typeface="Times New Roman"/>
              </a:rPr>
              <a:t>dry</a:t>
            </a:r>
            <a:r>
              <a:rPr dirty="0" sz="1200" spc="-5">
                <a:latin typeface="Times New Roman"/>
                <a:cs typeface="Times New Roman"/>
              </a:rPr>
              <a:t>. Because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5">
                <a:latin typeface="Times New Roman"/>
                <a:cs typeface="Times New Roman"/>
              </a:rPr>
              <a:t>tendency </a:t>
            </a:r>
            <a:r>
              <a:rPr dirty="0" sz="1200">
                <a:latin typeface="Times New Roman"/>
                <a:cs typeface="Times New Roman"/>
              </a:rPr>
              <a:t>for fine </a:t>
            </a:r>
            <a:r>
              <a:rPr dirty="0" sz="1200" spc="-5">
                <a:latin typeface="Times New Roman"/>
                <a:cs typeface="Times New Roman"/>
              </a:rPr>
              <a:t>particles </a:t>
            </a:r>
            <a:r>
              <a:rPr dirty="0" sz="1200">
                <a:latin typeface="Times New Roman"/>
                <a:cs typeface="Times New Roman"/>
              </a:rPr>
              <a:t>to clump  </a:t>
            </a:r>
            <a:r>
              <a:rPr dirty="0" sz="1200" spc="-5">
                <a:latin typeface="Times New Roman"/>
                <a:cs typeface="Times New Roman"/>
              </a:rPr>
              <a:t>together, wet sieving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often required with fine-grained soils. </a:t>
            </a:r>
            <a:r>
              <a:rPr dirty="0" sz="1200" spc="-3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percent finer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sieve  No.200</a:t>
            </a:r>
            <a:r>
              <a:rPr dirty="0" sz="1200" spc="-5">
                <a:latin typeface="Symbol"/>
                <a:cs typeface="Symbol"/>
              </a:rPr>
              <a:t></a:t>
            </a:r>
            <a:r>
              <a:rPr dirty="0" sz="1200" spc="-5">
                <a:latin typeface="Times New Roman"/>
                <a:cs typeface="Times New Roman"/>
              </a:rPr>
              <a:t>5% </a:t>
            </a:r>
            <a:r>
              <a:rPr dirty="0" sz="1200">
                <a:latin typeface="Times New Roman"/>
                <a:cs typeface="Times New Roman"/>
              </a:rPr>
              <a:t>the test must be </a:t>
            </a:r>
            <a:r>
              <a:rPr dirty="0" sz="1200" spc="-5">
                <a:latin typeface="Times New Roman"/>
                <a:cs typeface="Times New Roman"/>
              </a:rPr>
              <a:t>completed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hydrometer and </a:t>
            </a:r>
            <a:r>
              <a:rPr dirty="0" sz="1200">
                <a:latin typeface="Times New Roman"/>
                <a:cs typeface="Times New Roman"/>
              </a:rPr>
              <a:t>then the </a:t>
            </a:r>
            <a:r>
              <a:rPr dirty="0" sz="1200" spc="-10">
                <a:latin typeface="Times New Roman"/>
                <a:cs typeface="Times New Roman"/>
              </a:rPr>
              <a:t>analysis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called  </a:t>
            </a:r>
            <a:r>
              <a:rPr dirty="0" sz="1200" u="sng">
                <a:latin typeface="Times New Roman"/>
                <a:cs typeface="Times New Roman"/>
              </a:rPr>
              <a:t>combined </a:t>
            </a:r>
            <a:r>
              <a:rPr dirty="0" sz="1200" spc="-5" u="sng">
                <a:latin typeface="Times New Roman"/>
                <a:cs typeface="Times New Roman"/>
              </a:rPr>
              <a:t>sieve</a:t>
            </a:r>
            <a:r>
              <a:rPr dirty="0" sz="1200" spc="-75" u="sng">
                <a:latin typeface="Times New Roman"/>
                <a:cs typeface="Times New Roman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analysis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84455" marR="4119879">
              <a:lnSpc>
                <a:spcPts val="1380"/>
              </a:lnSpc>
              <a:spcBef>
                <a:spcPts val="1055"/>
              </a:spcBef>
              <a:tabLst>
                <a:tab pos="1178560" algn="l"/>
              </a:tabLst>
            </a:pPr>
            <a:r>
              <a:rPr dirty="0" sz="1200" b="1">
                <a:latin typeface="Times New Roman"/>
                <a:cs typeface="Times New Roman"/>
              </a:rPr>
              <a:t>Table 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2.2 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:	</a:t>
            </a:r>
            <a:r>
              <a:rPr dirty="0" sz="1200" spc="-5" b="1">
                <a:latin typeface="Times New Roman"/>
                <a:cs typeface="Times New Roman"/>
              </a:rPr>
              <a:t>U.S. </a:t>
            </a:r>
            <a:r>
              <a:rPr dirty="0" sz="1200" spc="10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standard 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sieves</a:t>
            </a:r>
            <a:endParaRPr sz="1200">
              <a:latin typeface="Times New Roman"/>
              <a:cs typeface="Times New Roman"/>
            </a:endParaRPr>
          </a:p>
          <a:p>
            <a:pPr algn="just" marL="84455">
              <a:lnSpc>
                <a:spcPts val="1290"/>
              </a:lnSpc>
            </a:pPr>
            <a:r>
              <a:rPr dirty="0" sz="1200" b="1" u="heavy">
                <a:latin typeface="Times New Roman"/>
                <a:cs typeface="Times New Roman"/>
              </a:rPr>
              <a:t>Sieve no.      </a:t>
            </a:r>
            <a:r>
              <a:rPr dirty="0" sz="1200" spc="-5" b="1" u="heavy">
                <a:latin typeface="Times New Roman"/>
                <a:cs typeface="Times New Roman"/>
              </a:rPr>
              <a:t>Opening </a:t>
            </a:r>
            <a:r>
              <a:rPr dirty="0" sz="1200" spc="-10" b="1" u="heavy">
                <a:latin typeface="Times New Roman"/>
                <a:cs typeface="Times New Roman"/>
              </a:rPr>
              <a:t>size</a:t>
            </a:r>
            <a:r>
              <a:rPr dirty="0" sz="1200" spc="-75" b="1" u="heavy">
                <a:latin typeface="Times New Roman"/>
                <a:cs typeface="Times New Roman"/>
              </a:rPr>
              <a:t> </a:t>
            </a:r>
            <a:r>
              <a:rPr dirty="0" sz="1200" spc="-5" b="1" u="heavy">
                <a:latin typeface="Times New Roman"/>
                <a:cs typeface="Times New Roman"/>
              </a:rPr>
              <a:t>(mm)</a:t>
            </a:r>
            <a:endParaRPr sz="1200">
              <a:latin typeface="Times New Roman"/>
              <a:cs typeface="Times New Roman"/>
            </a:endParaRPr>
          </a:p>
          <a:p>
            <a:pPr marL="264160">
              <a:lnSpc>
                <a:spcPts val="1360"/>
              </a:lnSpc>
              <a:tabLst>
                <a:tab pos="1064260" algn="l"/>
              </a:tabLst>
            </a:pPr>
            <a:r>
              <a:rPr dirty="0" sz="1200">
                <a:latin typeface="Times New Roman"/>
                <a:cs typeface="Times New Roman"/>
              </a:rPr>
              <a:t>3	6.35</a:t>
            </a:r>
            <a:endParaRPr sz="1200">
              <a:latin typeface="Times New Roman"/>
              <a:cs typeface="Times New Roman"/>
            </a:endParaRPr>
          </a:p>
          <a:p>
            <a:pPr marL="264160">
              <a:lnSpc>
                <a:spcPts val="1375"/>
              </a:lnSpc>
              <a:tabLst>
                <a:tab pos="1064260" algn="l"/>
              </a:tabLst>
            </a:pPr>
            <a:r>
              <a:rPr dirty="0" sz="1200" u="heavy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4.75</a:t>
            </a:r>
            <a:endParaRPr sz="1200">
              <a:latin typeface="Times New Roman"/>
              <a:cs typeface="Times New Roman"/>
            </a:endParaRPr>
          </a:p>
          <a:p>
            <a:pPr marL="264160">
              <a:lnSpc>
                <a:spcPts val="1375"/>
              </a:lnSpc>
              <a:tabLst>
                <a:tab pos="1064260" algn="l"/>
              </a:tabLst>
            </a:pPr>
            <a:r>
              <a:rPr dirty="0" sz="1200">
                <a:latin typeface="Times New Roman"/>
                <a:cs typeface="Times New Roman"/>
              </a:rPr>
              <a:t>10	2.00</a:t>
            </a:r>
            <a:endParaRPr sz="1200">
              <a:latin typeface="Times New Roman"/>
              <a:cs typeface="Times New Roman"/>
            </a:endParaRPr>
          </a:p>
          <a:p>
            <a:pPr marL="264160">
              <a:lnSpc>
                <a:spcPts val="1375"/>
              </a:lnSpc>
              <a:tabLst>
                <a:tab pos="1064260" algn="l"/>
              </a:tabLst>
            </a:pPr>
            <a:r>
              <a:rPr dirty="0" sz="1200">
                <a:latin typeface="Times New Roman"/>
                <a:cs typeface="Times New Roman"/>
              </a:rPr>
              <a:t>20	0.84</a:t>
            </a:r>
            <a:endParaRPr sz="1200">
              <a:latin typeface="Times New Roman"/>
              <a:cs typeface="Times New Roman"/>
            </a:endParaRPr>
          </a:p>
          <a:p>
            <a:pPr marL="264160">
              <a:lnSpc>
                <a:spcPts val="1390"/>
              </a:lnSpc>
              <a:tabLst>
                <a:tab pos="1064260" algn="l"/>
              </a:tabLst>
            </a:pPr>
            <a:r>
              <a:rPr dirty="0" sz="1200">
                <a:latin typeface="Times New Roman"/>
                <a:cs typeface="Times New Roman"/>
              </a:rPr>
              <a:t>40	0.425</a:t>
            </a:r>
            <a:endParaRPr sz="1200">
              <a:latin typeface="Times New Roman"/>
              <a:cs typeface="Times New Roman"/>
            </a:endParaRPr>
          </a:p>
          <a:p>
            <a:pPr marL="264160">
              <a:lnSpc>
                <a:spcPts val="1375"/>
              </a:lnSpc>
              <a:tabLst>
                <a:tab pos="1064260" algn="l"/>
              </a:tabLst>
            </a:pPr>
            <a:r>
              <a:rPr dirty="0" sz="1200">
                <a:latin typeface="Times New Roman"/>
                <a:cs typeface="Times New Roman"/>
              </a:rPr>
              <a:t>60	0.25</a:t>
            </a:r>
            <a:endParaRPr sz="1200">
              <a:latin typeface="Times New Roman"/>
              <a:cs typeface="Times New Roman"/>
            </a:endParaRPr>
          </a:p>
          <a:p>
            <a:pPr marL="264160">
              <a:lnSpc>
                <a:spcPts val="1370"/>
              </a:lnSpc>
              <a:tabLst>
                <a:tab pos="1064260" algn="l"/>
              </a:tabLst>
            </a:pPr>
            <a:r>
              <a:rPr dirty="0" sz="1200">
                <a:latin typeface="Times New Roman"/>
                <a:cs typeface="Times New Roman"/>
              </a:rPr>
              <a:t>80	0.18</a:t>
            </a:r>
            <a:endParaRPr sz="1200">
              <a:latin typeface="Times New Roman"/>
              <a:cs typeface="Times New Roman"/>
            </a:endParaRPr>
          </a:p>
          <a:p>
            <a:pPr marL="264160">
              <a:lnSpc>
                <a:spcPts val="1380"/>
              </a:lnSpc>
              <a:tabLst>
                <a:tab pos="1064260" algn="l"/>
              </a:tabLst>
            </a:pPr>
            <a:r>
              <a:rPr dirty="0" sz="1200">
                <a:latin typeface="Times New Roman"/>
                <a:cs typeface="Times New Roman"/>
              </a:rPr>
              <a:t>100	0.15</a:t>
            </a:r>
            <a:endParaRPr sz="1200">
              <a:latin typeface="Times New Roman"/>
              <a:cs typeface="Times New Roman"/>
            </a:endParaRPr>
          </a:p>
          <a:p>
            <a:pPr marL="264160">
              <a:lnSpc>
                <a:spcPts val="1380"/>
              </a:lnSpc>
              <a:tabLst>
                <a:tab pos="1064260" algn="l"/>
              </a:tabLst>
            </a:pPr>
            <a:r>
              <a:rPr dirty="0" sz="1200">
                <a:latin typeface="Times New Roman"/>
                <a:cs typeface="Times New Roman"/>
              </a:rPr>
              <a:t>120	0.125</a:t>
            </a:r>
            <a:endParaRPr sz="1200">
              <a:latin typeface="Times New Roman"/>
              <a:cs typeface="Times New Roman"/>
            </a:endParaRPr>
          </a:p>
          <a:p>
            <a:pPr marL="264160">
              <a:lnSpc>
                <a:spcPts val="1385"/>
              </a:lnSpc>
              <a:tabLst>
                <a:tab pos="1064260" algn="l"/>
              </a:tabLst>
            </a:pPr>
            <a:r>
              <a:rPr dirty="0" sz="1200">
                <a:latin typeface="Times New Roman"/>
                <a:cs typeface="Times New Roman"/>
              </a:rPr>
              <a:t>170	0.09</a:t>
            </a:r>
            <a:endParaRPr sz="1200">
              <a:latin typeface="Times New Roman"/>
              <a:cs typeface="Times New Roman"/>
            </a:endParaRPr>
          </a:p>
          <a:p>
            <a:pPr marL="264160">
              <a:lnSpc>
                <a:spcPts val="1415"/>
              </a:lnSpc>
              <a:tabLst>
                <a:tab pos="1064260" algn="l"/>
              </a:tabLst>
            </a:pPr>
            <a:r>
              <a:rPr dirty="0" sz="1200" b="1" u="heavy">
                <a:solidFill>
                  <a:srgbClr val="FF0000"/>
                </a:solidFill>
                <a:latin typeface="Times New Roman"/>
                <a:cs typeface="Times New Roman"/>
              </a:rPr>
              <a:t>200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0.075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93359" y="6825906"/>
            <a:ext cx="1518285" cy="2820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04514" y="7223340"/>
            <a:ext cx="1923414" cy="22720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17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100"/>
              <a:t> </a:t>
            </a:r>
            <a:r>
              <a:rPr dirty="0" spc="-5"/>
              <a:t>University-Erbil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76645" y="4824094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8889" y="0"/>
                </a:moveTo>
                <a:lnTo>
                  <a:pt x="2539" y="0"/>
                </a:lnTo>
                <a:lnTo>
                  <a:pt x="0" y="2539"/>
                </a:lnTo>
                <a:lnTo>
                  <a:pt x="0" y="9525"/>
                </a:lnTo>
                <a:lnTo>
                  <a:pt x="2539" y="12064"/>
                </a:lnTo>
                <a:lnTo>
                  <a:pt x="8889" y="12064"/>
                </a:lnTo>
                <a:lnTo>
                  <a:pt x="12064" y="9525"/>
                </a:lnTo>
                <a:lnTo>
                  <a:pt x="12064" y="2539"/>
                </a:lnTo>
                <a:lnTo>
                  <a:pt x="88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76645" y="4824094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8889" y="0"/>
                </a:moveTo>
                <a:lnTo>
                  <a:pt x="2539" y="0"/>
                </a:lnTo>
                <a:lnTo>
                  <a:pt x="0" y="2539"/>
                </a:lnTo>
                <a:lnTo>
                  <a:pt x="0" y="9525"/>
                </a:lnTo>
                <a:lnTo>
                  <a:pt x="2539" y="12064"/>
                </a:lnTo>
                <a:lnTo>
                  <a:pt x="8889" y="12064"/>
                </a:lnTo>
                <a:lnTo>
                  <a:pt x="12064" y="9525"/>
                </a:lnTo>
                <a:lnTo>
                  <a:pt x="12064" y="2539"/>
                </a:lnTo>
                <a:lnTo>
                  <a:pt x="88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19960" y="834262"/>
            <a:ext cx="3429000" cy="256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74572" y="3448050"/>
            <a:ext cx="6005830" cy="160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07390">
              <a:lnSpc>
                <a:spcPct val="100000"/>
              </a:lnSpc>
            </a:pPr>
            <a:r>
              <a:rPr dirty="0" sz="1000" spc="-5" b="1">
                <a:latin typeface="Calibri"/>
                <a:cs typeface="Calibri"/>
              </a:rPr>
              <a:t>Figure 2.1  </a:t>
            </a:r>
            <a:r>
              <a:rPr dirty="0" sz="1100" b="1">
                <a:latin typeface="Times New Roman"/>
                <a:cs typeface="Times New Roman"/>
              </a:rPr>
              <a:t>A typical </a:t>
            </a:r>
            <a:r>
              <a:rPr dirty="0" sz="1100" spc="-5" b="1">
                <a:latin typeface="Times New Roman"/>
                <a:cs typeface="Times New Roman"/>
              </a:rPr>
              <a:t>soil sample including coarse and </a:t>
            </a:r>
            <a:r>
              <a:rPr dirty="0" sz="1100" b="1">
                <a:latin typeface="Times New Roman"/>
                <a:cs typeface="Times New Roman"/>
              </a:rPr>
              <a:t>fine </a:t>
            </a:r>
            <a:r>
              <a:rPr dirty="0" sz="1100" spc="-5" b="1">
                <a:latin typeface="Times New Roman"/>
                <a:cs typeface="Times New Roman"/>
              </a:rPr>
              <a:t>grained</a:t>
            </a:r>
            <a:r>
              <a:rPr dirty="0" sz="1100" spc="9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particles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 i="1" u="heavy">
                <a:latin typeface="Times New Roman"/>
                <a:cs typeface="Times New Roman"/>
              </a:rPr>
              <a:t>Note:</a:t>
            </a:r>
            <a:endParaRPr sz="1200">
              <a:latin typeface="Times New Roman"/>
              <a:cs typeface="Times New Roman"/>
            </a:endParaRPr>
          </a:p>
          <a:p>
            <a:pPr algn="just" marL="469265" marR="13970" indent="-227965">
              <a:lnSpc>
                <a:spcPts val="1370"/>
              </a:lnSpc>
              <a:spcBef>
                <a:spcPts val="114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above sieves </a:t>
            </a:r>
            <a:r>
              <a:rPr dirty="0" sz="1200">
                <a:latin typeface="Times New Roman"/>
                <a:cs typeface="Times New Roman"/>
              </a:rPr>
              <a:t>no. are </a:t>
            </a:r>
            <a:r>
              <a:rPr dirty="0" sz="1200" spc="-10">
                <a:latin typeface="Times New Roman"/>
                <a:cs typeface="Times New Roman"/>
              </a:rPr>
              <a:t>suggested, </a:t>
            </a:r>
            <a:r>
              <a:rPr dirty="0" sz="1200">
                <a:latin typeface="Times New Roman"/>
                <a:cs typeface="Times New Roman"/>
              </a:rPr>
              <a:t>but it is necessary to involve </a:t>
            </a:r>
            <a:r>
              <a:rPr dirty="0" sz="1200" spc="-5">
                <a:latin typeface="Times New Roman"/>
                <a:cs typeface="Times New Roman"/>
              </a:rPr>
              <a:t>sieve No.4, No.10,  No.40, No.200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set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sieves.</a:t>
            </a:r>
            <a:endParaRPr sz="1200">
              <a:latin typeface="Times New Roman"/>
              <a:cs typeface="Times New Roman"/>
            </a:endParaRPr>
          </a:p>
          <a:p>
            <a:pPr algn="just" marL="469265" marR="5080" indent="-227965">
              <a:lnSpc>
                <a:spcPct val="95400"/>
              </a:lnSpc>
              <a:spcBef>
                <a:spcPts val="65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particle </a:t>
            </a:r>
            <a:r>
              <a:rPr dirty="0" sz="1200">
                <a:latin typeface="Times New Roman"/>
                <a:cs typeface="Times New Roman"/>
              </a:rPr>
              <a:t>size(mm) vs. % </a:t>
            </a:r>
            <a:r>
              <a:rPr dirty="0" sz="1200" spc="-5">
                <a:latin typeface="Times New Roman"/>
                <a:cs typeface="Times New Roman"/>
              </a:rPr>
              <a:t>finer(%passing) </a:t>
            </a:r>
            <a:r>
              <a:rPr dirty="0" sz="1200" spc="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plotted on a semi-log </a:t>
            </a:r>
            <a:r>
              <a:rPr dirty="0" sz="1200" spc="-5">
                <a:latin typeface="Times New Roman"/>
                <a:cs typeface="Times New Roman"/>
              </a:rPr>
              <a:t>paper </a:t>
            </a:r>
            <a:r>
              <a:rPr dirty="0" sz="1200">
                <a:latin typeface="Times New Roman"/>
                <a:cs typeface="Times New Roman"/>
              </a:rPr>
              <a:t>to find  </a:t>
            </a: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 G,S,M, and </a:t>
            </a:r>
            <a:r>
              <a:rPr dirty="0" sz="1200">
                <a:latin typeface="Times New Roman"/>
                <a:cs typeface="Times New Roman"/>
              </a:rPr>
              <a:t>C in </a:t>
            </a:r>
            <a:r>
              <a:rPr dirty="0" sz="1200" spc="-5">
                <a:latin typeface="Times New Roman"/>
                <a:cs typeface="Times New Roman"/>
              </a:rPr>
              <a:t>total soil </a:t>
            </a:r>
            <a:r>
              <a:rPr dirty="0" sz="1200">
                <a:latin typeface="Times New Roman"/>
                <a:cs typeface="Times New Roman"/>
              </a:rPr>
              <a:t>to be used for </a:t>
            </a:r>
            <a:r>
              <a:rPr dirty="0" sz="1200" spc="-5">
                <a:latin typeface="Times New Roman"/>
                <a:cs typeface="Times New Roman"/>
              </a:rPr>
              <a:t>classification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 .Typical  results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sieve analysis  </a:t>
            </a:r>
            <a:r>
              <a:rPr dirty="0" sz="1200">
                <a:latin typeface="Times New Roman"/>
                <a:cs typeface="Times New Roman"/>
              </a:rPr>
              <a:t>test </a:t>
            </a:r>
            <a:r>
              <a:rPr dirty="0" sz="1200" spc="-5">
                <a:latin typeface="Times New Roman"/>
                <a:cs typeface="Times New Roman"/>
              </a:rPr>
              <a:t>are shown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Figure. </a:t>
            </a:r>
            <a:r>
              <a:rPr dirty="0" sz="1200">
                <a:latin typeface="Times New Roman"/>
                <a:cs typeface="Times New Roman"/>
              </a:rPr>
              <a:t>2.2.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6460" y="5269776"/>
            <a:ext cx="5652135" cy="42075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18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100"/>
              <a:t> </a:t>
            </a:r>
            <a:r>
              <a:rPr dirty="0" spc="-5"/>
              <a:t>University-Erbil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1870" y="7480300"/>
            <a:ext cx="841375" cy="25774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22808" y="4344542"/>
            <a:ext cx="6264910" cy="2045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30020">
              <a:lnSpc>
                <a:spcPct val="100000"/>
              </a:lnSpc>
            </a:pPr>
            <a:r>
              <a:rPr dirty="0" sz="1000" spc="-5" b="1">
                <a:latin typeface="Calibri"/>
                <a:cs typeface="Calibri"/>
              </a:rPr>
              <a:t>Figure 2.2 </a:t>
            </a:r>
            <a:r>
              <a:rPr dirty="0" sz="1100" b="1">
                <a:latin typeface="Times New Roman"/>
                <a:cs typeface="Times New Roman"/>
              </a:rPr>
              <a:t>: Typical </a:t>
            </a:r>
            <a:r>
              <a:rPr dirty="0" sz="1100" spc="-5" b="1">
                <a:latin typeface="Times New Roman"/>
                <a:cs typeface="Times New Roman"/>
              </a:rPr>
              <a:t>sieve analyses </a:t>
            </a:r>
            <a:r>
              <a:rPr dirty="0" sz="1100" b="1">
                <a:latin typeface="Times New Roman"/>
                <a:cs typeface="Times New Roman"/>
              </a:rPr>
              <a:t>and </a:t>
            </a:r>
            <a:r>
              <a:rPr dirty="0" sz="1100" spc="-5" b="1">
                <a:latin typeface="Times New Roman"/>
                <a:cs typeface="Times New Roman"/>
              </a:rPr>
              <a:t>boundaries </a:t>
            </a:r>
            <a:r>
              <a:rPr dirty="0" sz="1100" spc="-10" b="1">
                <a:latin typeface="Times New Roman"/>
                <a:cs typeface="Times New Roman"/>
              </a:rPr>
              <a:t>of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USCS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19"/>
              </a:spcBef>
            </a:pPr>
            <a:r>
              <a:rPr dirty="0" sz="1200" b="1">
                <a:solidFill>
                  <a:srgbClr val="C00000"/>
                </a:solidFill>
                <a:latin typeface="Times New Roman"/>
                <a:cs typeface="Times New Roman"/>
              </a:rPr>
              <a:t>2.2.2.2 </a:t>
            </a:r>
            <a:r>
              <a:rPr dirty="0" sz="1200" spc="-10" b="1">
                <a:solidFill>
                  <a:srgbClr val="C00000"/>
                </a:solidFill>
                <a:latin typeface="Times New Roman"/>
                <a:cs typeface="Times New Roman"/>
              </a:rPr>
              <a:t>Fine </a:t>
            </a:r>
            <a:r>
              <a:rPr dirty="0" sz="1200" b="1">
                <a:solidFill>
                  <a:srgbClr val="C00000"/>
                </a:solidFill>
                <a:latin typeface="Times New Roman"/>
                <a:cs typeface="Times New Roman"/>
              </a:rPr>
              <a:t>grained</a:t>
            </a:r>
            <a:r>
              <a:rPr dirty="0" sz="1200" spc="-8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Times New Roman"/>
                <a:cs typeface="Times New Roman"/>
              </a:rPr>
              <a:t>soil: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3000"/>
              </a:lnSpc>
              <a:spcBef>
                <a:spcPts val="204"/>
              </a:spcBef>
            </a:pPr>
            <a:r>
              <a:rPr dirty="0" sz="1200" spc="-5">
                <a:latin typeface="Times New Roman"/>
                <a:cs typeface="Times New Roman"/>
              </a:rPr>
              <a:t>To determine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grain </a:t>
            </a:r>
            <a:r>
              <a:rPr dirty="0" sz="1200">
                <a:latin typeface="Times New Roman"/>
                <a:cs typeface="Times New Roman"/>
              </a:rPr>
              <a:t>size </a:t>
            </a:r>
            <a:r>
              <a:rPr dirty="0" sz="1200" spc="-5">
                <a:latin typeface="Times New Roman"/>
                <a:cs typeface="Times New Roman"/>
              </a:rPr>
              <a:t>distribution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material passing </a:t>
            </a:r>
            <a:r>
              <a:rPr dirty="0" sz="1200">
                <a:latin typeface="Times New Roman"/>
                <a:cs typeface="Times New Roman"/>
              </a:rPr>
              <a:t>the sieve </a:t>
            </a:r>
            <a:r>
              <a:rPr dirty="0" sz="1200" spc="-5">
                <a:latin typeface="Times New Roman"/>
                <a:cs typeface="Times New Roman"/>
              </a:rPr>
              <a:t>No. 200(0.075 </a:t>
            </a:r>
            <a:r>
              <a:rPr dirty="0" sz="1200">
                <a:latin typeface="Times New Roman"/>
                <a:cs typeface="Times New Roman"/>
              </a:rPr>
              <a:t>mm) the  </a:t>
            </a:r>
            <a:r>
              <a:rPr dirty="0" sz="1200" spc="-5">
                <a:latin typeface="Times New Roman"/>
                <a:cs typeface="Times New Roman"/>
              </a:rPr>
              <a:t>hydrometer </a:t>
            </a:r>
            <a:r>
              <a:rPr dirty="0" sz="1200">
                <a:latin typeface="Times New Roman"/>
                <a:cs typeface="Times New Roman"/>
              </a:rPr>
              <a:t>method is commonly used (due to unavailability of </a:t>
            </a:r>
            <a:r>
              <a:rPr dirty="0" sz="1200" spc="-5">
                <a:latin typeface="Times New Roman"/>
                <a:cs typeface="Times New Roman"/>
              </a:rPr>
              <a:t>sieves smaller </a:t>
            </a:r>
            <a:r>
              <a:rPr dirty="0" sz="1200">
                <a:latin typeface="Times New Roman"/>
                <a:cs typeface="Times New Roman"/>
              </a:rPr>
              <a:t>than no. 200). The </a:t>
            </a:r>
            <a:r>
              <a:rPr dirty="0" sz="1200" spc="-5">
                <a:latin typeface="Times New Roman"/>
                <a:cs typeface="Times New Roman"/>
              </a:rPr>
              <a:t>soil  </a:t>
            </a:r>
            <a:r>
              <a:rPr dirty="0" sz="1200">
                <a:latin typeface="Times New Roman"/>
                <a:cs typeface="Times New Roman"/>
              </a:rPr>
              <a:t>is mixed </a:t>
            </a:r>
            <a:r>
              <a:rPr dirty="0" sz="1200" spc="-5">
                <a:latin typeface="Times New Roman"/>
                <a:cs typeface="Times New Roman"/>
              </a:rPr>
              <a:t>with water and </a:t>
            </a:r>
            <a:r>
              <a:rPr dirty="0" sz="1200">
                <a:latin typeface="Times New Roman"/>
                <a:cs typeface="Times New Roman"/>
              </a:rPr>
              <a:t>a dispersing </a:t>
            </a:r>
            <a:r>
              <a:rPr dirty="0" sz="1200" spc="-5">
                <a:latin typeface="Times New Roman"/>
                <a:cs typeface="Times New Roman"/>
              </a:rPr>
              <a:t>agent, stirred vigorously, and allowed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settle </a:t>
            </a:r>
            <a:r>
              <a:rPr dirty="0" sz="1200">
                <a:latin typeface="Times New Roman"/>
                <a:cs typeface="Times New Roman"/>
              </a:rPr>
              <a:t>to the bottom of a  measuring </a:t>
            </a:r>
            <a:r>
              <a:rPr dirty="0" sz="1200" spc="-5">
                <a:latin typeface="Times New Roman"/>
                <a:cs typeface="Times New Roman"/>
              </a:rPr>
              <a:t>cylinder. 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 particles </a:t>
            </a:r>
            <a:r>
              <a:rPr dirty="0" sz="1200">
                <a:latin typeface="Times New Roman"/>
                <a:cs typeface="Times New Roman"/>
              </a:rPr>
              <a:t>settle </a:t>
            </a:r>
            <a:r>
              <a:rPr dirty="0" sz="1200" spc="-5">
                <a:latin typeface="Times New Roman"/>
                <a:cs typeface="Times New Roman"/>
              </a:rPr>
              <a:t>out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suspension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gravity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mixture  </a:t>
            </a:r>
            <a:r>
              <a:rPr dirty="0" sz="1200" spc="-5">
                <a:latin typeface="Times New Roman"/>
                <a:cs typeface="Times New Roman"/>
              </a:rPr>
              <a:t>reduces. As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Figure. </a:t>
            </a:r>
            <a:r>
              <a:rPr dirty="0" sz="1200">
                <a:latin typeface="Times New Roman"/>
                <a:cs typeface="Times New Roman"/>
              </a:rPr>
              <a:t>2.3 a </a:t>
            </a:r>
            <a:r>
              <a:rPr dirty="0" sz="1200" spc="-5">
                <a:latin typeface="Times New Roman"/>
                <a:cs typeface="Times New Roman"/>
              </a:rPr>
              <a:t>hydrometer </a:t>
            </a:r>
            <a:r>
              <a:rPr dirty="0" sz="1200" spc="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used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record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variation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gravity </a:t>
            </a:r>
            <a:r>
              <a:rPr dirty="0" sz="1200" spc="-5">
                <a:latin typeface="Times New Roman"/>
                <a:cs typeface="Times New Roman"/>
              </a:rPr>
              <a:t>with time.  </a:t>
            </a:r>
            <a:r>
              <a:rPr dirty="0" sz="1200" spc="1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making use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Stoke’s </a:t>
            </a:r>
            <a:r>
              <a:rPr dirty="0" sz="1200" spc="-10">
                <a:latin typeface="Times New Roman"/>
                <a:cs typeface="Times New Roman"/>
              </a:rPr>
              <a:t>Law, </a:t>
            </a:r>
            <a:r>
              <a:rPr dirty="0" sz="1200" spc="-5">
                <a:latin typeface="Times New Roman"/>
                <a:cs typeface="Times New Roman"/>
              </a:rPr>
              <a:t>which relates </a:t>
            </a:r>
            <a:r>
              <a:rPr dirty="0" sz="1200">
                <a:latin typeface="Times New Roman"/>
                <a:cs typeface="Times New Roman"/>
              </a:rPr>
              <a:t>the velocity of a </a:t>
            </a:r>
            <a:r>
              <a:rPr dirty="0" sz="1200" spc="-5">
                <a:latin typeface="Times New Roman"/>
                <a:cs typeface="Times New Roman"/>
              </a:rPr>
              <a:t>free falling </a:t>
            </a:r>
            <a:r>
              <a:rPr dirty="0" sz="1200">
                <a:latin typeface="Times New Roman"/>
                <a:cs typeface="Times New Roman"/>
              </a:rPr>
              <a:t>sphere to its </a:t>
            </a:r>
            <a:r>
              <a:rPr dirty="0" sz="1200" spc="-5">
                <a:latin typeface="Times New Roman"/>
                <a:cs typeface="Times New Roman"/>
              </a:rPr>
              <a:t>diameter,  </a:t>
            </a:r>
            <a:r>
              <a:rPr dirty="0" sz="1200">
                <a:latin typeface="Times New Roman"/>
                <a:cs typeface="Times New Roman"/>
              </a:rPr>
              <a:t>the test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reduced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provide particle diameters and </a:t>
            </a:r>
            <a:r>
              <a:rPr dirty="0" sz="1200">
                <a:latin typeface="Times New Roman"/>
                <a:cs typeface="Times New Roman"/>
              </a:rPr>
              <a:t>the %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sample finer </a:t>
            </a:r>
            <a:r>
              <a:rPr dirty="0" sz="1200">
                <a:latin typeface="Times New Roman"/>
                <a:cs typeface="Times New Roman"/>
              </a:rPr>
              <a:t>than a  </a:t>
            </a:r>
            <a:r>
              <a:rPr dirty="0" sz="1200" spc="-5">
                <a:latin typeface="Times New Roman"/>
                <a:cs typeface="Times New Roman"/>
              </a:rPr>
              <a:t>particular particle </a:t>
            </a:r>
            <a:r>
              <a:rPr dirty="0" sz="1200">
                <a:latin typeface="Times New Roman"/>
                <a:cs typeface="Times New Roman"/>
              </a:rPr>
              <a:t>size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by: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7398" y="6707504"/>
            <a:ext cx="255270" cy="168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4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01519" y="6694296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156586" y="6639432"/>
            <a:ext cx="961390" cy="15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730" sz="2100" spc="682">
                <a:latin typeface="Cambria Math"/>
                <a:cs typeface="Cambria Math"/>
              </a:rPr>
              <a:t> </a:t>
            </a:r>
            <a:r>
              <a:rPr dirty="0" baseline="-33730" sz="2100" spc="172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104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-13888" sz="1200" spc="39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-13888" sz="1200" spc="787">
                <a:latin typeface="Cambria Math"/>
                <a:cs typeface="Cambria Math"/>
              </a:rPr>
              <a:t> </a:t>
            </a:r>
            <a:r>
              <a:rPr dirty="0" baseline="-13888" sz="1200">
                <a:latin typeface="Cambria Math"/>
                <a:cs typeface="Cambria Math"/>
              </a:rPr>
              <a:t> </a:t>
            </a:r>
            <a:r>
              <a:rPr dirty="0" baseline="-13888" sz="1200" spc="-112">
                <a:latin typeface="Cambria Math"/>
                <a:cs typeface="Cambria Math"/>
              </a:rPr>
              <a:t> </a:t>
            </a:r>
            <a:r>
              <a:rPr dirty="0" baseline="-33730" sz="2100" spc="1042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0908" y="6744588"/>
            <a:ext cx="4819650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28390">
              <a:lnSpc>
                <a:spcPct val="100000"/>
              </a:lnSpc>
            </a:pP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>
                <a:latin typeface="Times New Roman"/>
                <a:cs typeface="Times New Roman"/>
              </a:rPr>
              <a:t>,  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soil particle velocity( </a:t>
            </a:r>
            <a:r>
              <a:rPr dirty="0" sz="1200" spc="-10">
                <a:latin typeface="Times New Roman"/>
                <a:cs typeface="Times New Roman"/>
              </a:rPr>
              <a:t>L/t) 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Symbol"/>
                <a:cs typeface="Symbol"/>
              </a:rPr>
              <a:t></a:t>
            </a:r>
            <a:r>
              <a:rPr dirty="0" baseline="-10416" sz="1200" spc="-7">
                <a:latin typeface="Times New Roman"/>
                <a:cs typeface="Times New Roman"/>
              </a:rPr>
              <a:t>s  </a:t>
            </a:r>
            <a:r>
              <a:rPr dirty="0" sz="1200">
                <a:latin typeface="Times New Roman"/>
                <a:cs typeface="Times New Roman"/>
              </a:rPr>
              <a:t>= 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 spc="10">
                <a:latin typeface="Times New Roman"/>
                <a:cs typeface="Times New Roman"/>
              </a:rPr>
              <a:t>of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soil,</a:t>
            </a:r>
            <a:endParaRPr sz="1200">
              <a:latin typeface="Times New Roman"/>
              <a:cs typeface="Times New Roman"/>
            </a:endParaRPr>
          </a:p>
          <a:p>
            <a:pPr marL="46355">
              <a:lnSpc>
                <a:spcPct val="100000"/>
              </a:lnSpc>
              <a:spcBef>
                <a:spcPts val="95"/>
              </a:spcBef>
            </a:pPr>
            <a:r>
              <a:rPr dirty="0" baseline="2314" sz="1800" spc="-7">
                <a:latin typeface="Symbol"/>
                <a:cs typeface="Symbol"/>
              </a:rPr>
              <a:t></a:t>
            </a:r>
            <a:r>
              <a:rPr dirty="0" baseline="-10416" sz="1200" spc="-7">
                <a:latin typeface="Times New Roman"/>
                <a:cs typeface="Times New Roman"/>
              </a:rPr>
              <a:t>w </a:t>
            </a:r>
            <a:r>
              <a:rPr dirty="0" baseline="2314" sz="1800">
                <a:latin typeface="Times New Roman"/>
                <a:cs typeface="Times New Roman"/>
              </a:rPr>
              <a:t>= unit </a:t>
            </a:r>
            <a:r>
              <a:rPr dirty="0" baseline="2314" sz="1800" spc="-7">
                <a:latin typeface="Times New Roman"/>
                <a:cs typeface="Times New Roman"/>
              </a:rPr>
              <a:t>weight </a:t>
            </a:r>
            <a:r>
              <a:rPr dirty="0" baseline="2314" sz="1800">
                <a:latin typeface="Times New Roman"/>
                <a:cs typeface="Times New Roman"/>
              </a:rPr>
              <a:t>of water, µ= viscosity of </a:t>
            </a:r>
            <a:r>
              <a:rPr dirty="0" baseline="2314" sz="1800" spc="-7">
                <a:latin typeface="Times New Roman"/>
                <a:cs typeface="Times New Roman"/>
              </a:rPr>
              <a:t>water, </a:t>
            </a:r>
            <a:r>
              <a:rPr dirty="0" sz="1200" i="1">
                <a:latin typeface="Times New Roman"/>
                <a:cs typeface="Times New Roman"/>
              </a:rPr>
              <a:t>D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diameter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particles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8700" y="780287"/>
            <a:ext cx="5480050" cy="35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62885" y="8323071"/>
            <a:ext cx="1069340" cy="365760"/>
          </a:xfrm>
          <a:custGeom>
            <a:avLst/>
            <a:gdLst/>
            <a:ahLst/>
            <a:cxnLst/>
            <a:rect l="l" t="t" r="r" b="b"/>
            <a:pathLst>
              <a:path w="1069339" h="365759">
                <a:moveTo>
                  <a:pt x="994925" y="335299"/>
                </a:moveTo>
                <a:lnTo>
                  <a:pt x="985138" y="365506"/>
                </a:lnTo>
                <a:lnTo>
                  <a:pt x="1069339" y="352806"/>
                </a:lnTo>
                <a:lnTo>
                  <a:pt x="1055549" y="339217"/>
                </a:lnTo>
                <a:lnTo>
                  <a:pt x="1006982" y="339217"/>
                </a:lnTo>
                <a:lnTo>
                  <a:pt x="994925" y="335299"/>
                </a:lnTo>
                <a:close/>
              </a:path>
              <a:path w="1069339" h="365759">
                <a:moveTo>
                  <a:pt x="998837" y="323226"/>
                </a:moveTo>
                <a:lnTo>
                  <a:pt x="994925" y="335299"/>
                </a:lnTo>
                <a:lnTo>
                  <a:pt x="1006982" y="339217"/>
                </a:lnTo>
                <a:lnTo>
                  <a:pt x="1010919" y="327152"/>
                </a:lnTo>
                <a:lnTo>
                  <a:pt x="998837" y="323226"/>
                </a:lnTo>
                <a:close/>
              </a:path>
              <a:path w="1069339" h="365759">
                <a:moveTo>
                  <a:pt x="1008634" y="292989"/>
                </a:moveTo>
                <a:lnTo>
                  <a:pt x="998837" y="323226"/>
                </a:lnTo>
                <a:lnTo>
                  <a:pt x="1010919" y="327152"/>
                </a:lnTo>
                <a:lnTo>
                  <a:pt x="1006982" y="339217"/>
                </a:lnTo>
                <a:lnTo>
                  <a:pt x="1055549" y="339217"/>
                </a:lnTo>
                <a:lnTo>
                  <a:pt x="1008634" y="292989"/>
                </a:lnTo>
                <a:close/>
              </a:path>
              <a:path w="1069339" h="365759">
                <a:moveTo>
                  <a:pt x="3809" y="0"/>
                </a:moveTo>
                <a:lnTo>
                  <a:pt x="0" y="12065"/>
                </a:lnTo>
                <a:lnTo>
                  <a:pt x="994925" y="335299"/>
                </a:lnTo>
                <a:lnTo>
                  <a:pt x="998837" y="323226"/>
                </a:lnTo>
                <a:lnTo>
                  <a:pt x="38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62885" y="7919846"/>
            <a:ext cx="962660" cy="328930"/>
          </a:xfrm>
          <a:custGeom>
            <a:avLst/>
            <a:gdLst/>
            <a:ahLst/>
            <a:cxnLst/>
            <a:rect l="l" t="t" r="r" b="b"/>
            <a:pathLst>
              <a:path w="962660" h="328929">
                <a:moveTo>
                  <a:pt x="888189" y="298606"/>
                </a:moveTo>
                <a:lnTo>
                  <a:pt x="878459" y="328803"/>
                </a:lnTo>
                <a:lnTo>
                  <a:pt x="962660" y="315976"/>
                </a:lnTo>
                <a:lnTo>
                  <a:pt x="948940" y="302514"/>
                </a:lnTo>
                <a:lnTo>
                  <a:pt x="900302" y="302514"/>
                </a:lnTo>
                <a:lnTo>
                  <a:pt x="888189" y="298606"/>
                </a:lnTo>
                <a:close/>
              </a:path>
              <a:path w="962660" h="328929">
                <a:moveTo>
                  <a:pt x="892070" y="286563"/>
                </a:moveTo>
                <a:lnTo>
                  <a:pt x="888189" y="298606"/>
                </a:lnTo>
                <a:lnTo>
                  <a:pt x="900302" y="302514"/>
                </a:lnTo>
                <a:lnTo>
                  <a:pt x="904113" y="290449"/>
                </a:lnTo>
                <a:lnTo>
                  <a:pt x="892070" y="286563"/>
                </a:lnTo>
                <a:close/>
              </a:path>
              <a:path w="962660" h="328929">
                <a:moveTo>
                  <a:pt x="901826" y="256286"/>
                </a:moveTo>
                <a:lnTo>
                  <a:pt x="892070" y="286563"/>
                </a:lnTo>
                <a:lnTo>
                  <a:pt x="904113" y="290449"/>
                </a:lnTo>
                <a:lnTo>
                  <a:pt x="900302" y="302514"/>
                </a:lnTo>
                <a:lnTo>
                  <a:pt x="948940" y="302514"/>
                </a:lnTo>
                <a:lnTo>
                  <a:pt x="901826" y="256286"/>
                </a:lnTo>
                <a:close/>
              </a:path>
              <a:path w="962660" h="328929">
                <a:moveTo>
                  <a:pt x="3809" y="0"/>
                </a:moveTo>
                <a:lnTo>
                  <a:pt x="0" y="12065"/>
                </a:lnTo>
                <a:lnTo>
                  <a:pt x="888189" y="298606"/>
                </a:lnTo>
                <a:lnTo>
                  <a:pt x="892070" y="286563"/>
                </a:lnTo>
                <a:lnTo>
                  <a:pt x="38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019045" y="7804277"/>
            <a:ext cx="4709160" cy="1635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Soil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particles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210820" indent="-198755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Hydrometer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210820" marR="3945890">
              <a:lnSpc>
                <a:spcPct val="118200"/>
              </a:lnSpc>
            </a:pPr>
            <a:r>
              <a:rPr dirty="0" sz="1100" spc="-5">
                <a:latin typeface="Calibri"/>
                <a:cs typeface="Calibri"/>
              </a:rPr>
              <a:t>Cylinder  (1000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ml)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00">
              <a:latin typeface="Times New Roman"/>
              <a:cs typeface="Times New Roman"/>
            </a:endParaRPr>
          </a:p>
          <a:p>
            <a:pPr marL="3098165">
              <a:lnSpc>
                <a:spcPct val="100000"/>
              </a:lnSpc>
            </a:pPr>
            <a:r>
              <a:rPr dirty="0" sz="1000" spc="-5" b="1">
                <a:latin typeface="Calibri"/>
                <a:cs typeface="Calibri"/>
              </a:rPr>
              <a:t>Figure 2.3   </a:t>
            </a:r>
            <a:r>
              <a:rPr dirty="0" sz="1100" b="1">
                <a:latin typeface="Times New Roman"/>
                <a:cs typeface="Times New Roman"/>
              </a:rPr>
              <a:t>Hydrometer</a:t>
            </a:r>
            <a:r>
              <a:rPr dirty="0" sz="1100" spc="3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test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62885" y="8867266"/>
            <a:ext cx="768985" cy="262890"/>
          </a:xfrm>
          <a:custGeom>
            <a:avLst/>
            <a:gdLst/>
            <a:ahLst/>
            <a:cxnLst/>
            <a:rect l="l" t="t" r="r" b="b"/>
            <a:pathLst>
              <a:path w="768985" h="262890">
                <a:moveTo>
                  <a:pt x="694409" y="232258"/>
                </a:moveTo>
                <a:lnTo>
                  <a:pt x="684784" y="262509"/>
                </a:lnTo>
                <a:lnTo>
                  <a:pt x="768985" y="249174"/>
                </a:lnTo>
                <a:lnTo>
                  <a:pt x="755511" y="236093"/>
                </a:lnTo>
                <a:lnTo>
                  <a:pt x="706501" y="236093"/>
                </a:lnTo>
                <a:lnTo>
                  <a:pt x="694409" y="232258"/>
                </a:lnTo>
                <a:close/>
              </a:path>
              <a:path w="768985" h="262890">
                <a:moveTo>
                  <a:pt x="698245" y="220202"/>
                </a:moveTo>
                <a:lnTo>
                  <a:pt x="694409" y="232258"/>
                </a:lnTo>
                <a:lnTo>
                  <a:pt x="706501" y="236093"/>
                </a:lnTo>
                <a:lnTo>
                  <a:pt x="710311" y="224028"/>
                </a:lnTo>
                <a:lnTo>
                  <a:pt x="698245" y="220202"/>
                </a:lnTo>
                <a:close/>
              </a:path>
              <a:path w="768985" h="262890">
                <a:moveTo>
                  <a:pt x="707898" y="189865"/>
                </a:moveTo>
                <a:lnTo>
                  <a:pt x="698245" y="220202"/>
                </a:lnTo>
                <a:lnTo>
                  <a:pt x="710311" y="224028"/>
                </a:lnTo>
                <a:lnTo>
                  <a:pt x="706501" y="236093"/>
                </a:lnTo>
                <a:lnTo>
                  <a:pt x="755511" y="236093"/>
                </a:lnTo>
                <a:lnTo>
                  <a:pt x="707898" y="189865"/>
                </a:lnTo>
                <a:close/>
              </a:path>
              <a:path w="768985" h="262890">
                <a:moveTo>
                  <a:pt x="3809" y="0"/>
                </a:moveTo>
                <a:lnTo>
                  <a:pt x="0" y="12065"/>
                </a:lnTo>
                <a:lnTo>
                  <a:pt x="694409" y="232258"/>
                </a:lnTo>
                <a:lnTo>
                  <a:pt x="698245" y="220202"/>
                </a:lnTo>
                <a:lnTo>
                  <a:pt x="38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19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100"/>
              <a:t> </a:t>
            </a:r>
            <a:r>
              <a:rPr dirty="0" spc="-5"/>
              <a:t>University-Erbil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Mohammed</dc:creator>
  <dcterms:created xsi:type="dcterms:W3CDTF">2023-05-31T11:25:50Z</dcterms:created>
  <dcterms:modified xsi:type="dcterms:W3CDTF">2023-05-31T11:25:50Z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2023-05-31T00:00:00Z</vt:filetime>
  </property>
</Properties>
</file>