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9455" y="9838690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2286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19455" y="9861550"/>
            <a:ext cx="6273800" cy="0"/>
          </a:xfrm>
          <a:custGeom>
            <a:avLst/>
            <a:gdLst/>
            <a:ahLst/>
            <a:cxnLst/>
            <a:rect l="l" t="t" r="r" b="b"/>
            <a:pathLst>
              <a:path w="6273800" h="0">
                <a:moveTo>
                  <a:pt x="0" y="0"/>
                </a:moveTo>
                <a:lnTo>
                  <a:pt x="6273800" y="0"/>
                </a:lnTo>
              </a:path>
            </a:pathLst>
          </a:custGeom>
          <a:ln w="7619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06627" y="9941012"/>
            <a:ext cx="4788535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tx1"/>
                </a:solidFill>
                <a:latin typeface="GOST Common"/>
                <a:cs typeface="GOST Common"/>
              </a:defRPr>
            </a:lvl1pPr>
          </a:lstStyle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39966" y="9895710"/>
            <a:ext cx="206375" cy="18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25400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Relationship Id="rId4" Type="http://schemas.openxmlformats.org/officeDocument/2006/relationships/slide" Target="slide3.xml"/><Relationship Id="rId5" Type="http://schemas.openxmlformats.org/officeDocument/2006/relationships/slide" Target="slide4.xml"/><Relationship Id="rId6" Type="http://schemas.openxmlformats.org/officeDocument/2006/relationships/slide" Target="slide5.xml"/><Relationship Id="rId7" Type="http://schemas.openxmlformats.org/officeDocument/2006/relationships/slide" Target="slide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24255"/>
            <a:ext cx="3910329" cy="1143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31415">
              <a:lnSpc>
                <a:spcPct val="100000"/>
              </a:lnSpc>
            </a:pPr>
            <a:r>
              <a:rPr dirty="0" sz="2400" spc="-5">
                <a:solidFill>
                  <a:srgbClr val="C00000"/>
                </a:solidFill>
                <a:latin typeface="Arial Rounded MT Bold"/>
                <a:cs typeface="Arial Rounded MT Bold"/>
              </a:rPr>
              <a:t>Chapter</a:t>
            </a:r>
            <a:r>
              <a:rPr dirty="0" sz="2400" spc="-75">
                <a:solidFill>
                  <a:srgbClr val="C00000"/>
                </a:solidFill>
                <a:latin typeface="Arial Rounded MT Bold"/>
                <a:cs typeface="Arial Rounded MT Bold"/>
              </a:rPr>
              <a:t> </a:t>
            </a:r>
            <a:r>
              <a:rPr dirty="0" sz="2400">
                <a:solidFill>
                  <a:srgbClr val="C00000"/>
                </a:solidFill>
                <a:latin typeface="Arial Rounded MT Bold"/>
                <a:cs typeface="Arial Rounded MT Bold"/>
              </a:rPr>
              <a:t>3</a:t>
            </a:r>
            <a:endParaRPr sz="2400">
              <a:latin typeface="Arial Rounded MT Bold"/>
              <a:cs typeface="Arial Rounded MT Bold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Arial Rounded MT Bold"/>
                <a:cs typeface="Arial Rounded MT Bold"/>
              </a:rPr>
              <a:t>3. Soil phase</a:t>
            </a:r>
            <a:r>
              <a:rPr dirty="0" sz="2400" spc="-45">
                <a:solidFill>
                  <a:srgbClr val="C00000"/>
                </a:solidFill>
                <a:latin typeface="Arial Rounded MT Bold"/>
                <a:cs typeface="Arial Rounded MT Bold"/>
              </a:rPr>
              <a:t> </a:t>
            </a:r>
            <a:r>
              <a:rPr dirty="0" sz="2400" spc="-5">
                <a:solidFill>
                  <a:srgbClr val="C00000"/>
                </a:solidFill>
                <a:latin typeface="Arial Rounded MT Bold"/>
                <a:cs typeface="Arial Rounded MT Bold"/>
              </a:rPr>
              <a:t>relationships</a:t>
            </a:r>
            <a:endParaRPr sz="2400">
              <a:latin typeface="Arial Rounded MT Bold"/>
              <a:cs typeface="Arial Rounded MT Bold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38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627" y="2012441"/>
            <a:ext cx="6322695" cy="3542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>
                <a:solidFill>
                  <a:srgbClr val="365F91"/>
                </a:solidFill>
                <a:latin typeface="Verdana Pro Semibold"/>
                <a:cs typeface="Verdana Pro Semibold"/>
              </a:rPr>
              <a:t>Contents of </a:t>
            </a:r>
            <a:r>
              <a:rPr dirty="0" sz="1400" spc="-5" b="1">
                <a:solidFill>
                  <a:srgbClr val="365F91"/>
                </a:solidFill>
                <a:latin typeface="Verdana Pro Semibold"/>
                <a:cs typeface="Verdana Pro Semibold"/>
              </a:rPr>
              <a:t>chapter</a:t>
            </a:r>
            <a:r>
              <a:rPr dirty="0" sz="1400" spc="-70" b="1">
                <a:solidFill>
                  <a:srgbClr val="365F91"/>
                </a:solidFill>
                <a:latin typeface="Verdana Pro Semibold"/>
                <a:cs typeface="Verdana Pro Semibold"/>
              </a:rPr>
              <a:t> </a:t>
            </a:r>
            <a:r>
              <a:rPr dirty="0" sz="1400" b="1">
                <a:solidFill>
                  <a:srgbClr val="365F91"/>
                </a:solidFill>
                <a:latin typeface="Verdana Pro Semibold"/>
                <a:cs typeface="Verdana Pro Semibold"/>
              </a:rPr>
              <a:t>3</a:t>
            </a:r>
            <a:endParaRPr sz="1400">
              <a:latin typeface="Verdana Pro Semibold"/>
              <a:cs typeface="Verdana Pro Semibold"/>
            </a:endParaRPr>
          </a:p>
          <a:p>
            <a:pPr lvl="1" marL="363220" indent="-210185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-10">
                <a:latin typeface="Calibri"/>
                <a:cs typeface="Calibri"/>
                <a:hlinkClick r:id="rId2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2" action="ppaction://hlinksldjump"/>
              </a:rPr>
              <a:t>du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ct</a:t>
            </a:r>
            <a:r>
              <a:rPr dirty="0" sz="1100" spc="-15">
                <a:latin typeface="Calibri"/>
                <a:cs typeface="Calibri"/>
                <a:hlinkClick r:id="rId2" action="ppaction://hlinksldjump"/>
              </a:rPr>
              <a:t>i</a:t>
            </a:r>
            <a:r>
              <a:rPr dirty="0" sz="1100" spc="5">
                <a:latin typeface="Calibri"/>
                <a:cs typeface="Calibri"/>
                <a:hlinkClick r:id="rId2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n 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2" action="ppaction://hlinksldjump"/>
              </a:rPr>
              <a:t>38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3" action="ppaction://hlinksldjump"/>
              </a:rPr>
              <a:t>Water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c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te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t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(w)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39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V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id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ra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t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i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(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e)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39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 spc="-10">
                <a:latin typeface="Calibri"/>
                <a:cs typeface="Calibri"/>
                <a:hlinkClick r:id="rId3" action="ppaction://hlinksldjump"/>
              </a:rPr>
              <a:t>P</a:t>
            </a:r>
            <a:r>
              <a:rPr dirty="0" sz="1100" spc="5">
                <a:latin typeface="Calibri"/>
                <a:cs typeface="Calibri"/>
                <a:hlinkClick r:id="rId3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ro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s</a:t>
            </a:r>
            <a:r>
              <a:rPr dirty="0" sz="1100" spc="-15">
                <a:latin typeface="Calibri"/>
                <a:cs typeface="Calibri"/>
                <a:hlinkClick r:id="rId3" action="ppaction://hlinksldjump"/>
              </a:rPr>
              <a:t>i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ty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3" action="ppaction://hlinksldjump"/>
              </a:rPr>
              <a:t>(n)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3" action="ppaction://hlinksldjump"/>
              </a:rPr>
              <a:t>39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pe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cif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i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c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g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a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vity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40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4" action="ppaction://hlinksldjump"/>
              </a:rPr>
              <a:t>Mass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100" spc="-20">
                <a:latin typeface="Calibri"/>
                <a:cs typeface="Calibri"/>
                <a:hlinkClick r:id="rId4" action="ppaction://hlinksldjump"/>
              </a:rPr>
              <a:t>p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ecific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gr</a:t>
            </a:r>
            <a:r>
              <a:rPr dirty="0" sz="1100" spc="-20">
                <a:latin typeface="Calibri"/>
                <a:cs typeface="Calibri"/>
                <a:hlinkClick r:id="rId4" action="ppaction://hlinksldjump"/>
              </a:rPr>
              <a:t>a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vi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t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y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40</a:t>
            </a:r>
            <a:endParaRPr sz="1100">
              <a:latin typeface="Calibri"/>
              <a:cs typeface="Calibri"/>
            </a:endParaRPr>
          </a:p>
          <a:p>
            <a:pPr lvl="1" marL="361315" indent="-208279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1950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4" action="ppaction://hlinksldjump"/>
              </a:rPr>
              <a:t>Deg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r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f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s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a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tur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a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ti</a:t>
            </a:r>
            <a:r>
              <a:rPr dirty="0" sz="1100" spc="5">
                <a:latin typeface="Calibri"/>
                <a:cs typeface="Calibri"/>
                <a:hlinkClick r:id="rId4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n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40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4" action="ppaction://hlinksldjump"/>
              </a:rPr>
              <a:t>U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it</a:t>
            </a:r>
            <a:r>
              <a:rPr dirty="0" sz="1100" spc="-15">
                <a:latin typeface="Calibri"/>
                <a:cs typeface="Calibri"/>
                <a:hlinkClick r:id="rId4" action="ppaction://hlinksldjump"/>
              </a:rPr>
              <a:t> </a:t>
            </a:r>
            <a:r>
              <a:rPr dirty="0" sz="1100" spc="-10">
                <a:latin typeface="Calibri"/>
                <a:cs typeface="Calibri"/>
                <a:hlinkClick r:id="rId4" action="ppaction://hlinksldjump"/>
              </a:rPr>
              <a:t>w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ei</a:t>
            </a:r>
            <a:r>
              <a:rPr dirty="0" sz="1100" spc="-5">
                <a:latin typeface="Calibri"/>
                <a:cs typeface="Calibri"/>
                <a:hlinkClick r:id="rId4" action="ppaction://hlinksldjump"/>
              </a:rPr>
              <a:t>gh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t 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4" action="ppaction://hlinksldjump"/>
              </a:rPr>
              <a:t>40</a:t>
            </a:r>
            <a:endParaRPr sz="1100">
              <a:latin typeface="Calibri"/>
              <a:cs typeface="Calibri"/>
            </a:endParaRPr>
          </a:p>
          <a:p>
            <a:pPr lvl="2" marL="606425" indent="-314960">
              <a:lnSpc>
                <a:spcPct val="100000"/>
              </a:lnSpc>
              <a:spcBef>
                <a:spcPts val="730"/>
              </a:spcBef>
              <a:buAutoNum type="arabicPeriod"/>
              <a:tabLst>
                <a:tab pos="607060" algn="l"/>
                <a:tab pos="6165850" algn="l"/>
              </a:tabLst>
            </a:pPr>
            <a:r>
              <a:rPr dirty="0" sz="1100" spc="5">
                <a:latin typeface="Calibri"/>
                <a:cs typeface="Calibri"/>
                <a:hlinkClick r:id="rId5" action="ppaction://hlinksldjump"/>
              </a:rPr>
              <a:t>D</a:t>
            </a:r>
            <a:r>
              <a:rPr dirty="0" sz="1100" spc="-15">
                <a:latin typeface="Calibri"/>
                <a:cs typeface="Calibri"/>
                <a:hlinkClick r:id="rId5" action="ppaction://hlinksldjump"/>
              </a:rPr>
              <a:t>r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y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un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it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wei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g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t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41</a:t>
            </a:r>
            <a:endParaRPr sz="1100">
              <a:latin typeface="Calibri"/>
              <a:cs typeface="Calibri"/>
            </a:endParaRPr>
          </a:p>
          <a:p>
            <a:pPr lvl="2" marL="638810" indent="-34734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3944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Sa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tur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a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t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ed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u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it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wei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g</a:t>
            </a:r>
            <a:r>
              <a:rPr dirty="0" sz="1100" spc="-20">
                <a:latin typeface="Calibri"/>
                <a:cs typeface="Calibri"/>
                <a:hlinkClick r:id="rId5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t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41</a:t>
            </a:r>
            <a:endParaRPr sz="1100">
              <a:latin typeface="Calibri"/>
              <a:cs typeface="Calibri"/>
            </a:endParaRPr>
          </a:p>
          <a:p>
            <a:pPr lvl="2" marL="638810" indent="-34734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639445" algn="l"/>
                <a:tab pos="6165850" algn="l"/>
              </a:tabLst>
            </a:pP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S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u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b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m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erged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un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it</a:t>
            </a:r>
            <a:r>
              <a:rPr dirty="0" sz="1100" spc="-10">
                <a:latin typeface="Calibri"/>
                <a:cs typeface="Calibri"/>
                <a:hlinkClick r:id="rId5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wei</a:t>
            </a:r>
            <a:r>
              <a:rPr dirty="0" sz="1100" spc="-20">
                <a:latin typeface="Calibri"/>
                <a:cs typeface="Calibri"/>
                <a:hlinkClick r:id="rId5" action="ppaction://hlinksldjump"/>
              </a:rPr>
              <a:t>g</a:t>
            </a:r>
            <a:r>
              <a:rPr dirty="0" sz="1100" spc="-5">
                <a:latin typeface="Calibri"/>
                <a:cs typeface="Calibri"/>
                <a:hlinkClick r:id="rId5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t 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5" action="ppaction://hlinksldjump"/>
              </a:rPr>
              <a:t>41</a:t>
            </a:r>
            <a:endParaRPr sz="1100">
              <a:latin typeface="Calibri"/>
              <a:cs typeface="Calibri"/>
            </a:endParaRPr>
          </a:p>
          <a:p>
            <a:pPr lvl="1" marL="363220" indent="-21018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363855" algn="l"/>
                <a:tab pos="6165850" algn="l"/>
              </a:tabLst>
            </a:pPr>
            <a:r>
              <a:rPr dirty="0" sz="1100" spc="-15">
                <a:latin typeface="Calibri"/>
                <a:cs typeface="Calibri"/>
                <a:hlinkClick r:id="rId6" action="ppaction://hlinksldjump"/>
              </a:rPr>
              <a:t>C</a:t>
            </a:r>
            <a:r>
              <a:rPr dirty="0" sz="1100" spc="5">
                <a:latin typeface="Calibri"/>
                <a:cs typeface="Calibri"/>
                <a:hlinkClick r:id="rId6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6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es</a:t>
            </a:r>
            <a:r>
              <a:rPr dirty="0" sz="1100" spc="-15">
                <a:latin typeface="Calibri"/>
                <a:cs typeface="Calibri"/>
                <a:hlinkClick r:id="rId6" action="ppaction://hlinksldjump"/>
              </a:rPr>
              <a:t>i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ve</a:t>
            </a:r>
            <a:r>
              <a:rPr dirty="0" sz="1100" spc="-10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and</a:t>
            </a:r>
            <a:r>
              <a:rPr dirty="0" sz="1100" spc="-10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c</a:t>
            </a:r>
            <a:r>
              <a:rPr dirty="0" sz="1100" spc="5">
                <a:latin typeface="Calibri"/>
                <a:cs typeface="Calibri"/>
                <a:hlinkClick r:id="rId6" action="ppaction://hlinksldjump"/>
              </a:rPr>
              <a:t>o</a:t>
            </a:r>
            <a:r>
              <a:rPr dirty="0" sz="1100" spc="-20">
                <a:latin typeface="Calibri"/>
                <a:cs typeface="Calibri"/>
                <a:hlinkClick r:id="rId6" action="ppaction://hlinksldjump"/>
              </a:rPr>
              <a:t>h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esio</a:t>
            </a:r>
            <a:r>
              <a:rPr dirty="0" sz="1100" spc="-5">
                <a:latin typeface="Calibri"/>
                <a:cs typeface="Calibri"/>
                <a:hlinkClick r:id="rId6" action="ppaction://hlinksldjump"/>
              </a:rPr>
              <a:t>n</a:t>
            </a:r>
            <a:r>
              <a:rPr dirty="0" sz="1100" spc="-15">
                <a:latin typeface="Calibri"/>
                <a:cs typeface="Calibri"/>
                <a:hlinkClick r:id="rId6" action="ppaction://hlinksldjump"/>
              </a:rPr>
              <a:t>l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ess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 </a:t>
            </a:r>
            <a:r>
              <a:rPr dirty="0" sz="1100" spc="-15">
                <a:latin typeface="Calibri"/>
                <a:cs typeface="Calibri"/>
                <a:hlinkClick r:id="rId6" action="ppaction://hlinksldjump"/>
              </a:rPr>
              <a:t>s</a:t>
            </a:r>
            <a:r>
              <a:rPr dirty="0" sz="1100" spc="5">
                <a:latin typeface="Calibri"/>
                <a:cs typeface="Calibri"/>
                <a:hlinkClick r:id="rId6" action="ppaction://hlinksldjump"/>
              </a:rPr>
              <a:t>o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i</a:t>
            </a:r>
            <a:r>
              <a:rPr dirty="0" sz="1100" spc="-5">
                <a:latin typeface="Calibri"/>
                <a:cs typeface="Calibri"/>
                <a:hlinkClick r:id="rId6" action="ppaction://hlinksldjump"/>
              </a:rPr>
              <a:t>l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s 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6" action="ppaction://hlinksldjump"/>
              </a:rPr>
              <a:t>42</a:t>
            </a:r>
            <a:endParaRPr sz="1100">
              <a:latin typeface="Calibri"/>
              <a:cs typeface="Calibri"/>
            </a:endParaRPr>
          </a:p>
          <a:p>
            <a:pPr lvl="1" marL="433070" indent="-280035">
              <a:lnSpc>
                <a:spcPct val="100000"/>
              </a:lnSpc>
              <a:spcBef>
                <a:spcPts val="720"/>
              </a:spcBef>
              <a:buAutoNum type="arabicPeriod"/>
              <a:tabLst>
                <a:tab pos="433705" algn="l"/>
                <a:tab pos="6165850" algn="l"/>
              </a:tabLst>
            </a:pPr>
            <a:r>
              <a:rPr dirty="0" sz="1100">
                <a:latin typeface="Calibri"/>
                <a:cs typeface="Calibri"/>
                <a:hlinkClick r:id="rId7" action="ppaction://hlinksldjump"/>
              </a:rPr>
              <a:t>A</a:t>
            </a:r>
            <a:r>
              <a:rPr dirty="0" sz="1100" spc="-5">
                <a:latin typeface="Calibri"/>
                <a:cs typeface="Calibri"/>
                <a:hlinkClick r:id="rId7" action="ppaction://hlinksldjump"/>
              </a:rPr>
              <a:t>dd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itio</a:t>
            </a:r>
            <a:r>
              <a:rPr dirty="0" sz="1100" spc="-5">
                <a:latin typeface="Calibri"/>
                <a:cs typeface="Calibri"/>
                <a:hlinkClick r:id="rId7" action="ppaction://hlinksldjump"/>
              </a:rPr>
              <a:t>n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al</a:t>
            </a:r>
            <a:r>
              <a:rPr dirty="0" sz="1100" spc="-15">
                <a:latin typeface="Calibri"/>
                <a:cs typeface="Calibri"/>
                <a:hlinkClick r:id="rId7" action="ppaction://hlinksldjump"/>
              </a:rPr>
              <a:t> 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P</a:t>
            </a:r>
            <a:r>
              <a:rPr dirty="0" sz="1100" spc="-15">
                <a:latin typeface="Calibri"/>
                <a:cs typeface="Calibri"/>
                <a:hlinkClick r:id="rId7" action="ppaction://hlinksldjump"/>
              </a:rPr>
              <a:t>r</a:t>
            </a:r>
            <a:r>
              <a:rPr dirty="0" sz="1100" spc="5">
                <a:latin typeface="Calibri"/>
                <a:cs typeface="Calibri"/>
                <a:hlinkClick r:id="rId7" action="ppaction://hlinksldjump"/>
              </a:rPr>
              <a:t>o</a:t>
            </a:r>
            <a:r>
              <a:rPr dirty="0" sz="1100" spc="-5">
                <a:latin typeface="Calibri"/>
                <a:cs typeface="Calibri"/>
                <a:hlinkClick r:id="rId7" action="ppaction://hlinksldjump"/>
              </a:rPr>
              <a:t>b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l</a:t>
            </a:r>
            <a:r>
              <a:rPr dirty="0" sz="1100" spc="-15">
                <a:latin typeface="Calibri"/>
                <a:cs typeface="Calibri"/>
                <a:hlinkClick r:id="rId7" action="ppaction://hlinksldjump"/>
              </a:rPr>
              <a:t>e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ms 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	</a:t>
            </a:r>
            <a:r>
              <a:rPr dirty="0" sz="1100">
                <a:latin typeface="Calibri"/>
                <a:cs typeface="Calibri"/>
                <a:hlinkClick r:id="rId7" action="ppaction://hlinksldjump"/>
              </a:rPr>
              <a:t>44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5951600"/>
            <a:ext cx="6327775" cy="1589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3.1</a:t>
            </a:r>
            <a:r>
              <a:rPr dirty="0" sz="1300" spc="-8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Introduction</a:t>
            </a:r>
            <a:endParaRPr sz="1300">
              <a:latin typeface="Cambria"/>
              <a:cs typeface="Cambria"/>
            </a:endParaRPr>
          </a:p>
          <a:p>
            <a:pPr algn="just" marL="12700" marR="5080">
              <a:lnSpc>
                <a:spcPct val="110000"/>
              </a:lnSpc>
              <a:spcBef>
                <a:spcPts val="1320"/>
              </a:spcBef>
            </a:pPr>
            <a:r>
              <a:rPr dirty="0" sz="1200">
                <a:latin typeface="Times New Roman"/>
                <a:cs typeface="Times New Roman"/>
              </a:rPr>
              <a:t>Soil is </a:t>
            </a:r>
            <a:r>
              <a:rPr dirty="0" sz="1200" spc="-5">
                <a:latin typeface="Times New Roman"/>
                <a:cs typeface="Times New Roman"/>
              </a:rPr>
              <a:t>composed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solids, </a:t>
            </a:r>
            <a:r>
              <a:rPr dirty="0" sz="1200">
                <a:latin typeface="Times New Roman"/>
                <a:cs typeface="Times New Roman"/>
              </a:rPr>
              <a:t>liquids,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gases </a:t>
            </a:r>
            <a:r>
              <a:rPr dirty="0" sz="1200" spc="5">
                <a:latin typeface="Times New Roman"/>
                <a:cs typeface="Times New Roman"/>
              </a:rPr>
              <a:t>(see </a:t>
            </a:r>
            <a:r>
              <a:rPr dirty="0" sz="1200" spc="-5">
                <a:latin typeface="Times New Roman"/>
                <a:cs typeface="Times New Roman"/>
              </a:rPr>
              <a:t>Figure 3.1a).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solid phase </a:t>
            </a:r>
            <a:r>
              <a:rPr dirty="0" sz="1200">
                <a:latin typeface="Times New Roman"/>
                <a:cs typeface="Times New Roman"/>
              </a:rPr>
              <a:t>may </a:t>
            </a:r>
            <a:r>
              <a:rPr dirty="0" sz="1200" spc="5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minerals,  organic matter, </a:t>
            </a:r>
            <a:r>
              <a:rPr dirty="0" sz="1200">
                <a:latin typeface="Times New Roman"/>
                <a:cs typeface="Times New Roman"/>
              </a:rPr>
              <a:t>or both. The </a:t>
            </a:r>
            <a:r>
              <a:rPr dirty="0" sz="1200" spc="-5">
                <a:latin typeface="Times New Roman"/>
                <a:cs typeface="Times New Roman"/>
              </a:rPr>
              <a:t>spaces between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solids </a:t>
            </a:r>
            <a:r>
              <a:rPr dirty="0" sz="1200">
                <a:latin typeface="Times New Roman"/>
                <a:cs typeface="Times New Roman"/>
              </a:rPr>
              <a:t>(soil </a:t>
            </a:r>
            <a:r>
              <a:rPr dirty="0" sz="1200" spc="-5">
                <a:latin typeface="Times New Roman"/>
                <a:cs typeface="Times New Roman"/>
              </a:rPr>
              <a:t>particles) are called </a:t>
            </a:r>
            <a:r>
              <a:rPr dirty="0" sz="1200">
                <a:latin typeface="Times New Roman"/>
                <a:cs typeface="Times New Roman"/>
              </a:rPr>
              <a:t>voids. Water is </a:t>
            </a:r>
            <a:r>
              <a:rPr dirty="0" sz="1200" spc="-5">
                <a:latin typeface="Times New Roman"/>
                <a:cs typeface="Times New Roman"/>
              </a:rPr>
              <a:t>often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predominant </a:t>
            </a:r>
            <a:r>
              <a:rPr dirty="0" sz="1200">
                <a:latin typeface="Times New Roman"/>
                <a:cs typeface="Times New Roman"/>
              </a:rPr>
              <a:t>liquid and </a:t>
            </a:r>
            <a:r>
              <a:rPr dirty="0" sz="1200" spc="-5">
                <a:latin typeface="Times New Roman"/>
                <a:cs typeface="Times New Roman"/>
              </a:rPr>
              <a:t>air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predominant </a:t>
            </a:r>
            <a:r>
              <a:rPr dirty="0" sz="1200" spc="-10">
                <a:latin typeface="Times New Roman"/>
                <a:cs typeface="Times New Roman"/>
              </a:rPr>
              <a:t>gas. </a:t>
            </a:r>
            <a:r>
              <a:rPr dirty="0" sz="120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will </a:t>
            </a:r>
            <a:r>
              <a:rPr dirty="0" sz="1200">
                <a:latin typeface="Times New Roman"/>
                <a:cs typeface="Times New Roman"/>
              </a:rPr>
              <a:t>use the terms </a:t>
            </a:r>
            <a:r>
              <a:rPr dirty="0" sz="1200" spc="-5">
                <a:latin typeface="Times New Roman"/>
                <a:cs typeface="Times New Roman"/>
              </a:rPr>
              <a:t>water and air </a:t>
            </a:r>
            <a:r>
              <a:rPr dirty="0" sz="1200">
                <a:latin typeface="Times New Roman"/>
                <a:cs typeface="Times New Roman"/>
              </a:rPr>
              <a:t>instead of  liquid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10">
                <a:latin typeface="Times New Roman"/>
                <a:cs typeface="Times New Roman"/>
              </a:rPr>
              <a:t>gas.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water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called </a:t>
            </a:r>
            <a:r>
              <a:rPr dirty="0" sz="1200">
                <a:latin typeface="Times New Roman"/>
                <a:cs typeface="Times New Roman"/>
              </a:rPr>
              <a:t>pore </a:t>
            </a:r>
            <a:r>
              <a:rPr dirty="0" sz="1200" spc="-5">
                <a:latin typeface="Times New Roman"/>
                <a:cs typeface="Times New Roman"/>
              </a:rPr>
              <a:t>water and plays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5">
                <a:latin typeface="Times New Roman"/>
                <a:cs typeface="Times New Roman"/>
              </a:rPr>
              <a:t>very </a:t>
            </a:r>
            <a:r>
              <a:rPr dirty="0" sz="1200">
                <a:latin typeface="Times New Roman"/>
                <a:cs typeface="Times New Roman"/>
              </a:rPr>
              <a:t>important role in the </a:t>
            </a:r>
            <a:r>
              <a:rPr dirty="0" sz="1200" spc="-5">
                <a:latin typeface="Times New Roman"/>
                <a:cs typeface="Times New Roman"/>
              </a:rPr>
              <a:t>behaviour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soils under </a:t>
            </a:r>
            <a:r>
              <a:rPr dirty="0" sz="1200">
                <a:latin typeface="Times New Roman"/>
                <a:cs typeface="Times New Roman"/>
              </a:rPr>
              <a:t>load.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the voids are filled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water, 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saturated. Otherwise,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 </a:t>
            </a:r>
            <a:r>
              <a:rPr dirty="0" sz="1200" spc="-5">
                <a:latin typeface="Times New Roman"/>
                <a:cs typeface="Times New Roman"/>
              </a:rPr>
              <a:t>unsaturated. </a:t>
            </a: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all </a:t>
            </a:r>
            <a:r>
              <a:rPr dirty="0" sz="1200">
                <a:latin typeface="Times New Roman"/>
                <a:cs typeface="Times New Roman"/>
              </a:rPr>
              <a:t>the voids </a:t>
            </a:r>
            <a:r>
              <a:rPr dirty="0" sz="1200" spc="-5">
                <a:latin typeface="Times New Roman"/>
                <a:cs typeface="Times New Roman"/>
              </a:rPr>
              <a:t>are filled with air,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said </a:t>
            </a:r>
            <a:r>
              <a:rPr dirty="0" sz="1200">
                <a:latin typeface="Times New Roman"/>
                <a:cs typeface="Times New Roman"/>
              </a:rPr>
              <a:t>to be</a:t>
            </a:r>
            <a:r>
              <a:rPr dirty="0" sz="1200" spc="1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dry.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2683002"/>
            <a:ext cx="6326505" cy="1303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100" b="1">
                <a:latin typeface="Times New Roman"/>
                <a:cs typeface="Times New Roman"/>
              </a:rPr>
              <a:t>Figure 3.1 </a:t>
            </a:r>
            <a:r>
              <a:rPr dirty="0" sz="1100" spc="-5" b="1">
                <a:latin typeface="Times New Roman"/>
                <a:cs typeface="Times New Roman"/>
              </a:rPr>
              <a:t>Soil</a:t>
            </a:r>
            <a:r>
              <a:rPr dirty="0" sz="1100" spc="-75" b="1">
                <a:latin typeface="Times New Roman"/>
                <a:cs typeface="Times New Roman"/>
              </a:rPr>
              <a:t> </a:t>
            </a:r>
            <a:r>
              <a:rPr dirty="0" sz="1100" spc="-5" b="1">
                <a:latin typeface="Times New Roman"/>
                <a:cs typeface="Times New Roman"/>
              </a:rPr>
              <a:t>phases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We </a:t>
            </a:r>
            <a:r>
              <a:rPr dirty="0" sz="1200" spc="-5">
                <a:latin typeface="Times New Roman"/>
                <a:cs typeface="Times New Roman"/>
              </a:rPr>
              <a:t>can idealize </a:t>
            </a:r>
            <a:r>
              <a:rPr dirty="0" sz="1200">
                <a:latin typeface="Times New Roman"/>
                <a:cs typeface="Times New Roman"/>
              </a:rPr>
              <a:t>the three </a:t>
            </a:r>
            <a:r>
              <a:rPr dirty="0" sz="1200" spc="-5">
                <a:latin typeface="Times New Roman"/>
                <a:cs typeface="Times New Roman"/>
              </a:rPr>
              <a:t>phases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soil, as shown </a:t>
            </a:r>
            <a:r>
              <a:rPr dirty="0" sz="1200">
                <a:latin typeface="Times New Roman"/>
                <a:cs typeface="Times New Roman"/>
              </a:rPr>
              <a:t>in </a:t>
            </a:r>
            <a:r>
              <a:rPr dirty="0" sz="1200" spc="-5">
                <a:latin typeface="Times New Roman"/>
                <a:cs typeface="Times New Roman"/>
              </a:rPr>
              <a:t>Figure </a:t>
            </a:r>
            <a:r>
              <a:rPr dirty="0" sz="1200">
                <a:latin typeface="Times New Roman"/>
                <a:cs typeface="Times New Roman"/>
              </a:rPr>
              <a:t>3.1b. The </a:t>
            </a:r>
            <a:r>
              <a:rPr dirty="0" sz="1200" spc="-5">
                <a:latin typeface="Times New Roman"/>
                <a:cs typeface="Times New Roman"/>
              </a:rPr>
              <a:t>physical parameters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soils </a:t>
            </a:r>
            <a:r>
              <a:rPr dirty="0" sz="1200">
                <a:latin typeface="Times New Roman"/>
                <a:cs typeface="Times New Roman"/>
              </a:rPr>
              <a:t>are  </a:t>
            </a:r>
            <a:r>
              <a:rPr dirty="0" sz="1200" spc="-5">
                <a:latin typeface="Times New Roman"/>
                <a:cs typeface="Times New Roman"/>
              </a:rPr>
              <a:t>influenced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relative proportions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 </a:t>
            </a:r>
            <a:r>
              <a:rPr dirty="0" sz="1200">
                <a:latin typeface="Times New Roman"/>
                <a:cs typeface="Times New Roman"/>
              </a:rPr>
              <a:t>of these </a:t>
            </a:r>
            <a:r>
              <a:rPr dirty="0" sz="1200" spc="-5">
                <a:latin typeface="Times New Roman"/>
                <a:cs typeface="Times New Roman"/>
              </a:rPr>
              <a:t>phases.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total </a:t>
            </a:r>
            <a:r>
              <a:rPr dirty="0" sz="1200">
                <a:latin typeface="Times New Roman"/>
                <a:cs typeface="Times New Roman"/>
              </a:rPr>
              <a:t>volume of 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the sum  of the volume of </a:t>
            </a:r>
            <a:r>
              <a:rPr dirty="0" sz="1200" spc="-5">
                <a:latin typeface="Times New Roman"/>
                <a:cs typeface="Times New Roman"/>
              </a:rPr>
              <a:t>solids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V</a:t>
            </a:r>
            <a:r>
              <a:rPr dirty="0" sz="1200" b="1" i="1">
                <a:latin typeface="Times New Roman"/>
                <a:cs typeface="Times New Roman"/>
              </a:rPr>
              <a:t>s</a:t>
            </a:r>
            <a:r>
              <a:rPr dirty="0" sz="1200">
                <a:latin typeface="Times New Roman"/>
                <a:cs typeface="Times New Roman"/>
              </a:rPr>
              <a:t>), volume 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V</a:t>
            </a:r>
            <a:r>
              <a:rPr dirty="0" sz="1200" b="1" i="1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),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volume of </a:t>
            </a:r>
            <a:r>
              <a:rPr dirty="0" sz="1200" spc="-5">
                <a:latin typeface="Times New Roman"/>
                <a:cs typeface="Times New Roman"/>
              </a:rPr>
              <a:t>air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V</a:t>
            </a:r>
            <a:r>
              <a:rPr dirty="0" sz="1200" b="1" i="1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); </a:t>
            </a:r>
            <a:r>
              <a:rPr dirty="0" sz="1200" spc="-5">
                <a:latin typeface="Times New Roman"/>
                <a:cs typeface="Times New Roman"/>
              </a:rPr>
              <a:t>that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is,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21485">
              <a:lnSpc>
                <a:spcPct val="100000"/>
              </a:lnSpc>
              <a:spcBef>
                <a:spcPts val="1050"/>
              </a:spcBef>
            </a:pPr>
            <a:r>
              <a:rPr dirty="0" sz="1200" spc="484">
                <a:latin typeface="Cambria Math"/>
                <a:cs typeface="Cambria Math"/>
              </a:rPr>
              <a:t> </a:t>
            </a:r>
            <a:r>
              <a:rPr dirty="0" sz="1200" spc="10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8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8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 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51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2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 </a:t>
            </a:r>
            <a:r>
              <a:rPr dirty="0" sz="1200" spc="70">
                <a:latin typeface="Cambria Math"/>
                <a:cs typeface="Cambria Math"/>
              </a:rPr>
              <a:t> 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8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434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27472" y="3918839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06627" y="4066666"/>
            <a:ext cx="2594610" cy="577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where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720214">
              <a:lnSpc>
                <a:spcPct val="100000"/>
              </a:lnSpc>
              <a:spcBef>
                <a:spcPts val="1085"/>
              </a:spcBef>
            </a:pP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434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8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51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28996" y="4577206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4736210"/>
            <a:ext cx="6327140" cy="6921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90"/>
              </a:lnSpc>
            </a:pPr>
            <a:r>
              <a:rPr dirty="0" sz="1200">
                <a:latin typeface="Times New Roman"/>
                <a:cs typeface="Times New Roman"/>
              </a:rPr>
              <a:t>is the volume of voids. </a:t>
            </a:r>
            <a:r>
              <a:rPr dirty="0" sz="1200" spc="-5">
                <a:latin typeface="Times New Roman"/>
                <a:cs typeface="Times New Roman"/>
              </a:rPr>
              <a:t>The weight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the sum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solids </a:t>
            </a:r>
            <a:r>
              <a:rPr dirty="0" sz="1200" spc="5">
                <a:latin typeface="Times New Roman"/>
                <a:cs typeface="Times New Roman"/>
              </a:rPr>
              <a:t>(w</a:t>
            </a:r>
            <a:r>
              <a:rPr dirty="0" baseline="-10416" sz="1200" spc="7">
                <a:latin typeface="Times New Roman"/>
                <a:cs typeface="Times New Roman"/>
              </a:rPr>
              <a:t>s</a:t>
            </a:r>
            <a:r>
              <a:rPr dirty="0" sz="1200" spc="5">
                <a:latin typeface="Times New Roman"/>
                <a:cs typeface="Times New Roman"/>
              </a:rPr>
              <a:t>)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water (w</a:t>
            </a:r>
            <a:r>
              <a:rPr dirty="0" baseline="-10416" sz="1200" spc="-7">
                <a:latin typeface="Times New Roman"/>
                <a:cs typeface="Times New Roman"/>
              </a:rPr>
              <a:t>w</a:t>
            </a:r>
            <a:r>
              <a:rPr dirty="0" sz="1200" spc="-5">
                <a:latin typeface="Times New Roman"/>
                <a:cs typeface="Times New Roman"/>
              </a:rPr>
              <a:t>).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air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negligible.</a:t>
            </a:r>
            <a:r>
              <a:rPr dirty="0" sz="1200" spc="-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Thus,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1724660">
              <a:lnSpc>
                <a:spcPct val="100000"/>
              </a:lnSpc>
            </a:pPr>
            <a:r>
              <a:rPr dirty="0" sz="1200" spc="620">
                <a:latin typeface="Cambria Math"/>
                <a:cs typeface="Cambria Math"/>
              </a:rPr>
              <a:t> </a:t>
            </a:r>
            <a:r>
              <a:rPr dirty="0" sz="1200" spc="9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8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24425" y="5360796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6627" y="5508624"/>
            <a:ext cx="6327140" cy="1092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following </a:t>
            </a:r>
            <a:r>
              <a:rPr dirty="0" sz="1200">
                <a:latin typeface="Times New Roman"/>
                <a:cs typeface="Times New Roman"/>
              </a:rPr>
              <a:t>definitions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been </a:t>
            </a:r>
            <a:r>
              <a:rPr dirty="0" sz="1200" spc="-5">
                <a:latin typeface="Times New Roman"/>
                <a:cs typeface="Times New Roman"/>
              </a:rPr>
              <a:t>established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describe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proportion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each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constituent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65"/>
              </a:spcBef>
            </a:pPr>
            <a:r>
              <a:rPr dirty="0" sz="1200">
                <a:latin typeface="Times New Roman"/>
                <a:cs typeface="Times New Roman"/>
              </a:rPr>
              <a:t>in a </a:t>
            </a:r>
            <a:r>
              <a:rPr dirty="0" sz="1200" spc="-5">
                <a:latin typeface="Times New Roman"/>
                <a:cs typeface="Times New Roman"/>
              </a:rPr>
              <a:t>soil. Each equation can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presented with different variables. </a:t>
            </a:r>
            <a:r>
              <a:rPr dirty="0" sz="1200">
                <a:latin typeface="Times New Roman"/>
                <a:cs typeface="Times New Roman"/>
              </a:rPr>
              <a:t>The most popular </a:t>
            </a:r>
            <a:r>
              <a:rPr dirty="0" sz="1200" spc="-5">
                <a:latin typeface="Times New Roman"/>
                <a:cs typeface="Times New Roman"/>
              </a:rPr>
              <a:t>and convenient  forms are given. You should </a:t>
            </a:r>
            <a:r>
              <a:rPr dirty="0" sz="1200">
                <a:latin typeface="Times New Roman"/>
                <a:cs typeface="Times New Roman"/>
              </a:rPr>
              <a:t>try to memorize these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relationships.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marR="547370">
              <a:lnSpc>
                <a:spcPts val="1370"/>
              </a:lnSpc>
              <a:spcBef>
                <a:spcPts val="5"/>
              </a:spcBef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3.2 Water content (w)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ratio, often expressed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percentage,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solids: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84247" y="6954901"/>
            <a:ext cx="29781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20">
                <a:latin typeface="Cambria Math"/>
                <a:cs typeface="Cambria Math"/>
              </a:rPr>
              <a:t> </a:t>
            </a:r>
            <a:r>
              <a:rPr dirty="0" sz="1200" spc="9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33242" y="6839077"/>
            <a:ext cx="217804" cy="2857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43180">
              <a:lnSpc>
                <a:spcPct val="100000"/>
              </a:lnSpc>
            </a:pP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845942" y="6911466"/>
            <a:ext cx="224154" cy="0"/>
          </a:xfrm>
          <a:custGeom>
            <a:avLst/>
            <a:gdLst/>
            <a:ahLst/>
            <a:cxnLst/>
            <a:rect l="l" t="t" r="r" b="b"/>
            <a:pathLst>
              <a:path w="224155" h="0">
                <a:moveTo>
                  <a:pt x="0" y="0"/>
                </a:moveTo>
                <a:lnTo>
                  <a:pt x="22402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83179" y="6802501"/>
            <a:ext cx="220726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867535" algn="l"/>
              </a:tabLst>
            </a:pPr>
            <a:r>
              <a:rPr dirty="0" sz="1200" spc="-20">
                <a:latin typeface="Cambria Math"/>
                <a:cs typeface="Cambria Math"/>
              </a:rPr>
              <a:t> </a:t>
            </a:r>
            <a:r>
              <a:rPr dirty="0" sz="1200" spc="-70">
                <a:latin typeface="Cambria Math"/>
                <a:cs typeface="Cambria Math"/>
              </a:rPr>
              <a:t> </a:t>
            </a:r>
            <a:r>
              <a:rPr dirty="0" sz="1200" spc="495">
                <a:latin typeface="Cambria Math"/>
                <a:cs typeface="Cambria Math"/>
              </a:rPr>
              <a:t>   </a:t>
            </a:r>
            <a:r>
              <a:rPr dirty="0" sz="1200" spc="50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32810" y="8304783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706627" y="7200645"/>
            <a:ext cx="5695315" cy="2192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10">
                <a:latin typeface="Times New Roman"/>
                <a:cs typeface="Times New Roman"/>
              </a:rPr>
              <a:t>If </a:t>
            </a:r>
            <a:r>
              <a:rPr dirty="0" sz="1200" spc="-5">
                <a:latin typeface="Times New Roman"/>
                <a:cs typeface="Times New Roman"/>
              </a:rPr>
              <a:t>organic </a:t>
            </a:r>
            <a:r>
              <a:rPr dirty="0" sz="1200">
                <a:latin typeface="Times New Roman"/>
                <a:cs typeface="Times New Roman"/>
              </a:rPr>
              <a:t>matter is present in a </a:t>
            </a:r>
            <a:r>
              <a:rPr dirty="0" sz="1200" spc="-5">
                <a:latin typeface="Times New Roman"/>
                <a:cs typeface="Times New Roman"/>
              </a:rPr>
              <a:t>soil, </a:t>
            </a:r>
            <a:r>
              <a:rPr dirty="0" sz="1200">
                <a:latin typeface="Times New Roman"/>
                <a:cs typeface="Times New Roman"/>
              </a:rPr>
              <a:t>it may oxidize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decompose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110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±5°C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lvl="1" marL="12700" marR="161290">
              <a:lnSpc>
                <a:spcPts val="1370"/>
              </a:lnSpc>
              <a:buClr>
                <a:srgbClr val="C00000"/>
              </a:buClr>
              <a:buFont typeface="Cambria"/>
              <a:buAutoNum type="arabicPeriod" startAt="3"/>
              <a:tabLst>
                <a:tab pos="283210" algn="l"/>
              </a:tabLst>
            </a:pPr>
            <a:r>
              <a:rPr dirty="0" sz="1300" spc="-10" b="1">
                <a:solidFill>
                  <a:srgbClr val="C00000"/>
                </a:solidFill>
                <a:latin typeface="Cambria"/>
                <a:cs typeface="Cambria"/>
              </a:rPr>
              <a:t>V</a:t>
            </a:r>
            <a:r>
              <a:rPr dirty="0" sz="1300" spc="-10" b="1">
                <a:solidFill>
                  <a:srgbClr val="C00000"/>
                </a:solidFill>
                <a:latin typeface="Cambria"/>
                <a:cs typeface="Cambria"/>
              </a:rPr>
              <a:t>oid </a:t>
            </a:r>
            <a:r>
              <a:rPr dirty="0" sz="1300" b="1">
                <a:solidFill>
                  <a:srgbClr val="C00000"/>
                </a:solidFill>
                <a:latin typeface="Cambria"/>
                <a:cs typeface="Cambria"/>
              </a:rPr>
              <a:t>ratio </a:t>
            </a:r>
            <a:r>
              <a:rPr dirty="0" sz="1300" spc="-10" b="1">
                <a:solidFill>
                  <a:srgbClr val="C00000"/>
                </a:solidFill>
                <a:latin typeface="Cambria"/>
                <a:cs typeface="Cambria"/>
              </a:rPr>
              <a:t>(e)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of the volume of void </a:t>
            </a:r>
            <a:r>
              <a:rPr dirty="0" sz="1200" spc="-5">
                <a:latin typeface="Times New Roman"/>
                <a:cs typeface="Times New Roman"/>
              </a:rPr>
              <a:t>space </a:t>
            </a:r>
            <a:r>
              <a:rPr dirty="0" sz="1200">
                <a:latin typeface="Times New Roman"/>
                <a:cs typeface="Times New Roman"/>
              </a:rPr>
              <a:t>to the volume of </a:t>
            </a:r>
            <a:r>
              <a:rPr dirty="0" sz="1200" spc="-5">
                <a:latin typeface="Times New Roman"/>
                <a:cs typeface="Times New Roman"/>
              </a:rPr>
              <a:t>solids. Void  ratio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usually expressed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decimal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quantity:</a:t>
            </a:r>
            <a:endParaRPr sz="1200">
              <a:latin typeface="Times New Roman"/>
              <a:cs typeface="Times New Roman"/>
            </a:endParaRPr>
          </a:p>
          <a:p>
            <a:pPr algn="ctr" marR="1087755">
              <a:lnSpc>
                <a:spcPct val="100000"/>
              </a:lnSpc>
              <a:spcBef>
                <a:spcPts val="985"/>
              </a:spcBef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54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  <a:p>
            <a:pPr marL="1915160">
              <a:lnSpc>
                <a:spcPct val="100000"/>
              </a:lnSpc>
              <a:spcBef>
                <a:spcPts val="910"/>
              </a:spcBef>
              <a:tabLst>
                <a:tab pos="4085590" algn="l"/>
              </a:tabLst>
            </a:pP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10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marL="2242820">
              <a:lnSpc>
                <a:spcPct val="100000"/>
              </a:lnSpc>
              <a:spcBef>
                <a:spcPts val="805"/>
              </a:spcBef>
            </a:pP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1200">
                <a:latin typeface="Times New Roman"/>
                <a:cs typeface="Times New Roman"/>
              </a:rPr>
              <a:t>0&lt; </a:t>
            </a:r>
            <a:r>
              <a:rPr dirty="0" sz="1200" i="1">
                <a:latin typeface="Times New Roman"/>
                <a:cs typeface="Times New Roman"/>
              </a:rPr>
              <a:t>e </a:t>
            </a:r>
            <a:r>
              <a:rPr dirty="0" sz="1200">
                <a:latin typeface="Times New Roman"/>
                <a:cs typeface="Times New Roman"/>
              </a:rPr>
              <a:t>&lt;</a:t>
            </a:r>
            <a:r>
              <a:rPr dirty="0" sz="1200" spc="-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∞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50">
              <a:latin typeface="Times New Roman"/>
              <a:cs typeface="Times New Roman"/>
            </a:endParaRPr>
          </a:p>
          <a:p>
            <a:pPr lvl="1" marL="12700" marR="5080">
              <a:lnSpc>
                <a:spcPts val="1370"/>
              </a:lnSpc>
              <a:buClr>
                <a:srgbClr val="C00000"/>
              </a:buClr>
              <a:buFont typeface="Cambria"/>
              <a:buAutoNum type="arabicPeriod" startAt="4"/>
              <a:tabLst>
                <a:tab pos="283210" algn="l"/>
              </a:tabLst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P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orosity </a:t>
            </a:r>
            <a:r>
              <a:rPr dirty="0" sz="1300" b="1">
                <a:solidFill>
                  <a:srgbClr val="C00000"/>
                </a:solidFill>
                <a:latin typeface="Cambria"/>
                <a:cs typeface="Cambria"/>
              </a:rPr>
              <a:t>(n)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of the volume of voids to the total </a:t>
            </a:r>
            <a:r>
              <a:rPr dirty="0" sz="1200" spc="-5">
                <a:latin typeface="Times New Roman"/>
                <a:cs typeface="Times New Roman"/>
              </a:rPr>
              <a:t>volume. </a:t>
            </a:r>
            <a:r>
              <a:rPr dirty="0" sz="1200">
                <a:latin typeface="Times New Roman"/>
                <a:cs typeface="Times New Roman"/>
              </a:rPr>
              <a:t>Porosity is usually  </a:t>
            </a:r>
            <a:r>
              <a:rPr dirty="0" sz="1200" spc="-5">
                <a:latin typeface="Times New Roman"/>
                <a:cs typeface="Times New Roman"/>
              </a:rPr>
              <a:t>expressed as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percentage:</a:t>
            </a:r>
            <a:endParaRPr sz="1200">
              <a:latin typeface="Times New Roman"/>
              <a:cs typeface="Times New Roman"/>
            </a:endParaRPr>
          </a:p>
          <a:p>
            <a:pPr algn="ctr" marR="1075690">
              <a:lnSpc>
                <a:spcPct val="100000"/>
              </a:lnSpc>
              <a:spcBef>
                <a:spcPts val="985"/>
              </a:spcBef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54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53639" y="9390888"/>
            <a:ext cx="12065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84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8907" y="9397745"/>
            <a:ext cx="155575" cy="0"/>
          </a:xfrm>
          <a:custGeom>
            <a:avLst/>
            <a:gdLst/>
            <a:ahLst/>
            <a:cxnLst/>
            <a:rect l="l" t="t" r="r" b="b"/>
            <a:pathLst>
              <a:path w="155575" h="0">
                <a:moveTo>
                  <a:pt x="0" y="0"/>
                </a:moveTo>
                <a:lnTo>
                  <a:pt x="1554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603119" y="9441179"/>
            <a:ext cx="253365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193290" algn="l"/>
              </a:tabLst>
            </a:pPr>
            <a:r>
              <a:rPr dirty="0" sz="1200" spc="420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6627" y="9531095"/>
            <a:ext cx="539750" cy="1981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0&lt; </a:t>
            </a:r>
            <a:r>
              <a:rPr dirty="0" sz="1200" i="1">
                <a:latin typeface="Times New Roman"/>
                <a:cs typeface="Times New Roman"/>
              </a:rPr>
              <a:t>n </a:t>
            </a:r>
            <a:r>
              <a:rPr dirty="0" sz="1200">
                <a:latin typeface="Times New Roman"/>
                <a:cs typeface="Times New Roman"/>
              </a:rPr>
              <a:t>&lt;</a:t>
            </a:r>
            <a:r>
              <a:rPr dirty="0" sz="1200" spc="-1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98244" y="541019"/>
            <a:ext cx="4334129" cy="2116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39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08630" y="1275841"/>
            <a:ext cx="27241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20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701040"/>
            <a:ext cx="3260090" cy="5060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Porosity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void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expressions</a:t>
            </a:r>
            <a:endParaRPr sz="1200">
              <a:latin typeface="Times New Roman"/>
              <a:cs typeface="Times New Roman"/>
            </a:endParaRPr>
          </a:p>
          <a:p>
            <a:pPr algn="r" marR="907415">
              <a:lnSpc>
                <a:spcPct val="100000"/>
              </a:lnSpc>
              <a:spcBef>
                <a:spcPts val="969"/>
              </a:spcBef>
            </a:pP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42895" y="1232407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878704" y="1275841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08630" y="1717802"/>
            <a:ext cx="26162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10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30195" y="1377950"/>
            <a:ext cx="368300" cy="2711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algn="ctr" marR="3175">
              <a:lnSpc>
                <a:spcPct val="100000"/>
              </a:lnSpc>
              <a:spcBef>
                <a:spcPts val="560"/>
              </a:spcBef>
            </a:pPr>
            <a:r>
              <a:rPr dirty="0" sz="1200" spc="42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32226" y="1674367"/>
            <a:ext cx="356870" cy="0"/>
          </a:xfrm>
          <a:custGeom>
            <a:avLst/>
            <a:gdLst/>
            <a:ahLst/>
            <a:cxnLst/>
            <a:rect l="l" t="t" r="r" b="b"/>
            <a:pathLst>
              <a:path w="356869" h="0">
                <a:moveTo>
                  <a:pt x="0" y="0"/>
                </a:moveTo>
                <a:lnTo>
                  <a:pt x="3566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878704" y="1717802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1819909"/>
            <a:ext cx="5716905" cy="911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25345">
              <a:lnSpc>
                <a:spcPct val="100000"/>
              </a:lnSpc>
            </a:pP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2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Prove </a:t>
            </a:r>
            <a:r>
              <a:rPr dirty="0" sz="1200" spc="-5">
                <a:latin typeface="Times New Roman"/>
                <a:cs typeface="Times New Roman"/>
              </a:rPr>
              <a:t>Equations </a:t>
            </a:r>
            <a:r>
              <a:rPr dirty="0" sz="1200">
                <a:latin typeface="Times New Roman"/>
                <a:cs typeface="Times New Roman"/>
              </a:rPr>
              <a:t>3.7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3.8 ?</a:t>
            </a:r>
            <a:r>
              <a:rPr dirty="0" sz="1200" spc="254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H.W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5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3.5 Specific gravity </a:t>
            </a:r>
            <a:r>
              <a:rPr dirty="0" sz="1200" b="1">
                <a:latin typeface="Bodoni MT"/>
                <a:cs typeface="Bodoni MT"/>
              </a:rPr>
              <a:t>(Gs) </a:t>
            </a:r>
            <a:r>
              <a:rPr dirty="0" sz="1200" spc="-5">
                <a:latin typeface="Times New Roman"/>
                <a:cs typeface="Times New Roman"/>
              </a:rPr>
              <a:t>is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the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solids to 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water  of </a:t>
            </a:r>
            <a:r>
              <a:rPr dirty="0" sz="1200" spc="-5">
                <a:latin typeface="Times New Roman"/>
                <a:cs typeface="Times New Roman"/>
              </a:rPr>
              <a:t>equal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volume: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7879" y="2974213"/>
            <a:ext cx="7810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22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80486" y="2815081"/>
            <a:ext cx="18161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10967" y="2828797"/>
            <a:ext cx="12065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84" u="sng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893186" y="2861563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862198" y="3105022"/>
            <a:ext cx="217804" cy="2127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  <a:p>
            <a:pPr marL="60960">
              <a:lnSpc>
                <a:spcPct val="100000"/>
              </a:lnSpc>
              <a:spcBef>
                <a:spcPts val="105"/>
              </a:spcBef>
            </a:pPr>
            <a:r>
              <a:rPr dirty="0" sz="1200" spc="484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874898" y="3151504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89427" y="3008248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5" h="0">
                <a:moveTo>
                  <a:pt x="0" y="0"/>
                </a:moveTo>
                <a:lnTo>
                  <a:pt x="16306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501010" y="2935477"/>
            <a:ext cx="1120775" cy="163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187960">
              <a:lnSpc>
                <a:spcPct val="100000"/>
              </a:lnSpc>
            </a:pP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5"/>
              </a:spcBef>
              <a:tabLst>
                <a:tab pos="632460" algn="l"/>
                <a:tab pos="993775" algn="l"/>
              </a:tabLst>
            </a:pPr>
            <a:r>
              <a:rPr dirty="0" sz="1200" spc="490">
                <a:latin typeface="Cambria Math"/>
                <a:cs typeface="Cambria Math"/>
              </a:rPr>
              <a:t> </a:t>
            </a:r>
            <a:r>
              <a:rPr dirty="0" sz="1200" spc="490">
                <a:latin typeface="Cambria Math"/>
                <a:cs typeface="Cambria Math"/>
              </a:rPr>
              <a:t>  </a:t>
            </a:r>
            <a:r>
              <a:rPr dirty="0" sz="1200" spc="-5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30878" y="2935477"/>
            <a:ext cx="182245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50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76727" y="3153790"/>
            <a:ext cx="695325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07034" algn="l"/>
              </a:tabLst>
            </a:pP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	</a:t>
            </a: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419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684142" y="3008248"/>
            <a:ext cx="283845" cy="0"/>
          </a:xfrm>
          <a:custGeom>
            <a:avLst/>
            <a:gdLst/>
            <a:ahLst/>
            <a:cxnLst/>
            <a:rect l="l" t="t" r="r" b="b"/>
            <a:pathLst>
              <a:path w="283845" h="0">
                <a:moveTo>
                  <a:pt x="0" y="0"/>
                </a:moveTo>
                <a:lnTo>
                  <a:pt x="2837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4886325" y="3051682"/>
            <a:ext cx="35242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6627" y="3631818"/>
            <a:ext cx="2218690" cy="2089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273" sz="1950" spc="-7" b="1">
                <a:solidFill>
                  <a:srgbClr val="C00000"/>
                </a:solidFill>
                <a:latin typeface="Cambria"/>
                <a:cs typeface="Cambria"/>
              </a:rPr>
              <a:t>3.6 Mass Specific gravity</a:t>
            </a:r>
            <a:r>
              <a:rPr dirty="0" baseline="4273" sz="1950" spc="-15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baseline="4629" sz="1800" spc="-7" b="1">
                <a:latin typeface="Bodoni MT"/>
                <a:cs typeface="Bodoni MT"/>
              </a:rPr>
              <a:t>(G</a:t>
            </a:r>
            <a:r>
              <a:rPr dirty="0" sz="800" spc="-5" b="1">
                <a:latin typeface="Bodoni MT"/>
                <a:cs typeface="Bodoni MT"/>
              </a:rPr>
              <a:t>m</a:t>
            </a:r>
            <a:r>
              <a:rPr dirty="0" baseline="4629" sz="1800" spc="-7" b="1">
                <a:latin typeface="Bodoni MT"/>
                <a:cs typeface="Bodoni MT"/>
              </a:rPr>
              <a:t>)</a:t>
            </a:r>
            <a:endParaRPr baseline="4629" sz="1800">
              <a:latin typeface="Bodoni MT"/>
              <a:cs typeface="Bodoni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406523" y="4742052"/>
            <a:ext cx="12700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6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6627" y="3975227"/>
            <a:ext cx="6327140" cy="796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10000"/>
              </a:lnSpc>
            </a:pP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‘Mass specific gravity’ </a:t>
            </a:r>
            <a:r>
              <a:rPr dirty="0" sz="1200">
                <a:latin typeface="Times New Roman"/>
                <a:cs typeface="Times New Roman"/>
              </a:rPr>
              <a:t>of a soil may be </a:t>
            </a:r>
            <a:r>
              <a:rPr dirty="0" sz="1200" spc="-5">
                <a:latin typeface="Times New Roman"/>
                <a:cs typeface="Times New Roman"/>
              </a:rPr>
              <a:t>defined as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ratio </a:t>
            </a:r>
            <a:r>
              <a:rPr dirty="0" sz="1200">
                <a:latin typeface="Times New Roman"/>
                <a:cs typeface="Times New Roman"/>
              </a:rPr>
              <a:t>of mass or bulk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to  the 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water </a:t>
            </a:r>
            <a:r>
              <a:rPr dirty="0" sz="1200" spc="-5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standard </a:t>
            </a:r>
            <a:r>
              <a:rPr dirty="0" sz="1200">
                <a:latin typeface="Times New Roman"/>
                <a:cs typeface="Times New Roman"/>
              </a:rPr>
              <a:t>temperature </a:t>
            </a:r>
            <a:r>
              <a:rPr dirty="0" sz="1200" spc="-5">
                <a:latin typeface="Times New Roman"/>
                <a:cs typeface="Times New Roman"/>
              </a:rPr>
              <a:t>(4°C). </a:t>
            </a:r>
            <a:r>
              <a:rPr dirty="0" sz="1200">
                <a:latin typeface="Times New Roman"/>
                <a:cs typeface="Times New Roman"/>
              </a:rPr>
              <a:t>This is </a:t>
            </a:r>
            <a:r>
              <a:rPr dirty="0" sz="1200" spc="-5">
                <a:latin typeface="Times New Roman"/>
                <a:cs typeface="Times New Roman"/>
              </a:rPr>
              <a:t>denoted </a:t>
            </a:r>
            <a:r>
              <a:rPr dirty="0" sz="1200" spc="5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 letter </a:t>
            </a:r>
            <a:r>
              <a:rPr dirty="0" sz="1200" spc="-5">
                <a:latin typeface="Times New Roman"/>
                <a:cs typeface="Times New Roman"/>
              </a:rPr>
              <a:t>symbol </a:t>
            </a:r>
            <a:r>
              <a:rPr dirty="0" sz="1200" spc="-5" i="1">
                <a:latin typeface="Times New Roman"/>
                <a:cs typeface="Times New Roman"/>
              </a:rPr>
              <a:t>G</a:t>
            </a:r>
            <a:r>
              <a:rPr dirty="0" baseline="-10416" sz="1200" spc="-7" i="1">
                <a:latin typeface="Times New Roman"/>
                <a:cs typeface="Times New Roman"/>
              </a:rPr>
              <a:t>m </a:t>
            </a:r>
            <a:r>
              <a:rPr dirty="0" sz="1200">
                <a:latin typeface="Times New Roman"/>
                <a:cs typeface="Times New Roman"/>
              </a:rPr>
              <a:t>and  is </a:t>
            </a:r>
            <a:r>
              <a:rPr dirty="0" sz="1200" spc="-5">
                <a:latin typeface="Times New Roman"/>
                <a:cs typeface="Times New Roman"/>
              </a:rPr>
              <a:t>given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by:</a:t>
            </a:r>
            <a:endParaRPr sz="1200">
              <a:latin typeface="Times New Roman"/>
              <a:cs typeface="Times New Roman"/>
            </a:endParaRPr>
          </a:p>
          <a:p>
            <a:pPr marL="2035175">
              <a:lnSpc>
                <a:spcPct val="100000"/>
              </a:lnSpc>
              <a:spcBef>
                <a:spcPts val="985"/>
              </a:spcBef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14370" y="4769230"/>
            <a:ext cx="1054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65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79902" y="4844160"/>
            <a:ext cx="11430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5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727070" y="4776088"/>
            <a:ext cx="163195" cy="0"/>
          </a:xfrm>
          <a:custGeom>
            <a:avLst/>
            <a:gdLst/>
            <a:ahLst/>
            <a:cxnLst/>
            <a:rect l="l" t="t" r="r" b="b"/>
            <a:pathLst>
              <a:path w="163194" h="0">
                <a:moveTo>
                  <a:pt x="0" y="0"/>
                </a:moveTo>
                <a:lnTo>
                  <a:pt x="163068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2319654" y="4667122"/>
            <a:ext cx="310070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251460" algn="l"/>
                <a:tab pos="2676525" algn="l"/>
              </a:tabLst>
            </a:pPr>
            <a:r>
              <a:rPr dirty="0" sz="1200" spc="490">
                <a:latin typeface="Cambria Math"/>
                <a:cs typeface="Cambria Math"/>
              </a:rPr>
              <a:t> </a:t>
            </a:r>
            <a:r>
              <a:rPr dirty="0" sz="1200" spc="490">
                <a:latin typeface="Cambria Math"/>
                <a:cs typeface="Cambria Math"/>
              </a:rPr>
              <a:t>	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06627" y="5163692"/>
            <a:ext cx="6327140" cy="727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4273" sz="1950" spc="-7" b="1">
                <a:solidFill>
                  <a:srgbClr val="C00000"/>
                </a:solidFill>
                <a:latin typeface="Cambria"/>
                <a:cs typeface="Cambria"/>
              </a:rPr>
              <a:t>3.7 Degree </a:t>
            </a:r>
            <a:r>
              <a:rPr dirty="0" baseline="4273" sz="1950" spc="-15" b="1">
                <a:solidFill>
                  <a:srgbClr val="C00000"/>
                </a:solidFill>
                <a:latin typeface="Cambria"/>
                <a:cs typeface="Cambria"/>
              </a:rPr>
              <a:t>of </a:t>
            </a:r>
            <a:r>
              <a:rPr dirty="0" baseline="4273" sz="1950" spc="-7" b="1">
                <a:solidFill>
                  <a:srgbClr val="C00000"/>
                </a:solidFill>
                <a:latin typeface="Cambria"/>
                <a:cs typeface="Cambria"/>
              </a:rPr>
              <a:t>saturation </a:t>
            </a:r>
            <a:r>
              <a:rPr dirty="0" baseline="4273" sz="195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baseline="4629" sz="1800" spc="-7" b="1">
                <a:latin typeface="Bodoni MT"/>
                <a:cs typeface="Bodoni MT"/>
              </a:rPr>
              <a:t>(S</a:t>
            </a:r>
            <a:r>
              <a:rPr dirty="0" sz="800" spc="-5" b="1">
                <a:latin typeface="Bodoni MT"/>
                <a:cs typeface="Bodoni MT"/>
              </a:rPr>
              <a:t>r</a:t>
            </a:r>
            <a:r>
              <a:rPr dirty="0" baseline="4629" sz="1800" spc="-7" b="1">
                <a:latin typeface="Bodoni MT"/>
                <a:cs typeface="Bodoni MT"/>
              </a:rPr>
              <a:t>)</a:t>
            </a:r>
            <a:endParaRPr baseline="4629" sz="1800">
              <a:latin typeface="Bodoni MT"/>
              <a:cs typeface="Bodoni MT"/>
            </a:endParaRPr>
          </a:p>
          <a:p>
            <a:pPr marL="12700" marR="5080">
              <a:lnSpc>
                <a:spcPts val="1380"/>
              </a:lnSpc>
              <a:spcBef>
                <a:spcPts val="1320"/>
              </a:spcBef>
            </a:pPr>
            <a:r>
              <a:rPr dirty="0" sz="1200" spc="-5">
                <a:latin typeface="Times New Roman"/>
                <a:cs typeface="Times New Roman"/>
              </a:rPr>
              <a:t>Degree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saturation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i="1">
                <a:latin typeface="Times New Roman"/>
                <a:cs typeface="Times New Roman"/>
              </a:rPr>
              <a:t>S</a:t>
            </a:r>
            <a:r>
              <a:rPr dirty="0" baseline="-10416" sz="1200" i="1">
                <a:latin typeface="Times New Roman"/>
                <a:cs typeface="Times New Roman"/>
              </a:rPr>
              <a:t>r</a:t>
            </a:r>
            <a:r>
              <a:rPr dirty="0" sz="1200">
                <a:latin typeface="Times New Roman"/>
                <a:cs typeface="Times New Roman"/>
              </a:rPr>
              <a:t>) is the </a:t>
            </a:r>
            <a:r>
              <a:rPr dirty="0" sz="1200" spc="-5">
                <a:latin typeface="Times New Roman"/>
                <a:cs typeface="Times New Roman"/>
              </a:rPr>
              <a:t>ratio, often expressed 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percentage,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volume 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to the  volume of</a:t>
            </a:r>
            <a:r>
              <a:rPr dirty="0" sz="1200" spc="-10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voids: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382139" y="6043802"/>
            <a:ext cx="8318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260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21991" y="6145910"/>
            <a:ext cx="8699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290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660014" y="6077838"/>
            <a:ext cx="157480" cy="0"/>
          </a:xfrm>
          <a:custGeom>
            <a:avLst/>
            <a:gdLst/>
            <a:ahLst/>
            <a:cxnLst/>
            <a:rect l="l" t="t" r="r" b="b"/>
            <a:pathLst>
              <a:path w="157480" h="0">
                <a:moveTo>
                  <a:pt x="0" y="0"/>
                </a:moveTo>
                <a:lnTo>
                  <a:pt x="156972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307463" y="6121272"/>
            <a:ext cx="67754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50545" algn="l"/>
              </a:tabLst>
            </a:pPr>
            <a:r>
              <a:rPr dirty="0" sz="1200" spc="370">
                <a:latin typeface="Cambria Math"/>
                <a:cs typeface="Cambria Math"/>
              </a:rPr>
              <a:t> </a:t>
            </a:r>
            <a:r>
              <a:rPr dirty="0" sz="1200" spc="370">
                <a:latin typeface="Cambria Math"/>
                <a:cs typeface="Cambria Math"/>
              </a:rPr>
              <a:t>  </a:t>
            </a:r>
            <a:r>
              <a:rPr dirty="0" sz="1200" spc="1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47314" y="5853048"/>
            <a:ext cx="63309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	</a:t>
            </a:r>
            <a:r>
              <a:rPr dirty="0" sz="1200" spc="555">
                <a:latin typeface="Cambria Math"/>
                <a:cs typeface="Cambria Math"/>
              </a:rPr>
              <a:t> </a:t>
            </a:r>
            <a:r>
              <a:rPr dirty="0" sz="1200" spc="480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61030" y="6223380"/>
            <a:ext cx="53276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43865" algn="l"/>
              </a:tabLst>
            </a:pPr>
            <a:r>
              <a:rPr dirty="0" sz="1200" spc="484">
                <a:latin typeface="Cambria Math"/>
                <a:cs typeface="Cambria Math"/>
              </a:rPr>
              <a:t> </a:t>
            </a:r>
            <a:r>
              <a:rPr dirty="0" sz="1200" spc="484">
                <a:latin typeface="Cambria Math"/>
                <a:cs typeface="Cambria Math"/>
              </a:rPr>
              <a:t>	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015107" y="6077838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 h="0">
                <a:moveTo>
                  <a:pt x="0" y="0"/>
                </a:moveTo>
                <a:lnTo>
                  <a:pt x="260604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3522090" y="5968872"/>
            <a:ext cx="17843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82592" y="5968872"/>
            <a:ext cx="69532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20">
                <a:latin typeface="Cambria Math"/>
                <a:cs typeface="Cambria Math"/>
              </a:rPr>
              <a:t> </a:t>
            </a:r>
            <a:r>
              <a:rPr dirty="0" baseline="-16339" sz="1275" spc="502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8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555">
                <a:latin typeface="Cambria Math"/>
                <a:cs typeface="Cambria Math"/>
              </a:rPr>
              <a:t> </a:t>
            </a:r>
            <a:r>
              <a:rPr dirty="0" sz="1200" spc="480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96053" y="5968872"/>
            <a:ext cx="4368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06627" y="6421500"/>
            <a:ext cx="143192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Times New Roman"/>
                <a:cs typeface="Times New Roman"/>
              </a:rPr>
              <a:t>Prove that                 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?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03957" y="6432168"/>
            <a:ext cx="340995" cy="178435"/>
          </a:xfrm>
          <a:prstGeom prst="rect">
            <a:avLst/>
          </a:prstGeom>
          <a:solidFill>
            <a:srgbClr val="D2D2D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5"/>
              </a:lnSpc>
            </a:pPr>
            <a:r>
              <a:rPr dirty="0" sz="1200" spc="-5">
                <a:latin typeface="Times New Roman"/>
                <a:cs typeface="Times New Roman"/>
              </a:rPr>
              <a:t>H</a:t>
            </a:r>
            <a:r>
              <a:rPr dirty="0" sz="1200" spc="-15">
                <a:latin typeface="Times New Roman"/>
                <a:cs typeface="Times New Roman"/>
              </a:rPr>
              <a:t>.</a:t>
            </a:r>
            <a:r>
              <a:rPr dirty="0" sz="1200" spc="5">
                <a:latin typeface="Times New Roman"/>
                <a:cs typeface="Times New Roman"/>
              </a:rPr>
              <a:t>W</a:t>
            </a:r>
            <a:r>
              <a:rPr dirty="0" sz="120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6627" y="6802501"/>
            <a:ext cx="6325870" cy="361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380"/>
              </a:lnSpc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3.8 Unit weight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per unit </a:t>
            </a:r>
            <a:r>
              <a:rPr dirty="0" sz="1200" spc="-5">
                <a:latin typeface="Times New Roman"/>
                <a:cs typeface="Times New Roman"/>
              </a:rPr>
              <a:t>volume. The term </a:t>
            </a:r>
            <a:r>
              <a:rPr dirty="0" sz="1200">
                <a:latin typeface="Times New Roman"/>
                <a:cs typeface="Times New Roman"/>
              </a:rPr>
              <a:t>bulk (total) unit </a:t>
            </a:r>
            <a:r>
              <a:rPr dirty="0" sz="1200" spc="-5">
                <a:latin typeface="Times New Roman"/>
                <a:cs typeface="Times New Roman"/>
              </a:rPr>
              <a:t>weight (γ</a:t>
            </a:r>
            <a:r>
              <a:rPr dirty="0" baseline="-10416" sz="1200" spc="-7">
                <a:latin typeface="Times New Roman"/>
                <a:cs typeface="Times New Roman"/>
              </a:rPr>
              <a:t>t</a:t>
            </a:r>
            <a:r>
              <a:rPr dirty="0" sz="1200" spc="-5">
                <a:latin typeface="Times New Roman"/>
                <a:cs typeface="Times New Roman"/>
              </a:rPr>
              <a:t>) will </a:t>
            </a:r>
            <a:r>
              <a:rPr dirty="0" sz="1200">
                <a:latin typeface="Times New Roman"/>
                <a:cs typeface="Times New Roman"/>
              </a:rPr>
              <a:t>be  </a:t>
            </a:r>
            <a:r>
              <a:rPr dirty="0" sz="1200" spc="-5">
                <a:latin typeface="Times New Roman"/>
                <a:cs typeface="Times New Roman"/>
              </a:rPr>
              <a:t>devoted </a:t>
            </a:r>
            <a:r>
              <a:rPr dirty="0" sz="1200">
                <a:latin typeface="Times New Roman"/>
                <a:cs typeface="Times New Roman"/>
              </a:rPr>
              <a:t>to unit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weight: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2597530" y="7503159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2253742" y="7430769"/>
            <a:ext cx="1243965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3535">
              <a:lnSpc>
                <a:spcPct val="100000"/>
              </a:lnSpc>
              <a:tabLst>
                <a:tab pos="692150" algn="l"/>
              </a:tabLst>
            </a:pPr>
            <a:r>
              <a:rPr dirty="0" sz="1200" spc="875">
                <a:latin typeface="Cambria Math"/>
                <a:cs typeface="Cambria Math"/>
              </a:rPr>
              <a:t> </a:t>
            </a:r>
            <a:r>
              <a:rPr dirty="0" sz="1200" spc="875">
                <a:latin typeface="Cambria Math"/>
                <a:cs typeface="Cambria Math"/>
              </a:rPr>
              <a:t>	</a:t>
            </a: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6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44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-10">
                <a:latin typeface="Cambria Math"/>
                <a:cs typeface="Cambria Math"/>
              </a:rPr>
              <a:t> </a:t>
            </a:r>
            <a:r>
              <a:rPr dirty="0" baseline="-37037" sz="1800" spc="727">
                <a:latin typeface="Cambria Math"/>
                <a:cs typeface="Cambria Math"/>
              </a:rPr>
              <a:t> </a:t>
            </a:r>
            <a:r>
              <a:rPr dirty="0" baseline="-37037" sz="1800">
                <a:latin typeface="Cambria Math"/>
                <a:cs typeface="Cambria Math"/>
              </a:rPr>
              <a:t> </a:t>
            </a:r>
            <a:r>
              <a:rPr dirty="0" baseline="-37037" sz="1800" spc="7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91739" y="7648702"/>
            <a:ext cx="422909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84">
                <a:latin typeface="Cambria Math"/>
                <a:cs typeface="Cambria Math"/>
              </a:rPr>
              <a:t> </a:t>
            </a:r>
            <a:r>
              <a:rPr dirty="0" sz="1200" spc="484">
                <a:latin typeface="Cambria Math"/>
                <a:cs typeface="Cambria Math"/>
              </a:rPr>
              <a:t> </a:t>
            </a:r>
            <a:r>
              <a:rPr dirty="0" sz="1200" spc="-70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84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52698" y="7679181"/>
            <a:ext cx="388620" cy="36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4325" algn="l"/>
              </a:tabLst>
            </a:pPr>
            <a:r>
              <a:rPr dirty="0" sz="850" spc="225">
                <a:latin typeface="Cambria Math"/>
                <a:cs typeface="Cambria Math"/>
              </a:rPr>
              <a:t> </a:t>
            </a:r>
            <a:r>
              <a:rPr dirty="0" sz="850" spc="225">
                <a:latin typeface="Cambria Math"/>
                <a:cs typeface="Cambria Math"/>
              </a:rPr>
              <a:t>	</a:t>
            </a:r>
            <a:r>
              <a:rPr dirty="0" sz="850" spc="290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946526" y="7503159"/>
            <a:ext cx="546100" cy="0"/>
          </a:xfrm>
          <a:custGeom>
            <a:avLst/>
            <a:gdLst/>
            <a:ahLst/>
            <a:cxnLst/>
            <a:rect l="l" t="t" r="r" b="b"/>
            <a:pathLst>
              <a:path w="546100" h="0">
                <a:moveTo>
                  <a:pt x="0" y="0"/>
                </a:moveTo>
                <a:lnTo>
                  <a:pt x="5455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5049392" y="7394193"/>
            <a:ext cx="4368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706751" y="7940039"/>
            <a:ext cx="78105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22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96895" y="7775193"/>
            <a:ext cx="1384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2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00526" y="7850123"/>
            <a:ext cx="11430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5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3109595" y="7974075"/>
            <a:ext cx="200025" cy="0"/>
          </a:xfrm>
          <a:custGeom>
            <a:avLst/>
            <a:gdLst/>
            <a:ahLst/>
            <a:cxnLst/>
            <a:rect l="l" t="t" r="r" b="b"/>
            <a:pathLst>
              <a:path w="200025" h="0">
                <a:moveTo>
                  <a:pt x="0" y="0"/>
                </a:moveTo>
                <a:lnTo>
                  <a:pt x="19964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2603119" y="8017509"/>
            <a:ext cx="78359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07390" algn="l"/>
              </a:tabLst>
            </a:pPr>
            <a:r>
              <a:rPr dirty="0" sz="1200" spc="620">
                <a:latin typeface="Cambria Math"/>
                <a:cs typeface="Cambria Math"/>
              </a:rPr>
              <a:t> </a:t>
            </a:r>
            <a:r>
              <a:rPr dirty="0" sz="1200" spc="620">
                <a:latin typeface="Cambria Math"/>
                <a:cs typeface="Cambria Math"/>
              </a:rPr>
              <a:t> </a:t>
            </a:r>
            <a:r>
              <a:rPr dirty="0" sz="1200" spc="-120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123310" y="8324595"/>
            <a:ext cx="129539" cy="0"/>
          </a:xfrm>
          <a:custGeom>
            <a:avLst/>
            <a:gdLst/>
            <a:ahLst/>
            <a:cxnLst/>
            <a:rect l="l" t="t" r="r" b="b"/>
            <a:pathLst>
              <a:path w="129539" h="0">
                <a:moveTo>
                  <a:pt x="0" y="0"/>
                </a:moveTo>
                <a:lnTo>
                  <a:pt x="129539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2273554" y="8093709"/>
            <a:ext cx="105727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26034">
              <a:lnSpc>
                <a:spcPct val="100000"/>
              </a:lnSpc>
              <a:tabLst>
                <a:tab pos="841375" algn="l"/>
              </a:tabLst>
            </a:pPr>
            <a:r>
              <a:rPr dirty="0" baseline="-37037" sz="1800" spc="547">
                <a:latin typeface="Cambria Math"/>
                <a:cs typeface="Cambria Math"/>
              </a:rPr>
              <a:t> </a:t>
            </a:r>
            <a:r>
              <a:rPr dirty="0" baseline="-37037" sz="1800" spc="547">
                <a:latin typeface="Cambria Math"/>
                <a:cs typeface="Cambria Math"/>
              </a:rPr>
              <a:t>	</a:t>
            </a:r>
            <a:r>
              <a:rPr dirty="0" sz="1200" spc="54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  <a:p>
            <a:pPr algn="ctr" marL="3810">
              <a:lnSpc>
                <a:spcPct val="100000"/>
              </a:lnSpc>
              <a:spcBef>
                <a:spcPts val="790"/>
              </a:spcBef>
              <a:tabLst>
                <a:tab pos="764540" algn="l"/>
              </a:tabLst>
            </a:pPr>
            <a:r>
              <a:rPr dirty="0" baseline="-16339" sz="1275" spc="277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r>
              <a:rPr dirty="0" baseline="-16339" sz="1275" spc="2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baseline="-30092" sz="1800" spc="322">
                <a:latin typeface="Cambria Math"/>
                <a:cs typeface="Cambria Math"/>
              </a:rPr>
              <a:t> </a:t>
            </a:r>
            <a:r>
              <a:rPr dirty="0" baseline="-58823" sz="1275" spc="434">
                <a:latin typeface="Cambria Math"/>
                <a:cs typeface="Cambria Math"/>
              </a:rPr>
              <a:t> </a:t>
            </a:r>
            <a:endParaRPr baseline="-58823" sz="1275">
              <a:latin typeface="Cambria Math"/>
              <a:cs typeface="Cambria Math"/>
            </a:endParaRPr>
          </a:p>
          <a:p>
            <a:pPr marL="400050">
              <a:lnSpc>
                <a:spcPct val="100000"/>
              </a:lnSpc>
              <a:spcBef>
                <a:spcPts val="1365"/>
              </a:spcBef>
            </a:pPr>
            <a:r>
              <a:rPr dirty="0" sz="1200" spc="215">
                <a:latin typeface="Cambria Math"/>
                <a:cs typeface="Cambria Math"/>
              </a:rPr>
              <a:t> </a:t>
            </a:r>
            <a:r>
              <a:rPr dirty="0" baseline="-16339" sz="1275" spc="419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35">
                <a:latin typeface="Cambria Math"/>
                <a:cs typeface="Cambria Math"/>
              </a:rPr>
              <a:t> </a:t>
            </a:r>
            <a:r>
              <a:rPr dirty="0" baseline="-27777" sz="1800" spc="322">
                <a:latin typeface="Cambria Math"/>
                <a:cs typeface="Cambria Math"/>
              </a:rPr>
              <a:t> </a:t>
            </a:r>
            <a:r>
              <a:rPr dirty="0" baseline="-55555" sz="1275" spc="487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2615819" y="8150859"/>
            <a:ext cx="756285" cy="0"/>
          </a:xfrm>
          <a:custGeom>
            <a:avLst/>
            <a:gdLst/>
            <a:ahLst/>
            <a:cxnLst/>
            <a:rect l="l" t="t" r="r" b="b"/>
            <a:pathLst>
              <a:path w="756285" h="0">
                <a:moveTo>
                  <a:pt x="0" y="0"/>
                </a:moveTo>
                <a:lnTo>
                  <a:pt x="75590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2191257" y="8756650"/>
            <a:ext cx="864869" cy="2647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2265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-10">
                <a:latin typeface="Cambria Math"/>
                <a:cs typeface="Cambria Math"/>
              </a:rPr>
              <a:t> </a:t>
            </a:r>
            <a:r>
              <a:rPr dirty="0" sz="1200" spc="650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37037" sz="1800" spc="502">
                <a:latin typeface="Cambria Math"/>
                <a:cs typeface="Cambria Math"/>
              </a:rPr>
              <a:t> </a:t>
            </a:r>
            <a:r>
              <a:rPr dirty="0" baseline="35947" sz="1275" spc="277">
                <a:latin typeface="Cambria Math"/>
                <a:cs typeface="Cambria Math"/>
              </a:rPr>
              <a:t> </a:t>
            </a:r>
            <a:r>
              <a:rPr dirty="0" baseline="35947" sz="1275">
                <a:latin typeface="Cambria Math"/>
                <a:cs typeface="Cambria Math"/>
              </a:rPr>
              <a:t> </a:t>
            </a:r>
            <a:r>
              <a:rPr dirty="0" baseline="35947" sz="1275" spc="30">
                <a:latin typeface="Cambria Math"/>
                <a:cs typeface="Cambria Math"/>
              </a:rPr>
              <a:t> </a:t>
            </a:r>
            <a:r>
              <a:rPr dirty="0" baseline="37037" sz="1800" spc="944">
                <a:latin typeface="Cambria Math"/>
                <a:cs typeface="Cambria Math"/>
              </a:rPr>
              <a:t> </a:t>
            </a:r>
            <a:r>
              <a:rPr dirty="0" baseline="37037" sz="1800">
                <a:latin typeface="Cambria Math"/>
                <a:cs typeface="Cambria Math"/>
              </a:rPr>
              <a:t> </a:t>
            </a:r>
            <a:r>
              <a:rPr dirty="0" baseline="37037" sz="1800" spc="-67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5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2533523" y="8829039"/>
            <a:ext cx="509270" cy="0"/>
          </a:xfrm>
          <a:custGeom>
            <a:avLst/>
            <a:gdLst/>
            <a:ahLst/>
            <a:cxnLst/>
            <a:rect l="l" t="t" r="r" b="b"/>
            <a:pathLst>
              <a:path w="509269" h="0">
                <a:moveTo>
                  <a:pt x="0" y="0"/>
                </a:moveTo>
                <a:lnTo>
                  <a:pt x="5090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3122802" y="8872473"/>
            <a:ext cx="32766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434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078348" y="8720073"/>
            <a:ext cx="43815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409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236977" y="9247631"/>
            <a:ext cx="431800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2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(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642742" y="9284207"/>
            <a:ext cx="572135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6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20">
                <a:latin typeface="Cambria Math"/>
                <a:cs typeface="Cambria Math"/>
              </a:rPr>
              <a:t> </a:t>
            </a:r>
            <a:r>
              <a:rPr dirty="0" baseline="-16339" sz="1275" spc="502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744851" y="9502139"/>
            <a:ext cx="366395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-1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655442" y="9356597"/>
            <a:ext cx="548640" cy="0"/>
          </a:xfrm>
          <a:custGeom>
            <a:avLst/>
            <a:gdLst/>
            <a:ahLst/>
            <a:cxnLst/>
            <a:rect l="l" t="t" r="r" b="b"/>
            <a:pathLst>
              <a:path w="548639" h="0">
                <a:moveTo>
                  <a:pt x="0" y="0"/>
                </a:moveTo>
                <a:lnTo>
                  <a:pt x="54864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3192907" y="9247631"/>
            <a:ext cx="27876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0">
                <a:latin typeface="Cambria Math"/>
                <a:cs typeface="Cambria Math"/>
              </a:rPr>
              <a:t>)</a:t>
            </a:r>
            <a:r>
              <a:rPr dirty="0" sz="1200" spc="-80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852666" y="9895710"/>
            <a:ext cx="180975" cy="189865"/>
          </a:xfrm>
          <a:prstGeom prst="rect">
            <a:avLst/>
          </a:prstGeom>
        </p:spPr>
        <p:txBody>
          <a:bodyPr wrap="square" lIns="0" tIns="63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>
                <a:latin typeface="Cambria"/>
                <a:cs typeface="Cambria"/>
              </a:rPr>
              <a:t>40</a:t>
            </a:r>
            <a:endParaRPr sz="1100">
              <a:latin typeface="Cambria"/>
              <a:cs typeface="Cambria"/>
            </a:endParaRPr>
          </a:p>
        </p:txBody>
      </p:sp>
      <p:sp>
        <p:nvSpPr>
          <p:cNvPr id="69" name="object 6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67" name="object 67"/>
          <p:cNvSpPr txBox="1"/>
          <p:nvPr/>
        </p:nvSpPr>
        <p:spPr>
          <a:xfrm>
            <a:off x="5066157" y="9247631"/>
            <a:ext cx="4368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841247"/>
            <a:ext cx="2167255" cy="530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Bodoni MT"/>
                <a:cs typeface="Bodoni MT"/>
              </a:rPr>
              <a:t>Special cases of unit</a:t>
            </a:r>
            <a:r>
              <a:rPr dirty="0" sz="1200" spc="-35" b="1">
                <a:latin typeface="Bodoni MT"/>
                <a:cs typeface="Bodoni MT"/>
              </a:rPr>
              <a:t> </a:t>
            </a:r>
            <a:r>
              <a:rPr dirty="0" sz="1200" spc="-5" b="1">
                <a:latin typeface="Bodoni MT"/>
                <a:cs typeface="Bodoni MT"/>
              </a:rPr>
              <a:t>weight:</a:t>
            </a:r>
            <a:endParaRPr sz="1200">
              <a:latin typeface="Bodoni MT"/>
              <a:cs typeface="Bodoni MT"/>
            </a:endParaRPr>
          </a:p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dirty="0" baseline="5050" sz="1650" spc="-7" b="1">
                <a:solidFill>
                  <a:srgbClr val="006FC0"/>
                </a:solidFill>
                <a:latin typeface="Cambria"/>
                <a:cs typeface="Cambria"/>
              </a:rPr>
              <a:t>3.8.1 </a:t>
            </a:r>
            <a:r>
              <a:rPr dirty="0" baseline="5050" sz="1650" b="1">
                <a:solidFill>
                  <a:srgbClr val="006FC0"/>
                </a:solidFill>
                <a:latin typeface="Cambria"/>
                <a:cs typeface="Cambria"/>
              </a:rPr>
              <a:t>Dry unit </a:t>
            </a:r>
            <a:r>
              <a:rPr dirty="0" baseline="5050" sz="1650" spc="-7" b="1">
                <a:solidFill>
                  <a:srgbClr val="006FC0"/>
                </a:solidFill>
                <a:latin typeface="Cambria"/>
                <a:cs typeface="Cambria"/>
              </a:rPr>
              <a:t>weight       </a:t>
            </a:r>
            <a:r>
              <a:rPr dirty="0" baseline="4629" sz="1800" spc="-7" b="1">
                <a:latin typeface="Bodoni MT"/>
                <a:cs typeface="Bodoni MT"/>
              </a:rPr>
              <a:t>(</a:t>
            </a:r>
            <a:r>
              <a:rPr dirty="0" baseline="4629" sz="1800" spc="-7" b="1" i="1">
                <a:latin typeface="Bodoni MT"/>
                <a:cs typeface="Bodoni MT"/>
              </a:rPr>
              <a:t>S</a:t>
            </a:r>
            <a:r>
              <a:rPr dirty="0" sz="800" spc="-5" b="1" i="1">
                <a:latin typeface="Bodoni MT"/>
                <a:cs typeface="Bodoni MT"/>
              </a:rPr>
              <a:t>r  </a:t>
            </a:r>
            <a:r>
              <a:rPr dirty="0" baseline="4629" sz="1800" b="1">
                <a:latin typeface="Bodoni MT"/>
                <a:cs typeface="Bodoni MT"/>
              </a:rPr>
              <a:t>=</a:t>
            </a:r>
            <a:r>
              <a:rPr dirty="0" baseline="4629" sz="1800" spc="-7" b="1">
                <a:latin typeface="Bodoni MT"/>
                <a:cs typeface="Bodoni MT"/>
              </a:rPr>
              <a:t> 0):</a:t>
            </a:r>
            <a:endParaRPr baseline="4629" sz="1800">
              <a:latin typeface="Bodoni MT"/>
              <a:cs typeface="Bodoni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3158" y="1597405"/>
            <a:ext cx="191135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620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35858" y="1669795"/>
            <a:ext cx="172720" cy="0"/>
          </a:xfrm>
          <a:custGeom>
            <a:avLst/>
            <a:gdLst/>
            <a:ahLst/>
            <a:cxnLst/>
            <a:rect l="l" t="t" r="r" b="b"/>
            <a:pathLst>
              <a:path w="172719" h="0">
                <a:moveTo>
                  <a:pt x="0" y="0"/>
                </a:moveTo>
                <a:lnTo>
                  <a:pt x="1722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732401" y="1560829"/>
            <a:ext cx="43624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6627" y="1713229"/>
            <a:ext cx="4434840" cy="4406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R="189865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532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3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baseline="-37037" sz="1800" spc="727">
                <a:latin typeface="Cambria Math"/>
                <a:cs typeface="Cambria Math"/>
              </a:rPr>
              <a:t> </a:t>
            </a:r>
            <a:endParaRPr baseline="-37037" sz="18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soil,            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w=0% and              </a:t>
            </a:r>
            <a:r>
              <a:rPr dirty="0" sz="1200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Then Equation </a:t>
            </a:r>
            <a:r>
              <a:rPr dirty="0" sz="1200">
                <a:latin typeface="Times New Roman"/>
                <a:cs typeface="Times New Roman"/>
              </a:rPr>
              <a:t>3.13 </a:t>
            </a:r>
            <a:r>
              <a:rPr dirty="0" sz="1200" spc="-5">
                <a:latin typeface="Times New Roman"/>
                <a:cs typeface="Times New Roman"/>
              </a:rPr>
              <a:t>reduces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8798" y="2336545"/>
            <a:ext cx="45275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532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2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(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4579" y="2373121"/>
            <a:ext cx="16510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768219" y="2445511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101467" y="2336545"/>
            <a:ext cx="28003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0">
                <a:latin typeface="Cambria Math"/>
                <a:cs typeface="Cambria Math"/>
              </a:rPr>
              <a:t>)</a:t>
            </a:r>
            <a:r>
              <a:rPr dirty="0" sz="1200" spc="-65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76240" y="2336545"/>
            <a:ext cx="43624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627" y="2591053"/>
            <a:ext cx="2447290" cy="318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indent="2048510">
              <a:lnSpc>
                <a:spcPct val="100000"/>
              </a:lnSpc>
            </a:pP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1200" spc="-5">
                <a:latin typeface="Times New Roman"/>
                <a:cs typeface="Times New Roman"/>
              </a:rPr>
              <a:t>Then Equations </a:t>
            </a:r>
            <a:r>
              <a:rPr dirty="0" sz="1200">
                <a:latin typeface="Times New Roman"/>
                <a:cs typeface="Times New Roman"/>
              </a:rPr>
              <a:t>3.13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3.15 </a:t>
            </a:r>
            <a:r>
              <a:rPr dirty="0" sz="1200" spc="-5">
                <a:latin typeface="Times New Roman"/>
                <a:cs typeface="Times New Roman"/>
              </a:rPr>
              <a:t>results</a:t>
            </a:r>
            <a:r>
              <a:rPr dirty="0" sz="1200" spc="-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45079" y="3121786"/>
            <a:ext cx="149225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01951" y="3237610"/>
            <a:ext cx="989330" cy="149225"/>
          </a:xfrm>
          <a:prstGeom prst="rect">
            <a:avLst/>
          </a:prstGeom>
        </p:spPr>
        <p:txBody>
          <a:bodyPr wrap="square" lIns="0" tIns="1016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466725" algn="l"/>
              </a:tabLst>
            </a:pPr>
            <a:r>
              <a:rPr dirty="0" baseline="37037" sz="1800" spc="502">
                <a:latin typeface="Cambria Math"/>
                <a:cs typeface="Cambria Math"/>
              </a:rPr>
              <a:t> </a:t>
            </a:r>
            <a:r>
              <a:rPr dirty="0" baseline="35947" sz="1275" spc="532">
                <a:latin typeface="Cambria Math"/>
                <a:cs typeface="Cambria Math"/>
              </a:rPr>
              <a:t> </a:t>
            </a:r>
            <a:r>
              <a:rPr dirty="0" baseline="35947" sz="1275">
                <a:latin typeface="Cambria Math"/>
                <a:cs typeface="Cambria Math"/>
              </a:rPr>
              <a:t> </a:t>
            </a:r>
            <a:r>
              <a:rPr dirty="0" baseline="35947" sz="1275" spc="37">
                <a:latin typeface="Cambria Math"/>
                <a:cs typeface="Cambria Math"/>
              </a:rPr>
              <a:t> </a:t>
            </a:r>
            <a:r>
              <a:rPr dirty="0" baseline="37037" sz="1800" spc="944">
                <a:latin typeface="Cambria Math"/>
                <a:cs typeface="Cambria Math"/>
              </a:rPr>
              <a:t> </a:t>
            </a:r>
            <a:r>
              <a:rPr dirty="0" baseline="37037" sz="18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650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68802" y="3194176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 h="0">
                <a:moveTo>
                  <a:pt x="0" y="0"/>
                </a:moveTo>
                <a:lnTo>
                  <a:pt x="5090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901565" y="3085210"/>
            <a:ext cx="43624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6627" y="3790822"/>
            <a:ext cx="1134110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Times New Roman"/>
                <a:cs typeface="Times New Roman"/>
              </a:rPr>
              <a:t>Derive      </a:t>
            </a:r>
            <a:r>
              <a:rPr dirty="0" sz="1200">
                <a:latin typeface="Times New Roman"/>
                <a:cs typeface="Times New Roman"/>
              </a:rPr>
              <a:t>if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 i="1">
                <a:latin typeface="Times New Roman"/>
                <a:cs typeface="Times New Roman"/>
              </a:rPr>
              <a:t>V</a:t>
            </a:r>
            <a:r>
              <a:rPr dirty="0" baseline="-10416" sz="1200" spc="-7" i="1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=1.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41829" y="3801490"/>
            <a:ext cx="330835" cy="180340"/>
          </a:xfrm>
          <a:prstGeom prst="rect">
            <a:avLst/>
          </a:prstGeom>
          <a:solidFill>
            <a:srgbClr val="D2D2D2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55"/>
              </a:lnSpc>
            </a:pPr>
            <a:r>
              <a:rPr dirty="0" sz="1200" spc="-5">
                <a:latin typeface="Times New Roman"/>
                <a:cs typeface="Times New Roman"/>
              </a:rPr>
              <a:t>H.</a:t>
            </a:r>
            <a:r>
              <a:rPr dirty="0" sz="1200">
                <a:latin typeface="Times New Roman"/>
                <a:cs typeface="Times New Roman"/>
              </a:rPr>
              <a:t>W.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6627" y="5310504"/>
            <a:ext cx="2675890" cy="2076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5050" sz="1650" spc="-7" b="1">
                <a:solidFill>
                  <a:srgbClr val="006FC0"/>
                </a:solidFill>
                <a:latin typeface="Cambria"/>
                <a:cs typeface="Cambria"/>
              </a:rPr>
              <a:t>3.8.2  Saturated unit weight           </a:t>
            </a:r>
            <a:r>
              <a:rPr dirty="0" baseline="4629" sz="1800" b="1">
                <a:latin typeface="Bodoni MT"/>
                <a:cs typeface="Bodoni MT"/>
              </a:rPr>
              <a:t>(</a:t>
            </a:r>
            <a:r>
              <a:rPr dirty="0" baseline="4629" sz="1800" b="1" i="1">
                <a:latin typeface="Bodoni MT"/>
                <a:cs typeface="Bodoni MT"/>
              </a:rPr>
              <a:t>S</a:t>
            </a:r>
            <a:r>
              <a:rPr dirty="0" sz="800" b="1" i="1">
                <a:latin typeface="Bodoni MT"/>
                <a:cs typeface="Bodoni MT"/>
              </a:rPr>
              <a:t>r </a:t>
            </a:r>
            <a:r>
              <a:rPr dirty="0" baseline="4629" sz="1800" b="1">
                <a:latin typeface="Bodoni MT"/>
                <a:cs typeface="Bodoni MT"/>
              </a:rPr>
              <a:t>=</a:t>
            </a:r>
            <a:r>
              <a:rPr dirty="0" baseline="4629" sz="1800" spc="-89" b="1">
                <a:latin typeface="Bodoni MT"/>
                <a:cs typeface="Bodoni MT"/>
              </a:rPr>
              <a:t> </a:t>
            </a:r>
            <a:r>
              <a:rPr dirty="0" baseline="4629" sz="1800" spc="-7" b="1">
                <a:latin typeface="Bodoni MT"/>
                <a:cs typeface="Bodoni MT"/>
              </a:rPr>
              <a:t>1):</a:t>
            </a:r>
            <a:endParaRPr baseline="4629" sz="1800">
              <a:latin typeface="Bodoni MT"/>
              <a:cs typeface="Bodoni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72282" y="5918580"/>
            <a:ext cx="43180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5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784982" y="5990970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 h="0">
                <a:moveTo>
                  <a:pt x="0" y="0"/>
                </a:moveTo>
                <a:lnTo>
                  <a:pt x="40843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247645" y="5882004"/>
            <a:ext cx="1213485" cy="301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367">
                <a:latin typeface="Cambria Math"/>
                <a:cs typeface="Cambria Math"/>
              </a:rPr>
              <a:t>  </a:t>
            </a:r>
            <a:r>
              <a:rPr dirty="0" baseline="-16339" sz="1275" spc="375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44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(       </a:t>
            </a:r>
            <a:r>
              <a:rPr dirty="0" sz="1200" spc="37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)</a:t>
            </a:r>
            <a:r>
              <a:rPr dirty="0" sz="1200" spc="-80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55489" y="5882004"/>
            <a:ext cx="4368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6627" y="6264528"/>
            <a:ext cx="2792730" cy="534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b="1">
                <a:solidFill>
                  <a:srgbClr val="006FC0"/>
                </a:solidFill>
                <a:latin typeface="Cambria"/>
                <a:cs typeface="Cambria"/>
              </a:rPr>
              <a:t>3.8.3  Submerged unit weight         </a:t>
            </a:r>
            <a:r>
              <a:rPr dirty="0" sz="1100" spc="15" b="1">
                <a:solidFill>
                  <a:srgbClr val="006FC0"/>
                </a:solidFill>
                <a:latin typeface="Cambria"/>
                <a:cs typeface="Cambria"/>
              </a:rPr>
              <a:t> </a:t>
            </a:r>
            <a:r>
              <a:rPr dirty="0" sz="1200" b="1">
                <a:latin typeface="Bodoni MT"/>
                <a:cs typeface="Bodoni MT"/>
              </a:rPr>
              <a:t>:</a:t>
            </a:r>
            <a:endParaRPr sz="1200">
              <a:latin typeface="Bodoni MT"/>
              <a:cs typeface="Bodoni MT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  <a:tabLst>
                <a:tab pos="1841500" algn="l"/>
              </a:tabLst>
            </a:pPr>
            <a:r>
              <a:rPr dirty="0" sz="1200" spc="-5">
                <a:latin typeface="Bodoni MT"/>
                <a:cs typeface="Bodoni MT"/>
              </a:rPr>
              <a:t>For unsaturated</a:t>
            </a:r>
            <a:r>
              <a:rPr dirty="0" sz="1200" spc="-55">
                <a:latin typeface="Bodoni MT"/>
                <a:cs typeface="Bodoni MT"/>
              </a:rPr>
              <a:t> </a:t>
            </a:r>
            <a:r>
              <a:rPr dirty="0" sz="1200" spc="-5">
                <a:latin typeface="Bodoni MT"/>
                <a:cs typeface="Bodoni MT"/>
              </a:rPr>
              <a:t>soils	</a:t>
            </a: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330">
                <a:latin typeface="Cambria Math"/>
                <a:cs typeface="Cambria Math"/>
              </a:rPr>
              <a:t> </a:t>
            </a:r>
            <a:r>
              <a:rPr dirty="0" baseline="-16339" sz="1275" spc="509">
                <a:latin typeface="Cambria Math"/>
                <a:cs typeface="Cambria Math"/>
              </a:rPr>
              <a:t> 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3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27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6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6789" y="6991857"/>
            <a:ext cx="57213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330">
                <a:latin typeface="Cambria Math"/>
                <a:cs typeface="Cambria Math"/>
              </a:rPr>
              <a:t> </a:t>
            </a:r>
            <a:r>
              <a:rPr dirty="0" baseline="-16339" sz="1275" spc="509">
                <a:latin typeface="Cambria Math"/>
                <a:cs typeface="Cambria Math"/>
              </a:rPr>
              <a:t> 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3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(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02763" y="7028433"/>
            <a:ext cx="1233805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6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45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20">
                <a:latin typeface="Cambria Math"/>
                <a:cs typeface="Cambria Math"/>
              </a:rPr>
              <a:t> </a:t>
            </a:r>
            <a:r>
              <a:rPr dirty="0" baseline="-16339" sz="1275" spc="390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5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-10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34054" y="7246365"/>
            <a:ext cx="36830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815463" y="7100823"/>
            <a:ext cx="1207770" cy="0"/>
          </a:xfrm>
          <a:custGeom>
            <a:avLst/>
            <a:gdLst/>
            <a:ahLst/>
            <a:cxnLst/>
            <a:rect l="l" t="t" r="r" b="b"/>
            <a:pathLst>
              <a:path w="1207770" h="0">
                <a:moveTo>
                  <a:pt x="0" y="0"/>
                </a:moveTo>
                <a:lnTo>
                  <a:pt x="120731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011548" y="6991857"/>
            <a:ext cx="278765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90">
                <a:latin typeface="Cambria Math"/>
                <a:cs typeface="Cambria Math"/>
              </a:rPr>
              <a:t>)</a:t>
            </a:r>
            <a:r>
              <a:rPr dirty="0" sz="1200" spc="-80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046345" y="6991857"/>
            <a:ext cx="4368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6627" y="7369809"/>
            <a:ext cx="1207770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 b="1">
                <a:latin typeface="Bodoni MT"/>
                <a:cs typeface="Bodoni MT"/>
              </a:rPr>
              <a:t>or</a:t>
            </a:r>
            <a:endParaRPr sz="1200">
              <a:latin typeface="Bodoni MT"/>
              <a:cs typeface="Bodoni MT"/>
            </a:endParaRPr>
          </a:p>
          <a:p>
            <a:pPr marL="12700">
              <a:lnSpc>
                <a:spcPct val="100000"/>
              </a:lnSpc>
              <a:spcBef>
                <a:spcPts val="1020"/>
              </a:spcBef>
            </a:pPr>
            <a:r>
              <a:rPr dirty="0" sz="1200" spc="-5">
                <a:latin typeface="Bodoni MT"/>
                <a:cs typeface="Bodoni MT"/>
              </a:rPr>
              <a:t>For saturated</a:t>
            </a:r>
            <a:r>
              <a:rPr dirty="0" sz="1200" spc="-75">
                <a:latin typeface="Bodoni MT"/>
                <a:cs typeface="Bodoni MT"/>
              </a:rPr>
              <a:t> </a:t>
            </a:r>
            <a:r>
              <a:rPr dirty="0" sz="1200" spc="-5">
                <a:latin typeface="Bodoni MT"/>
                <a:cs typeface="Bodoni MT"/>
              </a:rPr>
              <a:t>soils</a:t>
            </a:r>
            <a:endParaRPr sz="1200">
              <a:latin typeface="Bodoni MT"/>
              <a:cs typeface="Bodoni M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36063" y="7757159"/>
            <a:ext cx="108204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11574" sz="1800" spc="502">
                <a:latin typeface="Cambria Math"/>
                <a:cs typeface="Cambria Math"/>
              </a:rPr>
              <a:t> </a:t>
            </a:r>
            <a:r>
              <a:rPr dirty="0" sz="850" spc="220">
                <a:latin typeface="Cambria Math"/>
                <a:cs typeface="Cambria Math"/>
              </a:rPr>
              <a:t> </a:t>
            </a:r>
            <a:r>
              <a:rPr dirty="0" sz="850" spc="340">
                <a:latin typeface="Cambria Math"/>
                <a:cs typeface="Cambria Math"/>
              </a:rPr>
              <a:t>  </a:t>
            </a:r>
            <a:r>
              <a:rPr dirty="0" sz="850">
                <a:latin typeface="Cambria Math"/>
                <a:cs typeface="Cambria Math"/>
              </a:rPr>
              <a:t> </a:t>
            </a:r>
            <a:r>
              <a:rPr dirty="0" sz="850" spc="25">
                <a:latin typeface="Cambria Math"/>
                <a:cs typeface="Cambria Math"/>
              </a:rPr>
              <a:t> </a:t>
            </a:r>
            <a:r>
              <a:rPr dirty="0" baseline="11574" sz="1800" spc="944">
                <a:latin typeface="Cambria Math"/>
                <a:cs typeface="Cambria Math"/>
              </a:rPr>
              <a:t> </a:t>
            </a:r>
            <a:r>
              <a:rPr dirty="0" baseline="11574" sz="1800" spc="89">
                <a:latin typeface="Cambria Math"/>
                <a:cs typeface="Cambria Math"/>
              </a:rPr>
              <a:t> </a:t>
            </a:r>
            <a:r>
              <a:rPr dirty="0" baseline="11574" sz="1800" spc="502">
                <a:latin typeface="Cambria Math"/>
                <a:cs typeface="Cambria Math"/>
              </a:rPr>
              <a:t> </a:t>
            </a:r>
            <a:r>
              <a:rPr dirty="0" sz="850" spc="245">
                <a:latin typeface="Cambria Math"/>
                <a:cs typeface="Cambria Math"/>
              </a:rPr>
              <a:t>  </a:t>
            </a:r>
            <a:r>
              <a:rPr dirty="0" sz="850" spc="250">
                <a:latin typeface="Cambria Math"/>
                <a:cs typeface="Cambria Math"/>
              </a:rPr>
              <a:t> </a:t>
            </a:r>
            <a:r>
              <a:rPr dirty="0" sz="850">
                <a:latin typeface="Cambria Math"/>
                <a:cs typeface="Cambria Math"/>
              </a:rPr>
              <a:t> </a:t>
            </a:r>
            <a:r>
              <a:rPr dirty="0" sz="850" spc="-45">
                <a:latin typeface="Cambria Math"/>
                <a:cs typeface="Cambria Math"/>
              </a:rPr>
              <a:t> </a:t>
            </a:r>
            <a:r>
              <a:rPr dirty="0" baseline="11574" sz="1800" spc="944">
                <a:latin typeface="Cambria Math"/>
                <a:cs typeface="Cambria Math"/>
              </a:rPr>
              <a:t> </a:t>
            </a:r>
            <a:r>
              <a:rPr dirty="0" baseline="11574" sz="1800">
                <a:latin typeface="Cambria Math"/>
                <a:cs typeface="Cambria Math"/>
              </a:rPr>
              <a:t> </a:t>
            </a:r>
            <a:r>
              <a:rPr dirty="0" baseline="11574" sz="1800" spc="375">
                <a:latin typeface="Cambria Math"/>
                <a:cs typeface="Cambria Math"/>
              </a:rPr>
              <a:t> </a:t>
            </a:r>
            <a:r>
              <a:rPr dirty="0" sz="850" spc="5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79902" y="8127238"/>
            <a:ext cx="439420" cy="67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baseline="-16339" sz="1275" spc="337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6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792602" y="8199627"/>
            <a:ext cx="414655" cy="0"/>
          </a:xfrm>
          <a:custGeom>
            <a:avLst/>
            <a:gdLst/>
            <a:ahLst/>
            <a:cxnLst/>
            <a:rect l="l" t="t" r="r" b="b"/>
            <a:pathLst>
              <a:path w="414655" h="0">
                <a:moveTo>
                  <a:pt x="0" y="0"/>
                </a:moveTo>
                <a:lnTo>
                  <a:pt x="41452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2233929" y="8090661"/>
            <a:ext cx="1240790" cy="301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330">
                <a:latin typeface="Cambria Math"/>
                <a:cs typeface="Cambria Math"/>
              </a:rPr>
              <a:t> </a:t>
            </a:r>
            <a:r>
              <a:rPr dirty="0" baseline="-16339" sz="1275" spc="509">
                <a:latin typeface="Cambria Math"/>
                <a:cs typeface="Cambria Math"/>
              </a:rPr>
              <a:t> 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3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(       </a:t>
            </a:r>
            <a:r>
              <a:rPr dirty="0" sz="1200" spc="41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)</a:t>
            </a:r>
            <a:r>
              <a:rPr dirty="0" sz="1200" spc="-65">
                <a:latin typeface="Cambria Math"/>
                <a:cs typeface="Cambria Math"/>
              </a:rPr>
              <a:t> 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69204" y="8090661"/>
            <a:ext cx="4368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06627" y="8486902"/>
            <a:ext cx="6191250" cy="979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density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                      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is 1000 </a:t>
            </a:r>
            <a:r>
              <a:rPr dirty="0" sz="1200" spc="-10">
                <a:latin typeface="Times New Roman"/>
                <a:cs typeface="Times New Roman"/>
              </a:rPr>
              <a:t>Kg/m</a:t>
            </a:r>
            <a:r>
              <a:rPr dirty="0" baseline="38194" sz="1200" spc="-15">
                <a:latin typeface="Times New Roman"/>
                <a:cs typeface="Times New Roman"/>
              </a:rPr>
              <a:t>3  </a:t>
            </a:r>
            <a:r>
              <a:rPr dirty="0" sz="1200">
                <a:latin typeface="Times New Roman"/>
                <a:cs typeface="Times New Roman"/>
              </a:rPr>
              <a:t>= 1</a:t>
            </a:r>
            <a:r>
              <a:rPr dirty="0" sz="1200" spc="2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g/cm</a:t>
            </a:r>
            <a:r>
              <a:rPr dirty="0" baseline="38194" sz="1200" spc="-7">
                <a:latin typeface="Times New Roman"/>
                <a:cs typeface="Times New Roman"/>
              </a:rPr>
              <a:t>3</a:t>
            </a:r>
            <a:endParaRPr baseline="38194" sz="12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980"/>
              </a:spcBef>
            </a:pPr>
            <a:r>
              <a:rPr dirty="0" sz="1200" spc="-1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t h e most </a:t>
            </a:r>
            <a:r>
              <a:rPr dirty="0" sz="1200" spc="-5">
                <a:latin typeface="Times New Roman"/>
                <a:cs typeface="Times New Roman"/>
              </a:rPr>
              <a:t>applications </a:t>
            </a:r>
            <a:r>
              <a:rPr dirty="0" sz="1200">
                <a:latin typeface="Times New Roman"/>
                <a:cs typeface="Times New Roman"/>
              </a:rPr>
              <a:t>it is not the mass that is important, but the </a:t>
            </a:r>
            <a:r>
              <a:rPr dirty="0" sz="1200" spc="-5">
                <a:latin typeface="Times New Roman"/>
                <a:cs typeface="Times New Roman"/>
              </a:rPr>
              <a:t>force </a:t>
            </a:r>
            <a:r>
              <a:rPr dirty="0" sz="1200">
                <a:latin typeface="Times New Roman"/>
                <a:cs typeface="Times New Roman"/>
              </a:rPr>
              <a:t>due to the mass,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weight, </a:t>
            </a:r>
            <a:r>
              <a:rPr dirty="0" sz="1200" spc="5">
                <a:latin typeface="Times New Roman"/>
                <a:cs typeface="Times New Roman"/>
              </a:rPr>
              <a:t>W,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related </a:t>
            </a:r>
            <a:r>
              <a:rPr dirty="0" sz="1200">
                <a:latin typeface="Times New Roman"/>
                <a:cs typeface="Times New Roman"/>
              </a:rPr>
              <a:t>to the mass, </a:t>
            </a:r>
            <a:r>
              <a:rPr dirty="0" sz="1200" spc="-5">
                <a:latin typeface="Times New Roman"/>
                <a:cs typeface="Times New Roman"/>
              </a:rPr>
              <a:t>M, </a:t>
            </a:r>
            <a:r>
              <a:rPr dirty="0" sz="1200" spc="10">
                <a:latin typeface="Times New Roman"/>
                <a:cs typeface="Times New Roman"/>
              </a:rPr>
              <a:t>by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-10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relation</a:t>
            </a:r>
            <a:endParaRPr sz="1200">
              <a:latin typeface="Times New Roman"/>
              <a:cs typeface="Times New Roman"/>
            </a:endParaRPr>
          </a:p>
          <a:p>
            <a:pPr marL="1864995">
              <a:lnSpc>
                <a:spcPct val="100000"/>
              </a:lnSpc>
              <a:spcBef>
                <a:spcPts val="960"/>
              </a:spcBef>
              <a:tabLst>
                <a:tab pos="4050029" algn="l"/>
              </a:tabLst>
            </a:pPr>
            <a:r>
              <a:rPr dirty="0" sz="1200" spc="875">
                <a:latin typeface="Cambria Math"/>
                <a:cs typeface="Cambria Math"/>
              </a:rPr>
              <a:t> </a:t>
            </a:r>
            <a:r>
              <a:rPr dirty="0" sz="1200" spc="114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605">
                <a:latin typeface="Cambria Math"/>
                <a:cs typeface="Cambria Math"/>
              </a:rPr>
              <a:t> </a:t>
            </a:r>
            <a:r>
              <a:rPr dirty="0" sz="1200" spc="61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	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351020" y="3625595"/>
            <a:ext cx="769620" cy="638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351020" y="4163567"/>
            <a:ext cx="769620" cy="6339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054475" y="3653281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3079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054475" y="4191380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3079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054475" y="4724145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3079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206240" y="3559936"/>
            <a:ext cx="0" cy="246379"/>
          </a:xfrm>
          <a:custGeom>
            <a:avLst/>
            <a:gdLst/>
            <a:ahLst/>
            <a:cxnLst/>
            <a:rect l="l" t="t" r="r" b="b"/>
            <a:pathLst>
              <a:path w="0" h="246379">
                <a:moveTo>
                  <a:pt x="0" y="0"/>
                </a:moveTo>
                <a:lnTo>
                  <a:pt x="0" y="2463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206240" y="3976496"/>
            <a:ext cx="0" cy="372745"/>
          </a:xfrm>
          <a:custGeom>
            <a:avLst/>
            <a:gdLst/>
            <a:ahLst/>
            <a:cxnLst/>
            <a:rect l="l" t="t" r="r" b="b"/>
            <a:pathLst>
              <a:path w="0" h="372745">
                <a:moveTo>
                  <a:pt x="0" y="0"/>
                </a:moveTo>
                <a:lnTo>
                  <a:pt x="0" y="372363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206240" y="4519040"/>
            <a:ext cx="0" cy="316865"/>
          </a:xfrm>
          <a:custGeom>
            <a:avLst/>
            <a:gdLst/>
            <a:ahLst/>
            <a:cxnLst/>
            <a:rect l="l" t="t" r="r" b="b"/>
            <a:pathLst>
              <a:path w="0" h="316864">
                <a:moveTo>
                  <a:pt x="0" y="0"/>
                </a:moveTo>
                <a:lnTo>
                  <a:pt x="0" y="31661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158615" y="3599941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5">
                <a:moveTo>
                  <a:pt x="102235" y="0"/>
                </a:moveTo>
                <a:lnTo>
                  <a:pt x="0" y="1022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158615" y="4129785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5">
                <a:moveTo>
                  <a:pt x="102235" y="0"/>
                </a:moveTo>
                <a:lnTo>
                  <a:pt x="0" y="1022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158615" y="4674615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5">
                <a:moveTo>
                  <a:pt x="102235" y="0"/>
                </a:moveTo>
                <a:lnTo>
                  <a:pt x="0" y="10223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3965828" y="3797427"/>
            <a:ext cx="342265" cy="191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i="1">
                <a:latin typeface="Times New Roman"/>
                <a:cs typeface="Times New Roman"/>
              </a:rPr>
              <a:t>e</a:t>
            </a:r>
            <a:r>
              <a:rPr dirty="0" sz="1100" spc="-85" i="1">
                <a:latin typeface="Times New Roman"/>
                <a:cs typeface="Times New Roman"/>
              </a:rPr>
              <a:t> </a:t>
            </a:r>
            <a:r>
              <a:rPr dirty="0" sz="1100" spc="-5" i="1">
                <a:latin typeface="Times New Roman"/>
                <a:cs typeface="Times New Roman"/>
              </a:rPr>
              <a:t>=V</a:t>
            </a:r>
            <a:r>
              <a:rPr dirty="0" baseline="-11904" sz="1050" spc="-7" i="1">
                <a:latin typeface="Times New Roman"/>
                <a:cs typeface="Times New Roman"/>
              </a:rPr>
              <a:t>v</a:t>
            </a:r>
            <a:endParaRPr baseline="-11904" sz="10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965828" y="4341494"/>
            <a:ext cx="346075" cy="191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 i="1">
                <a:latin typeface="Times New Roman"/>
                <a:cs typeface="Times New Roman"/>
              </a:rPr>
              <a:t>V</a:t>
            </a:r>
            <a:r>
              <a:rPr dirty="0" baseline="-11904" sz="1050" spc="-7" i="1">
                <a:latin typeface="Times New Roman"/>
                <a:cs typeface="Times New Roman"/>
              </a:rPr>
              <a:t>s</a:t>
            </a:r>
            <a:r>
              <a:rPr dirty="0" baseline="-11904" sz="1050" spc="22" i="1">
                <a:latin typeface="Times New Roman"/>
                <a:cs typeface="Times New Roman"/>
              </a:rPr>
              <a:t> </a:t>
            </a:r>
            <a:r>
              <a:rPr dirty="0" sz="1100" i="1">
                <a:latin typeface="Times New Roman"/>
                <a:cs typeface="Times New Roman"/>
              </a:rPr>
              <a:t>=1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3636645" y="3653281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3079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636645" y="4723891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 h="0">
                <a:moveTo>
                  <a:pt x="307975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788409" y="3559936"/>
            <a:ext cx="0" cy="523240"/>
          </a:xfrm>
          <a:custGeom>
            <a:avLst/>
            <a:gdLst/>
            <a:ahLst/>
            <a:cxnLst/>
            <a:rect l="l" t="t" r="r" b="b"/>
            <a:pathLst>
              <a:path w="0" h="523239">
                <a:moveTo>
                  <a:pt x="0" y="0"/>
                </a:moveTo>
                <a:lnTo>
                  <a:pt x="0" y="52324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788409" y="4253356"/>
            <a:ext cx="0" cy="582295"/>
          </a:xfrm>
          <a:custGeom>
            <a:avLst/>
            <a:gdLst/>
            <a:ahLst/>
            <a:cxnLst/>
            <a:rect l="l" t="t" r="r" b="b"/>
            <a:pathLst>
              <a:path w="0" h="582295">
                <a:moveTo>
                  <a:pt x="0" y="0"/>
                </a:moveTo>
                <a:lnTo>
                  <a:pt x="0" y="5822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740784" y="3599941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5">
                <a:moveTo>
                  <a:pt x="102235" y="0"/>
                </a:moveTo>
                <a:lnTo>
                  <a:pt x="0" y="1022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740784" y="4674361"/>
            <a:ext cx="102235" cy="102235"/>
          </a:xfrm>
          <a:custGeom>
            <a:avLst/>
            <a:gdLst/>
            <a:ahLst/>
            <a:cxnLst/>
            <a:rect l="l" t="t" r="r" b="b"/>
            <a:pathLst>
              <a:path w="102235" h="102235">
                <a:moveTo>
                  <a:pt x="102235" y="0"/>
                </a:moveTo>
                <a:lnTo>
                  <a:pt x="0" y="10223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3709542" y="4074794"/>
            <a:ext cx="111125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i="1">
                <a:latin typeface="Times New Roman"/>
                <a:cs typeface="Times New Roman"/>
              </a:rPr>
              <a:t>V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5069840" y="4304410"/>
            <a:ext cx="360045" cy="175260"/>
          </a:xfrm>
          <a:custGeom>
            <a:avLst/>
            <a:gdLst/>
            <a:ahLst/>
            <a:cxnLst/>
            <a:rect l="l" t="t" r="r" b="b"/>
            <a:pathLst>
              <a:path w="360045" h="175260">
                <a:moveTo>
                  <a:pt x="52832" y="105918"/>
                </a:moveTo>
                <a:lnTo>
                  <a:pt x="0" y="172720"/>
                </a:lnTo>
                <a:lnTo>
                  <a:pt x="85217" y="175006"/>
                </a:lnTo>
                <a:lnTo>
                  <a:pt x="55417" y="156972"/>
                </a:lnTo>
                <a:lnTo>
                  <a:pt x="48640" y="156972"/>
                </a:lnTo>
                <a:lnTo>
                  <a:pt x="43307" y="145414"/>
                </a:lnTo>
                <a:lnTo>
                  <a:pt x="47127" y="143627"/>
                </a:lnTo>
                <a:lnTo>
                  <a:pt x="52832" y="105918"/>
                </a:lnTo>
                <a:close/>
              </a:path>
              <a:path w="360045" h="175260">
                <a:moveTo>
                  <a:pt x="46014" y="151281"/>
                </a:moveTo>
                <a:lnTo>
                  <a:pt x="48640" y="156972"/>
                </a:lnTo>
                <a:lnTo>
                  <a:pt x="52461" y="155183"/>
                </a:lnTo>
                <a:lnTo>
                  <a:pt x="46014" y="151281"/>
                </a:lnTo>
                <a:close/>
              </a:path>
              <a:path w="360045" h="175260">
                <a:moveTo>
                  <a:pt x="52461" y="155183"/>
                </a:moveTo>
                <a:lnTo>
                  <a:pt x="48640" y="156972"/>
                </a:lnTo>
                <a:lnTo>
                  <a:pt x="55417" y="156972"/>
                </a:lnTo>
                <a:lnTo>
                  <a:pt x="52461" y="155183"/>
                </a:lnTo>
                <a:close/>
              </a:path>
              <a:path w="360045" h="175260">
                <a:moveTo>
                  <a:pt x="354202" y="0"/>
                </a:moveTo>
                <a:lnTo>
                  <a:pt x="47127" y="143627"/>
                </a:lnTo>
                <a:lnTo>
                  <a:pt x="45981" y="151209"/>
                </a:lnTo>
                <a:lnTo>
                  <a:pt x="52461" y="155183"/>
                </a:lnTo>
                <a:lnTo>
                  <a:pt x="359537" y="11430"/>
                </a:lnTo>
                <a:lnTo>
                  <a:pt x="354202" y="0"/>
                </a:lnTo>
                <a:close/>
              </a:path>
              <a:path w="360045" h="175260">
                <a:moveTo>
                  <a:pt x="47127" y="143627"/>
                </a:moveTo>
                <a:lnTo>
                  <a:pt x="43307" y="145414"/>
                </a:lnTo>
                <a:lnTo>
                  <a:pt x="45981" y="151209"/>
                </a:lnTo>
                <a:lnTo>
                  <a:pt x="47127" y="14362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461253" y="4190618"/>
            <a:ext cx="37592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-5">
                <a:latin typeface="Times New Roman"/>
                <a:cs typeface="Times New Roman"/>
              </a:rPr>
              <a:t>Sol</a:t>
            </a:r>
            <a:r>
              <a:rPr dirty="0" sz="1100" spc="5">
                <a:latin typeface="Times New Roman"/>
                <a:cs typeface="Times New Roman"/>
              </a:rPr>
              <a:t>i</a:t>
            </a:r>
            <a:r>
              <a:rPr dirty="0" sz="1100" spc="-15">
                <a:latin typeface="Times New Roman"/>
                <a:cs typeface="Times New Roman"/>
              </a:rPr>
              <a:t>d</a:t>
            </a:r>
            <a:r>
              <a:rPr dirty="0" sz="1100">
                <a:latin typeface="Times New Roman"/>
                <a:cs typeface="Times New Roman"/>
              </a:rPr>
              <a:t>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069840" y="3801236"/>
            <a:ext cx="360045" cy="175260"/>
          </a:xfrm>
          <a:custGeom>
            <a:avLst/>
            <a:gdLst/>
            <a:ahLst/>
            <a:cxnLst/>
            <a:rect l="l" t="t" r="r" b="b"/>
            <a:pathLst>
              <a:path w="360045" h="175260">
                <a:moveTo>
                  <a:pt x="52832" y="105918"/>
                </a:moveTo>
                <a:lnTo>
                  <a:pt x="0" y="172720"/>
                </a:lnTo>
                <a:lnTo>
                  <a:pt x="85217" y="175005"/>
                </a:lnTo>
                <a:lnTo>
                  <a:pt x="55417" y="156972"/>
                </a:lnTo>
                <a:lnTo>
                  <a:pt x="48640" y="156972"/>
                </a:lnTo>
                <a:lnTo>
                  <a:pt x="43307" y="145542"/>
                </a:lnTo>
                <a:lnTo>
                  <a:pt x="47107" y="143762"/>
                </a:lnTo>
                <a:lnTo>
                  <a:pt x="52832" y="105918"/>
                </a:lnTo>
                <a:close/>
              </a:path>
              <a:path w="360045" h="175260">
                <a:moveTo>
                  <a:pt x="45973" y="151256"/>
                </a:moveTo>
                <a:lnTo>
                  <a:pt x="48640" y="156972"/>
                </a:lnTo>
                <a:lnTo>
                  <a:pt x="52463" y="155184"/>
                </a:lnTo>
                <a:lnTo>
                  <a:pt x="45973" y="151256"/>
                </a:lnTo>
                <a:close/>
              </a:path>
              <a:path w="360045" h="175260">
                <a:moveTo>
                  <a:pt x="52463" y="155184"/>
                </a:moveTo>
                <a:lnTo>
                  <a:pt x="48640" y="156972"/>
                </a:lnTo>
                <a:lnTo>
                  <a:pt x="55417" y="156972"/>
                </a:lnTo>
                <a:lnTo>
                  <a:pt x="52463" y="155184"/>
                </a:lnTo>
                <a:close/>
              </a:path>
              <a:path w="360045" h="175260">
                <a:moveTo>
                  <a:pt x="354202" y="0"/>
                </a:moveTo>
                <a:lnTo>
                  <a:pt x="47107" y="143762"/>
                </a:lnTo>
                <a:lnTo>
                  <a:pt x="45973" y="151256"/>
                </a:lnTo>
                <a:lnTo>
                  <a:pt x="52463" y="155184"/>
                </a:lnTo>
                <a:lnTo>
                  <a:pt x="359537" y="11556"/>
                </a:lnTo>
                <a:lnTo>
                  <a:pt x="354202" y="0"/>
                </a:lnTo>
                <a:close/>
              </a:path>
              <a:path w="360045" h="175260">
                <a:moveTo>
                  <a:pt x="47107" y="143762"/>
                </a:moveTo>
                <a:lnTo>
                  <a:pt x="43307" y="145542"/>
                </a:lnTo>
                <a:lnTo>
                  <a:pt x="45974" y="151256"/>
                </a:lnTo>
                <a:lnTo>
                  <a:pt x="47107" y="143762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5461253" y="3687698"/>
            <a:ext cx="360680" cy="182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100" spc="5">
                <a:latin typeface="Times New Roman"/>
                <a:cs typeface="Times New Roman"/>
              </a:rPr>
              <a:t>V</a:t>
            </a:r>
            <a:r>
              <a:rPr dirty="0" sz="1100">
                <a:latin typeface="Times New Roman"/>
                <a:cs typeface="Times New Roman"/>
              </a:rPr>
              <a:t>o</a:t>
            </a:r>
            <a:r>
              <a:rPr dirty="0" sz="1100" spc="-10">
                <a:latin typeface="Times New Roman"/>
                <a:cs typeface="Times New Roman"/>
              </a:rPr>
              <a:t>i</a:t>
            </a:r>
            <a:r>
              <a:rPr dirty="0" sz="1100">
                <a:latin typeface="Times New Roman"/>
                <a:cs typeface="Times New Roman"/>
              </a:rPr>
              <a:t>ds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41</a:t>
            </a:r>
          </a:p>
        </p:txBody>
      </p:sp>
      <p:sp>
        <p:nvSpPr>
          <p:cNvPr id="63" name="object 6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432572"/>
            <a:ext cx="6326505" cy="36480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64845">
              <a:lnSpc>
                <a:spcPct val="164300"/>
              </a:lnSpc>
              <a:tabLst>
                <a:tab pos="1854200" algn="l"/>
              </a:tabLst>
            </a:pPr>
            <a:r>
              <a:rPr dirty="0" sz="1200" spc="-5">
                <a:latin typeface="Times New Roman"/>
                <a:cs typeface="Times New Roman"/>
              </a:rPr>
              <a:t>where </a:t>
            </a:r>
            <a:r>
              <a:rPr dirty="0" sz="1200" spc="10" b="1">
                <a:latin typeface="Cambria Math"/>
                <a:cs typeface="Cambria Math"/>
              </a:rPr>
              <a:t>g </a:t>
            </a:r>
            <a:r>
              <a:rPr dirty="0" sz="1200">
                <a:latin typeface="Times New Roman"/>
                <a:cs typeface="Times New Roman"/>
              </a:rPr>
              <a:t>is the </a:t>
            </a:r>
            <a:r>
              <a:rPr dirty="0" sz="1200" spc="-5">
                <a:latin typeface="Times New Roman"/>
                <a:cs typeface="Times New Roman"/>
              </a:rPr>
              <a:t>acceleration </a:t>
            </a:r>
            <a:r>
              <a:rPr dirty="0" sz="1200">
                <a:latin typeface="Times New Roman"/>
                <a:cs typeface="Times New Roman"/>
              </a:rPr>
              <a:t>due to </a:t>
            </a:r>
            <a:r>
              <a:rPr dirty="0" sz="1200" spc="-5">
                <a:latin typeface="Times New Roman"/>
                <a:cs typeface="Times New Roman"/>
              </a:rPr>
              <a:t>gravity.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M is </a:t>
            </a:r>
            <a:r>
              <a:rPr dirty="0" sz="1200" spc="-5">
                <a:latin typeface="Times New Roman"/>
                <a:cs typeface="Times New Roman"/>
              </a:rPr>
              <a:t>measured </a:t>
            </a:r>
            <a:r>
              <a:rPr dirty="0" sz="1200">
                <a:latin typeface="Times New Roman"/>
                <a:cs typeface="Times New Roman"/>
              </a:rPr>
              <a:t>in Kg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 </a:t>
            </a:r>
            <a:r>
              <a:rPr dirty="0" sz="1200" spc="5">
                <a:latin typeface="Times New Roman"/>
                <a:cs typeface="Times New Roman"/>
              </a:rPr>
              <a:t>in </a:t>
            </a:r>
            <a:r>
              <a:rPr dirty="0" sz="1200">
                <a:latin typeface="Times New Roman"/>
                <a:cs typeface="Times New Roman"/>
              </a:rPr>
              <a:t>kN, g = 9.8 m/s</a:t>
            </a:r>
            <a:r>
              <a:rPr dirty="0" baseline="38194" sz="1200">
                <a:latin typeface="Times New Roman"/>
                <a:cs typeface="Times New Roman"/>
              </a:rPr>
              <a:t>2  </a:t>
            </a:r>
            <a:r>
              <a:rPr dirty="0" sz="1200" spc="-5">
                <a:latin typeface="Times New Roman"/>
                <a:cs typeface="Times New Roman"/>
              </a:rPr>
              <a:t>Note converting </a:t>
            </a:r>
            <a:r>
              <a:rPr dirty="0" sz="1200" spc="-15" b="1">
                <a:latin typeface="Times New Roman"/>
                <a:cs typeface="Times New Roman"/>
              </a:rPr>
              <a:t>Kg</a:t>
            </a:r>
            <a:r>
              <a:rPr dirty="0" sz="1200" spc="25" b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to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kN</a:t>
            </a:r>
            <a:r>
              <a:rPr dirty="0" sz="1200">
                <a:latin typeface="Times New Roman"/>
                <a:cs typeface="Times New Roman"/>
              </a:rPr>
              <a:t>:	</a:t>
            </a:r>
            <a:r>
              <a:rPr dirty="0" sz="1200" spc="5" b="1">
                <a:latin typeface="Times New Roman"/>
                <a:cs typeface="Times New Roman"/>
              </a:rPr>
              <a:t>W= </a:t>
            </a:r>
            <a:r>
              <a:rPr dirty="0" sz="1200" b="1">
                <a:latin typeface="Times New Roman"/>
                <a:cs typeface="Times New Roman"/>
              </a:rPr>
              <a:t>M </a:t>
            </a:r>
            <a:r>
              <a:rPr dirty="0" sz="1200">
                <a:latin typeface="Times New Roman"/>
                <a:cs typeface="Times New Roman"/>
              </a:rPr>
              <a:t>(</a:t>
            </a:r>
            <a:r>
              <a:rPr dirty="0" sz="1200" b="1">
                <a:latin typeface="Times New Roman"/>
                <a:cs typeface="Times New Roman"/>
              </a:rPr>
              <a:t>Kg) </a:t>
            </a:r>
            <a:r>
              <a:rPr dirty="0" sz="1200" spc="-5" b="1">
                <a:latin typeface="Times New Roman"/>
                <a:cs typeface="Times New Roman"/>
              </a:rPr>
              <a:t>(9.8)/1000 </a:t>
            </a:r>
            <a:r>
              <a:rPr dirty="0" sz="1200" b="1">
                <a:latin typeface="Times New Roman"/>
                <a:cs typeface="Times New Roman"/>
              </a:rPr>
              <a:t>=</a:t>
            </a:r>
            <a:r>
              <a:rPr dirty="0" sz="1200" spc="-1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kN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90"/>
              </a:spcBef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3.9 Cohesive and cohesionless</a:t>
            </a:r>
            <a:r>
              <a:rPr dirty="0" sz="1300" spc="-15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300" spc="-10" b="1">
                <a:solidFill>
                  <a:srgbClr val="C00000"/>
                </a:solidFill>
                <a:latin typeface="Cambria"/>
                <a:cs typeface="Cambria"/>
              </a:rPr>
              <a:t>soils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Cohesive soils: </a:t>
            </a:r>
            <a:r>
              <a:rPr dirty="0" sz="1200">
                <a:latin typeface="Times New Roman"/>
                <a:cs typeface="Times New Roman"/>
              </a:rPr>
              <a:t>under dry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saturated </a:t>
            </a:r>
            <a:r>
              <a:rPr dirty="0" sz="1200" spc="5">
                <a:latin typeface="Times New Roman"/>
                <a:cs typeface="Times New Roman"/>
              </a:rPr>
              <a:t>or </a:t>
            </a:r>
            <a:r>
              <a:rPr dirty="0" sz="1200">
                <a:latin typeface="Times New Roman"/>
                <a:cs typeface="Times New Roman"/>
              </a:rPr>
              <a:t>unsaturated conditions, grains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soils are stick together; a  force is required to separate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algn="just" marL="12700" marR="5715">
              <a:lnSpc>
                <a:spcPts val="1380"/>
              </a:lnSpc>
            </a:pPr>
            <a:r>
              <a:rPr dirty="0" sz="1200" spc="-5" b="1">
                <a:latin typeface="Times New Roman"/>
                <a:cs typeface="Times New Roman"/>
              </a:rPr>
              <a:t>Cohesionless soils: </a:t>
            </a:r>
            <a:r>
              <a:rPr dirty="0" sz="1200">
                <a:latin typeface="Times New Roman"/>
                <a:cs typeface="Times New Roman"/>
              </a:rPr>
              <a:t>under </a:t>
            </a:r>
            <a:r>
              <a:rPr dirty="0" sz="1200" spc="5">
                <a:latin typeface="Times New Roman"/>
                <a:cs typeface="Times New Roman"/>
              </a:rPr>
              <a:t>dry or </a:t>
            </a:r>
            <a:r>
              <a:rPr dirty="0" sz="1200">
                <a:latin typeface="Times New Roman"/>
                <a:cs typeface="Times New Roman"/>
              </a:rPr>
              <a:t>saturated conditions, grains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soils fall apart, whereas under  unsaturated conditions, the grains are stick together due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surface </a:t>
            </a:r>
            <a:r>
              <a:rPr dirty="0" sz="1200" spc="5">
                <a:latin typeface="Times New Roman"/>
                <a:cs typeface="Times New Roman"/>
              </a:rPr>
              <a:t>tension, see the </a:t>
            </a:r>
            <a:r>
              <a:rPr dirty="0" sz="1200">
                <a:latin typeface="Times New Roman"/>
                <a:cs typeface="Times New Roman"/>
              </a:rPr>
              <a:t>next chapter (i. </a:t>
            </a:r>
            <a:r>
              <a:rPr dirty="0" sz="1200" spc="-5">
                <a:latin typeface="Times New Roman"/>
                <a:cs typeface="Times New Roman"/>
              </a:rPr>
              <a:t>e.  </a:t>
            </a:r>
            <a:r>
              <a:rPr dirty="0" sz="1200">
                <a:latin typeface="Times New Roman"/>
                <a:cs typeface="Times New Roman"/>
              </a:rPr>
              <a:t>suction).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Example</a:t>
            </a:r>
            <a:r>
              <a:rPr dirty="0" sz="1200" spc="-65">
                <a:latin typeface="Copperplate Gothic Bold"/>
                <a:cs typeface="Copperplate Gothic Bold"/>
              </a:rPr>
              <a:t> </a:t>
            </a:r>
            <a:r>
              <a:rPr dirty="0" sz="1200" spc="-5">
                <a:latin typeface="Copperplate Gothic Bold"/>
                <a:cs typeface="Copperplate Gothic Bold"/>
              </a:rPr>
              <a:t>3.1:</a:t>
            </a:r>
            <a:endParaRPr sz="1200">
              <a:latin typeface="Copperplate Gothic Bold"/>
              <a:cs typeface="Copperplate Gothic Bold"/>
            </a:endParaRPr>
          </a:p>
          <a:p>
            <a:pPr marL="12700" marR="5080">
              <a:lnSpc>
                <a:spcPct val="112500"/>
              </a:lnSpc>
              <a:spcBef>
                <a:spcPts val="969"/>
              </a:spcBef>
            </a:pPr>
            <a:r>
              <a:rPr dirty="0" sz="1200">
                <a:latin typeface="Ebrima"/>
                <a:cs typeface="Ebrima"/>
              </a:rPr>
              <a:t>A </a:t>
            </a:r>
            <a:r>
              <a:rPr dirty="0" sz="1200" spc="-5">
                <a:latin typeface="Ebrima"/>
                <a:cs typeface="Ebrima"/>
              </a:rPr>
              <a:t>soil </a:t>
            </a:r>
            <a:r>
              <a:rPr dirty="0" sz="1200">
                <a:latin typeface="Ebrima"/>
                <a:cs typeface="Ebrima"/>
              </a:rPr>
              <a:t>has an </a:t>
            </a:r>
            <a:r>
              <a:rPr dirty="0" sz="1200" spc="-5">
                <a:latin typeface="Ebrima"/>
                <a:cs typeface="Ebrima"/>
              </a:rPr>
              <a:t>in-situ void </a:t>
            </a:r>
            <a:r>
              <a:rPr dirty="0" sz="1200">
                <a:latin typeface="Ebrima"/>
                <a:cs typeface="Ebrima"/>
              </a:rPr>
              <a:t>ratio </a:t>
            </a:r>
            <a:r>
              <a:rPr dirty="0" sz="1200" spc="-5">
                <a:latin typeface="Ebrima"/>
                <a:cs typeface="Ebrima"/>
              </a:rPr>
              <a:t>e</a:t>
            </a:r>
            <a:r>
              <a:rPr dirty="0" baseline="-10416" sz="1200" spc="-7">
                <a:latin typeface="Ebrima"/>
                <a:cs typeface="Ebrima"/>
              </a:rPr>
              <a:t>o</a:t>
            </a:r>
            <a:r>
              <a:rPr dirty="0" sz="1200" spc="-5">
                <a:latin typeface="Ebrima"/>
                <a:cs typeface="Ebrima"/>
              </a:rPr>
              <a:t>=1.87, w=60% </a:t>
            </a:r>
            <a:r>
              <a:rPr dirty="0" sz="1200">
                <a:latin typeface="Ebrima"/>
                <a:cs typeface="Ebrima"/>
              </a:rPr>
              <a:t>and G</a:t>
            </a:r>
            <a:r>
              <a:rPr dirty="0" baseline="-10416" sz="1200">
                <a:latin typeface="Ebrima"/>
                <a:cs typeface="Ebrima"/>
              </a:rPr>
              <a:t>s</a:t>
            </a:r>
            <a:r>
              <a:rPr dirty="0" sz="1200">
                <a:latin typeface="Ebrima"/>
                <a:cs typeface="Ebrima"/>
              </a:rPr>
              <a:t>=2.75. </a:t>
            </a:r>
            <a:r>
              <a:rPr dirty="0" sz="1200" spc="-5">
                <a:latin typeface="Ebrima"/>
                <a:cs typeface="Ebrima"/>
              </a:rPr>
              <a:t>What </a:t>
            </a:r>
            <a:r>
              <a:rPr dirty="0" sz="1200">
                <a:latin typeface="Ebrima"/>
                <a:cs typeface="Ebrima"/>
              </a:rPr>
              <a:t>are the </a:t>
            </a:r>
            <a:r>
              <a:rPr dirty="0" sz="1200" spc="-5">
                <a:latin typeface="Ebrima"/>
                <a:cs typeface="Ebrima"/>
              </a:rPr>
              <a:t>moist unit weight  </a:t>
            </a:r>
            <a:r>
              <a:rPr dirty="0" sz="1200">
                <a:latin typeface="Ebrima"/>
                <a:cs typeface="Ebrima"/>
              </a:rPr>
              <a:t>and degree of </a:t>
            </a:r>
            <a:r>
              <a:rPr dirty="0" sz="1200" spc="-5">
                <a:latin typeface="Ebrima"/>
                <a:cs typeface="Ebrima"/>
              </a:rPr>
              <a:t>saturation? Assume </a:t>
            </a:r>
            <a:r>
              <a:rPr dirty="0" sz="1200">
                <a:latin typeface="Ebrima"/>
                <a:cs typeface="Ebrima"/>
              </a:rPr>
              <a:t>that</a:t>
            </a:r>
            <a:r>
              <a:rPr dirty="0" sz="1200" spc="-45">
                <a:latin typeface="Ebrima"/>
                <a:cs typeface="Ebrima"/>
              </a:rPr>
              <a:t> </a:t>
            </a:r>
            <a:r>
              <a:rPr dirty="0" sz="1200" spc="-5">
                <a:latin typeface="Ebrima"/>
                <a:cs typeface="Ebrima"/>
              </a:rPr>
              <a:t>V</a:t>
            </a:r>
            <a:r>
              <a:rPr dirty="0" baseline="-10416" sz="1200" spc="-7">
                <a:latin typeface="Ebrima"/>
                <a:cs typeface="Ebrima"/>
              </a:rPr>
              <a:t>s</a:t>
            </a:r>
            <a:r>
              <a:rPr dirty="0" sz="1200" spc="-5">
                <a:latin typeface="Ebrima"/>
                <a:cs typeface="Ebrima"/>
              </a:rPr>
              <a:t>=1m</a:t>
            </a:r>
            <a:r>
              <a:rPr dirty="0" baseline="38194" sz="1200" spc="-7">
                <a:latin typeface="Ebrima"/>
                <a:cs typeface="Ebrima"/>
              </a:rPr>
              <a:t>3</a:t>
            </a:r>
            <a:r>
              <a:rPr dirty="0" sz="1200" spc="-5">
                <a:latin typeface="Ebrima"/>
                <a:cs typeface="Ebrima"/>
              </a:rPr>
              <a:t>.</a:t>
            </a:r>
            <a:endParaRPr sz="1200">
              <a:latin typeface="Ebrima"/>
              <a:cs typeface="Ebrima"/>
            </a:endParaRPr>
          </a:p>
          <a:p>
            <a:pPr algn="just" marL="12700">
              <a:lnSpc>
                <a:spcPct val="100000"/>
              </a:lnSpc>
              <a:spcBef>
                <a:spcPts val="128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Solution:</a:t>
            </a:r>
            <a:endParaRPr sz="1200">
              <a:latin typeface="Copperplate Gothic Bold"/>
              <a:cs typeface="Copperplate Gothic Bol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42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22731"/>
            <a:ext cx="6129020" cy="8096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Example</a:t>
            </a:r>
            <a:r>
              <a:rPr dirty="0" sz="1200" spc="-70">
                <a:latin typeface="Copperplate Gothic Bold"/>
                <a:cs typeface="Copperplate Gothic Bold"/>
              </a:rPr>
              <a:t> </a:t>
            </a:r>
            <a:r>
              <a:rPr dirty="0" sz="1200" spc="-5">
                <a:latin typeface="Copperplate Gothic Bold"/>
                <a:cs typeface="Copperplate Gothic Bold"/>
              </a:rPr>
              <a:t>3.2</a:t>
            </a:r>
            <a:endParaRPr sz="1200">
              <a:latin typeface="Copperplate Gothic Bold"/>
              <a:cs typeface="Copperplate Gothic Bold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soil </a:t>
            </a:r>
            <a:r>
              <a:rPr dirty="0" sz="1200">
                <a:latin typeface="Calibri"/>
                <a:cs typeface="Calibri"/>
              </a:rPr>
              <a:t>has </a:t>
            </a:r>
            <a:r>
              <a:rPr dirty="0" sz="1200" spc="-5">
                <a:latin typeface="Calibri"/>
                <a:cs typeface="Calibri"/>
              </a:rPr>
              <a:t>porosity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32.5%. For volume of </a:t>
            </a:r>
            <a:r>
              <a:rPr dirty="0" sz="1200">
                <a:latin typeface="Calibri"/>
                <a:cs typeface="Calibri"/>
              </a:rPr>
              <a:t>1 cm</a:t>
            </a:r>
            <a:r>
              <a:rPr dirty="0" baseline="38194" sz="1200">
                <a:latin typeface="Calibri"/>
                <a:cs typeface="Calibri"/>
              </a:rPr>
              <a:t>3</a:t>
            </a:r>
            <a:r>
              <a:rPr dirty="0" sz="1200">
                <a:latin typeface="Calibri"/>
                <a:cs typeface="Calibri"/>
              </a:rPr>
              <a:t>, how </a:t>
            </a:r>
            <a:r>
              <a:rPr dirty="0" sz="1200" spc="-5">
                <a:latin typeface="Calibri"/>
                <a:cs typeface="Calibri"/>
              </a:rPr>
              <a:t>much water </a:t>
            </a:r>
            <a:r>
              <a:rPr dirty="0" sz="1200">
                <a:latin typeface="Calibri"/>
                <a:cs typeface="Calibri"/>
              </a:rPr>
              <a:t>is </a:t>
            </a:r>
            <a:r>
              <a:rPr dirty="0" sz="1200" spc="-5">
                <a:latin typeface="Calibri"/>
                <a:cs typeface="Calibri"/>
              </a:rPr>
              <a:t>required </a:t>
            </a:r>
            <a:r>
              <a:rPr dirty="0" sz="1200">
                <a:latin typeface="Calibri"/>
                <a:cs typeface="Calibri"/>
              </a:rPr>
              <a:t>to </a:t>
            </a:r>
            <a:r>
              <a:rPr dirty="0" sz="1200" spc="-5">
                <a:latin typeface="Calibri"/>
                <a:cs typeface="Calibri"/>
              </a:rPr>
              <a:t>saturate the</a:t>
            </a:r>
            <a:r>
              <a:rPr dirty="0" sz="1200" spc="7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soil?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Solution:</a:t>
            </a:r>
            <a:endParaRPr sz="1200">
              <a:latin typeface="Copperplate Gothic Bold"/>
              <a:cs typeface="Copperplate Gothic Bold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43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6627" y="4103242"/>
            <a:ext cx="6327140" cy="8832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Example</a:t>
            </a:r>
            <a:r>
              <a:rPr dirty="0" sz="1200" spc="-70">
                <a:latin typeface="Copperplate Gothic Bold"/>
                <a:cs typeface="Copperplate Gothic Bold"/>
              </a:rPr>
              <a:t> </a:t>
            </a:r>
            <a:r>
              <a:rPr dirty="0" sz="1200" spc="-5">
                <a:latin typeface="Copperplate Gothic Bold"/>
                <a:cs typeface="Copperplate Gothic Bold"/>
              </a:rPr>
              <a:t>3.3</a:t>
            </a:r>
            <a:endParaRPr sz="1200">
              <a:latin typeface="Copperplate Gothic Bold"/>
              <a:cs typeface="Copperplate Gothic Bold"/>
            </a:endParaRPr>
          </a:p>
          <a:p>
            <a:pPr algn="just" marL="12700" marR="5080">
              <a:lnSpc>
                <a:spcPct val="102099"/>
              </a:lnSpc>
              <a:spcBef>
                <a:spcPts val="940"/>
              </a:spcBef>
            </a:pPr>
            <a:r>
              <a:rPr dirty="0" sz="1200">
                <a:latin typeface="Calibri"/>
                <a:cs typeface="Calibri"/>
              </a:rPr>
              <a:t>An </a:t>
            </a:r>
            <a:r>
              <a:rPr dirty="0" sz="1200" spc="-5">
                <a:latin typeface="Calibri"/>
                <a:cs typeface="Calibri"/>
              </a:rPr>
              <a:t>airport runway </a:t>
            </a:r>
            <a:r>
              <a:rPr dirty="0" sz="1200">
                <a:latin typeface="Calibri"/>
                <a:cs typeface="Calibri"/>
              </a:rPr>
              <a:t>fill </a:t>
            </a:r>
            <a:r>
              <a:rPr dirty="0" sz="1200" spc="-5">
                <a:latin typeface="Calibri"/>
                <a:cs typeface="Calibri"/>
              </a:rPr>
              <a:t>needs </a:t>
            </a:r>
            <a:r>
              <a:rPr dirty="0" sz="1200">
                <a:latin typeface="Calibri"/>
                <a:cs typeface="Calibri"/>
              </a:rPr>
              <a:t>600 </a:t>
            </a:r>
            <a:r>
              <a:rPr dirty="0" sz="1200" spc="-5">
                <a:latin typeface="Calibri"/>
                <a:cs typeface="Calibri"/>
              </a:rPr>
              <a:t>000 </a:t>
            </a:r>
            <a:r>
              <a:rPr dirty="0" sz="1200" spc="10">
                <a:latin typeface="Calibri"/>
                <a:cs typeface="Calibri"/>
              </a:rPr>
              <a:t>m</a:t>
            </a:r>
            <a:r>
              <a:rPr dirty="0" baseline="38194" sz="1200" spc="15">
                <a:latin typeface="Calibri"/>
                <a:cs typeface="Calibri"/>
              </a:rPr>
              <a:t>3 </a:t>
            </a:r>
            <a:r>
              <a:rPr dirty="0" sz="1200">
                <a:latin typeface="Calibri"/>
                <a:cs typeface="Calibri"/>
              </a:rPr>
              <a:t>of </a:t>
            </a:r>
            <a:r>
              <a:rPr dirty="0" sz="1200" spc="-5">
                <a:latin typeface="Calibri"/>
                <a:cs typeface="Calibri"/>
              </a:rPr>
              <a:t>soil </a:t>
            </a:r>
            <a:r>
              <a:rPr dirty="0" sz="1200">
                <a:latin typeface="Calibri"/>
                <a:cs typeface="Calibri"/>
              </a:rPr>
              <a:t>compacted to a void </a:t>
            </a:r>
            <a:r>
              <a:rPr dirty="0" sz="1200" spc="-5">
                <a:latin typeface="Calibri"/>
                <a:cs typeface="Calibri"/>
              </a:rPr>
              <a:t>ratio </a:t>
            </a:r>
            <a:r>
              <a:rPr dirty="0" sz="1200">
                <a:latin typeface="Calibri"/>
                <a:cs typeface="Calibri"/>
              </a:rPr>
              <a:t>of 0.75. </a:t>
            </a:r>
            <a:r>
              <a:rPr dirty="0" sz="1200" spc="-5">
                <a:latin typeface="Calibri"/>
                <a:cs typeface="Calibri"/>
              </a:rPr>
              <a:t>There </a:t>
            </a:r>
            <a:r>
              <a:rPr dirty="0" sz="1200">
                <a:latin typeface="Calibri"/>
                <a:cs typeface="Calibri"/>
              </a:rPr>
              <a:t>are </a:t>
            </a:r>
            <a:r>
              <a:rPr dirty="0" sz="1200" spc="-5">
                <a:latin typeface="Calibri"/>
                <a:cs typeface="Calibri"/>
              </a:rPr>
              <a:t>two  </a:t>
            </a:r>
            <a:r>
              <a:rPr dirty="0" sz="1200">
                <a:latin typeface="Calibri"/>
                <a:cs typeface="Calibri"/>
              </a:rPr>
              <a:t>borrow </a:t>
            </a:r>
            <a:r>
              <a:rPr dirty="0" sz="1200" spc="-5">
                <a:latin typeface="Calibri"/>
                <a:cs typeface="Calibri"/>
              </a:rPr>
              <a:t>pits </a:t>
            </a:r>
            <a:r>
              <a:rPr dirty="0" sz="1200">
                <a:latin typeface="Calibri"/>
                <a:cs typeface="Calibri"/>
              </a:rPr>
              <a:t>A </a:t>
            </a:r>
            <a:r>
              <a:rPr dirty="0" sz="1200" spc="-5">
                <a:latin typeface="Calibri"/>
                <a:cs typeface="Calibri"/>
              </a:rPr>
              <a:t>and </a:t>
            </a:r>
            <a:r>
              <a:rPr dirty="0" sz="1200">
                <a:latin typeface="Calibri"/>
                <a:cs typeface="Calibri"/>
              </a:rPr>
              <a:t>B </a:t>
            </a:r>
            <a:r>
              <a:rPr dirty="0" sz="1200" spc="-5">
                <a:latin typeface="Calibri"/>
                <a:cs typeface="Calibri"/>
              </a:rPr>
              <a:t>from where the required soil can </a:t>
            </a:r>
            <a:r>
              <a:rPr dirty="0" sz="1200">
                <a:latin typeface="Calibri"/>
                <a:cs typeface="Calibri"/>
              </a:rPr>
              <a:t>be </a:t>
            </a:r>
            <a:r>
              <a:rPr dirty="0" sz="1200" spc="-5">
                <a:latin typeface="Calibri"/>
                <a:cs typeface="Calibri"/>
              </a:rPr>
              <a:t>taken and transported to the site. Which </a:t>
            </a:r>
            <a:r>
              <a:rPr dirty="0" sz="1200">
                <a:latin typeface="Calibri"/>
                <a:cs typeface="Calibri"/>
              </a:rPr>
              <a:t>of  the </a:t>
            </a:r>
            <a:r>
              <a:rPr dirty="0" sz="1200" spc="-5">
                <a:latin typeface="Calibri"/>
                <a:cs typeface="Calibri"/>
              </a:rPr>
              <a:t>two borrow </a:t>
            </a:r>
            <a:r>
              <a:rPr dirty="0" sz="1200">
                <a:latin typeface="Calibri"/>
                <a:cs typeface="Calibri"/>
              </a:rPr>
              <a:t>pits </a:t>
            </a:r>
            <a:r>
              <a:rPr dirty="0" sz="1200" spc="-5">
                <a:latin typeface="Calibri"/>
                <a:cs typeface="Calibri"/>
              </a:rPr>
              <a:t>would be more</a:t>
            </a:r>
            <a:r>
              <a:rPr dirty="0" sz="1200" spc="-2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economical?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66164" y="5162676"/>
          <a:ext cx="5929630" cy="58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9026"/>
                <a:gridCol w="2202433"/>
                <a:gridCol w="1958975"/>
              </a:tblGrid>
              <a:tr h="192024">
                <a:tc>
                  <a:txBody>
                    <a:bodyPr/>
                    <a:lstStyle/>
                    <a:p>
                      <a:pPr algn="ctr" marL="127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Borrow</a:t>
                      </a:r>
                      <a:r>
                        <a:rPr dirty="0" sz="12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pit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In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situ void</a:t>
                      </a:r>
                      <a:r>
                        <a:rPr dirty="0" sz="12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ratio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Calibri"/>
                          <a:cs typeface="Calibri"/>
                        </a:rPr>
                        <a:t>Transportation</a:t>
                      </a:r>
                      <a:r>
                        <a:rPr dirty="0" sz="12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cost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2024">
                <a:tc>
                  <a:txBody>
                    <a:bodyPr/>
                    <a:lstStyle/>
                    <a:p>
                      <a:pPr algn="ctr" marL="1905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0.80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2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USD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6">
                      <a:solidFill>
                        <a:srgbClr val="000000"/>
                      </a:solidFill>
                      <a:prstDash val="solid"/>
                    </a:lnT>
                    <a:lnB w="609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547">
                <a:tc>
                  <a:txBody>
                    <a:bodyPr/>
                    <a:lstStyle/>
                    <a:p>
                      <a:pPr algn="ctr" marL="3175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B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6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1.70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6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3425">
                        <a:lnSpc>
                          <a:spcPts val="1380"/>
                        </a:lnSpc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2.5</a:t>
                      </a:r>
                      <a:r>
                        <a:rPr dirty="0" sz="12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USD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095">
                      <a:solidFill>
                        <a:srgbClr val="000000"/>
                      </a:solidFill>
                      <a:prstDash val="solid"/>
                    </a:lnL>
                    <a:lnR w="6095">
                      <a:solidFill>
                        <a:srgbClr val="000000"/>
                      </a:solidFill>
                      <a:prstDash val="solid"/>
                    </a:lnR>
                    <a:lnT w="6095">
                      <a:solidFill>
                        <a:srgbClr val="000000"/>
                      </a:solidFill>
                      <a:prstDash val="solid"/>
                    </a:lnT>
                    <a:lnB w="6096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06627" y="6029832"/>
            <a:ext cx="830580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Solution</a:t>
            </a:r>
            <a:r>
              <a:rPr dirty="0" sz="1200">
                <a:latin typeface="Times New Roman"/>
                <a:cs typeface="Times New Roman"/>
              </a:rPr>
              <a:t>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32891"/>
            <a:ext cx="6327775" cy="83045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3.10 Additional</a:t>
            </a:r>
            <a:r>
              <a:rPr dirty="0" sz="1300" spc="-60" b="1">
                <a:solidFill>
                  <a:srgbClr val="C00000"/>
                </a:solidFill>
                <a:latin typeface="Cambria"/>
                <a:cs typeface="Cambria"/>
              </a:rPr>
              <a:t> </a:t>
            </a:r>
            <a:r>
              <a:rPr dirty="0" sz="1300" spc="-5" b="1">
                <a:solidFill>
                  <a:srgbClr val="C00000"/>
                </a:solidFill>
                <a:latin typeface="Cambria"/>
                <a:cs typeface="Cambria"/>
              </a:rPr>
              <a:t>Problems</a:t>
            </a:r>
            <a:endParaRPr sz="1300">
              <a:latin typeface="Cambria"/>
              <a:cs typeface="Cambria"/>
            </a:endParaRPr>
          </a:p>
          <a:p>
            <a:pPr algn="just" marL="12700">
              <a:lnSpc>
                <a:spcPct val="100000"/>
              </a:lnSpc>
              <a:spcBef>
                <a:spcPts val="110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P3.1:</a:t>
            </a:r>
            <a:endParaRPr sz="1200">
              <a:latin typeface="Copperplate Gothic Bold"/>
              <a:cs typeface="Copperplate Gothic Bold"/>
            </a:endParaRPr>
          </a:p>
          <a:p>
            <a:pPr marL="12700" marR="5080">
              <a:lnSpc>
                <a:spcPct val="110000"/>
              </a:lnSpc>
              <a:spcBef>
                <a:spcPts val="985"/>
              </a:spcBef>
            </a:pPr>
            <a:r>
              <a:rPr dirty="0" sz="1200" spc="-5">
                <a:latin typeface="Times New Roman"/>
                <a:cs typeface="Times New Roman"/>
              </a:rPr>
              <a:t>One cubic metre </a:t>
            </a:r>
            <a:r>
              <a:rPr dirty="0" sz="1200" spc="-1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wet </a:t>
            </a:r>
            <a:r>
              <a:rPr dirty="0" sz="1200" spc="-10">
                <a:latin typeface="Times New Roman"/>
                <a:cs typeface="Times New Roman"/>
              </a:rPr>
              <a:t>soil weighs 19.80 </a:t>
            </a:r>
            <a:r>
              <a:rPr dirty="0" sz="1200">
                <a:latin typeface="Times New Roman"/>
                <a:cs typeface="Times New Roman"/>
              </a:rPr>
              <a:t>kN. </a:t>
            </a:r>
            <a:r>
              <a:rPr dirty="0" sz="1200" spc="-15">
                <a:latin typeface="Times New Roman"/>
                <a:cs typeface="Times New Roman"/>
              </a:rPr>
              <a:t>If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10">
                <a:latin typeface="Times New Roman"/>
                <a:cs typeface="Times New Roman"/>
              </a:rPr>
              <a:t>specific </a:t>
            </a:r>
            <a:r>
              <a:rPr dirty="0" sz="1200" spc="-5">
                <a:latin typeface="Times New Roman"/>
                <a:cs typeface="Times New Roman"/>
              </a:rPr>
              <a:t>gravity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 particles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2.70 </a:t>
            </a:r>
            <a:r>
              <a:rPr dirty="0" sz="1200" spc="-1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water  content </a:t>
            </a:r>
            <a:r>
              <a:rPr dirty="0" sz="1200">
                <a:latin typeface="Times New Roman"/>
                <a:cs typeface="Times New Roman"/>
              </a:rPr>
              <a:t>is </a:t>
            </a:r>
            <a:r>
              <a:rPr dirty="0" sz="1200" spc="-5">
                <a:latin typeface="Times New Roman"/>
                <a:cs typeface="Times New Roman"/>
              </a:rPr>
              <a:t>11%, </a:t>
            </a:r>
            <a:r>
              <a:rPr dirty="0" sz="1200" spc="-10">
                <a:latin typeface="Times New Roman"/>
                <a:cs typeface="Times New Roman"/>
              </a:rPr>
              <a:t>find </a:t>
            </a:r>
            <a:r>
              <a:rPr dirty="0" sz="1200" spc="-5">
                <a:latin typeface="Times New Roman"/>
                <a:cs typeface="Times New Roman"/>
              </a:rPr>
              <a:t>a) </a:t>
            </a:r>
            <a:r>
              <a:rPr dirty="0" sz="1200" spc="-1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void </a:t>
            </a:r>
            <a:r>
              <a:rPr dirty="0" sz="1200" spc="-10">
                <a:latin typeface="Times New Roman"/>
                <a:cs typeface="Times New Roman"/>
              </a:rPr>
              <a:t>ratio, </a:t>
            </a:r>
            <a:r>
              <a:rPr dirty="0" sz="1200">
                <a:latin typeface="Times New Roman"/>
                <a:cs typeface="Times New Roman"/>
              </a:rPr>
              <a:t>b) dry </a:t>
            </a:r>
            <a:r>
              <a:rPr dirty="0" sz="1200" spc="-5">
                <a:latin typeface="Times New Roman"/>
                <a:cs typeface="Times New Roman"/>
              </a:rPr>
              <a:t>density and c) degree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saturation.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P3.2:</a:t>
            </a:r>
            <a:endParaRPr sz="1200">
              <a:latin typeface="Copperplate Gothic Bold"/>
              <a:cs typeface="Copperplate Gothic Bold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of clay </a:t>
            </a:r>
            <a:r>
              <a:rPr dirty="0" sz="1200" spc="-5">
                <a:latin typeface="Times New Roman"/>
                <a:cs typeface="Times New Roman"/>
              </a:rPr>
              <a:t>taken </a:t>
            </a:r>
            <a:r>
              <a:rPr dirty="0" sz="1200">
                <a:latin typeface="Times New Roman"/>
                <a:cs typeface="Times New Roman"/>
              </a:rPr>
              <a:t>from a </a:t>
            </a:r>
            <a:r>
              <a:rPr dirty="0" sz="1200" spc="-5">
                <a:latin typeface="Times New Roman"/>
                <a:cs typeface="Times New Roman"/>
              </a:rPr>
              <a:t>natural stratum was </a:t>
            </a:r>
            <a:r>
              <a:rPr dirty="0" sz="1200">
                <a:latin typeface="Times New Roman"/>
                <a:cs typeface="Times New Roman"/>
              </a:rPr>
              <a:t>found to be partially </a:t>
            </a:r>
            <a:r>
              <a:rPr dirty="0" sz="1200" spc="-5">
                <a:latin typeface="Times New Roman"/>
                <a:cs typeface="Times New Roman"/>
              </a:rPr>
              <a:t>saturated and when tested </a:t>
            </a:r>
            <a:r>
              <a:rPr dirty="0" sz="1200">
                <a:latin typeface="Times New Roman"/>
                <a:cs typeface="Times New Roman"/>
              </a:rPr>
              <a:t>in  the laboratory </a:t>
            </a:r>
            <a:r>
              <a:rPr dirty="0" sz="1200" spc="-5">
                <a:latin typeface="Times New Roman"/>
                <a:cs typeface="Times New Roman"/>
              </a:rPr>
              <a:t>gave </a:t>
            </a:r>
            <a:r>
              <a:rPr dirty="0" sz="1200">
                <a:latin typeface="Times New Roman"/>
                <a:cs typeface="Times New Roman"/>
              </a:rPr>
              <a:t>the following </a:t>
            </a:r>
            <a:r>
              <a:rPr dirty="0" sz="1200" spc="-5">
                <a:latin typeface="Times New Roman"/>
                <a:cs typeface="Times New Roman"/>
              </a:rPr>
              <a:t>results. </a:t>
            </a:r>
            <a:r>
              <a:rPr dirty="0" sz="1200">
                <a:latin typeface="Times New Roman"/>
                <a:cs typeface="Times New Roman"/>
              </a:rPr>
              <a:t>Compute the </a:t>
            </a:r>
            <a:r>
              <a:rPr dirty="0" sz="1200" spc="-5">
                <a:latin typeface="Times New Roman"/>
                <a:cs typeface="Times New Roman"/>
              </a:rPr>
              <a:t>degree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8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saturation.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50800" marR="3965575" indent="-38100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gravity of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particles =</a:t>
            </a:r>
            <a:r>
              <a:rPr dirty="0" sz="1200" spc="-7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2.6;  </a:t>
            </a:r>
            <a:r>
              <a:rPr dirty="0" sz="1200" spc="-5">
                <a:latin typeface="Times New Roman"/>
                <a:cs typeface="Times New Roman"/>
              </a:rPr>
              <a:t>wet 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= 2.50</a:t>
            </a:r>
            <a:r>
              <a:rPr dirty="0" sz="1200" spc="-4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N;</a:t>
            </a:r>
            <a:endParaRPr sz="1200">
              <a:latin typeface="Times New Roman"/>
              <a:cs typeface="Times New Roman"/>
            </a:endParaRPr>
          </a:p>
          <a:p>
            <a:pPr marL="12700" marR="4139565">
              <a:lnSpc>
                <a:spcPts val="1380"/>
              </a:lnSpc>
            </a:pPr>
            <a:r>
              <a:rPr dirty="0" sz="1200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= 2.10 </a:t>
            </a:r>
            <a:r>
              <a:rPr dirty="0" sz="1200" spc="-5">
                <a:latin typeface="Times New Roman"/>
                <a:cs typeface="Times New Roman"/>
              </a:rPr>
              <a:t>N;</a:t>
            </a:r>
            <a:r>
              <a:rPr dirty="0" sz="1200" spc="-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  </a:t>
            </a:r>
            <a:r>
              <a:rPr dirty="0" sz="1200">
                <a:latin typeface="Times New Roman"/>
                <a:cs typeface="Times New Roman"/>
              </a:rPr>
              <a:t>volume of </a:t>
            </a:r>
            <a:r>
              <a:rPr dirty="0" sz="1200" spc="-5">
                <a:latin typeface="Times New Roman"/>
                <a:cs typeface="Times New Roman"/>
              </a:rPr>
              <a:t>sample= </a:t>
            </a:r>
            <a:r>
              <a:rPr dirty="0" sz="1200">
                <a:latin typeface="Times New Roman"/>
                <a:cs typeface="Times New Roman"/>
              </a:rPr>
              <a:t>150</a:t>
            </a:r>
            <a:r>
              <a:rPr dirty="0" sz="1200" spc="-8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cm3.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1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P3.3:</a:t>
            </a:r>
            <a:endParaRPr sz="1200">
              <a:latin typeface="Copperplate Gothic Bold"/>
              <a:cs typeface="Copperplate Gothic Bold"/>
            </a:endParaRPr>
          </a:p>
          <a:p>
            <a:pPr algn="just" marL="12700">
              <a:lnSpc>
                <a:spcPct val="100000"/>
              </a:lnSpc>
              <a:spcBef>
                <a:spcPts val="1140"/>
              </a:spcBef>
            </a:pP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mass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specific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gravity</a:t>
            </a:r>
            <a:r>
              <a:rPr dirty="0" sz="1200" spc="14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fully</a:t>
            </a:r>
            <a:r>
              <a:rPr dirty="0" sz="1200" spc="1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saturated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specimen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clay</a:t>
            </a:r>
            <a:r>
              <a:rPr dirty="0" sz="1200" spc="114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having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1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water</a:t>
            </a:r>
            <a:r>
              <a:rPr dirty="0" sz="1200" spc="1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content</a:t>
            </a:r>
            <a:r>
              <a:rPr dirty="0" sz="1200" spc="1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30.5%</a:t>
            </a:r>
            <a:r>
              <a:rPr dirty="0" sz="1200" spc="15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is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45"/>
              </a:spcBef>
            </a:pPr>
            <a:r>
              <a:rPr dirty="0" sz="1200">
                <a:latin typeface="Times New Roman"/>
                <a:cs typeface="Times New Roman"/>
              </a:rPr>
              <a:t>1.96. </a:t>
            </a:r>
            <a:r>
              <a:rPr dirty="0" sz="1200" spc="-5">
                <a:latin typeface="Times New Roman"/>
                <a:cs typeface="Times New Roman"/>
              </a:rPr>
              <a:t>On oven drying, </a:t>
            </a:r>
            <a:r>
              <a:rPr dirty="0" sz="1200">
                <a:latin typeface="Times New Roman"/>
                <a:cs typeface="Times New Roman"/>
              </a:rPr>
              <a:t>the mass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gravity drops to 1.60. </a:t>
            </a:r>
            <a:r>
              <a:rPr dirty="0" sz="1200" spc="-5">
                <a:latin typeface="Times New Roman"/>
                <a:cs typeface="Times New Roman"/>
              </a:rPr>
              <a:t>Calculate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specific </a:t>
            </a:r>
            <a:r>
              <a:rPr dirty="0" sz="1200">
                <a:latin typeface="Times New Roman"/>
                <a:cs typeface="Times New Roman"/>
              </a:rPr>
              <a:t>gravity </a:t>
            </a:r>
            <a:r>
              <a:rPr dirty="0" sz="1200" spc="5">
                <a:latin typeface="Times New Roman"/>
                <a:cs typeface="Times New Roman"/>
              </a:rPr>
              <a:t>of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clay.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15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P3.4:</a:t>
            </a:r>
            <a:endParaRPr sz="1200">
              <a:latin typeface="Copperplate Gothic Bold"/>
              <a:cs typeface="Copperplate Gothic Bold"/>
            </a:endParaRPr>
          </a:p>
          <a:p>
            <a:pPr algn="just" marL="12700" marR="5080">
              <a:lnSpc>
                <a:spcPct val="110300"/>
              </a:lnSpc>
              <a:spcBef>
                <a:spcPts val="980"/>
              </a:spcBef>
            </a:pPr>
            <a:r>
              <a:rPr dirty="0" sz="1200" spc="-5">
                <a:latin typeface="Times New Roman"/>
                <a:cs typeface="Times New Roman"/>
              </a:rPr>
              <a:t>Aggregates </a:t>
            </a:r>
            <a:r>
              <a:rPr dirty="0" sz="1200">
                <a:latin typeface="Times New Roman"/>
                <a:cs typeface="Times New Roman"/>
              </a:rPr>
              <a:t>from a material </a:t>
            </a:r>
            <a:r>
              <a:rPr dirty="0" sz="1200" spc="-5">
                <a:latin typeface="Times New Roman"/>
                <a:cs typeface="Times New Roman"/>
              </a:rPr>
              <a:t>storage site </a:t>
            </a:r>
            <a:r>
              <a:rPr dirty="0" sz="1200">
                <a:latin typeface="Times New Roman"/>
                <a:cs typeface="Times New Roman"/>
              </a:rPr>
              <a:t>are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for the </a:t>
            </a:r>
            <a:r>
              <a:rPr dirty="0" sz="1200" spc="-5">
                <a:latin typeface="Times New Roman"/>
                <a:cs typeface="Times New Roman"/>
              </a:rPr>
              <a:t>embankment </a:t>
            </a:r>
            <a:r>
              <a:rPr dirty="0" sz="1200">
                <a:latin typeface="Times New Roman"/>
                <a:cs typeface="Times New Roman"/>
              </a:rPr>
              <a:t>of a </a:t>
            </a:r>
            <a:r>
              <a:rPr dirty="0" sz="1200" spc="-5">
                <a:latin typeface="Times New Roman"/>
                <a:cs typeface="Times New Roman"/>
              </a:rPr>
              <a:t>roadway. </a:t>
            </a:r>
            <a:r>
              <a:rPr dirty="0" sz="1200">
                <a:latin typeface="Times New Roman"/>
                <a:cs typeface="Times New Roman"/>
              </a:rPr>
              <a:t>The porosity of  the </a:t>
            </a:r>
            <a:r>
              <a:rPr dirty="0" sz="1200" spc="-5">
                <a:latin typeface="Times New Roman"/>
                <a:cs typeface="Times New Roman"/>
              </a:rPr>
              <a:t>aggregates at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storage site </a:t>
            </a:r>
            <a:r>
              <a:rPr dirty="0" sz="1200">
                <a:latin typeface="Times New Roman"/>
                <a:cs typeface="Times New Roman"/>
              </a:rPr>
              <a:t>is 80%,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desired </a:t>
            </a:r>
            <a:r>
              <a:rPr dirty="0" sz="1200">
                <a:latin typeface="Times New Roman"/>
                <a:cs typeface="Times New Roman"/>
              </a:rPr>
              <a:t>porosity of the </a:t>
            </a:r>
            <a:r>
              <a:rPr dirty="0" sz="1200" spc="-5">
                <a:latin typeface="Times New Roman"/>
                <a:cs typeface="Times New Roman"/>
              </a:rPr>
              <a:t>compacted aggregates </a:t>
            </a:r>
            <a:r>
              <a:rPr dirty="0" sz="1200">
                <a:latin typeface="Times New Roman"/>
                <a:cs typeface="Times New Roman"/>
              </a:rPr>
              <a:t>in the  </a:t>
            </a:r>
            <a:r>
              <a:rPr dirty="0" sz="1200" spc="-5">
                <a:latin typeface="Times New Roman"/>
                <a:cs typeface="Times New Roman"/>
              </a:rPr>
              <a:t>embankment </a:t>
            </a:r>
            <a:r>
              <a:rPr dirty="0" sz="1200">
                <a:latin typeface="Times New Roman"/>
                <a:cs typeface="Times New Roman"/>
              </a:rPr>
              <a:t>is 20%. For a </a:t>
            </a:r>
            <a:r>
              <a:rPr dirty="0" sz="1200" spc="-5">
                <a:latin typeface="Times New Roman"/>
                <a:cs typeface="Times New Roman"/>
              </a:rPr>
              <a:t>section </a:t>
            </a:r>
            <a:r>
              <a:rPr dirty="0" sz="1200">
                <a:latin typeface="Times New Roman"/>
                <a:cs typeface="Times New Roman"/>
              </a:rPr>
              <a:t>of the embankment 7.6m </a:t>
            </a:r>
            <a:r>
              <a:rPr dirty="0" sz="1200" spc="-5">
                <a:latin typeface="Times New Roman"/>
                <a:cs typeface="Times New Roman"/>
              </a:rPr>
              <a:t>wide </a:t>
            </a:r>
            <a:r>
              <a:rPr dirty="0" sz="1200">
                <a:latin typeface="Times New Roman"/>
                <a:cs typeface="Times New Roman"/>
              </a:rPr>
              <a:t>x </a:t>
            </a:r>
            <a:r>
              <a:rPr dirty="0" sz="1200" spc="-5">
                <a:latin typeface="Times New Roman"/>
                <a:cs typeface="Times New Roman"/>
              </a:rPr>
              <a:t>0.61m compacted thickness </a:t>
            </a:r>
            <a:r>
              <a:rPr dirty="0" sz="1200">
                <a:latin typeface="Times New Roman"/>
                <a:cs typeface="Times New Roman"/>
              </a:rPr>
              <a:t>x  305m </a:t>
            </a:r>
            <a:r>
              <a:rPr dirty="0" sz="1200" spc="-5">
                <a:latin typeface="Times New Roman"/>
                <a:cs typeface="Times New Roman"/>
              </a:rPr>
              <a:t>long, calculate </a:t>
            </a:r>
            <a:r>
              <a:rPr dirty="0" sz="1200">
                <a:latin typeface="Times New Roman"/>
                <a:cs typeface="Times New Roman"/>
              </a:rPr>
              <a:t>the volume of </a:t>
            </a:r>
            <a:r>
              <a:rPr dirty="0" sz="1200" spc="-5">
                <a:latin typeface="Times New Roman"/>
                <a:cs typeface="Times New Roman"/>
              </a:rPr>
              <a:t>aggregates</a:t>
            </a:r>
            <a:r>
              <a:rPr dirty="0" sz="1200" spc="-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required.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50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P3.5:</a:t>
            </a:r>
            <a:endParaRPr sz="1200">
              <a:latin typeface="Copperplate Gothic Bold"/>
              <a:cs typeface="Copperplate Gothic Bold"/>
            </a:endParaRPr>
          </a:p>
          <a:p>
            <a:pPr algn="just" marL="12700" marR="6350">
              <a:lnSpc>
                <a:spcPct val="110300"/>
              </a:lnSpc>
              <a:spcBef>
                <a:spcPts val="980"/>
              </a:spcBef>
            </a:pPr>
            <a:r>
              <a:rPr dirty="0" sz="1200" spc="-5">
                <a:latin typeface="Times New Roman"/>
                <a:cs typeface="Times New Roman"/>
              </a:rPr>
              <a:t>An embankment </a:t>
            </a:r>
            <a:r>
              <a:rPr dirty="0" sz="1200">
                <a:latin typeface="Times New Roman"/>
                <a:cs typeface="Times New Roman"/>
              </a:rPr>
              <a:t>for a highway is to be </a:t>
            </a:r>
            <a:r>
              <a:rPr dirty="0" sz="1200" spc="-5">
                <a:latin typeface="Times New Roman"/>
                <a:cs typeface="Times New Roman"/>
              </a:rPr>
              <a:t>constructed from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>
                <a:latin typeface="Times New Roman"/>
                <a:cs typeface="Times New Roman"/>
              </a:rPr>
              <a:t>compacted to a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 18kN/m</a:t>
            </a:r>
            <a:r>
              <a:rPr dirty="0" baseline="38194" sz="120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. The clay </a:t>
            </a:r>
            <a:r>
              <a:rPr dirty="0" sz="1200" spc="-5">
                <a:latin typeface="Times New Roman"/>
                <a:cs typeface="Times New Roman"/>
              </a:rPr>
              <a:t>has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>
                <a:latin typeface="Times New Roman"/>
                <a:cs typeface="Times New Roman"/>
              </a:rPr>
              <a:t>be </a:t>
            </a:r>
            <a:r>
              <a:rPr dirty="0" sz="1200" spc="-5">
                <a:latin typeface="Times New Roman"/>
                <a:cs typeface="Times New Roman"/>
              </a:rPr>
              <a:t>trucked </a:t>
            </a:r>
            <a:r>
              <a:rPr dirty="0" sz="1200">
                <a:latin typeface="Times New Roman"/>
                <a:cs typeface="Times New Roman"/>
              </a:rPr>
              <a:t>to the </a:t>
            </a:r>
            <a:r>
              <a:rPr dirty="0" sz="1200" spc="-5">
                <a:latin typeface="Times New Roman"/>
                <a:cs typeface="Times New Roman"/>
              </a:rPr>
              <a:t>site </a:t>
            </a:r>
            <a:r>
              <a:rPr dirty="0" sz="1200">
                <a:latin typeface="Times New Roman"/>
                <a:cs typeface="Times New Roman"/>
              </a:rPr>
              <a:t>from a borrow pit. The </a:t>
            </a:r>
            <a:r>
              <a:rPr dirty="0" sz="1200" spc="10">
                <a:latin typeface="Times New Roman"/>
                <a:cs typeface="Times New Roman"/>
              </a:rPr>
              <a:t>bulk </a:t>
            </a:r>
            <a:r>
              <a:rPr dirty="0" sz="1200">
                <a:latin typeface="Times New Roman"/>
                <a:cs typeface="Times New Roman"/>
              </a:rPr>
              <a:t>unit </a:t>
            </a:r>
            <a:r>
              <a:rPr dirty="0" sz="1200" spc="-5">
                <a:latin typeface="Times New Roman"/>
                <a:cs typeface="Times New Roman"/>
              </a:rPr>
              <a:t>weight </a:t>
            </a:r>
            <a:r>
              <a:rPr dirty="0" sz="1200" spc="5">
                <a:latin typeface="Times New Roman"/>
                <a:cs typeface="Times New Roman"/>
              </a:rPr>
              <a:t>of </a:t>
            </a:r>
            <a:r>
              <a:rPr dirty="0" sz="1200">
                <a:latin typeface="Times New Roman"/>
                <a:cs typeface="Times New Roman"/>
              </a:rPr>
              <a:t>the soil in  the </a:t>
            </a:r>
            <a:r>
              <a:rPr dirty="0" sz="1200" spc="-5">
                <a:latin typeface="Times New Roman"/>
                <a:cs typeface="Times New Roman"/>
              </a:rPr>
              <a:t>borrow </a:t>
            </a:r>
            <a:r>
              <a:rPr dirty="0" sz="1200">
                <a:latin typeface="Times New Roman"/>
                <a:cs typeface="Times New Roman"/>
              </a:rPr>
              <a:t>pit is 17kN/m</a:t>
            </a:r>
            <a:r>
              <a:rPr dirty="0" baseline="38194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its </a:t>
            </a:r>
            <a:r>
              <a:rPr dirty="0" sz="1200" spc="-5">
                <a:latin typeface="Times New Roman"/>
                <a:cs typeface="Times New Roman"/>
              </a:rPr>
              <a:t>natural water content </a:t>
            </a:r>
            <a:r>
              <a:rPr dirty="0" sz="1200">
                <a:latin typeface="Times New Roman"/>
                <a:cs typeface="Times New Roman"/>
              </a:rPr>
              <a:t>is 5%. </a:t>
            </a:r>
            <a:r>
              <a:rPr dirty="0" sz="1200" spc="-5">
                <a:latin typeface="Times New Roman"/>
                <a:cs typeface="Times New Roman"/>
              </a:rPr>
              <a:t>Calculate </a:t>
            </a:r>
            <a:r>
              <a:rPr dirty="0" sz="1200">
                <a:latin typeface="Times New Roman"/>
                <a:cs typeface="Times New Roman"/>
              </a:rPr>
              <a:t>the volume of clay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the  </a:t>
            </a:r>
            <a:r>
              <a:rPr dirty="0" sz="1200" spc="-5">
                <a:latin typeface="Times New Roman"/>
                <a:cs typeface="Times New Roman"/>
              </a:rPr>
              <a:t>borrow </a:t>
            </a:r>
            <a:r>
              <a:rPr dirty="0" sz="1200">
                <a:latin typeface="Times New Roman"/>
                <a:cs typeface="Times New Roman"/>
              </a:rPr>
              <a:t>pit </a:t>
            </a:r>
            <a:r>
              <a:rPr dirty="0" sz="1200" spc="-5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for 1 </a:t>
            </a:r>
            <a:r>
              <a:rPr dirty="0" sz="1200" spc="-5">
                <a:latin typeface="Times New Roman"/>
                <a:cs typeface="Times New Roman"/>
              </a:rPr>
              <a:t>cubic </a:t>
            </a:r>
            <a:r>
              <a:rPr dirty="0" sz="1200">
                <a:latin typeface="Times New Roman"/>
                <a:cs typeface="Times New Roman"/>
              </a:rPr>
              <a:t>meter of </a:t>
            </a:r>
            <a:r>
              <a:rPr dirty="0" sz="1200" spc="-5">
                <a:latin typeface="Times New Roman"/>
                <a:cs typeface="Times New Roman"/>
              </a:rPr>
              <a:t>embankment.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swell factor </a:t>
            </a:r>
            <a:r>
              <a:rPr dirty="0" sz="1200">
                <a:latin typeface="Times New Roman"/>
                <a:cs typeface="Times New Roman"/>
              </a:rPr>
              <a:t>is 1.2 (20% </a:t>
            </a:r>
            <a:r>
              <a:rPr dirty="0" sz="1200" spc="-5">
                <a:latin typeface="Times New Roman"/>
                <a:cs typeface="Times New Roman"/>
              </a:rPr>
              <a:t>free </a:t>
            </a:r>
            <a:r>
              <a:rPr dirty="0" sz="1200">
                <a:latin typeface="Times New Roman"/>
                <a:cs typeface="Times New Roman"/>
              </a:rPr>
              <a:t>swell).  </a:t>
            </a:r>
            <a:r>
              <a:rPr dirty="0" sz="1200" spc="-5">
                <a:latin typeface="Times New Roman"/>
                <a:cs typeface="Times New Roman"/>
              </a:rPr>
              <a:t>Assume G</a:t>
            </a:r>
            <a:r>
              <a:rPr dirty="0" baseline="-10416" sz="1200" spc="-7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=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2.7.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40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P3.6:</a:t>
            </a:r>
            <a:endParaRPr sz="1200">
              <a:latin typeface="Copperplate Gothic Bold"/>
              <a:cs typeface="Copperplate Gothic Bold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ts val="138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For an unsaturated </a:t>
            </a:r>
            <a:r>
              <a:rPr dirty="0" sz="1200" spc="-10">
                <a:latin typeface="Times New Roman"/>
                <a:cs typeface="Times New Roman"/>
              </a:rPr>
              <a:t>(partially) </a:t>
            </a:r>
            <a:r>
              <a:rPr dirty="0" sz="1200" spc="-5">
                <a:latin typeface="Times New Roman"/>
                <a:cs typeface="Times New Roman"/>
              </a:rPr>
              <a:t>soil deposit </a:t>
            </a:r>
            <a:r>
              <a:rPr dirty="0" sz="1200" spc="-10">
                <a:latin typeface="Times New Roman"/>
                <a:cs typeface="Times New Roman"/>
              </a:rPr>
              <a:t>at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10">
                <a:latin typeface="Times New Roman"/>
                <a:cs typeface="Times New Roman"/>
              </a:rPr>
              <a:t>construction site,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 spc="-10">
                <a:latin typeface="Times New Roman"/>
                <a:cs typeface="Times New Roman"/>
              </a:rPr>
              <a:t>content, </a:t>
            </a:r>
            <a:r>
              <a:rPr dirty="0" sz="1200" spc="-5">
                <a:latin typeface="Times New Roman"/>
                <a:cs typeface="Times New Roman"/>
              </a:rPr>
              <a:t>w=15%, </a:t>
            </a:r>
            <a:r>
              <a:rPr dirty="0" sz="1200" spc="-10">
                <a:latin typeface="Times New Roman"/>
                <a:cs typeface="Times New Roman"/>
              </a:rPr>
              <a:t>void </a:t>
            </a:r>
            <a:r>
              <a:rPr dirty="0" sz="1200" spc="-5">
                <a:latin typeface="Times New Roman"/>
                <a:cs typeface="Times New Roman"/>
              </a:rPr>
              <a:t>ratio, e=0.6  and </a:t>
            </a:r>
            <a:r>
              <a:rPr dirty="0" sz="1200" spc="-10">
                <a:latin typeface="Times New Roman"/>
                <a:cs typeface="Times New Roman"/>
              </a:rPr>
              <a:t>specific gravity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soil </a:t>
            </a:r>
            <a:r>
              <a:rPr dirty="0" sz="1200" spc="-10">
                <a:latin typeface="Times New Roman"/>
                <a:cs typeface="Times New Roman"/>
              </a:rPr>
              <a:t>particles/solids, G</a:t>
            </a:r>
            <a:r>
              <a:rPr dirty="0" baseline="-10416" sz="1200" spc="-15">
                <a:latin typeface="Times New Roman"/>
                <a:cs typeface="Times New Roman"/>
              </a:rPr>
              <a:t>s</a:t>
            </a:r>
            <a:r>
              <a:rPr dirty="0" sz="1200" spc="-10">
                <a:latin typeface="Times New Roman"/>
                <a:cs typeface="Times New Roman"/>
              </a:rPr>
              <a:t>=2.67. Determine </a:t>
            </a:r>
            <a:r>
              <a:rPr dirty="0" sz="1200">
                <a:latin typeface="Times New Roman"/>
                <a:cs typeface="Times New Roman"/>
              </a:rPr>
              <a:t>the</a:t>
            </a:r>
            <a:r>
              <a:rPr dirty="0" sz="1200" spc="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following</a:t>
            </a:r>
            <a:endParaRPr sz="1200">
              <a:latin typeface="Times New Roman"/>
              <a:cs typeface="Times New Roman"/>
            </a:endParaRPr>
          </a:p>
          <a:p>
            <a:pPr marL="283845" marR="151130" indent="-229235">
              <a:lnSpc>
                <a:spcPts val="1380"/>
              </a:lnSpc>
            </a:pPr>
            <a:r>
              <a:rPr dirty="0" sz="1200" spc="-5">
                <a:latin typeface="Times New Roman"/>
                <a:cs typeface="Times New Roman"/>
              </a:rPr>
              <a:t>(a) degree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10">
                <a:latin typeface="Times New Roman"/>
                <a:cs typeface="Times New Roman"/>
              </a:rPr>
              <a:t>saturation, </a:t>
            </a:r>
            <a:r>
              <a:rPr dirty="0" sz="1200">
                <a:latin typeface="Times New Roman"/>
                <a:cs typeface="Times New Roman"/>
              </a:rPr>
              <a:t>(b) dry unit </a:t>
            </a:r>
            <a:r>
              <a:rPr dirty="0" sz="1200" spc="-10">
                <a:latin typeface="Times New Roman"/>
                <a:cs typeface="Times New Roman"/>
              </a:rPr>
              <a:t>weight, and </a:t>
            </a:r>
            <a:r>
              <a:rPr dirty="0" sz="1200" spc="-5">
                <a:latin typeface="Times New Roman"/>
                <a:cs typeface="Times New Roman"/>
              </a:rPr>
              <a:t>(c) weight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 spc="-10">
                <a:latin typeface="Times New Roman"/>
                <a:cs typeface="Times New Roman"/>
              </a:rPr>
              <a:t>required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fully saturated </a:t>
            </a:r>
            <a:r>
              <a:rPr dirty="0" sz="1200">
                <a:latin typeface="Times New Roman"/>
                <a:cs typeface="Times New Roman"/>
              </a:rPr>
              <a:t>5 </a:t>
            </a:r>
            <a:r>
              <a:rPr dirty="0" sz="1200" spc="-5">
                <a:latin typeface="Times New Roman"/>
                <a:cs typeface="Times New Roman"/>
              </a:rPr>
              <a:t>m</a:t>
            </a:r>
            <a:r>
              <a:rPr dirty="0" baseline="38194" sz="1200" spc="-7">
                <a:latin typeface="Times New Roman"/>
                <a:cs typeface="Times New Roman"/>
              </a:rPr>
              <a:t>3  </a:t>
            </a:r>
            <a:r>
              <a:rPr dirty="0" sz="1200">
                <a:latin typeface="Times New Roman"/>
                <a:cs typeface="Times New Roman"/>
              </a:rPr>
              <a:t>of</a:t>
            </a:r>
            <a:r>
              <a:rPr dirty="0" sz="1200" spc="-90">
                <a:latin typeface="Times New Roman"/>
                <a:cs typeface="Times New Roman"/>
              </a:rPr>
              <a:t> </a:t>
            </a:r>
            <a:r>
              <a:rPr dirty="0" sz="1200" spc="-10">
                <a:latin typeface="Times New Roman"/>
                <a:cs typeface="Times New Roman"/>
              </a:rPr>
              <a:t>soil.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1469" y="9043415"/>
            <a:ext cx="1183640" cy="36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101090" algn="l"/>
              </a:tabLst>
            </a:pPr>
            <a:r>
              <a:rPr dirty="0" sz="850" spc="260">
                <a:latin typeface="Cambria Math"/>
                <a:cs typeface="Cambria Math"/>
              </a:rPr>
              <a:t> </a:t>
            </a:r>
            <a:r>
              <a:rPr dirty="0" sz="850" spc="260">
                <a:latin typeface="Cambria Math"/>
                <a:cs typeface="Cambria Math"/>
              </a:rPr>
              <a:t>	</a:t>
            </a:r>
            <a:r>
              <a:rPr dirty="0" sz="850" spc="35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61130" y="9057131"/>
            <a:ext cx="180340" cy="69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-16339" sz="1275" spc="914">
                <a:latin typeface="Cambria Math"/>
                <a:cs typeface="Cambria Math"/>
              </a:rPr>
              <a:t> </a:t>
            </a:r>
            <a:r>
              <a:rPr dirty="0" sz="700" spc="260">
                <a:latin typeface="Cambria Math"/>
                <a:cs typeface="Cambria Math"/>
              </a:rPr>
              <a:t> </a:t>
            </a:r>
            <a:endParaRPr sz="70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73830" y="8969247"/>
            <a:ext cx="160020" cy="0"/>
          </a:xfrm>
          <a:custGeom>
            <a:avLst/>
            <a:gdLst/>
            <a:ahLst/>
            <a:cxnLst/>
            <a:rect l="l" t="t" r="r" b="b"/>
            <a:pathLst>
              <a:path w="160020" h="0">
                <a:moveTo>
                  <a:pt x="0" y="0"/>
                </a:moveTo>
                <a:lnTo>
                  <a:pt x="1600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266057" y="8935465"/>
            <a:ext cx="114300" cy="144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50" spc="505">
                <a:latin typeface="Cambria Math"/>
                <a:cs typeface="Cambria Math"/>
              </a:rPr>
              <a:t> </a:t>
            </a:r>
            <a:endParaRPr sz="8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44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06627" y="8860535"/>
            <a:ext cx="4375785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468370" algn="l"/>
                <a:tab pos="3710304" algn="l"/>
                <a:tab pos="396811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Answers</a:t>
            </a:r>
            <a:r>
              <a:rPr dirty="0" sz="1200" spc="-5">
                <a:latin typeface="Copperplate Gothic Bold"/>
                <a:cs typeface="Copperplate Gothic Bold"/>
              </a:rPr>
              <a:t>: </a:t>
            </a:r>
            <a:r>
              <a:rPr dirty="0" sz="1200" spc="-5">
                <a:latin typeface="Times New Roman"/>
                <a:cs typeface="Times New Roman"/>
              </a:rPr>
              <a:t>(a)                      </a:t>
            </a:r>
            <a:r>
              <a:rPr dirty="0" sz="1200">
                <a:latin typeface="Times New Roman"/>
                <a:cs typeface="Times New Roman"/>
              </a:rPr>
              <a:t>, (b)                                </a:t>
            </a:r>
            <a:r>
              <a:rPr dirty="0" sz="1200" spc="1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(c)	</a:t>
            </a:r>
            <a:r>
              <a:rPr dirty="0" sz="1200" spc="615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	</a:t>
            </a:r>
            <a:r>
              <a:rPr dirty="0" sz="1200" spc="625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	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500">
                <a:latin typeface="Cambria Math"/>
                <a:cs typeface="Cambria Math"/>
              </a:rPr>
              <a:t>  </a:t>
            </a:r>
            <a:endParaRPr sz="12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627" y="522731"/>
            <a:ext cx="6325870" cy="1256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P3.7:</a:t>
            </a:r>
            <a:endParaRPr sz="1200">
              <a:latin typeface="Copperplate Gothic Bold"/>
              <a:cs typeface="Copperplate Gothic Bol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5080">
              <a:lnSpc>
                <a:spcPts val="1360"/>
              </a:lnSpc>
            </a:pP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A 0.9m</a:t>
            </a:r>
            <a:r>
              <a:rPr dirty="0" baseline="38194" sz="1200">
                <a:solidFill>
                  <a:srgbClr val="211E1F"/>
                </a:solidFill>
                <a:latin typeface="Times New Roman"/>
                <a:cs typeface="Times New Roman"/>
              </a:rPr>
              <a:t>3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soil specimen </a:t>
            </a:r>
            <a:r>
              <a:rPr dirty="0" sz="1200" spc="-10">
                <a:solidFill>
                  <a:srgbClr val="211E1F"/>
                </a:solidFill>
                <a:latin typeface="Times New Roman"/>
                <a:cs typeface="Times New Roman"/>
              </a:rPr>
              <a:t>weighs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(1734693g) and has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a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water content </a:t>
            </a:r>
            <a:r>
              <a:rPr dirty="0" sz="1200" spc="5">
                <a:solidFill>
                  <a:srgbClr val="211E1F"/>
                </a:solidFill>
                <a:latin typeface="Times New Roman"/>
                <a:cs typeface="Times New Roman"/>
              </a:rPr>
              <a:t>of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9%.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The specific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gravity of the 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soil solids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is 2.7.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Calculate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(1)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γ</a:t>
            </a:r>
            <a:r>
              <a:rPr dirty="0" baseline="-10416" sz="1200" spc="-7">
                <a:solidFill>
                  <a:srgbClr val="211E1F"/>
                </a:solidFill>
                <a:latin typeface="Times New Roman"/>
                <a:cs typeface="Times New Roman"/>
              </a:rPr>
              <a:t>t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,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(2) γ</a:t>
            </a:r>
            <a:r>
              <a:rPr dirty="0" baseline="-10416" sz="1200" i="1">
                <a:solidFill>
                  <a:srgbClr val="211E1F"/>
                </a:solidFill>
                <a:latin typeface="Times New Roman"/>
                <a:cs typeface="Times New Roman"/>
              </a:rPr>
              <a:t>d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, (3) </a:t>
            </a:r>
            <a:r>
              <a:rPr dirty="0" sz="1200" spc="-5" i="1">
                <a:solidFill>
                  <a:srgbClr val="211E1F"/>
                </a:solidFill>
                <a:latin typeface="Times New Roman"/>
                <a:cs typeface="Times New Roman"/>
              </a:rPr>
              <a:t>e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, (4) </a:t>
            </a:r>
            <a:r>
              <a:rPr dirty="0" sz="1200" i="1">
                <a:solidFill>
                  <a:srgbClr val="211E1F"/>
                </a:solidFill>
                <a:latin typeface="Times New Roman"/>
                <a:cs typeface="Times New Roman"/>
              </a:rPr>
              <a:t>n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, (5) </a:t>
            </a:r>
            <a:r>
              <a:rPr dirty="0" sz="1200" spc="-5" i="1">
                <a:solidFill>
                  <a:srgbClr val="211E1F"/>
                </a:solidFill>
                <a:latin typeface="Times New Roman"/>
                <a:cs typeface="Times New Roman"/>
              </a:rPr>
              <a:t>V</a:t>
            </a:r>
            <a:r>
              <a:rPr dirty="0" baseline="-10416" sz="1200" spc="-7" i="1">
                <a:solidFill>
                  <a:srgbClr val="211E1F"/>
                </a:solidFill>
                <a:latin typeface="Times New Roman"/>
                <a:cs typeface="Times New Roman"/>
              </a:rPr>
              <a:t>w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, and (6) </a:t>
            </a:r>
            <a:r>
              <a:rPr dirty="0" sz="1200" i="1">
                <a:solidFill>
                  <a:srgbClr val="211E1F"/>
                </a:solidFill>
                <a:latin typeface="Times New Roman"/>
                <a:cs typeface="Times New Roman"/>
              </a:rPr>
              <a:t>S</a:t>
            </a:r>
            <a:r>
              <a:rPr dirty="0" baseline="-10416" sz="1200" i="1">
                <a:solidFill>
                  <a:srgbClr val="211E1F"/>
                </a:solidFill>
                <a:latin typeface="Times New Roman"/>
                <a:cs typeface="Times New Roman"/>
              </a:rPr>
              <a:t>r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(7) </a:t>
            </a:r>
            <a:r>
              <a:rPr dirty="0" sz="1200">
                <a:solidFill>
                  <a:srgbClr val="211E1F"/>
                </a:solidFill>
                <a:latin typeface="Symbol"/>
                <a:cs typeface="Symbol"/>
              </a:rPr>
              <a:t></a:t>
            </a:r>
            <a:r>
              <a:rPr dirty="0" baseline="-10416" sz="1200">
                <a:solidFill>
                  <a:srgbClr val="211E1F"/>
                </a:solidFill>
                <a:latin typeface="Times New Roman"/>
                <a:cs typeface="Times New Roman"/>
              </a:rPr>
              <a:t>sat </a:t>
            </a:r>
            <a:r>
              <a:rPr dirty="0" baseline="-10416" sz="1200" spc="104">
                <a:solidFill>
                  <a:srgbClr val="211E1F"/>
                </a:solidFill>
                <a:latin typeface="Times New Roman"/>
                <a:cs typeface="Times New Roman"/>
              </a:rPr>
              <a:t>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(8)</a:t>
            </a:r>
            <a:r>
              <a:rPr dirty="0" sz="1200" spc="-5">
                <a:solidFill>
                  <a:srgbClr val="211E1F"/>
                </a:solidFill>
                <a:latin typeface="Symbol"/>
                <a:cs typeface="Symbol"/>
              </a:rPr>
              <a:t></a:t>
            </a:r>
            <a:r>
              <a:rPr dirty="0" baseline="-10416" sz="1200" spc="-7">
                <a:solidFill>
                  <a:srgbClr val="211E1F"/>
                </a:solidFill>
                <a:latin typeface="Times New Roman"/>
                <a:cs typeface="Times New Roman"/>
              </a:rPr>
              <a:t>sub</a:t>
            </a:r>
            <a:endParaRPr baseline="-10416"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Answers</a:t>
            </a:r>
            <a:r>
              <a:rPr dirty="0" sz="1200" spc="-5">
                <a:latin typeface="Copperplate Gothic Bold"/>
                <a:cs typeface="Copperplate Gothic Bold"/>
              </a:rPr>
              <a:t>: 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γ = 18.9 kN/m</a:t>
            </a:r>
            <a:r>
              <a:rPr dirty="0" baseline="38194" sz="1200">
                <a:solidFill>
                  <a:srgbClr val="211E1F"/>
                </a:solidFill>
                <a:latin typeface="Times New Roman"/>
                <a:cs typeface="Times New Roman"/>
              </a:rPr>
              <a:t>3 </a:t>
            </a:r>
            <a:r>
              <a:rPr dirty="0" sz="1200" spc="-10">
                <a:solidFill>
                  <a:srgbClr val="211E1F"/>
                </a:solidFill>
                <a:latin typeface="Times New Roman"/>
                <a:cs typeface="Times New Roman"/>
              </a:rPr>
              <a:t>γ</a:t>
            </a:r>
            <a:r>
              <a:rPr dirty="0" baseline="-10416" sz="1200" spc="-15">
                <a:solidFill>
                  <a:srgbClr val="211E1F"/>
                </a:solidFill>
                <a:latin typeface="Times New Roman"/>
                <a:cs typeface="Times New Roman"/>
              </a:rPr>
              <a:t>d 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=17.33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kN/m</a:t>
            </a:r>
            <a:r>
              <a:rPr dirty="0" baseline="38194" sz="1200">
                <a:solidFill>
                  <a:srgbClr val="211E1F"/>
                </a:solidFill>
                <a:latin typeface="Times New Roman"/>
                <a:cs typeface="Times New Roman"/>
              </a:rPr>
              <a:t>3   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e =  0.528 ,  n 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=0.346,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Vw= 0.143m</a:t>
            </a:r>
            <a:r>
              <a:rPr dirty="0" baseline="38194" sz="1200">
                <a:solidFill>
                  <a:srgbClr val="211E1F"/>
                </a:solidFill>
                <a:latin typeface="Times New Roman"/>
                <a:cs typeface="Times New Roman"/>
              </a:rPr>
              <a:t>3 </a:t>
            </a:r>
            <a:r>
              <a:rPr dirty="0" sz="1200">
                <a:latin typeface="Copperplate Gothic Bold"/>
                <a:cs typeface="Copperplate Gothic Bold"/>
              </a:rPr>
              <a:t>,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Sr =</a:t>
            </a:r>
            <a:r>
              <a:rPr dirty="0" sz="1200" spc="40">
                <a:solidFill>
                  <a:srgbClr val="211E1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45.9%</a:t>
            </a:r>
            <a:endParaRPr sz="12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120"/>
              </a:spcBef>
            </a:pPr>
            <a:r>
              <a:rPr dirty="0" sz="1200" spc="-5">
                <a:solidFill>
                  <a:srgbClr val="211E1F"/>
                </a:solidFill>
                <a:latin typeface="Symbol"/>
                <a:cs typeface="Symbol"/>
              </a:rPr>
              <a:t></a:t>
            </a:r>
            <a:r>
              <a:rPr dirty="0" baseline="-10416" sz="1200" spc="-7">
                <a:solidFill>
                  <a:srgbClr val="211E1F"/>
                </a:solidFill>
                <a:latin typeface="Times New Roman"/>
                <a:cs typeface="Times New Roman"/>
              </a:rPr>
              <a:t>sat</a:t>
            </a:r>
            <a:r>
              <a:rPr dirty="0" sz="1200" spc="-5">
                <a:solidFill>
                  <a:srgbClr val="211E1F"/>
                </a:solidFill>
                <a:latin typeface="Times New Roman"/>
                <a:cs typeface="Times New Roman"/>
              </a:rPr>
              <a:t>= </a:t>
            </a:r>
            <a:r>
              <a:rPr dirty="0" sz="1200">
                <a:solidFill>
                  <a:srgbClr val="211E1F"/>
                </a:solidFill>
                <a:latin typeface="Times New Roman"/>
                <a:cs typeface="Times New Roman"/>
              </a:rPr>
              <a:t>20.72   kN/m</a:t>
            </a:r>
            <a:r>
              <a:rPr dirty="0" baseline="38194" sz="1200">
                <a:solidFill>
                  <a:srgbClr val="211E1F"/>
                </a:solidFill>
                <a:latin typeface="Times New Roman"/>
                <a:cs typeface="Times New Roman"/>
              </a:rPr>
              <a:t>3    , </a:t>
            </a:r>
            <a:r>
              <a:rPr dirty="0" sz="1200" spc="-10">
                <a:latin typeface="Symbol"/>
                <a:cs typeface="Symbol"/>
              </a:rPr>
              <a:t></a:t>
            </a:r>
            <a:r>
              <a:rPr dirty="0" baseline="-10416" sz="1200" spc="-15">
                <a:latin typeface="Times New Roman"/>
                <a:cs typeface="Times New Roman"/>
              </a:rPr>
              <a:t>sub</a:t>
            </a:r>
            <a:r>
              <a:rPr dirty="0" sz="1200" spc="-10">
                <a:latin typeface="Times New Roman"/>
                <a:cs typeface="Times New Roman"/>
              </a:rPr>
              <a:t>= </a:t>
            </a:r>
            <a:r>
              <a:rPr dirty="0" sz="1200">
                <a:latin typeface="Times New Roman"/>
                <a:cs typeface="Times New Roman"/>
              </a:rPr>
              <a:t>10.91 </a:t>
            </a:r>
            <a:r>
              <a:rPr dirty="0" sz="1200" spc="2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kN/m</a:t>
            </a:r>
            <a:r>
              <a:rPr dirty="0" baseline="38194" sz="1200">
                <a:latin typeface="Times New Roman"/>
                <a:cs typeface="Times New Roman"/>
              </a:rPr>
              <a:t>3</a:t>
            </a:r>
            <a:endParaRPr baseline="38194"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627" y="2220721"/>
            <a:ext cx="6321425" cy="1028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P3.8:</a:t>
            </a:r>
            <a:endParaRPr sz="1200">
              <a:latin typeface="Copperplate Gothic Bold"/>
              <a:cs typeface="Copperplate Gothic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390"/>
              </a:lnSpc>
              <a:spcBef>
                <a:spcPts val="5"/>
              </a:spcBef>
            </a:pPr>
            <a:r>
              <a:rPr dirty="0" sz="1200" spc="-5">
                <a:latin typeface="Times New Roman"/>
                <a:cs typeface="Times New Roman"/>
              </a:rPr>
              <a:t>For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saturated soil, water content was </a:t>
            </a:r>
            <a:r>
              <a:rPr dirty="0" sz="1200">
                <a:latin typeface="Times New Roman"/>
                <a:cs typeface="Times New Roman"/>
              </a:rPr>
              <a:t>40% </a:t>
            </a:r>
            <a:r>
              <a:rPr dirty="0" sz="1200" spc="-5">
                <a:latin typeface="Times New Roman"/>
                <a:cs typeface="Times New Roman"/>
              </a:rPr>
              <a:t>and Gs was </a:t>
            </a:r>
            <a:r>
              <a:rPr dirty="0" sz="1200">
                <a:latin typeface="Times New Roman"/>
                <a:cs typeface="Times New Roman"/>
              </a:rPr>
              <a:t>2.71. </a:t>
            </a:r>
            <a:r>
              <a:rPr dirty="0" sz="1200" spc="-5">
                <a:latin typeface="Times New Roman"/>
                <a:cs typeface="Times New Roman"/>
              </a:rPr>
              <a:t>Determine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saturated and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>
                <a:latin typeface="Times New Roman"/>
                <a:cs typeface="Times New Roman"/>
              </a:rPr>
              <a:t>unit  </a:t>
            </a:r>
            <a:r>
              <a:rPr dirty="0" sz="1200" spc="-5">
                <a:latin typeface="Times New Roman"/>
                <a:cs typeface="Times New Roman"/>
              </a:rPr>
              <a:t>weights.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  <a:tabLst>
                <a:tab pos="1711960" algn="l"/>
                <a:tab pos="2934335" algn="l"/>
              </a:tabLst>
            </a:pPr>
            <a:r>
              <a:rPr dirty="0" sz="1200" spc="-5" b="1" i="1">
                <a:latin typeface="Times New Roman"/>
                <a:cs typeface="Times New Roman"/>
              </a:rPr>
              <a:t>Answers</a:t>
            </a:r>
            <a:r>
              <a:rPr dirty="0" sz="1200" spc="-5">
                <a:latin typeface="Times New Roman"/>
                <a:cs typeface="Times New Roman"/>
              </a:rPr>
              <a:t>: </a:t>
            </a:r>
            <a:r>
              <a:rPr dirty="0" sz="1200">
                <a:latin typeface="Times New Roman"/>
                <a:cs typeface="Times New Roman"/>
              </a:rPr>
              <a:t>e =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1.084</a:t>
            </a:r>
            <a:r>
              <a:rPr dirty="0" sz="1200" spc="-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,</a:t>
            </a:r>
            <a:r>
              <a:rPr dirty="0" baseline="-16339" sz="1275">
                <a:latin typeface="Cambria Math"/>
                <a:cs typeface="Cambria Math"/>
              </a:rPr>
              <a:t>	</a:t>
            </a:r>
            <a:r>
              <a:rPr dirty="0" sz="1200">
                <a:latin typeface="Times New Roman"/>
                <a:cs typeface="Times New Roman"/>
              </a:rPr>
              <a:t>,	</a:t>
            </a: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532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-7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60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405">
                <a:latin typeface="Cambria Math"/>
                <a:cs typeface="Cambria Math"/>
              </a:rPr>
              <a:t> </a:t>
            </a:r>
            <a:r>
              <a:rPr dirty="0" sz="1200" spc="-15">
                <a:latin typeface="Cambria Math"/>
                <a:cs typeface="Cambria Math"/>
              </a:rPr>
              <a:t> </a:t>
            </a:r>
            <a:r>
              <a:rPr dirty="0" sz="1200" spc="395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500">
                <a:latin typeface="Cambria Math"/>
                <a:cs typeface="Cambria Math"/>
              </a:rPr>
              <a:t> </a:t>
            </a:r>
            <a:r>
              <a:rPr dirty="0" sz="1200" spc="535">
                <a:latin typeface="Cambria Math"/>
                <a:cs typeface="Cambria Math"/>
              </a:rPr>
              <a:t> </a:t>
            </a:r>
            <a:r>
              <a:rPr dirty="0" sz="1200" spc="320">
                <a:latin typeface="Cambria Math"/>
                <a:cs typeface="Cambria Math"/>
              </a:rPr>
              <a:t> </a:t>
            </a:r>
            <a:r>
              <a:rPr dirty="0" sz="1200" spc="765">
                <a:latin typeface="Cambria Math"/>
                <a:cs typeface="Cambria Math"/>
              </a:rPr>
              <a:t> </a:t>
            </a:r>
            <a:r>
              <a:rPr dirty="0" baseline="29411" sz="1275" spc="457">
                <a:latin typeface="Cambria Math"/>
                <a:cs typeface="Cambria Math"/>
              </a:rPr>
              <a:t> </a:t>
            </a:r>
            <a:endParaRPr baseline="29411" sz="1275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74998" y="6820026"/>
            <a:ext cx="117475" cy="0"/>
          </a:xfrm>
          <a:custGeom>
            <a:avLst/>
            <a:gdLst/>
            <a:ahLst/>
            <a:cxnLst/>
            <a:rect l="l" t="t" r="r" b="b"/>
            <a:pathLst>
              <a:path w="117475" h="0">
                <a:moveTo>
                  <a:pt x="0" y="0"/>
                </a:moveTo>
                <a:lnTo>
                  <a:pt x="11734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06627" y="3543934"/>
            <a:ext cx="6324600" cy="32505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</a:pPr>
            <a:r>
              <a:rPr dirty="0" sz="1200" spc="-5">
                <a:latin typeface="Copperplate Gothic Bold"/>
                <a:cs typeface="Copperplate Gothic Bold"/>
              </a:rPr>
              <a:t>P3.9: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moist </a:t>
            </a:r>
            <a:r>
              <a:rPr dirty="0" sz="1200">
                <a:latin typeface="Times New Roman"/>
                <a:cs typeface="Times New Roman"/>
              </a:rPr>
              <a:t>clay </a:t>
            </a:r>
            <a:r>
              <a:rPr dirty="0" sz="1200" spc="-5">
                <a:latin typeface="Times New Roman"/>
                <a:cs typeface="Times New Roman"/>
              </a:rPr>
              <a:t>soil has </a:t>
            </a:r>
            <a:r>
              <a:rPr dirty="0" sz="1200">
                <a:latin typeface="Times New Roman"/>
                <a:cs typeface="Times New Roman"/>
              </a:rPr>
              <a:t>e = 0.78, </a:t>
            </a:r>
            <a:r>
              <a:rPr dirty="0" sz="1200" spc="5">
                <a:latin typeface="Times New Roman"/>
                <a:cs typeface="Times New Roman"/>
              </a:rPr>
              <a:t>S</a:t>
            </a:r>
            <a:r>
              <a:rPr dirty="0" baseline="-10416" sz="1200" spc="7">
                <a:latin typeface="Times New Roman"/>
                <a:cs typeface="Times New Roman"/>
              </a:rPr>
              <a:t>r</a:t>
            </a:r>
            <a:r>
              <a:rPr dirty="0" sz="1200" spc="5">
                <a:latin typeface="Times New Roman"/>
                <a:cs typeface="Times New Roman"/>
              </a:rPr>
              <a:t>= </a:t>
            </a:r>
            <a:r>
              <a:rPr dirty="0" sz="1200">
                <a:latin typeface="Times New Roman"/>
                <a:cs typeface="Times New Roman"/>
              </a:rPr>
              <a:t>0.93 </a:t>
            </a:r>
            <a:r>
              <a:rPr dirty="0" sz="1200" spc="-5">
                <a:latin typeface="Times New Roman"/>
                <a:cs typeface="Times New Roman"/>
              </a:rPr>
              <a:t>and G</a:t>
            </a:r>
            <a:r>
              <a:rPr dirty="0" baseline="-10416" sz="1200" spc="-7">
                <a:latin typeface="Times New Roman"/>
                <a:cs typeface="Times New Roman"/>
              </a:rPr>
              <a:t>s</a:t>
            </a:r>
            <a:r>
              <a:rPr dirty="0" sz="1200" spc="-5">
                <a:latin typeface="Times New Roman"/>
                <a:cs typeface="Times New Roman"/>
              </a:rPr>
              <a:t>=2.7. Determine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5">
                <a:latin typeface="Times New Roman"/>
                <a:cs typeface="Times New Roman"/>
              </a:rPr>
              <a:t>dry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wet unit  </a:t>
            </a:r>
            <a:r>
              <a:rPr dirty="0" sz="1200" spc="-5">
                <a:latin typeface="Times New Roman"/>
                <a:cs typeface="Times New Roman"/>
              </a:rPr>
              <a:t>weights </a:t>
            </a:r>
            <a:r>
              <a:rPr dirty="0" sz="1200">
                <a:latin typeface="Times New Roman"/>
                <a:cs typeface="Times New Roman"/>
              </a:rPr>
              <a:t>and </a:t>
            </a:r>
            <a:r>
              <a:rPr dirty="0" sz="1200" spc="-5">
                <a:latin typeface="Times New Roman"/>
                <a:cs typeface="Times New Roman"/>
              </a:rPr>
              <a:t>water</a:t>
            </a:r>
            <a:r>
              <a:rPr dirty="0" sz="1200" spc="-3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content.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00"/>
              </a:spcBef>
            </a:pPr>
            <a:r>
              <a:rPr dirty="0" sz="1200" spc="-5" b="1" i="1">
                <a:latin typeface="Times New Roman"/>
                <a:cs typeface="Times New Roman"/>
              </a:rPr>
              <a:t>Answer: </a:t>
            </a:r>
            <a:r>
              <a:rPr dirty="0" sz="1200">
                <a:latin typeface="Times New Roman"/>
                <a:cs typeface="Times New Roman"/>
              </a:rPr>
              <a:t>14.88kN/m</a:t>
            </a:r>
            <a:r>
              <a:rPr dirty="0" baseline="38194" sz="1200">
                <a:latin typeface="Times New Roman"/>
                <a:cs typeface="Times New Roman"/>
              </a:rPr>
              <a:t>3</a:t>
            </a:r>
            <a:r>
              <a:rPr dirty="0" sz="1200">
                <a:latin typeface="Times New Roman"/>
                <a:cs typeface="Times New Roman"/>
              </a:rPr>
              <a:t>, </a:t>
            </a:r>
            <a:r>
              <a:rPr dirty="0" sz="1200" spc="-5">
                <a:latin typeface="Times New Roman"/>
                <a:cs typeface="Times New Roman"/>
              </a:rPr>
              <a:t>18.88 </a:t>
            </a:r>
            <a:r>
              <a:rPr dirty="0" sz="1200">
                <a:latin typeface="Times New Roman"/>
                <a:cs typeface="Times New Roman"/>
              </a:rPr>
              <a:t>1kN/m</a:t>
            </a:r>
            <a:r>
              <a:rPr dirty="0" baseline="38194" sz="1200">
                <a:latin typeface="Times New Roman"/>
                <a:cs typeface="Times New Roman"/>
              </a:rPr>
              <a:t>3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0.27</a:t>
            </a:r>
            <a:endParaRPr sz="1200">
              <a:latin typeface="Times New Roman"/>
              <a:cs typeface="Times New Roman"/>
            </a:endParaRPr>
          </a:p>
          <a:p>
            <a:pPr algn="just" marL="12700" marR="43815">
              <a:lnSpc>
                <a:spcPct val="95300"/>
              </a:lnSpc>
              <a:spcBef>
                <a:spcPts val="95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P3.10: </a:t>
            </a:r>
            <a:r>
              <a:rPr dirty="0" sz="1200">
                <a:latin typeface="Times New Roman"/>
                <a:cs typeface="Times New Roman"/>
              </a:rPr>
              <a:t>A wet </a:t>
            </a:r>
            <a:r>
              <a:rPr dirty="0" sz="1200" spc="-5">
                <a:latin typeface="Times New Roman"/>
                <a:cs typeface="Times New Roman"/>
              </a:rPr>
              <a:t>sample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sand </a:t>
            </a:r>
            <a:r>
              <a:rPr dirty="0" sz="1200">
                <a:latin typeface="Times New Roman"/>
                <a:cs typeface="Times New Roman"/>
              </a:rPr>
              <a:t>directly above the </a:t>
            </a:r>
            <a:r>
              <a:rPr dirty="0" sz="1200" spc="-5">
                <a:latin typeface="Times New Roman"/>
                <a:cs typeface="Times New Roman"/>
              </a:rPr>
              <a:t>water </a:t>
            </a:r>
            <a:r>
              <a:rPr dirty="0" sz="1200">
                <a:latin typeface="Times New Roman"/>
                <a:cs typeface="Times New Roman"/>
              </a:rPr>
              <a:t>table </a:t>
            </a:r>
            <a:r>
              <a:rPr dirty="0" sz="1200" spc="-5">
                <a:latin typeface="Times New Roman"/>
                <a:cs typeface="Times New Roman"/>
              </a:rPr>
              <a:t>was </a:t>
            </a:r>
            <a:r>
              <a:rPr dirty="0" sz="1200">
                <a:latin typeface="Times New Roman"/>
                <a:cs typeface="Times New Roman"/>
              </a:rPr>
              <a:t>found </a:t>
            </a:r>
            <a:r>
              <a:rPr dirty="0" sz="1200" spc="5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have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natural </a:t>
            </a:r>
            <a:r>
              <a:rPr dirty="0" sz="1200">
                <a:latin typeface="Times New Roman"/>
                <a:cs typeface="Times New Roman"/>
              </a:rPr>
              <a:t>moisture  </a:t>
            </a:r>
            <a:r>
              <a:rPr dirty="0" sz="1200" spc="-5">
                <a:latin typeface="Times New Roman"/>
                <a:cs typeface="Times New Roman"/>
              </a:rPr>
              <a:t>content </a:t>
            </a:r>
            <a:r>
              <a:rPr dirty="0" sz="1200">
                <a:latin typeface="Times New Roman"/>
                <a:cs typeface="Times New Roman"/>
              </a:rPr>
              <a:t>of 15%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unit </a:t>
            </a:r>
            <a:r>
              <a:rPr dirty="0" sz="1200" spc="-10">
                <a:latin typeface="Times New Roman"/>
                <a:cs typeface="Times New Roman"/>
              </a:rPr>
              <a:t>weight </a:t>
            </a:r>
            <a:r>
              <a:rPr dirty="0" sz="1200">
                <a:latin typeface="Times New Roman"/>
                <a:cs typeface="Times New Roman"/>
              </a:rPr>
              <a:t>of 18.84 </a:t>
            </a:r>
            <a:r>
              <a:rPr dirty="0" sz="1200" spc="5">
                <a:latin typeface="Times New Roman"/>
                <a:cs typeface="Times New Roman"/>
              </a:rPr>
              <a:t>kN/m</a:t>
            </a:r>
            <a:r>
              <a:rPr dirty="0" baseline="38194" sz="1200" spc="7">
                <a:latin typeface="Times New Roman"/>
                <a:cs typeface="Times New Roman"/>
              </a:rPr>
              <a:t>3</a:t>
            </a:r>
            <a:r>
              <a:rPr dirty="0" sz="1200" spc="5">
                <a:latin typeface="Times New Roman"/>
                <a:cs typeface="Times New Roman"/>
              </a:rPr>
              <a:t>. </a:t>
            </a:r>
            <a:r>
              <a:rPr dirty="0" sz="1200" spc="-5">
                <a:latin typeface="Times New Roman"/>
                <a:cs typeface="Times New Roman"/>
              </a:rPr>
              <a:t>Laboratory </a:t>
            </a:r>
            <a:r>
              <a:rPr dirty="0" sz="1200">
                <a:latin typeface="Times New Roman"/>
                <a:cs typeface="Times New Roman"/>
              </a:rPr>
              <a:t>tests on a </a:t>
            </a:r>
            <a:r>
              <a:rPr dirty="0" sz="1200" spc="-5">
                <a:latin typeface="Times New Roman"/>
                <a:cs typeface="Times New Roman"/>
              </a:rPr>
              <a:t>dried sample indicated values 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baseline="-10416" sz="1200" spc="-7" i="1">
                <a:latin typeface="Times New Roman"/>
                <a:cs typeface="Times New Roman"/>
              </a:rPr>
              <a:t>min </a:t>
            </a:r>
            <a:r>
              <a:rPr dirty="0" sz="1200" i="1">
                <a:latin typeface="Times New Roman"/>
                <a:cs typeface="Times New Roman"/>
              </a:rPr>
              <a:t>= </a:t>
            </a:r>
            <a:r>
              <a:rPr dirty="0" sz="1200">
                <a:latin typeface="Times New Roman"/>
                <a:cs typeface="Times New Roman"/>
              </a:rPr>
              <a:t>0.50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 spc="-5" i="1">
                <a:latin typeface="Times New Roman"/>
                <a:cs typeface="Times New Roman"/>
              </a:rPr>
              <a:t>e</a:t>
            </a:r>
            <a:r>
              <a:rPr dirty="0" baseline="-10416" sz="1200" spc="-7" i="1">
                <a:latin typeface="Times New Roman"/>
                <a:cs typeface="Times New Roman"/>
              </a:rPr>
              <a:t>max </a:t>
            </a:r>
            <a:r>
              <a:rPr dirty="0" sz="1200" i="1">
                <a:latin typeface="Times New Roman"/>
                <a:cs typeface="Times New Roman"/>
              </a:rPr>
              <a:t>= </a:t>
            </a:r>
            <a:r>
              <a:rPr dirty="0" sz="1200">
                <a:latin typeface="Times New Roman"/>
                <a:cs typeface="Times New Roman"/>
              </a:rPr>
              <a:t>0.85 for the </a:t>
            </a:r>
            <a:r>
              <a:rPr dirty="0" sz="1200" spc="-5">
                <a:latin typeface="Times New Roman"/>
                <a:cs typeface="Times New Roman"/>
              </a:rPr>
              <a:t>densest and </a:t>
            </a:r>
            <a:r>
              <a:rPr dirty="0" sz="1200">
                <a:latin typeface="Times New Roman"/>
                <a:cs typeface="Times New Roman"/>
              </a:rPr>
              <a:t>loosest </a:t>
            </a:r>
            <a:r>
              <a:rPr dirty="0" sz="1200" spc="-5">
                <a:latin typeface="Times New Roman"/>
                <a:cs typeface="Times New Roman"/>
              </a:rPr>
              <a:t>states respectively. </a:t>
            </a:r>
            <a:r>
              <a:rPr dirty="0" sz="1200">
                <a:latin typeface="Times New Roman"/>
                <a:cs typeface="Times New Roman"/>
              </a:rPr>
              <a:t>Compute the </a:t>
            </a:r>
            <a:r>
              <a:rPr dirty="0" sz="1200" spc="-5">
                <a:latin typeface="Times New Roman"/>
                <a:cs typeface="Times New Roman"/>
              </a:rPr>
              <a:t>degree </a:t>
            </a:r>
            <a:r>
              <a:rPr dirty="0" sz="1200" spc="5">
                <a:latin typeface="Times New Roman"/>
                <a:cs typeface="Times New Roman"/>
              </a:rPr>
              <a:t>of  </a:t>
            </a:r>
            <a:r>
              <a:rPr dirty="0" sz="1200" spc="-5">
                <a:latin typeface="Times New Roman"/>
                <a:cs typeface="Times New Roman"/>
              </a:rPr>
              <a:t>saturation and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relative density. Assume </a:t>
            </a:r>
            <a:r>
              <a:rPr dirty="0" sz="1200" spc="-5" i="1">
                <a:latin typeface="Times New Roman"/>
                <a:cs typeface="Times New Roman"/>
              </a:rPr>
              <a:t>Gs </a:t>
            </a:r>
            <a:r>
              <a:rPr dirty="0" sz="1200" i="1">
                <a:latin typeface="Times New Roman"/>
                <a:cs typeface="Times New Roman"/>
              </a:rPr>
              <a:t>=</a:t>
            </a:r>
            <a:r>
              <a:rPr dirty="0" sz="1200" spc="60" i="1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2.65.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370"/>
              </a:lnSpc>
            </a:pPr>
            <a:r>
              <a:rPr dirty="0" sz="1200" spc="-5" b="1" i="1">
                <a:latin typeface="Times New Roman"/>
                <a:cs typeface="Times New Roman"/>
              </a:rPr>
              <a:t>Answer</a:t>
            </a:r>
            <a:r>
              <a:rPr dirty="0" sz="1200" spc="-5">
                <a:latin typeface="Times New Roman"/>
                <a:cs typeface="Times New Roman"/>
              </a:rPr>
              <a:t>:  </a:t>
            </a:r>
            <a:r>
              <a:rPr dirty="0" sz="1200">
                <a:latin typeface="Times New Roman"/>
                <a:cs typeface="Times New Roman"/>
              </a:rPr>
              <a:t>S</a:t>
            </a:r>
            <a:r>
              <a:rPr dirty="0" baseline="-10416" sz="1200">
                <a:latin typeface="Times New Roman"/>
                <a:cs typeface="Times New Roman"/>
              </a:rPr>
              <a:t>r </a:t>
            </a:r>
            <a:r>
              <a:rPr dirty="0" sz="1200">
                <a:latin typeface="Times New Roman"/>
                <a:cs typeface="Times New Roman"/>
              </a:rPr>
              <a:t>=  67.7%  ,  e = 0.587,  </a:t>
            </a:r>
            <a:r>
              <a:rPr dirty="0" sz="1200" spc="-5">
                <a:latin typeface="Times New Roman"/>
                <a:cs typeface="Times New Roman"/>
              </a:rPr>
              <a:t>Dr </a:t>
            </a:r>
            <a:r>
              <a:rPr dirty="0" sz="1200">
                <a:latin typeface="Times New Roman"/>
                <a:cs typeface="Times New Roman"/>
              </a:rPr>
              <a:t>=</a:t>
            </a:r>
            <a:r>
              <a:rPr dirty="0" sz="1200" spc="-7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75.14%</a:t>
            </a:r>
            <a:endParaRPr sz="1200">
              <a:latin typeface="Times New Roman"/>
              <a:cs typeface="Times New Roman"/>
            </a:endParaRPr>
          </a:p>
          <a:p>
            <a:pPr algn="just" marL="12700" marR="47625">
              <a:lnSpc>
                <a:spcPts val="1380"/>
              </a:lnSpc>
              <a:spcBef>
                <a:spcPts val="105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P3.11: </a:t>
            </a:r>
            <a:r>
              <a:rPr dirty="0" sz="1200">
                <a:latin typeface="Times New Roman"/>
                <a:cs typeface="Times New Roman"/>
              </a:rPr>
              <a:t>Diameter and height of a </a:t>
            </a:r>
            <a:r>
              <a:rPr dirty="0" sz="1200" spc="-5">
                <a:latin typeface="Times New Roman"/>
                <a:cs typeface="Times New Roman"/>
              </a:rPr>
              <a:t>soil specimen are </a:t>
            </a:r>
            <a:r>
              <a:rPr dirty="0" sz="1200">
                <a:latin typeface="Times New Roman"/>
                <a:cs typeface="Times New Roman"/>
              </a:rPr>
              <a:t>38mm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76mm </a:t>
            </a:r>
            <a:r>
              <a:rPr dirty="0" sz="1200" spc="-5">
                <a:latin typeface="Times New Roman"/>
                <a:cs typeface="Times New Roman"/>
              </a:rPr>
              <a:t>respectively, </a:t>
            </a:r>
            <a:r>
              <a:rPr dirty="0" sz="1200">
                <a:latin typeface="Times New Roman"/>
                <a:cs typeface="Times New Roman"/>
              </a:rPr>
              <a:t>in its </a:t>
            </a:r>
            <a:r>
              <a:rPr dirty="0" sz="1200" spc="-5">
                <a:latin typeface="Times New Roman"/>
                <a:cs typeface="Times New Roman"/>
              </a:rPr>
              <a:t>natural  condition weighs 160.0g. </a:t>
            </a:r>
            <a:r>
              <a:rPr dirty="0" sz="1200">
                <a:latin typeface="Times New Roman"/>
                <a:cs typeface="Times New Roman"/>
              </a:rPr>
              <a:t>When </a:t>
            </a:r>
            <a:r>
              <a:rPr dirty="0" sz="1200" spc="-5">
                <a:latin typeface="Times New Roman"/>
                <a:cs typeface="Times New Roman"/>
              </a:rPr>
              <a:t>dried </a:t>
            </a:r>
            <a:r>
              <a:rPr dirty="0" sz="1200">
                <a:latin typeface="Times New Roman"/>
                <a:cs typeface="Times New Roman"/>
              </a:rPr>
              <a:t>completely in </a:t>
            </a:r>
            <a:r>
              <a:rPr dirty="0" sz="1200" spc="-5">
                <a:latin typeface="Times New Roman"/>
                <a:cs typeface="Times New Roman"/>
              </a:rPr>
              <a:t>an oven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specimen Weighs </a:t>
            </a:r>
            <a:r>
              <a:rPr dirty="0" sz="1200">
                <a:latin typeface="Times New Roman"/>
                <a:cs typeface="Times New Roman"/>
              </a:rPr>
              <a:t>130.5 </a:t>
            </a:r>
            <a:r>
              <a:rPr dirty="0" sz="1200" spc="-15">
                <a:latin typeface="Times New Roman"/>
                <a:cs typeface="Times New Roman"/>
              </a:rPr>
              <a:t>g. </a:t>
            </a:r>
            <a:r>
              <a:rPr dirty="0" sz="1200">
                <a:latin typeface="Times New Roman"/>
                <a:cs typeface="Times New Roman"/>
              </a:rPr>
              <a:t>The value  of Gs </a:t>
            </a:r>
            <a:r>
              <a:rPr dirty="0" sz="1200" spc="5">
                <a:latin typeface="Times New Roman"/>
                <a:cs typeface="Times New Roman"/>
              </a:rPr>
              <a:t>is</a:t>
            </a:r>
            <a:r>
              <a:rPr dirty="0" sz="1200" spc="-4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2.73.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315"/>
              </a:lnSpc>
            </a:pPr>
            <a:r>
              <a:rPr dirty="0" sz="1200">
                <a:latin typeface="Times New Roman"/>
                <a:cs typeface="Times New Roman"/>
              </a:rPr>
              <a:t>What is the </a:t>
            </a:r>
            <a:r>
              <a:rPr dirty="0" sz="1200" spc="-10">
                <a:latin typeface="Times New Roman"/>
                <a:cs typeface="Times New Roman"/>
              </a:rPr>
              <a:t>degree </a:t>
            </a:r>
            <a:r>
              <a:rPr dirty="0" sz="1200">
                <a:latin typeface="Times New Roman"/>
                <a:cs typeface="Times New Roman"/>
              </a:rPr>
              <a:t>of saturation of the</a:t>
            </a:r>
            <a:r>
              <a:rPr dirty="0" sz="1200" spc="-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specimen?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ts val="1385"/>
              </a:lnSpc>
            </a:pPr>
            <a:r>
              <a:rPr dirty="0" sz="1200" spc="-5" b="1" i="1">
                <a:latin typeface="Times New Roman"/>
                <a:cs typeface="Times New Roman"/>
              </a:rPr>
              <a:t>Answer:</a:t>
            </a:r>
            <a:r>
              <a:rPr dirty="0" sz="1200" spc="-75" b="1" i="1">
                <a:latin typeface="Times New Roman"/>
                <a:cs typeface="Times New Roman"/>
              </a:rPr>
              <a:t> </a:t>
            </a:r>
            <a:r>
              <a:rPr dirty="0" sz="1200" b="1" i="1">
                <a:latin typeface="Times New Roman"/>
                <a:cs typeface="Times New Roman"/>
              </a:rPr>
              <a:t>77.12%</a:t>
            </a:r>
            <a:endParaRPr sz="12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925"/>
              </a:spcBef>
            </a:pPr>
            <a:r>
              <a:rPr dirty="0" sz="1200" spc="-5">
                <a:latin typeface="Copperplate Gothic Bold"/>
                <a:cs typeface="Copperplate Gothic Bold"/>
              </a:rPr>
              <a:t>P3.12:  </a:t>
            </a:r>
            <a:r>
              <a:rPr dirty="0" sz="1200">
                <a:latin typeface="Times New Roman"/>
                <a:cs typeface="Times New Roman"/>
              </a:rPr>
              <a:t>For a </a:t>
            </a:r>
            <a:r>
              <a:rPr dirty="0" sz="1200" spc="5">
                <a:latin typeface="Times New Roman"/>
                <a:cs typeface="Times New Roman"/>
              </a:rPr>
              <a:t>soil, show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that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Times New Roman"/>
              <a:cs typeface="Times New Roman"/>
            </a:endParaRPr>
          </a:p>
          <a:p>
            <a:pPr algn="ctr" marL="356870">
              <a:lnSpc>
                <a:spcPct val="100000"/>
              </a:lnSpc>
              <a:spcBef>
                <a:spcPts val="5"/>
              </a:spcBef>
            </a:pPr>
            <a:r>
              <a:rPr dirty="0" sz="1200" spc="33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  </a:t>
            </a:r>
            <a:r>
              <a:rPr dirty="0" sz="1200" spc="-95">
                <a:latin typeface="Cambria Math"/>
                <a:cs typeface="Cambria Math"/>
              </a:rPr>
              <a:t> </a:t>
            </a:r>
            <a:r>
              <a:rPr dirty="0" sz="1200" spc="235">
                <a:latin typeface="Cambria Math"/>
                <a:cs typeface="Cambria Math"/>
              </a:rPr>
              <a:t> 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-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650">
                <a:latin typeface="Cambria Math"/>
                <a:cs typeface="Cambria Math"/>
              </a:rPr>
              <a:t> </a:t>
            </a:r>
            <a:r>
              <a:rPr dirty="0" sz="1200" spc="229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62298" y="6965568"/>
            <a:ext cx="666750" cy="46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1150" algn="l"/>
              </a:tabLst>
            </a:pPr>
            <a:r>
              <a:rPr dirty="0" sz="1200" spc="620">
                <a:latin typeface="Cambria Math"/>
                <a:cs typeface="Cambria Math"/>
              </a:rPr>
              <a:t> </a:t>
            </a:r>
            <a:r>
              <a:rPr dirty="0" sz="1200" spc="620">
                <a:latin typeface="Cambria Math"/>
                <a:cs typeface="Cambria Math"/>
              </a:rPr>
              <a:t>	</a:t>
            </a:r>
            <a:r>
              <a:rPr dirty="0" sz="1200" spc="400">
                <a:latin typeface="Cambria Math"/>
                <a:cs typeface="Cambria Math"/>
              </a:rPr>
              <a:t> </a:t>
            </a:r>
            <a:r>
              <a:rPr dirty="0" sz="1200" spc="5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>
                <a:latin typeface="Cambria Math"/>
                <a:cs typeface="Cambria Math"/>
              </a:rPr>
              <a:t> </a:t>
            </a:r>
            <a:r>
              <a:rPr dirty="0" sz="1200" spc="330">
                <a:latin typeface="Cambria Math"/>
                <a:cs typeface="Cambria Math"/>
              </a:rPr>
              <a:t> </a:t>
            </a:r>
            <a:endParaRPr sz="12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91660" y="6820026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 h="0">
                <a:moveTo>
                  <a:pt x="0" y="0"/>
                </a:moveTo>
                <a:lnTo>
                  <a:pt x="50901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38042" y="6711060"/>
            <a:ext cx="1455420" cy="219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88415" algn="l"/>
              </a:tabLst>
            </a:pPr>
            <a:r>
              <a:rPr dirty="0" sz="1200" spc="335">
                <a:latin typeface="Cambria Math"/>
                <a:cs typeface="Cambria Math"/>
              </a:rPr>
              <a:t> </a:t>
            </a:r>
            <a:r>
              <a:rPr dirty="0" baseline="-16339" sz="1275" spc="367">
                <a:latin typeface="Cambria Math"/>
                <a:cs typeface="Cambria Math"/>
              </a:rPr>
              <a:t>  </a:t>
            </a:r>
            <a:r>
              <a:rPr dirty="0" baseline="-16339" sz="1275" spc="375">
                <a:latin typeface="Cambria Math"/>
                <a:cs typeface="Cambria Math"/>
              </a:rPr>
              <a:t> </a:t>
            </a:r>
            <a:r>
              <a:rPr dirty="0" baseline="-16339" sz="1275">
                <a:latin typeface="Cambria Math"/>
                <a:cs typeface="Cambria Math"/>
              </a:rPr>
              <a:t> </a:t>
            </a:r>
            <a:r>
              <a:rPr dirty="0" baseline="-16339" sz="1275" spc="22">
                <a:latin typeface="Cambria Math"/>
                <a:cs typeface="Cambria Math"/>
              </a:rPr>
              <a:t> </a:t>
            </a:r>
            <a:r>
              <a:rPr dirty="0" sz="1200" spc="630">
                <a:latin typeface="Cambria Math"/>
                <a:cs typeface="Cambria Math"/>
              </a:rPr>
              <a:t> </a:t>
            </a:r>
            <a:r>
              <a:rPr dirty="0" sz="1200" spc="75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( </a:t>
            </a:r>
            <a:r>
              <a:rPr dirty="0" sz="1200" spc="200">
                <a:latin typeface="Cambria Math"/>
                <a:cs typeface="Cambria Math"/>
              </a:rPr>
              <a:t> </a:t>
            </a:r>
            <a:r>
              <a:rPr dirty="0" sz="1200" spc="90">
                <a:latin typeface="Cambria Math"/>
                <a:cs typeface="Cambria Math"/>
              </a:rPr>
              <a:t>)	</a:t>
            </a:r>
            <a:r>
              <a:rPr dirty="0" sz="1200" spc="250">
                <a:latin typeface="Cambria Math"/>
                <a:cs typeface="Cambria Math"/>
              </a:rPr>
              <a:t> </a:t>
            </a:r>
            <a:r>
              <a:rPr dirty="0" baseline="-16339" sz="1275" spc="757">
                <a:latin typeface="Cambria Math"/>
                <a:cs typeface="Cambria Math"/>
              </a:rPr>
              <a:t> </a:t>
            </a:r>
            <a:endParaRPr baseline="-16339" sz="1275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50"/>
              </a:spcBef>
            </a:pPr>
            <a:r>
              <a:rPr dirty="0"/>
              <a:t>45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969"/>
              </a:lnSpc>
            </a:pPr>
            <a:r>
              <a:rPr dirty="0" spc="-5"/>
              <a:t>Ahmed M. Hasan, PhD, Geotechnical Specialist, College </a:t>
            </a:r>
            <a:r>
              <a:rPr dirty="0"/>
              <a:t>of </a:t>
            </a:r>
            <a:r>
              <a:rPr dirty="0" spc="-5"/>
              <a:t>Engineering – Salahaddin</a:t>
            </a:r>
            <a:r>
              <a:rPr dirty="0" spc="125"/>
              <a:t> </a:t>
            </a:r>
            <a:r>
              <a:rPr dirty="0" spc="-5"/>
              <a:t>University-Erbil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Ahmed</dc:creator>
  <dcterms:created xsi:type="dcterms:W3CDTF">2023-05-31T11:26:31Z</dcterms:created>
  <dcterms:modified xsi:type="dcterms:W3CDTF">2023-05-31T11:26:31Z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2023-02-14T00:00:00Z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2023-05-31T00:00:00Z</vt:filetime>
  </property>
</Properties>
</file>