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455" y="9841356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2285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19455" y="9864216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762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06627" y="9940051"/>
            <a:ext cx="475551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55206" y="9900946"/>
            <a:ext cx="19113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3.xml"/><Relationship Id="rId5" Type="http://schemas.openxmlformats.org/officeDocument/2006/relationships/slide" Target="slide4.xml"/><Relationship Id="rId6" Type="http://schemas.openxmlformats.org/officeDocument/2006/relationships/slide" Target="slide5.xml"/><Relationship Id="rId7" Type="http://schemas.openxmlformats.org/officeDocument/2006/relationships/slide" Target="slide6.xml"/><Relationship Id="rId8" Type="http://schemas.openxmlformats.org/officeDocument/2006/relationships/slide" Target="slide7.xml"/><Relationship Id="rId9" Type="http://schemas.openxmlformats.org/officeDocument/2006/relationships/slide" Target="slide8.xml"/><Relationship Id="rId10" Type="http://schemas.openxmlformats.org/officeDocument/2006/relationships/slide" Target="slide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788161"/>
            <a:ext cx="3964304" cy="1060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Chapter</a:t>
            </a:r>
            <a:r>
              <a:rPr dirty="0" sz="2400" spc="-100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Four</a:t>
            </a:r>
            <a:endParaRPr sz="2400">
              <a:latin typeface="BankGothic Md BT"/>
              <a:cs typeface="BankGothic Md B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4.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Compaction </a:t>
            </a: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of</a:t>
            </a:r>
            <a:r>
              <a:rPr dirty="0" sz="2400" spc="-80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soils</a:t>
            </a:r>
            <a:endParaRPr sz="2400">
              <a:latin typeface="BankGothic Md BT"/>
              <a:cs typeface="BankGothic Md B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47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2189226"/>
            <a:ext cx="6322695" cy="4582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365F91"/>
                </a:solidFill>
                <a:latin typeface="Verdana Pro Semibold"/>
                <a:cs typeface="Verdana Pro Semibold"/>
              </a:rPr>
              <a:t>Contents of </a:t>
            </a:r>
            <a:r>
              <a:rPr dirty="0" sz="1400" spc="-5" b="1">
                <a:solidFill>
                  <a:srgbClr val="365F91"/>
                </a:solidFill>
                <a:latin typeface="Verdana Pro Semibold"/>
                <a:cs typeface="Verdana Pro Semibold"/>
              </a:rPr>
              <a:t>chapter</a:t>
            </a:r>
            <a:r>
              <a:rPr dirty="0" sz="1400" spc="-70" b="1">
                <a:solidFill>
                  <a:srgbClr val="365F91"/>
                </a:solidFill>
                <a:latin typeface="Verdana Pro Semibold"/>
                <a:cs typeface="Verdana Pro Semibold"/>
              </a:rPr>
              <a:t> </a:t>
            </a:r>
            <a:r>
              <a:rPr dirty="0" sz="1400" b="1">
                <a:solidFill>
                  <a:srgbClr val="365F91"/>
                </a:solidFill>
                <a:latin typeface="Verdana Pro Semibold"/>
                <a:cs typeface="Verdana Pro Semibold"/>
              </a:rPr>
              <a:t>4</a:t>
            </a:r>
            <a:endParaRPr sz="1400">
              <a:latin typeface="Verdana Pro Semibold"/>
              <a:cs typeface="Verdana Pro Semibold"/>
            </a:endParaRPr>
          </a:p>
          <a:p>
            <a:pPr lvl="1" marL="363220" indent="-210185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-10">
                <a:latin typeface="Calibri"/>
                <a:cs typeface="Calibri"/>
                <a:hlinkClick r:id="rId2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2" action="ppaction://hlinksldjump"/>
              </a:rPr>
              <a:t>du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ct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47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elat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ve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20">
                <a:latin typeface="Calibri"/>
                <a:cs typeface="Calibri"/>
                <a:hlinkClick r:id="rId3" action="ppaction://hlinksldjump"/>
              </a:rPr>
              <a:t>d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ensity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(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D</a:t>
            </a:r>
            <a:r>
              <a:rPr dirty="0" baseline="-11904" sz="1050" spc="-30">
                <a:latin typeface="Calibri"/>
                <a:cs typeface="Calibri"/>
                <a:hlinkClick r:id="rId3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%)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48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4" action="ppaction://hlinksldjump"/>
              </a:rPr>
              <a:t>La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b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a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y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co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m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p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act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n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10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est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49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Stan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d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ard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P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Te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P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ced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u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re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49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Co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m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p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a</a:t>
            </a:r>
            <a:r>
              <a:rPr dirty="0" sz="1100" spc="-15">
                <a:latin typeface="Calibri"/>
                <a:cs typeface="Calibri"/>
                <a:hlinkClick r:id="rId5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ti</a:t>
            </a:r>
            <a:r>
              <a:rPr dirty="0" sz="1100" spc="5">
                <a:latin typeface="Calibri"/>
                <a:cs typeface="Calibri"/>
                <a:hlinkClick r:id="rId5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n</a:t>
            </a:r>
            <a:r>
              <a:rPr dirty="0" sz="1100" spc="-15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cu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ve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50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Z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e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o</a:t>
            </a:r>
            <a:r>
              <a:rPr dirty="0" sz="1100" spc="5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Air</a:t>
            </a: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V</a:t>
            </a:r>
            <a:r>
              <a:rPr dirty="0" sz="1100" spc="5">
                <a:latin typeface="Calibri"/>
                <a:cs typeface="Calibri"/>
                <a:hlinkClick r:id="rId6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id</a:t>
            </a:r>
            <a:r>
              <a:rPr dirty="0" sz="1100" spc="-1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Cu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ve 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51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Co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m</a:t>
            </a: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p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a</a:t>
            </a:r>
            <a:r>
              <a:rPr dirty="0" sz="1100" spc="-15">
                <a:latin typeface="Calibri"/>
                <a:cs typeface="Calibri"/>
                <a:hlinkClick r:id="rId7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ti</a:t>
            </a:r>
            <a:r>
              <a:rPr dirty="0" sz="1100" spc="5">
                <a:latin typeface="Calibri"/>
                <a:cs typeface="Calibri"/>
                <a:hlinkClick r:id="rId7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n</a:t>
            </a:r>
            <a:r>
              <a:rPr dirty="0" sz="1100" spc="-15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Energ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y 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52</a:t>
            </a:r>
            <a:endParaRPr sz="1100">
              <a:latin typeface="Calibri"/>
              <a:cs typeface="Calibri"/>
            </a:endParaRPr>
          </a:p>
          <a:p>
            <a:pPr lvl="2" marL="607060" indent="-31559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8" action="ppaction://hlinksldjump"/>
              </a:rPr>
              <a:t>Structu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re</a:t>
            </a:r>
            <a:r>
              <a:rPr dirty="0" sz="1100" spc="-10">
                <a:latin typeface="Calibri"/>
                <a:cs typeface="Calibri"/>
                <a:hlinkClick r:id="rId8" action="ppaction://hlinksldjump"/>
              </a:rPr>
              <a:t> </a:t>
            </a:r>
            <a:r>
              <a:rPr dirty="0" sz="1100" spc="5">
                <a:latin typeface="Calibri"/>
                <a:cs typeface="Calibri"/>
                <a:hlinkClick r:id="rId8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f</a:t>
            </a:r>
            <a:r>
              <a:rPr dirty="0" sz="1100" spc="-15">
                <a:latin typeface="Calibri"/>
                <a:cs typeface="Calibri"/>
                <a:hlinkClick r:id="rId8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8" action="ppaction://hlinksldjump"/>
              </a:rPr>
              <a:t>Co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m</a:t>
            </a:r>
            <a:r>
              <a:rPr dirty="0" sz="1100" spc="-5">
                <a:latin typeface="Calibri"/>
                <a:cs typeface="Calibri"/>
                <a:hlinkClick r:id="rId8" action="ppaction://hlinksldjump"/>
              </a:rPr>
              <a:t>p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a</a:t>
            </a:r>
            <a:r>
              <a:rPr dirty="0" sz="1100" spc="-15">
                <a:latin typeface="Calibri"/>
                <a:cs typeface="Calibri"/>
                <a:hlinkClick r:id="rId8" action="ppaction://hlinksldjump"/>
              </a:rPr>
              <a:t>c</a:t>
            </a:r>
            <a:r>
              <a:rPr dirty="0" sz="1100" spc="-10">
                <a:latin typeface="Calibri"/>
                <a:cs typeface="Calibri"/>
                <a:hlinkClick r:id="rId8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ed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8" action="ppaction://hlinksldjump"/>
              </a:rPr>
              <a:t>Cla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y</a:t>
            </a:r>
            <a:r>
              <a:rPr dirty="0" sz="1100" spc="5">
                <a:latin typeface="Calibri"/>
                <a:cs typeface="Calibri"/>
                <a:hlinkClick r:id="rId8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8" action="ppaction://hlinksldjump"/>
              </a:rPr>
              <a:t>S</a:t>
            </a:r>
            <a:r>
              <a:rPr dirty="0" sz="1100" spc="5">
                <a:latin typeface="Calibri"/>
                <a:cs typeface="Calibri"/>
                <a:hlinkClick r:id="rId8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il 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8" action="ppaction://hlinksldjump"/>
              </a:rPr>
              <a:t>53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S</a:t>
            </a:r>
            <a:r>
              <a:rPr dirty="0" sz="1100" spc="-10">
                <a:latin typeface="Calibri"/>
                <a:cs typeface="Calibri"/>
                <a:hlinkClick r:id="rId9" action="ppaction://hlinksldjump"/>
              </a:rPr>
              <a:t>pe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cif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cat</a:t>
            </a:r>
            <a:r>
              <a:rPr dirty="0" sz="1100" spc="-15">
                <a:latin typeface="Calibri"/>
                <a:cs typeface="Calibri"/>
                <a:hlinkClick r:id="rId9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9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n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f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9" action="ppaction://hlinksldjump"/>
              </a:rPr>
              <a:t>c</a:t>
            </a:r>
            <a:r>
              <a:rPr dirty="0" sz="1100" spc="5">
                <a:latin typeface="Calibri"/>
                <a:cs typeface="Calibri"/>
                <a:hlinkClick r:id="rId9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m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p</a:t>
            </a:r>
            <a:r>
              <a:rPr dirty="0" sz="1100" spc="-15">
                <a:latin typeface="Calibri"/>
                <a:cs typeface="Calibri"/>
                <a:hlinkClick r:id="rId9" action="ppaction://hlinksldjump"/>
              </a:rPr>
              <a:t>ac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ti</a:t>
            </a:r>
            <a:r>
              <a:rPr dirty="0" sz="1100" spc="5">
                <a:latin typeface="Calibri"/>
                <a:cs typeface="Calibri"/>
                <a:hlinkClick r:id="rId9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n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in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9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9" action="ppaction://hlinksldjump"/>
              </a:rPr>
              <a:t>field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9" action="ppaction://hlinksldjump"/>
              </a:rPr>
              <a:t>54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10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10" action="ppaction://hlinksldjump"/>
              </a:rPr>
              <a:t>a</a:t>
            </a:r>
            <a:r>
              <a:rPr dirty="0" sz="1100" spc="-5">
                <a:latin typeface="Calibri"/>
                <a:cs typeface="Calibri"/>
                <a:hlinkClick r:id="rId10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10" action="ppaction://hlinksldjump"/>
              </a:rPr>
              <a:t>d</a:t>
            </a:r>
            <a:r>
              <a:rPr dirty="0" sz="1100" spc="-5">
                <a:latin typeface="Calibri"/>
                <a:cs typeface="Calibri"/>
                <a:hlinkClick r:id="rId10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10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10" action="ppaction://hlinksldjump"/>
              </a:rPr>
              <a:t>est </a:t>
            </a:r>
            <a:r>
              <a:rPr dirty="0" sz="1100">
                <a:latin typeface="Calibri"/>
                <a:cs typeface="Calibri"/>
                <a:hlinkClick r:id="rId10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10" action="ppaction://hlinksldjump"/>
              </a:rPr>
              <a:t>55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 startAt="5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Fi</a:t>
            </a:r>
            <a:r>
              <a:rPr dirty="0" sz="1100">
                <a:latin typeface="Calibri"/>
                <a:cs typeface="Calibri"/>
              </a:rPr>
              <a:t>eld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ti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-15">
                <a:latin typeface="Calibri"/>
                <a:cs typeface="Calibri"/>
              </a:rPr>
              <a:t>h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57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Co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ti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Eq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t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57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am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cti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n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60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 startAt="5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Fi</a:t>
            </a:r>
            <a:r>
              <a:rPr dirty="0" sz="1100">
                <a:latin typeface="Calibri"/>
                <a:cs typeface="Calibri"/>
              </a:rPr>
              <a:t>eld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densi</a:t>
            </a:r>
            <a:r>
              <a:rPr dirty="0" sz="1100">
                <a:latin typeface="Calibri"/>
                <a:cs typeface="Calibri"/>
              </a:rPr>
              <a:t>ty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5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ti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60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cu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ter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-5">
                <a:latin typeface="Calibri"/>
                <a:cs typeface="Calibri"/>
              </a:rPr>
              <a:t>h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d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61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San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2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</a:t>
            </a:r>
            <a:r>
              <a:rPr dirty="0" sz="1100" spc="-20">
                <a:latin typeface="Calibri"/>
                <a:cs typeface="Calibri"/>
              </a:rPr>
              <a:t>h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d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61</a:t>
            </a:r>
            <a:endParaRPr sz="11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  <a:spcBef>
                <a:spcPts val="730"/>
              </a:spcBef>
              <a:tabLst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4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>
                <a:latin typeface="Calibri"/>
                <a:cs typeface="Calibri"/>
              </a:rPr>
              <a:t>8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d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ms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7166609"/>
            <a:ext cx="6328410" cy="2028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4.1</a:t>
            </a:r>
            <a:r>
              <a:rPr dirty="0" sz="1300" spc="-8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Introduction</a:t>
            </a:r>
            <a:endParaRPr sz="1300">
              <a:latin typeface="Cambria"/>
              <a:cs typeface="Cambria"/>
            </a:endParaRPr>
          </a:p>
          <a:p>
            <a:pPr algn="just" marL="12700" marR="5080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soil’s footing supporting capacity (bearing </a:t>
            </a:r>
            <a:r>
              <a:rPr dirty="0" sz="1200" spc="-5">
                <a:latin typeface="Times New Roman"/>
                <a:cs typeface="Times New Roman"/>
              </a:rPr>
              <a:t>capacity), settlement, </a:t>
            </a:r>
            <a:r>
              <a:rPr dirty="0" sz="1200">
                <a:latin typeface="Times New Roman"/>
                <a:cs typeface="Times New Roman"/>
              </a:rPr>
              <a:t>shear </a:t>
            </a:r>
            <a:r>
              <a:rPr dirty="0" sz="1200" spc="-5">
                <a:latin typeface="Times New Roman"/>
                <a:cs typeface="Times New Roman"/>
              </a:rPr>
              <a:t>strength, </a:t>
            </a:r>
            <a:r>
              <a:rPr dirty="0" sz="1200">
                <a:latin typeface="Times New Roman"/>
                <a:cs typeface="Times New Roman"/>
              </a:rPr>
              <a:t>etc. </a:t>
            </a:r>
            <a:r>
              <a:rPr dirty="0" sz="1200" spc="-5">
                <a:latin typeface="Times New Roman"/>
                <a:cs typeface="Times New Roman"/>
              </a:rPr>
              <a:t>all depend </a:t>
            </a:r>
            <a:r>
              <a:rPr dirty="0" sz="1200">
                <a:latin typeface="Times New Roman"/>
                <a:cs typeface="Times New Roman"/>
              </a:rPr>
              <a:t>on  how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the soil is </a:t>
            </a:r>
            <a:r>
              <a:rPr dirty="0" sz="1200" spc="-5">
                <a:latin typeface="Times New Roman"/>
                <a:cs typeface="Times New Roman"/>
              </a:rPr>
              <a:t>compacted. Compaction increases </a:t>
            </a:r>
            <a:r>
              <a:rPr dirty="0" sz="1200">
                <a:latin typeface="Times New Roman"/>
                <a:cs typeface="Times New Roman"/>
              </a:rPr>
              <a:t>the soil’s </a:t>
            </a:r>
            <a:r>
              <a:rPr dirty="0" sz="1200" spc="-5">
                <a:latin typeface="Times New Roman"/>
                <a:cs typeface="Times New Roman"/>
              </a:rPr>
              <a:t>strength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decreases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compressibility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and permeability.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also control characteristics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swelling and shrinkage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frost susceptibility.  Compaction </a:t>
            </a:r>
            <a:r>
              <a:rPr dirty="0" sz="1200">
                <a:latin typeface="Times New Roman"/>
                <a:cs typeface="Times New Roman"/>
              </a:rPr>
              <a:t>is a </a:t>
            </a:r>
            <a:r>
              <a:rPr dirty="0" sz="1200" spc="-5">
                <a:latin typeface="Times New Roman"/>
                <a:cs typeface="Times New Roman"/>
              </a:rPr>
              <a:t>physical process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the voids of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static </a:t>
            </a:r>
            <a:r>
              <a:rPr dirty="0" sz="1200">
                <a:latin typeface="Times New Roman"/>
                <a:cs typeface="Times New Roman"/>
              </a:rPr>
              <a:t>or dynamic </a:t>
            </a:r>
            <a:r>
              <a:rPr dirty="0" sz="1200" spc="-5">
                <a:latin typeface="Times New Roman"/>
                <a:cs typeface="Times New Roman"/>
              </a:rPr>
              <a:t>loading. For  example, granular soils are </a:t>
            </a:r>
            <a:r>
              <a:rPr dirty="0" sz="1200">
                <a:latin typeface="Times New Roman"/>
                <a:cs typeface="Times New Roman"/>
              </a:rPr>
              <a:t>easily </a:t>
            </a:r>
            <a:r>
              <a:rPr dirty="0" sz="1200" spc="-5">
                <a:latin typeface="Times New Roman"/>
                <a:cs typeface="Times New Roman"/>
              </a:rPr>
              <a:t>compacted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vibration, while saturated cohesive soils cannot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well compacted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dynamic loads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of viscous </a:t>
            </a:r>
            <a:r>
              <a:rPr dirty="0" sz="1200" spc="-5">
                <a:latin typeface="Times New Roman"/>
                <a:cs typeface="Times New Roman"/>
              </a:rPr>
              <a:t>resistance </a:t>
            </a:r>
            <a:r>
              <a:rPr dirty="0" sz="1200">
                <a:latin typeface="Times New Roman"/>
                <a:cs typeface="Times New Roman"/>
              </a:rPr>
              <a:t>of pore </a:t>
            </a:r>
            <a:r>
              <a:rPr dirty="0" sz="1200" spc="-5">
                <a:latin typeface="Times New Roman"/>
                <a:cs typeface="Times New Roman"/>
              </a:rPr>
              <a:t>water pressure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transient  loadings. Compaction characteristics are first discussed based </a:t>
            </a:r>
            <a:r>
              <a:rPr dirty="0" sz="1200">
                <a:latin typeface="Times New Roman"/>
                <a:cs typeface="Times New Roman"/>
              </a:rPr>
              <a:t>on the laboratory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test. Then  </a:t>
            </a:r>
            <a:r>
              <a:rPr dirty="0" sz="1200" spc="-5">
                <a:latin typeface="Times New Roman"/>
                <a:cs typeface="Times New Roman"/>
              </a:rPr>
              <a:t>compaction specification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field, field compaction techniques, and </a:t>
            </a:r>
            <a:r>
              <a:rPr dirty="0" sz="1200">
                <a:latin typeface="Times New Roman"/>
                <a:cs typeface="Times New Roman"/>
              </a:rPr>
              <a:t>field </a:t>
            </a:r>
            <a:r>
              <a:rPr dirty="0" sz="1200" spc="-5">
                <a:latin typeface="Times New Roman"/>
                <a:cs typeface="Times New Roman"/>
              </a:rPr>
              <a:t>inspection </a:t>
            </a:r>
            <a:r>
              <a:rPr dirty="0" sz="1200">
                <a:latin typeface="Times New Roman"/>
                <a:cs typeface="Times New Roman"/>
              </a:rPr>
              <a:t>methods </a:t>
            </a:r>
            <a:r>
              <a:rPr dirty="0" sz="1200" spc="-5">
                <a:latin typeface="Times New Roman"/>
                <a:cs typeface="Times New Roman"/>
              </a:rPr>
              <a:t>are  discussed. Related subjects, such as relative </a:t>
            </a:r>
            <a:r>
              <a:rPr dirty="0" sz="1200">
                <a:latin typeface="Times New Roman"/>
                <a:cs typeface="Times New Roman"/>
              </a:rPr>
              <a:t>density is </a:t>
            </a:r>
            <a:r>
              <a:rPr dirty="0" sz="1200" spc="-5">
                <a:latin typeface="Times New Roman"/>
                <a:cs typeface="Times New Roman"/>
              </a:rPr>
              <a:t>presented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chapter.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45083"/>
            <a:ext cx="6326505" cy="1106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4.2 Relative density</a:t>
            </a:r>
            <a:r>
              <a:rPr dirty="0" baseline="4273" sz="1950" spc="-52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(D</a:t>
            </a:r>
            <a:r>
              <a:rPr dirty="0" sz="850" spc="-5" b="1">
                <a:solidFill>
                  <a:srgbClr val="C00000"/>
                </a:solidFill>
                <a:latin typeface="Cambria"/>
                <a:cs typeface="Cambria"/>
              </a:rPr>
              <a:t>r</a:t>
            </a: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%)</a:t>
            </a:r>
            <a:endParaRPr baseline="4273" sz="1950">
              <a:latin typeface="Cambria"/>
              <a:cs typeface="Cambria"/>
            </a:endParaRPr>
          </a:p>
          <a:p>
            <a:pPr algn="just" marL="12700" marR="5080">
              <a:lnSpc>
                <a:spcPct val="110300"/>
              </a:lnSpc>
              <a:spcBef>
                <a:spcPts val="670"/>
              </a:spcBef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know 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achieved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earth </a:t>
            </a:r>
            <a:r>
              <a:rPr dirty="0" sz="1200">
                <a:latin typeface="Times New Roman"/>
                <a:cs typeface="Times New Roman"/>
              </a:rPr>
              <a:t>works or on existing  </a:t>
            </a:r>
            <a:r>
              <a:rPr dirty="0" sz="1200" spc="-5">
                <a:latin typeface="Times New Roman"/>
                <a:cs typeface="Times New Roman"/>
              </a:rPr>
              <a:t>earth.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indicate the level of </a:t>
            </a:r>
            <a:r>
              <a:rPr dirty="0" sz="1200" spc="-5">
                <a:latin typeface="Times New Roman"/>
                <a:cs typeface="Times New Roman"/>
              </a:rPr>
              <a:t>compaction relative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densest and </a:t>
            </a:r>
            <a:r>
              <a:rPr dirty="0" sz="1200">
                <a:latin typeface="Times New Roman"/>
                <a:cs typeface="Times New Roman"/>
              </a:rPr>
              <a:t>the loosest compaction 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given specific soil, </a:t>
            </a:r>
            <a:r>
              <a:rPr dirty="0" sz="1200">
                <a:latin typeface="Times New Roman"/>
                <a:cs typeface="Times New Roman"/>
              </a:rPr>
              <a:t>mostly for </a:t>
            </a:r>
            <a:r>
              <a:rPr dirty="0" sz="1200" spc="-5">
                <a:latin typeface="Times New Roman"/>
                <a:cs typeface="Times New Roman"/>
              </a:rPr>
              <a:t>granular soils, </a:t>
            </a:r>
            <a:r>
              <a:rPr dirty="0" sz="1200" spc="-5" b="1">
                <a:latin typeface="Times New Roman"/>
                <a:cs typeface="Times New Roman"/>
              </a:rPr>
              <a:t>relative density </a:t>
            </a:r>
            <a:r>
              <a:rPr dirty="0" sz="1200" spc="-5">
                <a:latin typeface="Times New Roman"/>
                <a:cs typeface="Times New Roman"/>
              </a:rPr>
              <a:t>(Dr)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introduced and </a:t>
            </a:r>
            <a:r>
              <a:rPr dirty="0" sz="1200">
                <a:latin typeface="Times New Roman"/>
                <a:cs typeface="Times New Roman"/>
              </a:rPr>
              <a:t>is  </a:t>
            </a:r>
            <a:r>
              <a:rPr dirty="0" sz="1200" spc="-5">
                <a:latin typeface="Times New Roman"/>
                <a:cs typeface="Times New Roman"/>
              </a:rPr>
              <a:t>defined </a:t>
            </a:r>
            <a:r>
              <a:rPr dirty="0" sz="1200">
                <a:latin typeface="Times New Roman"/>
                <a:cs typeface="Times New Roman"/>
              </a:rPr>
              <a:t>in the following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3119" y="2012188"/>
            <a:ext cx="67945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 spc="442">
                <a:latin typeface="Cambria Math"/>
                <a:cs typeface="Cambria Math"/>
              </a:rPr>
              <a:t> </a:t>
            </a:r>
            <a:r>
              <a:rPr dirty="0" sz="850" spc="415">
                <a:latin typeface="Cambria Math"/>
                <a:cs typeface="Cambria Math"/>
              </a:rPr>
              <a:t>  </a:t>
            </a:r>
            <a:r>
              <a:rPr dirty="0" sz="850" spc="42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  </a:t>
            </a:r>
            <a:r>
              <a:rPr dirty="0" sz="850" spc="-35">
                <a:latin typeface="Cambria Math"/>
                <a:cs typeface="Cambria Math"/>
              </a:rPr>
              <a:t> </a:t>
            </a:r>
            <a:r>
              <a:rPr dirty="0" baseline="11574" sz="1800" spc="944">
                <a:latin typeface="Cambria Math"/>
                <a:cs typeface="Cambria Math"/>
              </a:rPr>
              <a:t> </a:t>
            </a:r>
            <a:r>
              <a:rPr dirty="0" baseline="11574" sz="1800">
                <a:latin typeface="Cambria Math"/>
                <a:cs typeface="Cambria Math"/>
              </a:rPr>
              <a:t> </a:t>
            </a:r>
            <a:r>
              <a:rPr dirty="0" baseline="11574" sz="1800" spc="442">
                <a:latin typeface="Cambria Math"/>
                <a:cs typeface="Cambria Math"/>
              </a:rPr>
              <a:t> </a:t>
            </a:r>
            <a:r>
              <a:rPr dirty="0" sz="850" spc="310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0485" y="2205481"/>
            <a:ext cx="520700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90">
                <a:latin typeface="Cambria Math"/>
                <a:cs typeface="Cambria Math"/>
              </a:rPr>
              <a:t> </a:t>
            </a:r>
            <a:r>
              <a:rPr dirty="0" baseline="-16339" sz="1275" spc="390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 </a:t>
            </a:r>
            <a:r>
              <a:rPr dirty="0" baseline="-16339" sz="1275" spc="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baseline="-37037" sz="1800" spc="494">
                <a:latin typeface="Cambria Math"/>
                <a:cs typeface="Cambria Math"/>
              </a:rPr>
              <a:t> </a:t>
            </a:r>
            <a:endParaRPr baseline="-37037" sz="1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0298" y="2307590"/>
            <a:ext cx="24892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1595" y="2230119"/>
            <a:ext cx="75247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0225" algn="l"/>
              </a:tabLst>
            </a:pPr>
            <a:r>
              <a:rPr dirty="0" sz="850" spc="415">
                <a:latin typeface="Cambria Math"/>
                <a:cs typeface="Cambria Math"/>
              </a:rPr>
              <a:t>  </a:t>
            </a:r>
            <a:r>
              <a:rPr dirty="0" sz="850" spc="42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	</a:t>
            </a:r>
            <a:r>
              <a:rPr dirty="0" sz="850" spc="600">
                <a:latin typeface="Cambria Math"/>
                <a:cs typeface="Cambria Math"/>
              </a:rPr>
              <a:t> </a:t>
            </a:r>
            <a:r>
              <a:rPr dirty="0" sz="850" spc="235">
                <a:latin typeface="Cambria Math"/>
                <a:cs typeface="Cambria Math"/>
              </a:rPr>
              <a:t>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42667" y="2162047"/>
            <a:ext cx="830580" cy="0"/>
          </a:xfrm>
          <a:custGeom>
            <a:avLst/>
            <a:gdLst/>
            <a:ahLst/>
            <a:cxnLst/>
            <a:rect l="l" t="t" r="r" b="b"/>
            <a:pathLst>
              <a:path w="830579" h="0">
                <a:moveTo>
                  <a:pt x="0" y="0"/>
                </a:moveTo>
                <a:lnTo>
                  <a:pt x="83058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84930" y="2053081"/>
            <a:ext cx="575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95">
                <a:latin typeface="Cambria Math"/>
                <a:cs typeface="Cambria Math"/>
              </a:rPr>
              <a:t>  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9996" y="2205481"/>
            <a:ext cx="35306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2761375"/>
            <a:ext cx="6329680" cy="1789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100"/>
              </a:lnSpc>
            </a:pPr>
            <a:r>
              <a:rPr dirty="0" sz="1200" spc="-5">
                <a:latin typeface="Times New Roman"/>
                <a:cs typeface="Times New Roman"/>
              </a:rPr>
              <a:t>where e</a:t>
            </a:r>
            <a:r>
              <a:rPr dirty="0" baseline="-10416" sz="1200" spc="-7">
                <a:latin typeface="Times New Roman"/>
                <a:cs typeface="Times New Roman"/>
              </a:rPr>
              <a:t>max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baseline="-10416" sz="1200">
                <a:latin typeface="Times New Roman"/>
                <a:cs typeface="Times New Roman"/>
              </a:rPr>
              <a:t>min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b="1">
                <a:latin typeface="Times New Roman"/>
                <a:cs typeface="Times New Roman"/>
              </a:rPr>
              <a:t>maximum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 spc="-5" b="1">
                <a:latin typeface="Times New Roman"/>
                <a:cs typeface="Times New Roman"/>
              </a:rPr>
              <a:t>minimum</a:t>
            </a:r>
            <a:r>
              <a:rPr dirty="0" sz="1200" spc="-5">
                <a:latin typeface="Times New Roman"/>
                <a:cs typeface="Times New Roman"/>
              </a:rPr>
              <a:t>, and in-situ </a:t>
            </a:r>
            <a:r>
              <a:rPr dirty="0" sz="1200">
                <a:latin typeface="Times New Roman"/>
                <a:cs typeface="Times New Roman"/>
              </a:rPr>
              <a:t>soil’s </a:t>
            </a:r>
            <a:r>
              <a:rPr dirty="0" sz="1200" spc="-5" b="1">
                <a:latin typeface="Times New Roman"/>
                <a:cs typeface="Times New Roman"/>
              </a:rPr>
              <a:t>void ratios</a:t>
            </a:r>
            <a:r>
              <a:rPr dirty="0" sz="1200" spc="-5">
                <a:latin typeface="Times New Roman"/>
                <a:cs typeface="Times New Roman"/>
              </a:rPr>
              <a:t>, respectively. </a:t>
            </a:r>
            <a:r>
              <a:rPr dirty="0" sz="1200">
                <a:latin typeface="Times New Roman"/>
                <a:cs typeface="Times New Roman"/>
              </a:rPr>
              <a:t>When  the in-situ </a:t>
            </a:r>
            <a:r>
              <a:rPr dirty="0" sz="1200" spc="-5">
                <a:latin typeface="Times New Roman"/>
                <a:cs typeface="Times New Roman"/>
              </a:rPr>
              <a:t>soil’s </a:t>
            </a:r>
            <a:r>
              <a:rPr dirty="0" sz="1200">
                <a:latin typeface="Times New Roman"/>
                <a:cs typeface="Times New Roman"/>
              </a:rPr>
              <a:t>void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is in its loosest (e =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baseline="-10416" sz="1200" spc="-7">
                <a:latin typeface="Times New Roman"/>
                <a:cs typeface="Times New Roman"/>
              </a:rPr>
              <a:t>max</a:t>
            </a:r>
            <a:r>
              <a:rPr dirty="0" sz="1200" spc="-5">
                <a:latin typeface="Times New Roman"/>
                <a:cs typeface="Times New Roman"/>
              </a:rPr>
              <a:t>) state, </a:t>
            </a:r>
            <a:r>
              <a:rPr dirty="0" sz="1200">
                <a:latin typeface="Times New Roman"/>
                <a:cs typeface="Times New Roman"/>
              </a:rPr>
              <a:t>then, </a:t>
            </a:r>
            <a:r>
              <a:rPr dirty="0" sz="1200" spc="-5">
                <a:latin typeface="Times New Roman"/>
                <a:cs typeface="Times New Roman"/>
              </a:rPr>
              <a:t>Dr </a:t>
            </a:r>
            <a:r>
              <a:rPr dirty="0" sz="1200">
                <a:latin typeface="Times New Roman"/>
                <a:cs typeface="Times New Roman"/>
              </a:rPr>
              <a:t>= 0%.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it is in its </a:t>
            </a:r>
            <a:r>
              <a:rPr dirty="0" sz="1200" spc="-5">
                <a:latin typeface="Times New Roman"/>
                <a:cs typeface="Times New Roman"/>
              </a:rPr>
              <a:t>densest </a:t>
            </a:r>
            <a:r>
              <a:rPr dirty="0" sz="1200">
                <a:latin typeface="Times New Roman"/>
                <a:cs typeface="Times New Roman"/>
              </a:rPr>
              <a:t>(e = e</a:t>
            </a:r>
            <a:r>
              <a:rPr dirty="0" baseline="-10416" sz="1200">
                <a:latin typeface="Times New Roman"/>
                <a:cs typeface="Times New Roman"/>
              </a:rPr>
              <a:t>min</a:t>
            </a:r>
            <a:r>
              <a:rPr dirty="0" sz="1200">
                <a:latin typeface="Times New Roman"/>
                <a:cs typeface="Times New Roman"/>
              </a:rPr>
              <a:t>)  </a:t>
            </a:r>
            <a:r>
              <a:rPr dirty="0" sz="1200" spc="-5">
                <a:latin typeface="Times New Roman"/>
                <a:cs typeface="Times New Roman"/>
              </a:rPr>
              <a:t>state,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100%.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most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in-situ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soils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between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0%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100%.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4.1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shows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some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guidelines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relationships among </a:t>
            </a:r>
            <a:r>
              <a:rPr dirty="0" sz="1200">
                <a:latin typeface="Times New Roman"/>
                <a:cs typeface="Times New Roman"/>
              </a:rPr>
              <a:t>the relative densities,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denseness, SPT </a:t>
            </a:r>
            <a:r>
              <a:rPr dirty="0" sz="1200" spc="-5">
                <a:latin typeface="Times New Roman"/>
                <a:cs typeface="Times New Roman"/>
              </a:rPr>
              <a:t>(standard </a:t>
            </a:r>
            <a:r>
              <a:rPr dirty="0" sz="1200">
                <a:latin typeface="Times New Roman"/>
                <a:cs typeface="Times New Roman"/>
              </a:rPr>
              <a:t>penetration  test) N</a:t>
            </a:r>
            <a:r>
              <a:rPr dirty="0" baseline="-10416" sz="1200">
                <a:latin typeface="Times New Roman"/>
                <a:cs typeface="Times New Roman"/>
              </a:rPr>
              <a:t>60 </a:t>
            </a:r>
            <a:r>
              <a:rPr dirty="0" sz="1200" spc="-5">
                <a:latin typeface="Times New Roman"/>
                <a:cs typeface="Times New Roman"/>
              </a:rPr>
              <a:t>value, and </a:t>
            </a:r>
            <a:r>
              <a:rPr dirty="0" sz="1200">
                <a:latin typeface="Times New Roman"/>
                <a:cs typeface="Times New Roman"/>
              </a:rPr>
              <a:t>the soil’s </a:t>
            </a:r>
            <a:r>
              <a:rPr dirty="0" sz="1200" spc="-5">
                <a:latin typeface="Times New Roman"/>
                <a:cs typeface="Times New Roman"/>
              </a:rPr>
              <a:t>effective angle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internal friction </a:t>
            </a:r>
            <a:r>
              <a:rPr dirty="0" sz="1200" spc="5">
                <a:latin typeface="Times New Roman"/>
                <a:cs typeface="Times New Roman"/>
              </a:rPr>
              <a:t>ϕ′ </a:t>
            </a:r>
            <a:r>
              <a:rPr dirty="0" sz="1200" spc="-5">
                <a:latin typeface="Times New Roman"/>
                <a:cs typeface="Times New Roman"/>
              </a:rPr>
              <a:t>(Chapter 7). As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discussed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11, the </a:t>
            </a:r>
            <a:r>
              <a:rPr dirty="0" sz="1200" spc="-5" b="1">
                <a:latin typeface="Times New Roman"/>
                <a:cs typeface="Times New Roman"/>
              </a:rPr>
              <a:t>N60 value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modified </a:t>
            </a:r>
            <a:r>
              <a:rPr dirty="0" sz="1200">
                <a:latin typeface="Times New Roman"/>
                <a:cs typeface="Times New Roman"/>
              </a:rPr>
              <a:t>SPT </a:t>
            </a:r>
            <a:r>
              <a:rPr dirty="0" sz="1200" spc="-5">
                <a:latin typeface="Times New Roman"/>
                <a:cs typeface="Times New Roman"/>
              </a:rPr>
              <a:t>blow count adjusted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60% hammer drop </a:t>
            </a:r>
            <a:r>
              <a:rPr dirty="0" sz="1200">
                <a:latin typeface="Times New Roman"/>
                <a:cs typeface="Times New Roman"/>
              </a:rPr>
              <a:t>energy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many </a:t>
            </a:r>
            <a:r>
              <a:rPr dirty="0" sz="1200" spc="-5">
                <a:latin typeface="Times New Roman"/>
                <a:cs typeface="Times New Roman"/>
              </a:rPr>
              <a:t>practical design </a:t>
            </a:r>
            <a:r>
              <a:rPr dirty="0" sz="1200">
                <a:latin typeface="Times New Roman"/>
                <a:cs typeface="Times New Roman"/>
              </a:rPr>
              <a:t>values in foundation </a:t>
            </a:r>
            <a:r>
              <a:rPr dirty="0" sz="1200" spc="-5">
                <a:latin typeface="Times New Roman"/>
                <a:cs typeface="Times New Roman"/>
              </a:rPr>
              <a:t>engineering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practice.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Table </a:t>
            </a:r>
            <a:r>
              <a:rPr dirty="0" sz="900" b="1">
                <a:latin typeface="Times New Roman"/>
                <a:cs typeface="Times New Roman"/>
              </a:rPr>
              <a:t>4.1 </a:t>
            </a:r>
            <a:r>
              <a:rPr dirty="0" sz="900" spc="-5" b="1">
                <a:latin typeface="Times New Roman"/>
                <a:cs typeface="Times New Roman"/>
              </a:rPr>
              <a:t>Relative Density </a:t>
            </a:r>
            <a:r>
              <a:rPr dirty="0" sz="900" spc="5" b="1">
                <a:latin typeface="Times New Roman"/>
                <a:cs typeface="Times New Roman"/>
              </a:rPr>
              <a:t>with </a:t>
            </a:r>
            <a:r>
              <a:rPr dirty="0" sz="900" spc="-5" b="1">
                <a:latin typeface="Times New Roman"/>
                <a:cs typeface="Times New Roman"/>
              </a:rPr>
              <a:t>Soil</a:t>
            </a:r>
            <a:r>
              <a:rPr dirty="0" sz="900" spc="-35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Parameters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6687835"/>
            <a:ext cx="6322695" cy="418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</a:pP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baseline="-10416" sz="1200">
                <a:latin typeface="Times New Roman"/>
                <a:cs typeface="Times New Roman"/>
              </a:rPr>
              <a:t>min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baseline="-10416" sz="1200">
                <a:latin typeface="Times New Roman"/>
                <a:cs typeface="Times New Roman"/>
              </a:rPr>
              <a:t>max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determined in the laboratory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follows </a:t>
            </a:r>
            <a:r>
              <a:rPr dirty="0" sz="1200" spc="-5">
                <a:latin typeface="Times New Roman"/>
                <a:cs typeface="Times New Roman"/>
              </a:rPr>
              <a:t>(ASTM </a:t>
            </a:r>
            <a:r>
              <a:rPr dirty="0" sz="1200">
                <a:latin typeface="Times New Roman"/>
                <a:cs typeface="Times New Roman"/>
              </a:rPr>
              <a:t>D 4253) for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granular soils. As 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4.1,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84933" y="8261604"/>
            <a:ext cx="49339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 spc="442">
                <a:latin typeface="Cambria Math"/>
                <a:cs typeface="Cambria Math"/>
              </a:rPr>
              <a:t> </a:t>
            </a:r>
            <a:r>
              <a:rPr dirty="0" sz="850" spc="600">
                <a:latin typeface="Cambria Math"/>
                <a:cs typeface="Cambria Math"/>
              </a:rPr>
              <a:t> </a:t>
            </a:r>
            <a:r>
              <a:rPr dirty="0" sz="850" spc="235">
                <a:latin typeface="Cambria Math"/>
                <a:cs typeface="Cambria Math"/>
              </a:rPr>
              <a:t>  </a:t>
            </a:r>
            <a:r>
              <a:rPr dirty="0" sz="850">
                <a:latin typeface="Cambria Math"/>
                <a:cs typeface="Cambria Math"/>
              </a:rPr>
              <a:t>  </a:t>
            </a:r>
            <a:r>
              <a:rPr dirty="0" sz="850" spc="10">
                <a:latin typeface="Cambria Math"/>
                <a:cs typeface="Cambria Math"/>
              </a:rPr>
              <a:t> </a:t>
            </a:r>
            <a:r>
              <a:rPr dirty="0" baseline="11574" sz="1800" spc="944">
                <a:latin typeface="Cambria Math"/>
                <a:cs typeface="Cambria Math"/>
              </a:rPr>
              <a:t> </a:t>
            </a:r>
            <a:endParaRPr baseline="11574"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9382" y="8223250"/>
            <a:ext cx="35179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 spc="104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3098" y="8288781"/>
            <a:ext cx="1054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6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08630" y="8363711"/>
            <a:ext cx="25654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415">
                <a:latin typeface="Cambria Math"/>
                <a:cs typeface="Cambria Math"/>
              </a:rPr>
              <a:t> 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42082" y="8295639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 h="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21051" y="8339073"/>
            <a:ext cx="25781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37453" y="8339073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6627" y="8788654"/>
            <a:ext cx="6256655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substituting above </a:t>
            </a:r>
            <a:r>
              <a:rPr dirty="0" sz="1200">
                <a:latin typeface="Times New Roman"/>
                <a:cs typeface="Times New Roman"/>
              </a:rPr>
              <a:t>two </a:t>
            </a:r>
            <a:r>
              <a:rPr dirty="0" sz="1200" spc="-5">
                <a:latin typeface="Times New Roman"/>
                <a:cs typeface="Times New Roman"/>
              </a:rPr>
              <a:t>Equations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Equation (4.1),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relative </a:t>
            </a:r>
            <a:r>
              <a:rPr dirty="0" sz="1200">
                <a:latin typeface="Times New Roman"/>
                <a:cs typeface="Times New Roman"/>
              </a:rPr>
              <a:t>density </a:t>
            </a: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baseline="-10416" sz="1200" spc="-7">
                <a:latin typeface="Times New Roman"/>
                <a:cs typeface="Times New Roman"/>
              </a:rPr>
              <a:t>r  </a:t>
            </a:r>
            <a:r>
              <a:rPr dirty="0" sz="1200" spc="-5">
                <a:latin typeface="Times New Roman"/>
                <a:cs typeface="Times New Roman"/>
              </a:rPr>
              <a:t>can 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defined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0757" y="9289033"/>
            <a:ext cx="8318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260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04745" y="9366503"/>
            <a:ext cx="36957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65">
                <a:latin typeface="Cambria Math"/>
                <a:cs typeface="Cambria Math"/>
              </a:rPr>
              <a:t> </a:t>
            </a:r>
            <a:r>
              <a:rPr dirty="0" sz="1200" spc="565">
                <a:latin typeface="Cambria Math"/>
                <a:cs typeface="Cambria Math"/>
              </a:rPr>
              <a:t>   </a:t>
            </a:r>
            <a:r>
              <a:rPr dirty="0" sz="1200" spc="-8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46147" y="9142729"/>
            <a:ext cx="579120" cy="175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65">
                <a:latin typeface="Cambria Math"/>
                <a:cs typeface="Cambria Math"/>
              </a:rPr>
              <a:t> </a:t>
            </a:r>
            <a:r>
              <a:rPr dirty="0" sz="1200" spc="5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900">
                <a:latin typeface="Cambria Math"/>
                <a:cs typeface="Cambria Math"/>
              </a:rPr>
              <a:t> </a:t>
            </a:r>
            <a:r>
              <a:rPr dirty="0" baseline="-16339" sz="1275" spc="352">
                <a:latin typeface="Cambria Math"/>
                <a:cs typeface="Cambria Math"/>
              </a:rPr>
              <a:t> 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4226" y="9468611"/>
            <a:ext cx="6191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200" spc="365">
                <a:latin typeface="Cambria Math"/>
                <a:cs typeface="Cambria Math"/>
              </a:rPr>
              <a:t> </a:t>
            </a:r>
            <a:r>
              <a:rPr dirty="0" sz="1200" spc="365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36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89758" y="9391141"/>
            <a:ext cx="75882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6575" algn="l"/>
              </a:tabLst>
            </a:pPr>
            <a:r>
              <a:rPr dirty="0" sz="850" spc="415">
                <a:latin typeface="Cambria Math"/>
                <a:cs typeface="Cambria Math"/>
              </a:rPr>
              <a:t>  </a:t>
            </a:r>
            <a:r>
              <a:rPr dirty="0" sz="850" spc="42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	</a:t>
            </a:r>
            <a:r>
              <a:rPr dirty="0" sz="850" spc="600">
                <a:latin typeface="Cambria Math"/>
                <a:cs typeface="Cambria Math"/>
              </a:rPr>
              <a:t> </a:t>
            </a:r>
            <a:r>
              <a:rPr dirty="0" sz="850" spc="235">
                <a:latin typeface="Cambria Math"/>
                <a:cs typeface="Cambria Math"/>
              </a:rPr>
              <a:t>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6926" y="9323069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 h="0">
                <a:moveTo>
                  <a:pt x="0" y="0"/>
                </a:moveTo>
                <a:lnTo>
                  <a:pt x="8275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177667" y="9214103"/>
            <a:ext cx="5715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35579" y="9173209"/>
            <a:ext cx="32194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 spc="375">
                <a:latin typeface="Cambria Math"/>
                <a:cs typeface="Cambria Math"/>
              </a:rPr>
              <a:t> </a:t>
            </a:r>
            <a:r>
              <a:rPr dirty="0" sz="850" spc="415">
                <a:latin typeface="Cambria Math"/>
                <a:cs typeface="Cambria Math"/>
              </a:rPr>
              <a:t> 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59022" y="9316211"/>
            <a:ext cx="1054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6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48279" y="9323069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590671" y="9214103"/>
            <a:ext cx="227774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8020" algn="l"/>
              </a:tabLst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95">
                <a:latin typeface="Cambria Math"/>
                <a:cs typeface="Cambria Math"/>
              </a:rPr>
              <a:t>  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20090" y="4664074"/>
            <a:ext cx="5943600" cy="1626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20090" y="7324343"/>
            <a:ext cx="5017262" cy="594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48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141342"/>
            <a:ext cx="302196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4.1 </a:t>
            </a:r>
            <a:r>
              <a:rPr dirty="0" sz="900" spc="-5" b="1">
                <a:latin typeface="Times New Roman"/>
                <a:cs typeface="Times New Roman"/>
              </a:rPr>
              <a:t>Maximum </a:t>
            </a:r>
            <a:r>
              <a:rPr dirty="0" sz="900" b="1">
                <a:latin typeface="Times New Roman"/>
                <a:cs typeface="Times New Roman"/>
              </a:rPr>
              <a:t>and </a:t>
            </a:r>
            <a:r>
              <a:rPr dirty="0" sz="900" spc="-5" b="1">
                <a:latin typeface="Times New Roman"/>
                <a:cs typeface="Times New Roman"/>
              </a:rPr>
              <a:t>minimum void ratio</a:t>
            </a:r>
            <a:r>
              <a:rPr dirty="0" sz="900" spc="1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determination.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573650"/>
            <a:ext cx="6327775" cy="5078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4.3 Laboratory compaction</a:t>
            </a:r>
            <a:r>
              <a:rPr dirty="0" sz="1300" spc="-5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test</a:t>
            </a:r>
            <a:endParaRPr sz="1300">
              <a:latin typeface="Cambria"/>
              <a:cs typeface="Cambria"/>
            </a:endParaRPr>
          </a:p>
          <a:p>
            <a:pPr algn="just" marL="12700" marR="5715">
              <a:lnSpc>
                <a:spcPct val="110200"/>
              </a:lnSpc>
              <a:spcBef>
                <a:spcPts val="130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laboratory, specimens with different water contents are compacted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level of  </a:t>
            </a:r>
            <a:r>
              <a:rPr dirty="0" sz="1200" spc="-5">
                <a:latin typeface="Times New Roman"/>
                <a:cs typeface="Times New Roman"/>
              </a:rPr>
              <a:t>compaction energy. </a:t>
            </a:r>
            <a:r>
              <a:rPr dirty="0" sz="1200">
                <a:latin typeface="Times New Roman"/>
                <a:cs typeface="Times New Roman"/>
              </a:rPr>
              <a:t>Water contents </a:t>
            </a:r>
            <a:r>
              <a:rPr dirty="0" sz="1200" spc="-5">
                <a:latin typeface="Times New Roman"/>
                <a:cs typeface="Times New Roman"/>
              </a:rPr>
              <a:t>versus compacted </a:t>
            </a:r>
            <a:r>
              <a:rPr dirty="0" sz="1200">
                <a:latin typeface="Times New Roman"/>
                <a:cs typeface="Times New Roman"/>
              </a:rPr>
              <a:t>soil’s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densities are then plotted to determine  the optimum </a:t>
            </a:r>
            <a:r>
              <a:rPr dirty="0" sz="1200" spc="-5">
                <a:latin typeface="Times New Roman"/>
                <a:cs typeface="Times New Roman"/>
              </a:rPr>
              <a:t>compaction effort.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early 1930s, </a:t>
            </a:r>
            <a:r>
              <a:rPr dirty="0" sz="1200" spc="-5" b="1" i="1">
                <a:latin typeface="Times New Roman"/>
                <a:cs typeface="Times New Roman"/>
              </a:rPr>
              <a:t>Proctor (1933) </a:t>
            </a:r>
            <a:r>
              <a:rPr dirty="0" sz="1200">
                <a:latin typeface="Times New Roman"/>
                <a:cs typeface="Times New Roman"/>
              </a:rPr>
              <a:t>developed a </a:t>
            </a:r>
            <a:r>
              <a:rPr dirty="0" sz="1200" spc="-5">
                <a:latin typeface="Times New Roman"/>
                <a:cs typeface="Times New Roman"/>
              </a:rPr>
              <a:t>standard compaction  procedure </a:t>
            </a:r>
            <a:r>
              <a:rPr dirty="0" sz="1200">
                <a:latin typeface="Times New Roman"/>
                <a:cs typeface="Times New Roman"/>
              </a:rPr>
              <a:t>during earth </a:t>
            </a:r>
            <a:r>
              <a:rPr dirty="0" sz="1200" spc="-5">
                <a:latin typeface="Times New Roman"/>
                <a:cs typeface="Times New Roman"/>
              </a:rPr>
              <a:t>dam construction projects. </a:t>
            </a:r>
            <a:r>
              <a:rPr dirty="0" sz="1200">
                <a:latin typeface="Times New Roman"/>
                <a:cs typeface="Times New Roman"/>
              </a:rPr>
              <a:t>This method is </a:t>
            </a:r>
            <a:r>
              <a:rPr dirty="0" sz="1200" spc="-5">
                <a:latin typeface="Times New Roman"/>
                <a:cs typeface="Times New Roman"/>
              </a:rPr>
              <a:t>called the </a:t>
            </a:r>
            <a:r>
              <a:rPr dirty="0" sz="1200" spc="-5" b="1">
                <a:latin typeface="Times New Roman"/>
                <a:cs typeface="Times New Roman"/>
              </a:rPr>
              <a:t>Proctor method</a:t>
            </a:r>
            <a:r>
              <a:rPr dirty="0" sz="1200" spc="-5">
                <a:latin typeface="Times New Roman"/>
                <a:cs typeface="Times New Roman"/>
              </a:rPr>
              <a:t>, and </a:t>
            </a:r>
            <a:r>
              <a:rPr dirty="0" sz="1200">
                <a:latin typeface="Times New Roman"/>
                <a:cs typeface="Times New Roman"/>
              </a:rPr>
              <a:t>its  </a:t>
            </a:r>
            <a:r>
              <a:rPr dirty="0" sz="1200" spc="-5">
                <a:latin typeface="Times New Roman"/>
                <a:cs typeface="Times New Roman"/>
              </a:rPr>
              <a:t>original </a:t>
            </a:r>
            <a:r>
              <a:rPr dirty="0" sz="1200">
                <a:latin typeface="Times New Roman"/>
                <a:cs typeface="Times New Roman"/>
              </a:rPr>
              <a:t>version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modified versions </a:t>
            </a:r>
            <a:r>
              <a:rPr dirty="0" sz="1200">
                <a:latin typeface="Times New Roman"/>
                <a:cs typeface="Times New Roman"/>
              </a:rPr>
              <a:t>are currently used in </a:t>
            </a:r>
            <a:r>
              <a:rPr dirty="0" sz="1200" spc="-5">
                <a:latin typeface="Times New Roman"/>
                <a:cs typeface="Times New Roman"/>
              </a:rPr>
              <a:t>ASTM </a:t>
            </a:r>
            <a:r>
              <a:rPr dirty="0" sz="1200">
                <a:latin typeface="Times New Roman"/>
                <a:cs typeface="Times New Roman"/>
              </a:rPr>
              <a:t>(D 698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D 1557) </a:t>
            </a:r>
            <a:r>
              <a:rPr dirty="0" sz="1200" spc="-5">
                <a:latin typeface="Times New Roman"/>
                <a:cs typeface="Times New Roman"/>
              </a:rPr>
              <a:t>and  AASHTO (T </a:t>
            </a:r>
            <a:r>
              <a:rPr dirty="0" sz="1200">
                <a:latin typeface="Times New Roman"/>
                <a:cs typeface="Times New Roman"/>
              </a:rPr>
              <a:t>99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180).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4.3.1 Standard Proctor Test</a:t>
            </a:r>
            <a:r>
              <a:rPr dirty="0" sz="1100" spc="-20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100" b="1">
                <a:solidFill>
                  <a:srgbClr val="006FC0"/>
                </a:solidFill>
                <a:latin typeface="Cambria"/>
                <a:cs typeface="Cambria"/>
              </a:rPr>
              <a:t>Procedure</a:t>
            </a:r>
            <a:endParaRPr sz="11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90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standard Proctor </a:t>
            </a:r>
            <a:r>
              <a:rPr dirty="0" sz="1200">
                <a:latin typeface="Times New Roman"/>
                <a:cs typeface="Times New Roman"/>
              </a:rPr>
              <a:t>method </a:t>
            </a:r>
            <a:r>
              <a:rPr dirty="0" sz="1200" spc="-5">
                <a:latin typeface="Times New Roman"/>
                <a:cs typeface="Times New Roman"/>
              </a:rPr>
              <a:t>follows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steps: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Mix </a:t>
            </a:r>
            <a:r>
              <a:rPr dirty="0" sz="1200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soil thoroughly with water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prepare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uniform specimen with designed water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content.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0000"/>
              </a:lnSpc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Pour the loose </a:t>
            </a:r>
            <a:r>
              <a:rPr dirty="0" sz="1200" spc="-5">
                <a:latin typeface="Times New Roman"/>
                <a:cs typeface="Times New Roman"/>
              </a:rPr>
              <a:t>specimen at </a:t>
            </a:r>
            <a:r>
              <a:rPr dirty="0" sz="1200">
                <a:latin typeface="Times New Roman"/>
                <a:cs typeface="Times New Roman"/>
              </a:rPr>
              <a:t>a little </a:t>
            </a:r>
            <a:r>
              <a:rPr dirty="0" sz="1200" spc="-5">
                <a:latin typeface="Times New Roman"/>
                <a:cs typeface="Times New Roman"/>
              </a:rPr>
              <a:t>over </a:t>
            </a:r>
            <a:r>
              <a:rPr dirty="0" sz="1200">
                <a:latin typeface="Times New Roman"/>
                <a:cs typeface="Times New Roman"/>
              </a:rPr>
              <a:t>one-third </a:t>
            </a:r>
            <a:r>
              <a:rPr dirty="0" sz="1200" spc="-5">
                <a:latin typeface="Times New Roman"/>
                <a:cs typeface="Times New Roman"/>
              </a:rPr>
              <a:t>depth </a:t>
            </a:r>
            <a:r>
              <a:rPr dirty="0" sz="1200">
                <a:latin typeface="Times New Roman"/>
                <a:cs typeface="Times New Roman"/>
              </a:rPr>
              <a:t>into a </a:t>
            </a:r>
            <a:r>
              <a:rPr dirty="0" sz="1200" spc="-5">
                <a:latin typeface="Times New Roman"/>
                <a:cs typeface="Times New Roman"/>
              </a:rPr>
              <a:t>standard-size </a:t>
            </a:r>
            <a:r>
              <a:rPr dirty="0" sz="1200">
                <a:latin typeface="Times New Roman"/>
                <a:cs typeface="Times New Roman"/>
              </a:rPr>
              <a:t>mold 101.6 mm </a:t>
            </a:r>
            <a:r>
              <a:rPr dirty="0" sz="1200" spc="-5">
                <a:latin typeface="Times New Roman"/>
                <a:cs typeface="Times New Roman"/>
              </a:rPr>
              <a:t>(4 </a:t>
            </a:r>
            <a:r>
              <a:rPr dirty="0" sz="1200">
                <a:latin typeface="Times New Roman"/>
                <a:cs typeface="Times New Roman"/>
              </a:rPr>
              <a:t>in.) in  </a:t>
            </a:r>
            <a:r>
              <a:rPr dirty="0" sz="1200" spc="-5">
                <a:latin typeface="Times New Roman"/>
                <a:cs typeface="Times New Roman"/>
              </a:rPr>
              <a:t>diameter and </a:t>
            </a:r>
            <a:r>
              <a:rPr dirty="0" sz="1200">
                <a:latin typeface="Times New Roman"/>
                <a:cs typeface="Times New Roman"/>
              </a:rPr>
              <a:t>116.43 mm </a:t>
            </a:r>
            <a:r>
              <a:rPr dirty="0" sz="1200" spc="-5">
                <a:latin typeface="Times New Roman"/>
                <a:cs typeface="Times New Roman"/>
              </a:rPr>
              <a:t>(4.584 </a:t>
            </a:r>
            <a:r>
              <a:rPr dirty="0" sz="1200">
                <a:latin typeface="Times New Roman"/>
                <a:cs typeface="Times New Roman"/>
              </a:rPr>
              <a:t>in.) </a:t>
            </a:r>
            <a:r>
              <a:rPr dirty="0" sz="1200" spc="-5">
                <a:latin typeface="Times New Roman"/>
                <a:cs typeface="Times New Roman"/>
              </a:rPr>
              <a:t>high without an </a:t>
            </a:r>
            <a:r>
              <a:rPr dirty="0" sz="1200">
                <a:latin typeface="Times New Roman"/>
                <a:cs typeface="Times New Roman"/>
              </a:rPr>
              <a:t>extension </a:t>
            </a:r>
            <a:r>
              <a:rPr dirty="0" sz="1200" spc="-5">
                <a:latin typeface="Times New Roman"/>
                <a:cs typeface="Times New Roman"/>
              </a:rPr>
              <a:t>collar, with </a:t>
            </a:r>
            <a:r>
              <a:rPr dirty="0" sz="1200">
                <a:latin typeface="Times New Roman"/>
                <a:cs typeface="Times New Roman"/>
              </a:rPr>
              <a:t>944 </a:t>
            </a:r>
            <a:r>
              <a:rPr dirty="0" sz="1200" spc="-5">
                <a:latin typeface="Times New Roman"/>
                <a:cs typeface="Times New Roman"/>
              </a:rPr>
              <a:t>cm3 </a:t>
            </a:r>
            <a:r>
              <a:rPr dirty="0" sz="1200">
                <a:latin typeface="Times New Roman"/>
                <a:cs typeface="Times New Roman"/>
              </a:rPr>
              <a:t>(1/30 ft3) volume  </a:t>
            </a:r>
            <a:r>
              <a:rPr dirty="0" sz="1200" spc="-5">
                <a:latin typeface="Times New Roman"/>
                <a:cs typeface="Times New Roman"/>
              </a:rPr>
              <a:t>as seen </a:t>
            </a:r>
            <a:r>
              <a:rPr dirty="0" sz="1200">
                <a:latin typeface="Times New Roman"/>
                <a:cs typeface="Times New Roman"/>
              </a:rPr>
              <a:t>in Figure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4.2(a).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"/>
              </a:spcBef>
              <a:buAutoNum type="arabicPeriod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Compact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specimen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25 </a:t>
            </a:r>
            <a:r>
              <a:rPr dirty="0" sz="1200" spc="-5">
                <a:latin typeface="Times New Roman"/>
                <a:cs typeface="Times New Roman"/>
              </a:rPr>
              <a:t>free drops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rammer </a:t>
            </a:r>
            <a:r>
              <a:rPr dirty="0" sz="1200">
                <a:latin typeface="Times New Roman"/>
                <a:cs typeface="Times New Roman"/>
              </a:rPr>
              <a:t>(W = 24.5 N (2.5 </a:t>
            </a:r>
            <a:r>
              <a:rPr dirty="0" sz="1200" spc="-5">
                <a:latin typeface="Times New Roman"/>
                <a:cs typeface="Times New Roman"/>
              </a:rPr>
              <a:t>kilogram force </a:t>
            </a:r>
            <a:r>
              <a:rPr dirty="0" sz="1200">
                <a:latin typeface="Times New Roman"/>
                <a:cs typeface="Times New Roman"/>
              </a:rPr>
              <a:t>[kgf] or 5.5  pound </a:t>
            </a:r>
            <a:r>
              <a:rPr dirty="0" sz="1200" spc="-5">
                <a:latin typeface="Times New Roman"/>
                <a:cs typeface="Times New Roman"/>
              </a:rPr>
              <a:t>force </a:t>
            </a:r>
            <a:r>
              <a:rPr dirty="0" sz="1200">
                <a:latin typeface="Times New Roman"/>
                <a:cs typeface="Times New Roman"/>
              </a:rPr>
              <a:t>[lbf])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304.8 mm (12 in.) </a:t>
            </a:r>
            <a:r>
              <a:rPr dirty="0" sz="1200" spc="-5">
                <a:latin typeface="Times New Roman"/>
                <a:cs typeface="Times New Roman"/>
              </a:rPr>
              <a:t>high as 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4.2(b). </a:t>
            </a:r>
            <a:r>
              <a:rPr dirty="0" sz="1200">
                <a:latin typeface="Times New Roman"/>
                <a:cs typeface="Times New Roman"/>
              </a:rPr>
              <a:t>The mold </a:t>
            </a:r>
            <a:r>
              <a:rPr dirty="0" sz="1200" spc="-5">
                <a:latin typeface="Times New Roman"/>
                <a:cs typeface="Times New Roman"/>
              </a:rPr>
              <a:t>should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placed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hard ground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avoid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buAutoNum type="arabicPeriod"/>
              <a:tabLst>
                <a:tab pos="175895" algn="l"/>
              </a:tabLst>
            </a:pPr>
            <a:r>
              <a:rPr dirty="0" sz="1200" spc="-5">
                <a:latin typeface="Times New Roman"/>
                <a:cs typeface="Times New Roman"/>
              </a:rPr>
              <a:t>Repeat steps </a:t>
            </a:r>
            <a:r>
              <a:rPr dirty="0" sz="1200">
                <a:latin typeface="Times New Roman"/>
                <a:cs typeface="Times New Roman"/>
              </a:rPr>
              <a:t>1 to 3 for the second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third </a:t>
            </a:r>
            <a:r>
              <a:rPr dirty="0" sz="1200" spc="-5">
                <a:latin typeface="Times New Roman"/>
                <a:cs typeface="Times New Roman"/>
              </a:rPr>
              <a:t>layers </a:t>
            </a:r>
            <a:r>
              <a:rPr dirty="0" sz="1200">
                <a:latin typeface="Times New Roman"/>
                <a:cs typeface="Times New Roman"/>
              </a:rPr>
              <a:t>to fill the mold with </a:t>
            </a:r>
            <a:r>
              <a:rPr dirty="0" sz="1200" spc="-5">
                <a:latin typeface="Times New Roman"/>
                <a:cs typeface="Times New Roman"/>
              </a:rPr>
              <a:t>soil slightly </a:t>
            </a:r>
            <a:r>
              <a:rPr dirty="0" sz="1200">
                <a:latin typeface="Times New Roman"/>
                <a:cs typeface="Times New Roman"/>
              </a:rPr>
              <a:t>above the top 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the mold.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third-layer compaction, an </a:t>
            </a:r>
            <a:r>
              <a:rPr dirty="0" sz="1200">
                <a:latin typeface="Times New Roman"/>
                <a:cs typeface="Times New Roman"/>
              </a:rPr>
              <a:t>extension </a:t>
            </a:r>
            <a:r>
              <a:rPr dirty="0" sz="1200" spc="-5">
                <a:latin typeface="Times New Roman"/>
                <a:cs typeface="Times New Roman"/>
              </a:rPr>
              <a:t>collar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attached.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0100"/>
              </a:lnSpc>
              <a:spcBef>
                <a:spcPts val="10"/>
              </a:spcBef>
              <a:buAutoNum type="arabicPeriod"/>
              <a:tabLst>
                <a:tab pos="183515" algn="l"/>
              </a:tabLst>
            </a:pPr>
            <a:r>
              <a:rPr dirty="0" sz="1200" spc="-5">
                <a:latin typeface="Times New Roman"/>
                <a:cs typeface="Times New Roman"/>
              </a:rPr>
              <a:t>Remove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extension collar and </a:t>
            </a:r>
            <a:r>
              <a:rPr dirty="0" sz="1200">
                <a:latin typeface="Times New Roman"/>
                <a:cs typeface="Times New Roman"/>
              </a:rPr>
              <a:t>trim the </a:t>
            </a:r>
            <a:r>
              <a:rPr dirty="0" sz="1200" spc="-5">
                <a:latin typeface="Times New Roman"/>
                <a:cs typeface="Times New Roman"/>
              </a:rPr>
              <a:t>specimen surface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straight edge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exactly 944  </a:t>
            </a:r>
            <a:r>
              <a:rPr dirty="0" sz="1200" spc="-5">
                <a:latin typeface="Times New Roman"/>
                <a:cs typeface="Times New Roman"/>
              </a:rPr>
              <a:t>cm3 </a:t>
            </a:r>
            <a:r>
              <a:rPr dirty="0" sz="1200">
                <a:latin typeface="Times New Roman"/>
                <a:cs typeface="Times New Roman"/>
              </a:rPr>
              <a:t>(1/30 ft3) volume of the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specimen.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Weigh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whole </a:t>
            </a:r>
            <a:r>
              <a:rPr dirty="0" sz="1200">
                <a:latin typeface="Times New Roman"/>
                <a:cs typeface="Times New Roman"/>
              </a:rPr>
              <a:t>mold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soil in it to </a:t>
            </a:r>
            <a:r>
              <a:rPr dirty="0" sz="1200" spc="-5">
                <a:latin typeface="Times New Roman"/>
                <a:cs typeface="Times New Roman"/>
              </a:rPr>
              <a:t>obtain the wet weight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specimen.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600"/>
              </a:lnSpc>
              <a:spcBef>
                <a:spcPts val="65"/>
              </a:spcBef>
              <a:buAutoNum type="arabicPeriod"/>
              <a:tabLst>
                <a:tab pos="183515" algn="l"/>
              </a:tabLst>
            </a:pPr>
            <a:r>
              <a:rPr dirty="0" sz="1200">
                <a:latin typeface="Times New Roman"/>
                <a:cs typeface="Times New Roman"/>
              </a:rPr>
              <a:t>Extrude the </a:t>
            </a:r>
            <a:r>
              <a:rPr dirty="0" sz="1200" spc="-5">
                <a:latin typeface="Times New Roman"/>
                <a:cs typeface="Times New Roman"/>
              </a:rPr>
              <a:t>specimen </a:t>
            </a:r>
            <a:r>
              <a:rPr dirty="0" sz="1200">
                <a:latin typeface="Times New Roman"/>
                <a:cs typeface="Times New Roman"/>
              </a:rPr>
              <a:t>from the mold </a:t>
            </a:r>
            <a:r>
              <a:rPr dirty="0" sz="1200" spc="-5">
                <a:latin typeface="Times New Roman"/>
                <a:cs typeface="Times New Roman"/>
              </a:rPr>
              <a:t>and obtain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representative soil specimen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container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content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determination.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2682" y="742187"/>
            <a:ext cx="5453887" cy="3379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49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08832"/>
            <a:ext cx="6327775" cy="619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100"/>
              </a:lnSpc>
            </a:pPr>
            <a:r>
              <a:rPr dirty="0" sz="1200">
                <a:latin typeface="Times New Roman"/>
                <a:cs typeface="Times New Roman"/>
              </a:rPr>
              <a:t>8. </a:t>
            </a:r>
            <a:r>
              <a:rPr dirty="0" sz="1200" spc="-5">
                <a:latin typeface="Times New Roman"/>
                <a:cs typeface="Times New Roman"/>
              </a:rPr>
              <a:t>Repeat steps </a:t>
            </a:r>
            <a:r>
              <a:rPr dirty="0" sz="1200">
                <a:latin typeface="Times New Roman"/>
                <a:cs typeface="Times New Roman"/>
              </a:rPr>
              <a:t>1 to 7 for </a:t>
            </a:r>
            <a:r>
              <a:rPr dirty="0" sz="1200" spc="-5">
                <a:latin typeface="Times New Roman"/>
                <a:cs typeface="Times New Roman"/>
              </a:rPr>
              <a:t>several different water </a:t>
            </a:r>
            <a:r>
              <a:rPr dirty="0" sz="1200">
                <a:latin typeface="Times New Roman"/>
                <a:cs typeface="Times New Roman"/>
              </a:rPr>
              <a:t>contents.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general, soils from </a:t>
            </a:r>
            <a:r>
              <a:rPr dirty="0" sz="1200">
                <a:latin typeface="Times New Roman"/>
                <a:cs typeface="Times New Roman"/>
              </a:rPr>
              <a:t>the previous  </a:t>
            </a:r>
            <a:r>
              <a:rPr dirty="0" sz="1200" spc="-5">
                <a:latin typeface="Times New Roman"/>
                <a:cs typeface="Times New Roman"/>
              </a:rPr>
              <a:t>experiment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reused </a:t>
            </a:r>
            <a:r>
              <a:rPr dirty="0" sz="1200">
                <a:latin typeface="Times New Roman"/>
                <a:cs typeface="Times New Roman"/>
              </a:rPr>
              <a:t>for the next test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breaking them </a:t>
            </a:r>
            <a:r>
              <a:rPr dirty="0" sz="1200">
                <a:latin typeface="Times New Roman"/>
                <a:cs typeface="Times New Roman"/>
              </a:rPr>
              <a:t>down to </a:t>
            </a:r>
            <a:r>
              <a:rPr dirty="0" sz="1200" spc="-5">
                <a:latin typeface="Times New Roman"/>
                <a:cs typeface="Times New Roman"/>
              </a:rPr>
              <a:t>particles and </a:t>
            </a:r>
            <a:r>
              <a:rPr dirty="0" sz="1200">
                <a:latin typeface="Times New Roman"/>
                <a:cs typeface="Times New Roman"/>
              </a:rPr>
              <a:t>remixing </a:t>
            </a:r>
            <a:r>
              <a:rPr dirty="0" sz="1200" spc="-5">
                <a:latin typeface="Times New Roman"/>
                <a:cs typeface="Times New Roman"/>
              </a:rPr>
              <a:t>with  additional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610477"/>
            <a:ext cx="6329045" cy="1539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4.2 </a:t>
            </a:r>
            <a:r>
              <a:rPr dirty="0" sz="900" spc="-5" b="1">
                <a:latin typeface="Times New Roman"/>
                <a:cs typeface="Times New Roman"/>
              </a:rPr>
              <a:t>Standard Proctor compaction</a:t>
            </a:r>
            <a:r>
              <a:rPr dirty="0" sz="900" spc="1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device.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4.3.2 Compaction</a:t>
            </a:r>
            <a:r>
              <a:rPr dirty="0" sz="1100" spc="-45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curve</a:t>
            </a:r>
            <a:endParaRPr sz="1100">
              <a:latin typeface="Cambria"/>
              <a:cs typeface="Cambria"/>
            </a:endParaRPr>
          </a:p>
          <a:p>
            <a:pPr algn="just" marL="12700" marR="5080">
              <a:lnSpc>
                <a:spcPct val="110000"/>
              </a:lnSpc>
              <a:spcBef>
                <a:spcPts val="775"/>
              </a:spcBef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experiment,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total </a:t>
            </a:r>
            <a:r>
              <a:rPr dirty="0" sz="1200">
                <a:latin typeface="Times New Roman"/>
                <a:cs typeface="Times New Roman"/>
              </a:rPr>
              <a:t>(moist)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(γt) </a:t>
            </a:r>
            <a:r>
              <a:rPr dirty="0" sz="1200" spc="-5">
                <a:latin typeface="Times New Roman"/>
                <a:cs typeface="Times New Roman"/>
              </a:rPr>
              <a:t>and water </a:t>
            </a:r>
            <a:r>
              <a:rPr dirty="0" sz="1200">
                <a:latin typeface="Times New Roman"/>
                <a:cs typeface="Times New Roman"/>
              </a:rPr>
              <a:t>content </a:t>
            </a:r>
            <a:r>
              <a:rPr dirty="0" sz="1200" spc="-5">
                <a:latin typeface="Times New Roman"/>
                <a:cs typeface="Times New Roman"/>
              </a:rPr>
              <a:t>(w)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measured.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compaction effectiveness, however,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terms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 b="1">
                <a:latin typeface="Times New Roman"/>
                <a:cs typeface="Times New Roman"/>
              </a:rPr>
              <a:t>dry unit </a:t>
            </a:r>
            <a:r>
              <a:rPr dirty="0" sz="1200" spc="-5" b="1">
                <a:latin typeface="Times New Roman"/>
                <a:cs typeface="Times New Roman"/>
              </a:rPr>
              <a:t>weight </a:t>
            </a:r>
            <a:r>
              <a:rPr dirty="0" sz="1200" spc="-5">
                <a:latin typeface="Times New Roman"/>
                <a:cs typeface="Times New Roman"/>
              </a:rPr>
              <a:t>(γd)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specimen, 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total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(γt).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(3.16) in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(reappearing as Equation </a:t>
            </a:r>
            <a:r>
              <a:rPr dirty="0" sz="1200">
                <a:latin typeface="Times New Roman"/>
                <a:cs typeface="Times New Roman"/>
              </a:rPr>
              <a:t>4.4  in this </a:t>
            </a:r>
            <a:r>
              <a:rPr dirty="0" sz="1200" spc="-5">
                <a:latin typeface="Times New Roman"/>
                <a:cs typeface="Times New Roman"/>
              </a:rPr>
              <a:t>chapter)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explain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this: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392" y="8683752"/>
            <a:ext cx="7302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18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2192" y="8761221"/>
            <a:ext cx="864869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65">
                <a:latin typeface="Cambria Math"/>
                <a:cs typeface="Cambria Math"/>
              </a:rPr>
              <a:t> </a:t>
            </a:r>
            <a:r>
              <a:rPr dirty="0" sz="1200" spc="365">
                <a:latin typeface="Cambria Math"/>
                <a:cs typeface="Cambria Math"/>
              </a:rPr>
              <a:t>  </a:t>
            </a:r>
            <a:r>
              <a:rPr dirty="0" sz="1200" spc="-5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endParaRPr baseline="2314" sz="1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7022" y="8645397"/>
            <a:ext cx="32766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434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8950" y="8717787"/>
            <a:ext cx="471170" cy="0"/>
          </a:xfrm>
          <a:custGeom>
            <a:avLst/>
            <a:gdLst/>
            <a:ahLst/>
            <a:cxnLst/>
            <a:rect l="l" t="t" r="r" b="b"/>
            <a:pathLst>
              <a:path w="471169" h="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93747" y="8761221"/>
            <a:ext cx="77343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36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5935" y="8791702"/>
            <a:ext cx="707390" cy="36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4840" algn="l"/>
              </a:tabLst>
            </a:pPr>
            <a:r>
              <a:rPr dirty="0" sz="850" spc="355">
                <a:latin typeface="Cambria Math"/>
                <a:cs typeface="Cambria Math"/>
              </a:rPr>
              <a:t> </a:t>
            </a:r>
            <a:r>
              <a:rPr dirty="0" sz="850" spc="355">
                <a:latin typeface="Cambria Math"/>
                <a:cs typeface="Cambria Math"/>
              </a:rPr>
              <a:t>	</a:t>
            </a:r>
            <a:r>
              <a:rPr dirty="0" sz="850" spc="35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7380" y="8717787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 h="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81298" y="8608821"/>
            <a:ext cx="129794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  <a:tab pos="1170940" algn="l"/>
              </a:tabLst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sz="1200" spc="34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365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 </a:t>
            </a:r>
            <a:r>
              <a:rPr dirty="0" sz="1200" spc="12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05453" y="8645397"/>
            <a:ext cx="928369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1210" algn="l"/>
              </a:tabLst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434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	</a:t>
            </a: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07940" y="8717787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 h="0">
                <a:moveTo>
                  <a:pt x="0" y="0"/>
                </a:moveTo>
                <a:lnTo>
                  <a:pt x="5090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473190" y="8761221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627" y="8863329"/>
            <a:ext cx="6325235" cy="715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52195">
              <a:lnSpc>
                <a:spcPct val="100000"/>
              </a:lnSpc>
              <a:tabLst>
                <a:tab pos="3230245" algn="l"/>
                <a:tab pos="3900804" algn="l"/>
              </a:tabLst>
            </a:pP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55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>
                <a:latin typeface="Cambria Math"/>
                <a:cs typeface="Cambria Math"/>
              </a:rPr>
              <a:t>	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55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>
                <a:latin typeface="Cambria Math"/>
                <a:cs typeface="Cambria Math"/>
              </a:rPr>
              <a:t>	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endParaRPr baseline="2314"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890"/>
              </a:spcBef>
            </a:pPr>
            <a:r>
              <a:rPr dirty="0" sz="1200" spc="-5">
                <a:latin typeface="Times New Roman"/>
                <a:cs typeface="Times New Roman"/>
              </a:rPr>
              <a:t>As seen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first term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expression, increasing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increases 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value of void ratio </a:t>
            </a:r>
            <a:r>
              <a:rPr dirty="0" sz="1200" spc="-5">
                <a:latin typeface="Times New Roman"/>
                <a:cs typeface="Times New Roman"/>
              </a:rPr>
              <a:t>e,  which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measure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compaction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effectiveness.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</a:t>
            </a:r>
            <a:r>
              <a:rPr dirty="0" baseline="-10416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cannot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evaluate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effectiveness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98232" y="1145031"/>
            <a:ext cx="5539739" cy="3239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03069" y="4384674"/>
            <a:ext cx="3324225" cy="22325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50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09015"/>
            <a:ext cx="632968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compaction.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expression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(4.4)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</a:t>
            </a:r>
            <a:r>
              <a:rPr dirty="0" sz="1200">
                <a:latin typeface="Times New Roman"/>
                <a:cs typeface="Times New Roman"/>
              </a:rPr>
              <a:t>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“e”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“γ</a:t>
            </a:r>
            <a:r>
              <a:rPr dirty="0" baseline="-10416" sz="120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.”  </a:t>
            </a:r>
            <a:r>
              <a:rPr dirty="0" sz="1200" spc="-5">
                <a:latin typeface="Times New Roman"/>
                <a:cs typeface="Times New Roman"/>
              </a:rPr>
              <a:t>Accordingly, γ</a:t>
            </a:r>
            <a:r>
              <a:rPr dirty="0" baseline="-10416" sz="1200" spc="-7">
                <a:latin typeface="Times New Roman"/>
                <a:cs typeface="Times New Roman"/>
              </a:rPr>
              <a:t>d 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  </a:t>
            </a:r>
            <a:r>
              <a:rPr dirty="0" sz="1200">
                <a:latin typeface="Times New Roman"/>
                <a:cs typeface="Times New Roman"/>
              </a:rPr>
              <a:t>/(1 + </a:t>
            </a:r>
            <a:r>
              <a:rPr dirty="0" sz="1200" spc="-5">
                <a:latin typeface="Times New Roman"/>
                <a:cs typeface="Times New Roman"/>
              </a:rPr>
              <a:t>w)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Equation (4.4) </a:t>
            </a:r>
            <a:r>
              <a:rPr dirty="0" sz="1200">
                <a:latin typeface="Times New Roman"/>
                <a:cs typeface="Times New Roman"/>
              </a:rPr>
              <a:t>is used in the </a:t>
            </a:r>
            <a:r>
              <a:rPr dirty="0" sz="1200" spc="-5">
                <a:latin typeface="Times New Roman"/>
                <a:cs typeface="Times New Roman"/>
              </a:rPr>
              <a:t>compaction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analysis.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Table </a:t>
            </a:r>
            <a:r>
              <a:rPr dirty="0" sz="900" b="1">
                <a:latin typeface="Times New Roman"/>
                <a:cs typeface="Times New Roman"/>
              </a:rPr>
              <a:t>4.2 </a:t>
            </a:r>
            <a:r>
              <a:rPr dirty="0" sz="900" spc="-5" b="1">
                <a:latin typeface="Times New Roman"/>
                <a:cs typeface="Times New Roman"/>
              </a:rPr>
              <a:t>Example computation of compaction test</a:t>
            </a:r>
            <a:r>
              <a:rPr dirty="0" sz="900" spc="5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data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339204"/>
            <a:ext cx="6328410" cy="3222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4.3 </a:t>
            </a:r>
            <a:r>
              <a:rPr dirty="0" sz="900" spc="-10" b="1">
                <a:latin typeface="Times New Roman"/>
                <a:cs typeface="Times New Roman"/>
              </a:rPr>
              <a:t>Example </a:t>
            </a:r>
            <a:r>
              <a:rPr dirty="0" sz="900" spc="-5" b="1">
                <a:latin typeface="Times New Roman"/>
                <a:cs typeface="Times New Roman"/>
              </a:rPr>
              <a:t>compaction</a:t>
            </a:r>
            <a:r>
              <a:rPr dirty="0" sz="900" spc="25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curve.</a:t>
            </a:r>
            <a:endParaRPr sz="9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8000"/>
              </a:lnSpc>
              <a:spcBef>
                <a:spcPts val="76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4.3,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increases with increase </a:t>
            </a:r>
            <a:r>
              <a:rPr dirty="0" sz="1200">
                <a:latin typeface="Times New Roman"/>
                <a:cs typeface="Times New Roman"/>
              </a:rPr>
              <a:t>of w in the </a:t>
            </a:r>
            <a:r>
              <a:rPr dirty="0" sz="1200" spc="-5">
                <a:latin typeface="Times New Roman"/>
                <a:cs typeface="Times New Roman"/>
              </a:rPr>
              <a:t>beginning, </a:t>
            </a:r>
            <a:r>
              <a:rPr dirty="0" sz="1200">
                <a:latin typeface="Times New Roman"/>
                <a:cs typeface="Times New Roman"/>
              </a:rPr>
              <a:t>reaches the </a:t>
            </a:r>
            <a:r>
              <a:rPr dirty="0" sz="1200" spc="-5">
                <a:latin typeface="Times New Roman"/>
                <a:cs typeface="Times New Roman"/>
              </a:rPr>
              <a:t>peak value (</a:t>
            </a:r>
            <a:r>
              <a:rPr dirty="0" sz="1200" spc="-5">
                <a:latin typeface="MS Gothic"/>
                <a:cs typeface="MS Gothic"/>
              </a:rPr>
              <a:t>γ</a:t>
            </a:r>
            <a:r>
              <a:rPr dirty="0" sz="1200" spc="-5">
                <a:latin typeface="Times New Roman"/>
                <a:cs typeface="Times New Roman"/>
              </a:rPr>
              <a:t>d,max </a:t>
            </a:r>
            <a:r>
              <a:rPr dirty="0" sz="1200">
                <a:latin typeface="Times New Roman"/>
                <a:cs typeface="Times New Roman"/>
              </a:rPr>
              <a:t>=  19kN/m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>
                <a:latin typeface="MS Gothic"/>
                <a:cs typeface="MS Gothic"/>
              </a:rPr>
              <a:t>≈ </a:t>
            </a:r>
            <a:r>
              <a:rPr dirty="0" sz="1200" spc="-5">
                <a:latin typeface="Times New Roman"/>
                <a:cs typeface="Times New Roman"/>
              </a:rPr>
              <a:t>10.2%, and drops thereafter.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peak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d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defined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maximum </a:t>
            </a:r>
            <a:r>
              <a:rPr dirty="0" sz="1200">
                <a:latin typeface="Times New Roman"/>
                <a:cs typeface="Times New Roman"/>
              </a:rPr>
              <a:t>dry unit  </a:t>
            </a:r>
            <a:r>
              <a:rPr dirty="0" sz="1200" spc="-5">
                <a:latin typeface="Times New Roman"/>
                <a:cs typeface="Times New Roman"/>
              </a:rPr>
              <a:t>weight,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,max,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corresponding water </a:t>
            </a:r>
            <a:r>
              <a:rPr dirty="0" sz="1200">
                <a:latin typeface="Times New Roman"/>
                <a:cs typeface="Times New Roman"/>
              </a:rPr>
              <a:t>content is </a:t>
            </a:r>
            <a:r>
              <a:rPr dirty="0" sz="1200" spc="-5">
                <a:latin typeface="Times New Roman"/>
                <a:cs typeface="Times New Roman"/>
              </a:rPr>
              <a:t>called </a:t>
            </a:r>
            <a:r>
              <a:rPr dirty="0" sz="1200">
                <a:latin typeface="Times New Roman"/>
                <a:cs typeface="Times New Roman"/>
              </a:rPr>
              <a:t>the optimum </a:t>
            </a:r>
            <a:r>
              <a:rPr dirty="0" sz="1200" spc="-5">
                <a:latin typeface="Times New Roman"/>
                <a:cs typeface="Times New Roman"/>
              </a:rPr>
              <a:t>water content,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baseline="-10416" sz="1200">
                <a:latin typeface="Times New Roman"/>
                <a:cs typeface="Times New Roman"/>
              </a:rPr>
              <a:t>opt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beginning, </a:t>
            </a:r>
            <a:r>
              <a:rPr dirty="0" sz="1200">
                <a:latin typeface="Times New Roman"/>
                <a:cs typeface="Times New Roman"/>
              </a:rPr>
              <a:t>the addition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works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lubricant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particles to </a:t>
            </a:r>
            <a:r>
              <a:rPr dirty="0" sz="1200" spc="-5">
                <a:latin typeface="Times New Roman"/>
                <a:cs typeface="Times New Roman"/>
              </a:rPr>
              <a:t>reduce </a:t>
            </a:r>
            <a:r>
              <a:rPr dirty="0" sz="1200">
                <a:latin typeface="Times New Roman"/>
                <a:cs typeface="Times New Roman"/>
              </a:rPr>
              <a:t>the void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then to 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the dry unit </a:t>
            </a:r>
            <a:r>
              <a:rPr dirty="0" sz="1200" spc="-5">
                <a:latin typeface="Times New Roman"/>
                <a:cs typeface="Times New Roman"/>
              </a:rPr>
              <a:t>weight. However, when </a:t>
            </a:r>
            <a:r>
              <a:rPr dirty="0" sz="1200">
                <a:latin typeface="Times New Roman"/>
                <a:cs typeface="Times New Roman"/>
              </a:rPr>
              <a:t>the void is </a:t>
            </a:r>
            <a:r>
              <a:rPr dirty="0" sz="1200" spc="-5">
                <a:latin typeface="Times New Roman"/>
                <a:cs typeface="Times New Roman"/>
              </a:rPr>
              <a:t>highly saturated with water, water starts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work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cushion against compaction </a:t>
            </a:r>
            <a:r>
              <a:rPr dirty="0" sz="1200">
                <a:latin typeface="Times New Roman"/>
                <a:cs typeface="Times New Roman"/>
              </a:rPr>
              <a:t>energy and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work anymore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-5">
                <a:latin typeface="MS Gothic"/>
                <a:cs typeface="MS Gothic"/>
              </a:rPr>
              <a:t>’</a:t>
            </a:r>
            <a:r>
              <a:rPr dirty="0" sz="1200" spc="-5">
                <a:latin typeface="Times New Roman"/>
                <a:cs typeface="Times New Roman"/>
              </a:rPr>
              <a:t>s </a:t>
            </a:r>
            <a:r>
              <a:rPr dirty="0" sz="1200">
                <a:latin typeface="Times New Roman"/>
                <a:cs typeface="Times New Roman"/>
              </a:rPr>
              <a:t>dry  unit </a:t>
            </a:r>
            <a:r>
              <a:rPr dirty="0" sz="1200" spc="-5">
                <a:latin typeface="Times New Roman"/>
                <a:cs typeface="Times New Roman"/>
              </a:rPr>
              <a:t>weight, </a:t>
            </a:r>
            <a:r>
              <a:rPr dirty="0" sz="1200">
                <a:latin typeface="Times New Roman"/>
                <a:cs typeface="Times New Roman"/>
              </a:rPr>
              <a:t>but rather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with increased water content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>
                <a:latin typeface="Times New Roman"/>
                <a:cs typeface="Times New Roman"/>
              </a:rPr>
              <a:t>actual </a:t>
            </a:r>
            <a:r>
              <a:rPr dirty="0" sz="1200" spc="-5">
                <a:latin typeface="Times New Roman"/>
                <a:cs typeface="Times New Roman"/>
              </a:rPr>
              <a:t>compaction  </a:t>
            </a:r>
            <a:r>
              <a:rPr dirty="0" sz="1200">
                <a:latin typeface="Times New Roman"/>
                <a:cs typeface="Times New Roman"/>
              </a:rPr>
              <a:t>energy to the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-5">
                <a:latin typeface="MS Gothic"/>
                <a:cs typeface="MS Gothic"/>
              </a:rPr>
              <a:t>’</a:t>
            </a:r>
            <a:r>
              <a:rPr dirty="0" sz="1200" spc="-5">
                <a:latin typeface="Times New Roman"/>
                <a:cs typeface="Times New Roman"/>
              </a:rPr>
              <a:t>s skeleton. </a:t>
            </a:r>
            <a:r>
              <a:rPr dirty="0" sz="1200">
                <a:latin typeface="Times New Roman"/>
                <a:cs typeface="Times New Roman"/>
              </a:rPr>
              <a:t>Thus,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optimum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transmit </a:t>
            </a:r>
            <a:r>
              <a:rPr dirty="0" sz="1200">
                <a:latin typeface="Times New Roman"/>
                <a:cs typeface="Times New Roman"/>
              </a:rPr>
              <a:t>the most 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 to </a:t>
            </a:r>
            <a:r>
              <a:rPr dirty="0" sz="1200" spc="-5">
                <a:latin typeface="Times New Roman"/>
                <a:cs typeface="Times New Roman"/>
              </a:rPr>
              <a:t>soil grain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structures.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55"/>
              </a:spcBef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4.3.3 </a:t>
            </a:r>
            <a:r>
              <a:rPr dirty="0" sz="1100" b="1">
                <a:solidFill>
                  <a:srgbClr val="006FC0"/>
                </a:solidFill>
                <a:latin typeface="Cambria"/>
                <a:cs typeface="Cambria"/>
              </a:rPr>
              <a:t>Zero Air </a:t>
            </a: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Void</a:t>
            </a:r>
            <a:r>
              <a:rPr dirty="0" sz="1100" spc="-90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100" b="1">
                <a:solidFill>
                  <a:srgbClr val="006FC0"/>
                </a:solidFill>
                <a:latin typeface="Cambria"/>
                <a:cs typeface="Cambria"/>
              </a:rPr>
              <a:t>Curve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Equation (4.4)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5">
                <a:latin typeface="Times New Roman"/>
                <a:cs typeface="Times New Roman"/>
              </a:rPr>
              <a:t>S</a:t>
            </a:r>
            <a:r>
              <a:rPr dirty="0" baseline="-10416" sz="1200" spc="7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G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w relation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(3.11) in Chapter 3,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rewritten  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50744" y="1367027"/>
            <a:ext cx="2435225" cy="1481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03044" y="3005327"/>
            <a:ext cx="3730625" cy="2857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67809" y="3491483"/>
            <a:ext cx="50800" cy="1894839"/>
          </a:xfrm>
          <a:custGeom>
            <a:avLst/>
            <a:gdLst/>
            <a:ahLst/>
            <a:cxnLst/>
            <a:rect l="l" t="t" r="r" b="b"/>
            <a:pathLst>
              <a:path w="50800" h="1894839">
                <a:moveTo>
                  <a:pt x="19050" y="1818639"/>
                </a:moveTo>
                <a:lnTo>
                  <a:pt x="0" y="1818639"/>
                </a:lnTo>
                <a:lnTo>
                  <a:pt x="25400" y="1894839"/>
                </a:lnTo>
                <a:lnTo>
                  <a:pt x="46566" y="1831339"/>
                </a:lnTo>
                <a:lnTo>
                  <a:pt x="19050" y="1831339"/>
                </a:lnTo>
                <a:lnTo>
                  <a:pt x="19050" y="1818639"/>
                </a:lnTo>
                <a:close/>
              </a:path>
              <a:path w="50800" h="1894839">
                <a:moveTo>
                  <a:pt x="31750" y="0"/>
                </a:moveTo>
                <a:lnTo>
                  <a:pt x="19050" y="0"/>
                </a:lnTo>
                <a:lnTo>
                  <a:pt x="19050" y="1831339"/>
                </a:lnTo>
                <a:lnTo>
                  <a:pt x="31750" y="1831339"/>
                </a:lnTo>
                <a:lnTo>
                  <a:pt x="31750" y="0"/>
                </a:lnTo>
                <a:close/>
              </a:path>
              <a:path w="50800" h="1894839">
                <a:moveTo>
                  <a:pt x="50800" y="1818639"/>
                </a:moveTo>
                <a:lnTo>
                  <a:pt x="31750" y="1818639"/>
                </a:lnTo>
                <a:lnTo>
                  <a:pt x="31750" y="1831339"/>
                </a:lnTo>
                <a:lnTo>
                  <a:pt x="46566" y="1831339"/>
                </a:lnTo>
                <a:lnTo>
                  <a:pt x="50800" y="18186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9507" y="690371"/>
            <a:ext cx="35179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 spc="104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2207" y="762761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 h="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49170" y="806195"/>
            <a:ext cx="950594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32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 </a:t>
            </a:r>
            <a:r>
              <a:rPr dirty="0" baseline="-16339" sz="1275" spc="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120">
                <a:latin typeface="Cambria Math"/>
                <a:cs typeface="Cambria Math"/>
              </a:rPr>
              <a:t> </a:t>
            </a:r>
            <a:r>
              <a:rPr dirty="0" baseline="-37037" sz="1800" spc="600">
                <a:latin typeface="Cambria Math"/>
                <a:cs typeface="Cambria Math"/>
              </a:rPr>
              <a:t> </a:t>
            </a:r>
            <a:r>
              <a:rPr dirty="0" baseline="-37037" sz="1800" spc="7">
                <a:latin typeface="Cambria Math"/>
                <a:cs typeface="Cambria Math"/>
              </a:rPr>
              <a:t> </a:t>
            </a:r>
            <a:r>
              <a:rPr dirty="0" baseline="-37037" sz="1800" spc="944">
                <a:latin typeface="Cambria Math"/>
                <a:cs typeface="Cambria Math"/>
              </a:rPr>
              <a:t> </a:t>
            </a:r>
            <a:r>
              <a:rPr dirty="0" baseline="-37037" sz="1800">
                <a:latin typeface="Cambria Math"/>
                <a:cs typeface="Cambria Math"/>
              </a:rPr>
              <a:t> </a:t>
            </a:r>
            <a:r>
              <a:rPr dirty="0" baseline="-37037" sz="1800" spc="494">
                <a:latin typeface="Cambria Math"/>
                <a:cs typeface="Cambria Math"/>
              </a:rPr>
              <a:t> </a:t>
            </a:r>
            <a:r>
              <a:rPr dirty="0" baseline="-37037" sz="1800">
                <a:latin typeface="Cambria Math"/>
                <a:cs typeface="Cambria Math"/>
              </a:rPr>
              <a:t> </a:t>
            </a:r>
            <a:r>
              <a:rPr dirty="0" baseline="-37037" sz="1800" spc="-179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5410" y="690371"/>
            <a:ext cx="35052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 spc="89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6351" y="981455"/>
            <a:ext cx="25844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3051" y="891540"/>
            <a:ext cx="310515" cy="2336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 spc="104">
                <a:latin typeface="Cambria Math"/>
                <a:cs typeface="Cambria Math"/>
              </a:rPr>
              <a:t> </a:t>
            </a:r>
            <a:r>
              <a:rPr dirty="0" sz="1200" spc="6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</a:pP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390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5751" y="938021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3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29051" y="762761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 h="0">
                <a:moveTo>
                  <a:pt x="0" y="0"/>
                </a:moveTo>
                <a:lnTo>
                  <a:pt x="5550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72836" y="806195"/>
            <a:ext cx="35306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1505233"/>
            <a:ext cx="6329680" cy="162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255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(4.5)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a unique </a:t>
            </a:r>
            <a:r>
              <a:rPr dirty="0" sz="1200" spc="-5">
                <a:latin typeface="Times New Roman"/>
                <a:cs typeface="Times New Roman"/>
              </a:rPr>
              <a:t>relationship </a:t>
            </a:r>
            <a:r>
              <a:rPr dirty="0" sz="1200">
                <a:latin typeface="Times New Roman"/>
                <a:cs typeface="Times New Roman"/>
              </a:rPr>
              <a:t>between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i="1">
                <a:latin typeface="Times New Roman"/>
                <a:cs typeface="Times New Roman"/>
              </a:rPr>
              <a:t>w </a:t>
            </a:r>
            <a:r>
              <a:rPr dirty="0" sz="1200">
                <a:latin typeface="Times New Roman"/>
                <a:cs typeface="Times New Roman"/>
              </a:rPr>
              <a:t>for a fixed </a:t>
            </a:r>
            <a:r>
              <a:rPr dirty="0" sz="1200" spc="5">
                <a:latin typeface="Times New Roman"/>
                <a:cs typeface="Times New Roman"/>
              </a:rPr>
              <a:t>S</a:t>
            </a:r>
            <a:r>
              <a:rPr dirty="0" baseline="-10416" sz="1200" spc="7">
                <a:latin typeface="Times New Roman"/>
                <a:cs typeface="Times New Roman"/>
              </a:rPr>
              <a:t>r </a:t>
            </a:r>
            <a:r>
              <a:rPr dirty="0" sz="1200" spc="-5">
                <a:latin typeface="Times New Roman"/>
                <a:cs typeface="Times New Roman"/>
              </a:rPr>
              <a:t>(degree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saturation) </a:t>
            </a:r>
            <a:r>
              <a:rPr dirty="0" sz="1200">
                <a:latin typeface="Times New Roman"/>
                <a:cs typeface="Times New Roman"/>
              </a:rPr>
              <a:t>value 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baseline="-10416" sz="1200">
                <a:latin typeface="Times New Roman"/>
                <a:cs typeface="Times New Roman"/>
              </a:rPr>
              <a:t>s </a:t>
            </a:r>
            <a:r>
              <a:rPr dirty="0" sz="1200">
                <a:latin typeface="Times New Roman"/>
                <a:cs typeface="Times New Roman"/>
              </a:rPr>
              <a:t>value.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4.4 plots a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curves from </a:t>
            </a:r>
            <a:r>
              <a:rPr dirty="0" sz="1200">
                <a:latin typeface="Times New Roman"/>
                <a:cs typeface="Times New Roman"/>
              </a:rPr>
              <a:t>Equation (4.5) for </a:t>
            </a:r>
            <a:r>
              <a:rPr dirty="0" sz="1200" spc="-5">
                <a:latin typeface="Times New Roman"/>
                <a:cs typeface="Times New Roman"/>
              </a:rPr>
              <a:t>various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r </a:t>
            </a:r>
            <a:r>
              <a:rPr dirty="0" sz="1200">
                <a:latin typeface="Times New Roman"/>
                <a:cs typeface="Times New Roman"/>
              </a:rPr>
              <a:t>values  </a:t>
            </a:r>
            <a:r>
              <a:rPr dirty="0" sz="1200" spc="-5">
                <a:latin typeface="Times New Roman"/>
                <a:cs typeface="Times New Roman"/>
              </a:rPr>
              <a:t>(40%, 60%, 80%, and </a:t>
            </a:r>
            <a:r>
              <a:rPr dirty="0" sz="1200">
                <a:latin typeface="Times New Roman"/>
                <a:cs typeface="Times New Roman"/>
              </a:rPr>
              <a:t>100%) </a:t>
            </a:r>
            <a:r>
              <a:rPr dirty="0" sz="1200" spc="-5">
                <a:latin typeface="Times New Roman"/>
                <a:cs typeface="Times New Roman"/>
              </a:rPr>
              <a:t>with Gs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2.7.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i="1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increases, </a:t>
            </a:r>
            <a:r>
              <a:rPr dirty="0" sz="1200">
                <a:latin typeface="Times New Roman"/>
                <a:cs typeface="Times New Roman"/>
              </a:rPr>
              <a:t>Sr </a:t>
            </a:r>
            <a:r>
              <a:rPr dirty="0" sz="1200" spc="-5">
                <a:latin typeface="Times New Roman"/>
                <a:cs typeface="Times New Roman"/>
              </a:rPr>
              <a:t>increases. At </a:t>
            </a:r>
            <a:r>
              <a:rPr dirty="0" sz="1200">
                <a:latin typeface="Times New Roman"/>
                <a:cs typeface="Times New Roman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d,max</a:t>
            </a:r>
            <a:r>
              <a:rPr dirty="0" sz="1200">
                <a:latin typeface="Times New Roman"/>
                <a:cs typeface="Times New Roman"/>
              </a:rPr>
              <a:t>, Sr </a:t>
            </a:r>
            <a:r>
              <a:rPr dirty="0" sz="1200" spc="-5">
                <a:latin typeface="Times New Roman"/>
                <a:cs typeface="Times New Roman"/>
              </a:rPr>
              <a:t>reaches </a:t>
            </a:r>
            <a:r>
              <a:rPr dirty="0" sz="1200">
                <a:latin typeface="Times New Roman"/>
                <a:cs typeface="Times New Roman"/>
              </a:rPr>
              <a:t>more than 90%,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Sr  </a:t>
            </a:r>
            <a:r>
              <a:rPr dirty="0" sz="1200" spc="-5">
                <a:latin typeface="Times New Roman"/>
                <a:cs typeface="Times New Roman"/>
              </a:rPr>
              <a:t>approaches </a:t>
            </a:r>
            <a:r>
              <a:rPr dirty="0" sz="1200">
                <a:latin typeface="Times New Roman"/>
                <a:cs typeface="Times New Roman"/>
              </a:rPr>
              <a:t>nearly 100% </a:t>
            </a:r>
            <a:r>
              <a:rPr dirty="0" sz="1200" spc="-5">
                <a:latin typeface="Times New Roman"/>
                <a:cs typeface="Times New Roman"/>
              </a:rPr>
              <a:t>(full saturation)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content passes </a:t>
            </a:r>
            <a:r>
              <a:rPr dirty="0" sz="1200">
                <a:latin typeface="Times New Roman"/>
                <a:cs typeface="Times New Roman"/>
              </a:rPr>
              <a:t>OMC. The Sr = 100% curve is  </a:t>
            </a:r>
            <a:r>
              <a:rPr dirty="0" sz="1200" spc="-5">
                <a:latin typeface="Times New Roman"/>
                <a:cs typeface="Times New Roman"/>
              </a:rPr>
              <a:t>called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zero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air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void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(ZAV)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curve,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compaction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curves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approach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ZAV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curve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102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content as </a:t>
            </a:r>
            <a:r>
              <a:rPr dirty="0" sz="1200">
                <a:latin typeface="Times New Roman"/>
                <a:cs typeface="Times New Roman"/>
              </a:rPr>
              <a:t>seen.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this curve is often used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guideline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construct </a:t>
            </a:r>
            <a:r>
              <a:rPr dirty="0" sz="1200">
                <a:latin typeface="Times New Roman"/>
                <a:cs typeface="Times New Roman"/>
              </a:rPr>
              <a:t>a proper compaction  </a:t>
            </a:r>
            <a:r>
              <a:rPr dirty="0" sz="1200" spc="-5">
                <a:latin typeface="Times New Roman"/>
                <a:cs typeface="Times New Roman"/>
              </a:rPr>
              <a:t>curve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water content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627" y="6374256"/>
            <a:ext cx="6327140" cy="3061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4.4 </a:t>
            </a:r>
            <a:r>
              <a:rPr dirty="0" sz="900" spc="-5" b="1">
                <a:latin typeface="Times New Roman"/>
                <a:cs typeface="Times New Roman"/>
              </a:rPr>
              <a:t>Compaction curve </a:t>
            </a:r>
            <a:r>
              <a:rPr dirty="0" sz="900" b="1">
                <a:latin typeface="Times New Roman"/>
                <a:cs typeface="Times New Roman"/>
              </a:rPr>
              <a:t>with </a:t>
            </a:r>
            <a:r>
              <a:rPr dirty="0" sz="900" spc="-5" b="1">
                <a:latin typeface="Times New Roman"/>
                <a:cs typeface="Times New Roman"/>
              </a:rPr>
              <a:t>various </a:t>
            </a:r>
            <a:r>
              <a:rPr dirty="0" sz="900" b="1">
                <a:latin typeface="Times New Roman"/>
                <a:cs typeface="Times New Roman"/>
              </a:rPr>
              <a:t>S </a:t>
            </a:r>
            <a:r>
              <a:rPr dirty="0" sz="900" spc="-5" b="1">
                <a:latin typeface="Times New Roman"/>
                <a:cs typeface="Times New Roman"/>
              </a:rPr>
              <a:t>(degree of saturation)</a:t>
            </a:r>
            <a:r>
              <a:rPr dirty="0" sz="900" spc="55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values.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4.3.4 Compaction</a:t>
            </a:r>
            <a:r>
              <a:rPr dirty="0" sz="1100" spc="-40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Energy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Proctor test </a:t>
            </a:r>
            <a:r>
              <a:rPr dirty="0" sz="1200">
                <a:latin typeface="Times New Roman"/>
                <a:cs typeface="Times New Roman"/>
              </a:rPr>
              <a:t>is a </a:t>
            </a:r>
            <a:r>
              <a:rPr dirty="0" sz="1200" spc="-5">
                <a:latin typeface="Times New Roman"/>
                <a:cs typeface="Times New Roman"/>
              </a:rPr>
              <a:t>standard test with </a:t>
            </a:r>
            <a:r>
              <a:rPr dirty="0" sz="1200">
                <a:latin typeface="Times New Roman"/>
                <a:cs typeface="Times New Roman"/>
              </a:rPr>
              <a:t>compaction energy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800"/>
              </a:lnSpc>
              <a:spcBef>
                <a:spcPts val="20"/>
              </a:spcBef>
            </a:pPr>
            <a:r>
              <a:rPr dirty="0" sz="1200">
                <a:latin typeface="Times New Roman"/>
                <a:cs typeface="Times New Roman"/>
              </a:rPr>
              <a:t>E = </a:t>
            </a:r>
            <a:r>
              <a:rPr dirty="0" sz="1200">
                <a:latin typeface="MS Gothic"/>
                <a:cs typeface="MS Gothic"/>
              </a:rPr>
              <a:t>Σ</a:t>
            </a:r>
            <a:r>
              <a:rPr dirty="0" sz="1200">
                <a:latin typeface="Times New Roman"/>
                <a:cs typeface="Times New Roman"/>
              </a:rPr>
              <a:t>[W </a:t>
            </a:r>
            <a:r>
              <a:rPr dirty="0" sz="1200" spc="-5">
                <a:latin typeface="Times New Roman"/>
                <a:cs typeface="Times New Roman"/>
              </a:rPr>
              <a:t>(weight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rammer) </a:t>
            </a:r>
            <a:r>
              <a:rPr dirty="0" sz="1200">
                <a:latin typeface="Times New Roman"/>
                <a:cs typeface="Times New Roman"/>
              </a:rPr>
              <a:t>× h </a:t>
            </a:r>
            <a:r>
              <a:rPr dirty="0" sz="1200" spc="-5">
                <a:latin typeface="Times New Roman"/>
                <a:cs typeface="Times New Roman"/>
              </a:rPr>
              <a:t>(height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drop)/volume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specimen] </a:t>
            </a:r>
            <a:r>
              <a:rPr dirty="0" sz="1200">
                <a:latin typeface="Times New Roman"/>
                <a:cs typeface="Times New Roman"/>
              </a:rPr>
              <a:t>= 24.5N × 0.3048m ×  </a:t>
            </a:r>
            <a:r>
              <a:rPr dirty="0" sz="1200" spc="-5">
                <a:latin typeface="Times New Roman"/>
                <a:cs typeface="Times New Roman"/>
              </a:rPr>
              <a:t>3(layers) </a:t>
            </a:r>
            <a:r>
              <a:rPr dirty="0" sz="1200">
                <a:latin typeface="Times New Roman"/>
                <a:cs typeface="Times New Roman"/>
              </a:rPr>
              <a:t>× 25(drops)/944 × 10</a:t>
            </a:r>
            <a:r>
              <a:rPr dirty="0" baseline="39682" sz="1050">
                <a:latin typeface="MS Gothic"/>
                <a:cs typeface="MS Gothic"/>
              </a:rPr>
              <a:t>−</a:t>
            </a:r>
            <a:r>
              <a:rPr dirty="0" baseline="38194" sz="1200">
                <a:latin typeface="Times New Roman"/>
                <a:cs typeface="Times New Roman"/>
              </a:rPr>
              <a:t>6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baseline="38194" sz="1200">
                <a:latin typeface="Times New Roman"/>
                <a:cs typeface="Times New Roman"/>
              </a:rPr>
              <a:t>3 </a:t>
            </a:r>
            <a:r>
              <a:rPr dirty="0" sz="1200">
                <a:latin typeface="Times New Roman"/>
                <a:cs typeface="Times New Roman"/>
              </a:rPr>
              <a:t>(5.7) = 594 </a:t>
            </a:r>
            <a:r>
              <a:rPr dirty="0" sz="1200" spc="-5">
                <a:latin typeface="Times New Roman"/>
                <a:cs typeface="Times New Roman"/>
              </a:rPr>
              <a:t>kN</a:t>
            </a:r>
            <a:r>
              <a:rPr dirty="0" sz="1200" spc="-5">
                <a:latin typeface="MS Gothic"/>
                <a:cs typeface="MS Gothic"/>
              </a:rPr>
              <a:t>−</a:t>
            </a:r>
            <a:r>
              <a:rPr dirty="0" sz="1200" spc="-5">
                <a:latin typeface="Times New Roman"/>
                <a:cs typeface="Times New Roman"/>
              </a:rPr>
              <a:t>m/m</a:t>
            </a:r>
            <a:r>
              <a:rPr dirty="0" baseline="38194" sz="1200" spc="-7">
                <a:latin typeface="Times New Roman"/>
                <a:cs typeface="Times New Roman"/>
              </a:rPr>
              <a:t>3 </a:t>
            </a:r>
            <a:r>
              <a:rPr dirty="0" sz="1200">
                <a:latin typeface="MS Gothic"/>
                <a:cs typeface="MS Gothic"/>
              </a:rPr>
              <a:t>→ </a:t>
            </a:r>
            <a:r>
              <a:rPr dirty="0" sz="1200">
                <a:latin typeface="Times New Roman"/>
                <a:cs typeface="Times New Roman"/>
              </a:rPr>
              <a:t>600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kN</a:t>
            </a:r>
            <a:r>
              <a:rPr dirty="0" sz="1200" spc="-5">
                <a:latin typeface="MS Gothic"/>
                <a:cs typeface="MS Gothic"/>
              </a:rPr>
              <a:t>−</a:t>
            </a:r>
            <a:r>
              <a:rPr dirty="0" sz="1200" spc="-5">
                <a:latin typeface="Times New Roman"/>
                <a:cs typeface="Times New Roman"/>
              </a:rPr>
              <a:t>m/m</a:t>
            </a:r>
            <a:r>
              <a:rPr dirty="0" baseline="38194" sz="1200" spc="-7">
                <a:latin typeface="Times New Roman"/>
                <a:cs typeface="Times New Roman"/>
              </a:rPr>
              <a:t>3</a:t>
            </a:r>
            <a:endParaRPr baseline="38194"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Several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modified versions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 </a:t>
            </a:r>
            <a:r>
              <a:rPr dirty="0" sz="1200" spc="-5">
                <a:latin typeface="Times New Roman"/>
                <a:cs typeface="Times New Roman"/>
              </a:rPr>
              <a:t>are obtained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changing </a:t>
            </a:r>
            <a:r>
              <a:rPr dirty="0" sz="1200">
                <a:latin typeface="Times New Roman"/>
                <a:cs typeface="Times New Roman"/>
              </a:rPr>
              <a:t>the mold </a:t>
            </a:r>
            <a:r>
              <a:rPr dirty="0" sz="1200" spc="-5">
                <a:latin typeface="Times New Roman"/>
                <a:cs typeface="Times New Roman"/>
              </a:rPr>
              <a:t>size,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rammer,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drop height, </a:t>
            </a:r>
            <a:r>
              <a:rPr dirty="0" sz="1200">
                <a:latin typeface="Times New Roman"/>
                <a:cs typeface="Times New Roman"/>
              </a:rPr>
              <a:t>the number of </a:t>
            </a:r>
            <a:r>
              <a:rPr dirty="0" sz="1200" spc="-5">
                <a:latin typeface="Times New Roman"/>
                <a:cs typeface="Times New Roman"/>
              </a:rPr>
              <a:t>drops, and </a:t>
            </a:r>
            <a:r>
              <a:rPr dirty="0" sz="1200">
                <a:latin typeface="Times New Roman"/>
                <a:cs typeface="Times New Roman"/>
              </a:rPr>
              <a:t>the number of </a:t>
            </a:r>
            <a:r>
              <a:rPr dirty="0" sz="1200" spc="-5">
                <a:latin typeface="Times New Roman"/>
                <a:cs typeface="Times New Roman"/>
              </a:rPr>
              <a:t>layers. </a:t>
            </a:r>
            <a:r>
              <a:rPr dirty="0" sz="1200">
                <a:latin typeface="Times New Roman"/>
                <a:cs typeface="Times New Roman"/>
              </a:rPr>
              <a:t>Table 4.3  </a:t>
            </a:r>
            <a:r>
              <a:rPr dirty="0" sz="1200" spc="-5">
                <a:latin typeface="Times New Roman"/>
                <a:cs typeface="Times New Roman"/>
              </a:rPr>
              <a:t>summarizes some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modified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versions.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2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When the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 is </a:t>
            </a:r>
            <a:r>
              <a:rPr dirty="0" sz="1200" spc="-5">
                <a:latin typeface="Times New Roman"/>
                <a:cs typeface="Times New Roman"/>
              </a:rPr>
              <a:t>increased, </a:t>
            </a:r>
            <a:r>
              <a:rPr dirty="0" sz="1200">
                <a:latin typeface="Times New Roman"/>
                <a:cs typeface="Times New Roman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d,max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increases. </a:t>
            </a:r>
            <a:r>
              <a:rPr dirty="0" sz="1200">
                <a:latin typeface="Times New Roman"/>
                <a:cs typeface="Times New Roman"/>
              </a:rPr>
              <a:t>Since the ZAV curve </a:t>
            </a:r>
            <a:r>
              <a:rPr dirty="0" sz="1200" spc="-5">
                <a:latin typeface="Times New Roman"/>
                <a:cs typeface="Times New Roman"/>
              </a:rPr>
              <a:t>confines </a:t>
            </a:r>
            <a:r>
              <a:rPr dirty="0" sz="1200">
                <a:latin typeface="Times New Roman"/>
                <a:cs typeface="Times New Roman"/>
              </a:rPr>
              <a:t>the upper  limit of the </a:t>
            </a:r>
            <a:r>
              <a:rPr dirty="0" sz="1200" spc="-5">
                <a:latin typeface="Times New Roman"/>
                <a:cs typeface="Times New Roman"/>
              </a:rPr>
              <a:t>compaction curve,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corresponding OMC decreases slightly as </a:t>
            </a:r>
            <a:r>
              <a:rPr dirty="0" sz="1200">
                <a:latin typeface="Times New Roman"/>
                <a:cs typeface="Times New Roman"/>
              </a:rPr>
              <a:t>seen in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example in 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4.5. This </a:t>
            </a:r>
            <a:r>
              <a:rPr dirty="0" sz="1200" spc="-5">
                <a:latin typeface="Times New Roman"/>
                <a:cs typeface="Times New Roman"/>
              </a:rPr>
              <a:t>observation suggests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field,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field compaction </a:t>
            </a:r>
            <a:r>
              <a:rPr dirty="0" sz="1200">
                <a:latin typeface="Times New Roman"/>
                <a:cs typeface="Times New Roman"/>
              </a:rPr>
              <a:t>energy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increased and,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time, </a:t>
            </a:r>
            <a:r>
              <a:rPr dirty="0" sz="1200" spc="-5">
                <a:latin typeface="Times New Roman"/>
                <a:cs typeface="Times New Roman"/>
              </a:rPr>
              <a:t>water content 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adjusted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slightly lower value to </a:t>
            </a:r>
            <a:r>
              <a:rPr dirty="0" sz="1200" spc="-5">
                <a:latin typeface="Times New Roman"/>
                <a:cs typeface="Times New Roman"/>
              </a:rPr>
              <a:t>obtain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maximum effect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increased compaction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energy.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93457" y="3351910"/>
            <a:ext cx="5749925" cy="2868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52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33400"/>
            <a:ext cx="2828925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Table </a:t>
            </a:r>
            <a:r>
              <a:rPr dirty="0" sz="900" b="1">
                <a:latin typeface="Times New Roman"/>
                <a:cs typeface="Times New Roman"/>
              </a:rPr>
              <a:t>4.3 </a:t>
            </a:r>
            <a:r>
              <a:rPr dirty="0" sz="900" spc="-5" b="1">
                <a:latin typeface="Times New Roman"/>
                <a:cs typeface="Times New Roman"/>
              </a:rPr>
              <a:t>Various compaction energies </a:t>
            </a:r>
            <a:r>
              <a:rPr dirty="0" sz="900" b="1">
                <a:latin typeface="Times New Roman"/>
                <a:cs typeface="Times New Roman"/>
              </a:rPr>
              <a:t>in </a:t>
            </a:r>
            <a:r>
              <a:rPr dirty="0" sz="900" spc="-5" b="1">
                <a:latin typeface="Times New Roman"/>
                <a:cs typeface="Times New Roman"/>
              </a:rPr>
              <a:t>laboratory</a:t>
            </a:r>
            <a:r>
              <a:rPr dirty="0" sz="900" spc="1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tests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238620"/>
            <a:ext cx="6327775" cy="300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4.5 </a:t>
            </a:r>
            <a:r>
              <a:rPr dirty="0" sz="900" spc="-5" b="1">
                <a:latin typeface="Times New Roman"/>
                <a:cs typeface="Times New Roman"/>
              </a:rPr>
              <a:t>Compaction curves </a:t>
            </a:r>
            <a:r>
              <a:rPr dirty="0" sz="900" b="1">
                <a:latin typeface="Times New Roman"/>
                <a:cs typeface="Times New Roman"/>
              </a:rPr>
              <a:t>with </a:t>
            </a:r>
            <a:r>
              <a:rPr dirty="0" sz="900" spc="-5" b="1">
                <a:latin typeface="Times New Roman"/>
                <a:cs typeface="Times New Roman"/>
              </a:rPr>
              <a:t>various compaction</a:t>
            </a:r>
            <a:r>
              <a:rPr dirty="0" sz="900" spc="3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energies.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4.3.5 Structure of Compacted Clay</a:t>
            </a:r>
            <a:r>
              <a:rPr dirty="0" sz="1100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Soil</a:t>
            </a:r>
            <a:endParaRPr sz="1100">
              <a:latin typeface="Cambria"/>
              <a:cs typeface="Cambria"/>
            </a:endParaRPr>
          </a:p>
          <a:p>
            <a:pPr algn="just" marL="12700" marR="5080">
              <a:lnSpc>
                <a:spcPct val="110300"/>
              </a:lnSpc>
              <a:spcBef>
                <a:spcPts val="1155"/>
              </a:spcBef>
            </a:pPr>
            <a:r>
              <a:rPr dirty="0" sz="1200" spc="-5">
                <a:latin typeface="Times New Roman"/>
                <a:cs typeface="Times New Roman"/>
              </a:rPr>
              <a:t>Lambe </a:t>
            </a:r>
            <a:r>
              <a:rPr dirty="0" sz="1200">
                <a:latin typeface="Times New Roman"/>
                <a:cs typeface="Times New Roman"/>
              </a:rPr>
              <a:t>(1958a) </a:t>
            </a:r>
            <a:r>
              <a:rPr dirty="0" sz="1200" spc="-5">
                <a:latin typeface="Times New Roman"/>
                <a:cs typeface="Times New Roman"/>
              </a:rPr>
              <a:t>studied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structure </a:t>
            </a:r>
            <a:r>
              <a:rPr dirty="0" sz="1200">
                <a:latin typeface="Times New Roman"/>
                <a:cs typeface="Times New Roman"/>
              </a:rPr>
              <a:t>of clay </a:t>
            </a:r>
            <a:r>
              <a:rPr dirty="0" sz="1200" spc="-5">
                <a:latin typeface="Times New Roman"/>
                <a:cs typeface="Times New Roman"/>
              </a:rPr>
              <a:t>soils,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his  study are </a:t>
            </a:r>
            <a:r>
              <a:rPr dirty="0" sz="1200" spc="-5">
                <a:latin typeface="Times New Roman"/>
                <a:cs typeface="Times New Roman"/>
              </a:rPr>
              <a:t>illustrated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4.6.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clay is </a:t>
            </a:r>
            <a:r>
              <a:rPr dirty="0" sz="1200" spc="-5">
                <a:latin typeface="Times New Roman"/>
                <a:cs typeface="Times New Roman"/>
              </a:rPr>
              <a:t>compacted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moisture </a:t>
            </a:r>
            <a:r>
              <a:rPr dirty="0" sz="1200">
                <a:latin typeface="Times New Roman"/>
                <a:cs typeface="Times New Roman"/>
              </a:rPr>
              <a:t>content on the dry </a:t>
            </a:r>
            <a:r>
              <a:rPr dirty="0" sz="1200" spc="-5">
                <a:latin typeface="Times New Roman"/>
                <a:cs typeface="Times New Roman"/>
              </a:rPr>
              <a:t>side </a:t>
            </a:r>
            <a:r>
              <a:rPr dirty="0" sz="1200">
                <a:latin typeface="Times New Roman"/>
                <a:cs typeface="Times New Roman"/>
              </a:rPr>
              <a:t>of the  optimum, </a:t>
            </a:r>
            <a:r>
              <a:rPr dirty="0" sz="1200" spc="-5">
                <a:latin typeface="Times New Roman"/>
                <a:cs typeface="Times New Roman"/>
              </a:rPr>
              <a:t>as represented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A,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will possess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flocculent structure.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structure </a:t>
            </a:r>
            <a:r>
              <a:rPr dirty="0" sz="1200">
                <a:latin typeface="Times New Roman"/>
                <a:cs typeface="Times New Roman"/>
              </a:rPr>
              <a:t>results  </a:t>
            </a:r>
            <a:r>
              <a:rPr dirty="0" sz="1200" spc="-5">
                <a:latin typeface="Times New Roman"/>
                <a:cs typeface="Times New Roman"/>
              </a:rPr>
              <a:t>because, at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moisture content,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diffuse </a:t>
            </a:r>
            <a:r>
              <a:rPr dirty="0" sz="1200">
                <a:latin typeface="Times New Roman"/>
                <a:cs typeface="Times New Roman"/>
              </a:rPr>
              <a:t>double </a:t>
            </a:r>
            <a:r>
              <a:rPr dirty="0" sz="1200" spc="-5">
                <a:latin typeface="Times New Roman"/>
                <a:cs typeface="Times New Roman"/>
              </a:rPr>
              <a:t>layers </a:t>
            </a:r>
            <a:r>
              <a:rPr dirty="0" sz="1200">
                <a:latin typeface="Times New Roman"/>
                <a:cs typeface="Times New Roman"/>
              </a:rPr>
              <a:t>of ions </a:t>
            </a:r>
            <a:r>
              <a:rPr dirty="0" sz="1200" spc="-5">
                <a:latin typeface="Times New Roman"/>
                <a:cs typeface="Times New Roman"/>
              </a:rPr>
              <a:t>surrounding </a:t>
            </a:r>
            <a:r>
              <a:rPr dirty="0" sz="1200">
                <a:latin typeface="Times New Roman"/>
                <a:cs typeface="Times New Roman"/>
              </a:rPr>
              <a:t>the clay particles 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fully developed; </a:t>
            </a:r>
            <a:r>
              <a:rPr dirty="0" sz="1200" spc="-5">
                <a:latin typeface="Times New Roman"/>
                <a:cs typeface="Times New Roman"/>
              </a:rPr>
              <a:t>hence,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interparticle repulsion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reduced.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reduced repulsion </a:t>
            </a:r>
            <a:r>
              <a:rPr dirty="0" sz="1200">
                <a:latin typeface="Times New Roman"/>
                <a:cs typeface="Times New Roman"/>
              </a:rPr>
              <a:t>results  in a more </a:t>
            </a:r>
            <a:r>
              <a:rPr dirty="0" sz="1200" spc="-5">
                <a:latin typeface="Times New Roman"/>
                <a:cs typeface="Times New Roman"/>
              </a:rPr>
              <a:t>random </a:t>
            </a:r>
            <a:r>
              <a:rPr dirty="0" sz="1200">
                <a:latin typeface="Times New Roman"/>
                <a:cs typeface="Times New Roman"/>
              </a:rPr>
              <a:t>particle orientation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lower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weight. </a:t>
            </a:r>
            <a:r>
              <a:rPr dirty="0" sz="1200">
                <a:latin typeface="Times New Roman"/>
                <a:cs typeface="Times New Roman"/>
              </a:rPr>
              <a:t>When the </a:t>
            </a:r>
            <a:r>
              <a:rPr dirty="0" sz="1200" spc="-5">
                <a:latin typeface="Times New Roman"/>
                <a:cs typeface="Times New Roman"/>
              </a:rPr>
              <a:t>moisture </a:t>
            </a:r>
            <a:r>
              <a:rPr dirty="0" sz="1200">
                <a:latin typeface="Times New Roman"/>
                <a:cs typeface="Times New Roman"/>
              </a:rPr>
              <a:t>content of 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increased, as shown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B,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diffuse </a:t>
            </a:r>
            <a:r>
              <a:rPr dirty="0" sz="1200">
                <a:latin typeface="Times New Roman"/>
                <a:cs typeface="Times New Roman"/>
              </a:rPr>
              <a:t>double layers around the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expand,  </a:t>
            </a:r>
            <a:r>
              <a:rPr dirty="0" sz="1200" spc="-5">
                <a:latin typeface="Times New Roman"/>
                <a:cs typeface="Times New Roman"/>
              </a:rPr>
              <a:t>which increases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repulsion between </a:t>
            </a:r>
            <a:r>
              <a:rPr dirty="0" sz="1200">
                <a:latin typeface="Times New Roman"/>
                <a:cs typeface="Times New Roman"/>
              </a:rPr>
              <a:t>the clay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gives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lower degree </a:t>
            </a:r>
            <a:r>
              <a:rPr dirty="0" sz="1200">
                <a:latin typeface="Times New Roman"/>
                <a:cs typeface="Times New Roman"/>
              </a:rPr>
              <a:t>of flocculation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weight.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continued increase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moisture content from </a:t>
            </a:r>
            <a:r>
              <a:rPr dirty="0" sz="1200">
                <a:latin typeface="Times New Roman"/>
                <a:cs typeface="Times New Roman"/>
              </a:rPr>
              <a:t>B to C </a:t>
            </a:r>
            <a:r>
              <a:rPr dirty="0" sz="1200" spc="-5">
                <a:latin typeface="Times New Roman"/>
                <a:cs typeface="Times New Roman"/>
              </a:rPr>
              <a:t>expands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double  layers more. </a:t>
            </a:r>
            <a:r>
              <a:rPr dirty="0" sz="1200">
                <a:latin typeface="Times New Roman"/>
                <a:cs typeface="Times New Roman"/>
              </a:rPr>
              <a:t>This expansion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continued increase </a:t>
            </a:r>
            <a:r>
              <a:rPr dirty="0" sz="1200">
                <a:latin typeface="Times New Roman"/>
                <a:cs typeface="Times New Roman"/>
              </a:rPr>
              <a:t>of repulsion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particles and </a:t>
            </a:r>
            <a:r>
              <a:rPr dirty="0" sz="1200">
                <a:latin typeface="Times New Roman"/>
                <a:cs typeface="Times New Roman"/>
              </a:rPr>
              <a:t>thus  a </a:t>
            </a:r>
            <a:r>
              <a:rPr dirty="0" sz="1200" spc="-5">
                <a:latin typeface="Times New Roman"/>
                <a:cs typeface="Times New Roman"/>
              </a:rPr>
              <a:t>still greater degree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particle </a:t>
            </a:r>
            <a:r>
              <a:rPr dirty="0" sz="1200">
                <a:latin typeface="Times New Roman"/>
                <a:cs typeface="Times New Roman"/>
              </a:rPr>
              <a:t>orientation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more or less </a:t>
            </a:r>
            <a:r>
              <a:rPr dirty="0" sz="1200" spc="-5">
                <a:latin typeface="Times New Roman"/>
                <a:cs typeface="Times New Roman"/>
              </a:rPr>
              <a:t>dispersed structure. However,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dry 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 decreases 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added </a:t>
            </a:r>
            <a:r>
              <a:rPr dirty="0" sz="1200">
                <a:latin typeface="Times New Roman"/>
                <a:cs typeface="Times New Roman"/>
              </a:rPr>
              <a:t>water dilutes the </a:t>
            </a:r>
            <a:r>
              <a:rPr dirty="0" sz="1200" spc="-5">
                <a:latin typeface="Times New Roman"/>
                <a:cs typeface="Times New Roman"/>
              </a:rPr>
              <a:t>concentration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solids </a:t>
            </a:r>
            <a:r>
              <a:rPr dirty="0" sz="1200">
                <a:latin typeface="Times New Roman"/>
                <a:cs typeface="Times New Roman"/>
              </a:rPr>
              <a:t>per unit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volume.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90" y="798829"/>
            <a:ext cx="5817235" cy="269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94229" y="3616451"/>
            <a:ext cx="3551428" cy="2468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08832"/>
            <a:ext cx="6328410" cy="619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100"/>
              </a:lnSpc>
            </a:pP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given moisture </a:t>
            </a:r>
            <a:r>
              <a:rPr dirty="0" sz="1200">
                <a:latin typeface="Times New Roman"/>
                <a:cs typeface="Times New Roman"/>
              </a:rPr>
              <a:t>content, </a:t>
            </a:r>
            <a:r>
              <a:rPr dirty="0" sz="1200" spc="-5">
                <a:latin typeface="Times New Roman"/>
                <a:cs typeface="Times New Roman"/>
              </a:rPr>
              <a:t>higher compactive effort yields </a:t>
            </a:r>
            <a:r>
              <a:rPr dirty="0" sz="1200">
                <a:latin typeface="Times New Roman"/>
                <a:cs typeface="Times New Roman"/>
              </a:rPr>
              <a:t>a more parallel </a:t>
            </a:r>
            <a:r>
              <a:rPr dirty="0" sz="1200" spc="-5">
                <a:latin typeface="Times New Roman"/>
                <a:cs typeface="Times New Roman"/>
              </a:rPr>
              <a:t>orientation </a:t>
            </a:r>
            <a:r>
              <a:rPr dirty="0" sz="1200">
                <a:latin typeface="Times New Roman"/>
                <a:cs typeface="Times New Roman"/>
              </a:rPr>
              <a:t>to the clay  </a:t>
            </a:r>
            <a:r>
              <a:rPr dirty="0" sz="1200" spc="-5">
                <a:latin typeface="Times New Roman"/>
                <a:cs typeface="Times New Roman"/>
              </a:rPr>
              <a:t>particles, which gives </a:t>
            </a:r>
            <a:r>
              <a:rPr dirty="0" sz="1200">
                <a:latin typeface="Times New Roman"/>
                <a:cs typeface="Times New Roman"/>
              </a:rPr>
              <a:t>a more </a:t>
            </a:r>
            <a:r>
              <a:rPr dirty="0" sz="1200" spc="-5">
                <a:latin typeface="Times New Roman"/>
                <a:cs typeface="Times New Roman"/>
              </a:rPr>
              <a:t>dispersed structure.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are closer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unit 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compaction.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phenomenon can </a:t>
            </a:r>
            <a:r>
              <a:rPr dirty="0" sz="1200">
                <a:latin typeface="Times New Roman"/>
                <a:cs typeface="Times New Roman"/>
              </a:rPr>
              <a:t>be seen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comparing point A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point E 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612258"/>
            <a:ext cx="277368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spc="-5" b="1">
                <a:latin typeface="Times New Roman"/>
                <a:cs typeface="Times New Roman"/>
              </a:rPr>
              <a:t>Figure </a:t>
            </a:r>
            <a:r>
              <a:rPr dirty="0" sz="900" b="1">
                <a:latin typeface="Times New Roman"/>
                <a:cs typeface="Times New Roman"/>
              </a:rPr>
              <a:t>4.6 </a:t>
            </a:r>
            <a:r>
              <a:rPr dirty="0" sz="900" spc="-5" b="1">
                <a:latin typeface="Times New Roman"/>
                <a:cs typeface="Times New Roman"/>
              </a:rPr>
              <a:t>Effect of compaction on structure of clay</a:t>
            </a:r>
            <a:r>
              <a:rPr dirty="0" sz="900" spc="60" b="1">
                <a:latin typeface="Times New Roman"/>
                <a:cs typeface="Times New Roman"/>
              </a:rPr>
              <a:t> </a:t>
            </a:r>
            <a:r>
              <a:rPr dirty="0" sz="900" spc="-5" b="1">
                <a:latin typeface="Times New Roman"/>
                <a:cs typeface="Times New Roman"/>
              </a:rPr>
              <a:t>soils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869560"/>
            <a:ext cx="6325235" cy="768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4.4 Specification of compaction </a:t>
            </a:r>
            <a:r>
              <a:rPr dirty="0" sz="1300" b="1">
                <a:solidFill>
                  <a:srgbClr val="C00000"/>
                </a:solidFill>
                <a:latin typeface="Cambria"/>
                <a:cs typeface="Cambria"/>
              </a:rPr>
              <a:t>in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the</a:t>
            </a:r>
            <a:r>
              <a:rPr dirty="0" sz="1300" spc="-5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field</a:t>
            </a:r>
            <a:endParaRPr sz="1300">
              <a:latin typeface="Cambria"/>
              <a:cs typeface="Cambria"/>
            </a:endParaRPr>
          </a:p>
          <a:p>
            <a:pPr marL="12700" marR="5080">
              <a:lnSpc>
                <a:spcPct val="110000"/>
              </a:lnSpc>
              <a:spcBef>
                <a:spcPts val="1200"/>
              </a:spcBef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curve for a </a:t>
            </a:r>
            <a:r>
              <a:rPr dirty="0" sz="1200" spc="-5">
                <a:latin typeface="Times New Roman"/>
                <a:cs typeface="Times New Roman"/>
              </a:rPr>
              <a:t>given 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obtained from </a:t>
            </a:r>
            <a:r>
              <a:rPr dirty="0" sz="1200">
                <a:latin typeface="Times New Roman"/>
                <a:cs typeface="Times New Roman"/>
              </a:rPr>
              <a:t>laboratory </a:t>
            </a:r>
            <a:r>
              <a:rPr dirty="0" sz="1200" spc="-5">
                <a:latin typeface="Times New Roman"/>
                <a:cs typeface="Times New Roman"/>
              </a:rPr>
              <a:t>tests,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specification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field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made. Relative </a:t>
            </a:r>
            <a:r>
              <a:rPr dirty="0" sz="1200">
                <a:latin typeface="Times New Roman"/>
                <a:cs typeface="Times New Roman"/>
              </a:rPr>
              <a:t>Compaction (R.C.) is </a:t>
            </a:r>
            <a:r>
              <a:rPr dirty="0" sz="1200" spc="-5">
                <a:latin typeface="Times New Roman"/>
                <a:cs typeface="Times New Roman"/>
              </a:rPr>
              <a:t>defined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9170" y="6022212"/>
            <a:ext cx="45212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30">
                <a:latin typeface="Cambria Math"/>
                <a:cs typeface="Cambria Math"/>
              </a:rPr>
              <a:t> </a:t>
            </a:r>
            <a:r>
              <a:rPr dirty="0" sz="1200" spc="-20">
                <a:latin typeface="Cambria Math"/>
                <a:cs typeface="Cambria Math"/>
              </a:rPr>
              <a:t> </a:t>
            </a:r>
            <a:r>
              <a:rPr dirty="0" sz="1200" spc="-70">
                <a:latin typeface="Cambria Math"/>
                <a:cs typeface="Cambria Math"/>
              </a:rPr>
              <a:t>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 spc="-20">
                <a:latin typeface="Cambria Math"/>
                <a:cs typeface="Cambria Math"/>
              </a:rPr>
              <a:t> </a:t>
            </a:r>
            <a:r>
              <a:rPr dirty="0" sz="1200" spc="-5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0947" y="5824346"/>
            <a:ext cx="46545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 spc="502">
                <a:latin typeface="Cambria Math"/>
                <a:cs typeface="Cambria Math"/>
              </a:rPr>
              <a:t> </a:t>
            </a:r>
            <a:r>
              <a:rPr dirty="0" sz="850" spc="370">
                <a:latin typeface="Cambria Math"/>
                <a:cs typeface="Cambria Math"/>
              </a:rPr>
              <a:t> </a:t>
            </a:r>
            <a:r>
              <a:rPr dirty="0" sz="850" spc="-10">
                <a:latin typeface="Cambria Math"/>
                <a:cs typeface="Cambria Math"/>
              </a:rPr>
              <a:t> </a:t>
            </a:r>
            <a:r>
              <a:rPr dirty="0" sz="850" spc="320">
                <a:latin typeface="Cambria Math"/>
                <a:cs typeface="Cambria Math"/>
              </a:rPr>
              <a:t> </a:t>
            </a:r>
            <a:r>
              <a:rPr dirty="0" sz="850" spc="190">
                <a:latin typeface="Cambria Math"/>
                <a:cs typeface="Cambria Math"/>
              </a:rPr>
              <a:t> </a:t>
            </a:r>
            <a:r>
              <a:rPr dirty="0" sz="850" spc="180">
                <a:latin typeface="Cambria Math"/>
                <a:cs typeface="Cambria Math"/>
              </a:rPr>
              <a:t> </a:t>
            </a:r>
            <a:r>
              <a:rPr dirty="0" sz="850" spc="235">
                <a:latin typeface="Cambria Math"/>
                <a:cs typeface="Cambria Math"/>
              </a:rPr>
              <a:t>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63647" y="5978778"/>
            <a:ext cx="471170" cy="0"/>
          </a:xfrm>
          <a:custGeom>
            <a:avLst/>
            <a:gdLst/>
            <a:ahLst/>
            <a:cxnLst/>
            <a:rect l="l" t="t" r="r" b="b"/>
            <a:pathLst>
              <a:path w="471169" h="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47770" y="5869812"/>
            <a:ext cx="227774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37385" algn="l"/>
              </a:tabLst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95">
                <a:latin typeface="Cambria Math"/>
                <a:cs typeface="Cambria Math"/>
              </a:rPr>
              <a:t>  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6046850"/>
            <a:ext cx="6327775" cy="3510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75180">
              <a:lnSpc>
                <a:spcPct val="100000"/>
              </a:lnSpc>
            </a:pPr>
            <a:r>
              <a:rPr dirty="0" baseline="11574" sz="1800" spc="502">
                <a:latin typeface="Cambria Math"/>
                <a:cs typeface="Cambria Math"/>
              </a:rPr>
              <a:t> </a:t>
            </a:r>
            <a:r>
              <a:rPr dirty="0" sz="850" spc="370">
                <a:latin typeface="Cambria Math"/>
                <a:cs typeface="Cambria Math"/>
              </a:rPr>
              <a:t> </a:t>
            </a:r>
            <a:r>
              <a:rPr dirty="0" sz="850" spc="-10">
                <a:latin typeface="Cambria Math"/>
                <a:cs typeface="Cambria Math"/>
              </a:rPr>
              <a:t> </a:t>
            </a:r>
            <a:r>
              <a:rPr dirty="0" sz="850" spc="415">
                <a:latin typeface="Cambria Math"/>
                <a:cs typeface="Cambria Math"/>
              </a:rPr>
              <a:t>   </a:t>
            </a:r>
            <a:endParaRPr sz="850">
              <a:latin typeface="Cambria Math"/>
              <a:cs typeface="Cambria Math"/>
            </a:endParaRPr>
          </a:p>
          <a:p>
            <a:pPr algn="just" marL="12700" marR="5080">
              <a:lnSpc>
                <a:spcPct val="115100"/>
              </a:lnSpc>
              <a:spcBef>
                <a:spcPts val="750"/>
              </a:spcBef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 spc="-5">
                <a:latin typeface="MS Gothic"/>
                <a:cs typeface="MS Gothic"/>
              </a:rPr>
              <a:t>γ</a:t>
            </a:r>
            <a:r>
              <a:rPr dirty="0" sz="1200" spc="-5">
                <a:latin typeface="Times New Roman"/>
                <a:cs typeface="Times New Roman"/>
              </a:rPr>
              <a:t>d,field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specified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weight,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achieved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field, and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sz="1200">
                <a:latin typeface="Times New Roman"/>
                <a:cs typeface="Times New Roman"/>
              </a:rPr>
              <a:t>d,max is the  maximum dry unit </a:t>
            </a:r>
            <a:r>
              <a:rPr dirty="0" sz="1200" spc="-5">
                <a:latin typeface="Times New Roman"/>
                <a:cs typeface="Times New Roman"/>
              </a:rPr>
              <a:t>weight obtained from </a:t>
            </a:r>
            <a:r>
              <a:rPr dirty="0" sz="1200">
                <a:latin typeface="Times New Roman"/>
                <a:cs typeface="Times New Roman"/>
              </a:rPr>
              <a:t>the laboratory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test. Since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sz="1200">
                <a:latin typeface="Times New Roman"/>
                <a:cs typeface="Times New Roman"/>
              </a:rPr>
              <a:t>d,max </a:t>
            </a:r>
            <a:r>
              <a:rPr dirty="0" sz="1200" spc="-5">
                <a:latin typeface="Times New Roman"/>
                <a:cs typeface="Times New Roman"/>
              </a:rPr>
              <a:t>varies  </a:t>
            </a:r>
            <a:r>
              <a:rPr dirty="0" sz="1200">
                <a:latin typeface="Times New Roman"/>
                <a:cs typeface="Times New Roman"/>
              </a:rPr>
              <a:t>depending on the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 level or test method </a:t>
            </a:r>
            <a:r>
              <a:rPr dirty="0" sz="1200" spc="-5">
                <a:latin typeface="Times New Roman"/>
                <a:cs typeface="Times New Roman"/>
              </a:rPr>
              <a:t>such as standard Proctor, </a:t>
            </a:r>
            <a:r>
              <a:rPr dirty="0" sz="1200">
                <a:latin typeface="Times New Roman"/>
                <a:cs typeface="Times New Roman"/>
              </a:rPr>
              <a:t>etc., it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be  noted that R.C.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more than 100% if the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energy in the laboratory was low. This  </a:t>
            </a:r>
            <a:r>
              <a:rPr dirty="0" sz="1200" spc="-5">
                <a:latin typeface="Times New Roman"/>
                <a:cs typeface="Times New Roman"/>
              </a:rPr>
              <a:t>implies  </a:t>
            </a:r>
            <a:r>
              <a:rPr dirty="0" sz="1200">
                <a:latin typeface="Times New Roman"/>
                <a:cs typeface="Times New Roman"/>
              </a:rPr>
              <a:t>that if a </a:t>
            </a:r>
            <a:r>
              <a:rPr dirty="0" sz="1200" spc="-5">
                <a:latin typeface="Times New Roman"/>
                <a:cs typeface="Times New Roman"/>
              </a:rPr>
              <a:t>higher  </a:t>
            </a:r>
            <a:r>
              <a:rPr dirty="0" sz="1200">
                <a:latin typeface="Times New Roman"/>
                <a:cs typeface="Times New Roman"/>
              </a:rPr>
              <a:t>R.C. </a:t>
            </a:r>
            <a:r>
              <a:rPr dirty="0" sz="1200" spc="-5">
                <a:latin typeface="Times New Roman"/>
                <a:cs typeface="Times New Roman"/>
              </a:rPr>
              <a:t>value  (&gt;100%)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required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field,  </a:t>
            </a:r>
            <a:r>
              <a:rPr dirty="0" sz="1200">
                <a:latin typeface="Times New Roman"/>
                <a:cs typeface="Times New Roman"/>
              </a:rPr>
              <a:t>higher </a:t>
            </a:r>
            <a:r>
              <a:rPr dirty="0" sz="1200" spc="-5">
                <a:latin typeface="Times New Roman"/>
                <a:cs typeface="Times New Roman"/>
              </a:rPr>
              <a:t>field  compaction 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energy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than the laboratory </a:t>
            </a:r>
            <a:r>
              <a:rPr dirty="0" sz="1200" spc="-5">
                <a:latin typeface="Times New Roman"/>
                <a:cs typeface="Times New Roman"/>
              </a:rPr>
              <a:t>energy </a:t>
            </a:r>
            <a:r>
              <a:rPr dirty="0" sz="1200">
                <a:latin typeface="Times New Roman"/>
                <a:cs typeface="Times New Roman"/>
              </a:rPr>
              <a:t>level is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achieve the </a:t>
            </a:r>
            <a:r>
              <a:rPr dirty="0" sz="1200" spc="-5">
                <a:latin typeface="Times New Roman"/>
                <a:cs typeface="Times New Roman"/>
              </a:rPr>
              <a:t>specified </a:t>
            </a:r>
            <a:r>
              <a:rPr dirty="0" sz="1200">
                <a:latin typeface="Times New Roman"/>
                <a:cs typeface="Times New Roman"/>
              </a:rPr>
              <a:t>requirement.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4.4 </a:t>
            </a:r>
            <a:r>
              <a:rPr dirty="0" sz="1200" spc="-5">
                <a:latin typeface="Times New Roman"/>
                <a:cs typeface="Times New Roman"/>
              </a:rPr>
              <a:t>provides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guide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tentative </a:t>
            </a:r>
            <a:r>
              <a:rPr dirty="0" sz="1200">
                <a:latin typeface="Times New Roman"/>
                <a:cs typeface="Times New Roman"/>
              </a:rPr>
              <a:t>R.C.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various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USCS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earthworks.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seen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4.4,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poorer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type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higher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importance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earthwork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is, the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are the required R.C. </a:t>
            </a:r>
            <a:r>
              <a:rPr dirty="0" sz="1200" spc="-5">
                <a:latin typeface="Times New Roman"/>
                <a:cs typeface="Times New Roman"/>
              </a:rPr>
              <a:t>values.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noted </a:t>
            </a:r>
            <a:r>
              <a:rPr dirty="0" sz="1200" spc="-5">
                <a:latin typeface="Times New Roman"/>
                <a:cs typeface="Times New Roman"/>
              </a:rPr>
              <a:t>again </a:t>
            </a:r>
            <a:r>
              <a:rPr dirty="0" sz="1200">
                <a:latin typeface="Times New Roman"/>
                <a:cs typeface="Times New Roman"/>
              </a:rPr>
              <a:t>that those R.C. </a:t>
            </a:r>
            <a:r>
              <a:rPr dirty="0" sz="1200" spc="-5">
                <a:latin typeface="Times New Roman"/>
                <a:cs typeface="Times New Roman"/>
              </a:rPr>
              <a:t>values are based </a:t>
            </a:r>
            <a:r>
              <a:rPr dirty="0" sz="1200">
                <a:latin typeface="Times New Roman"/>
                <a:cs typeface="Times New Roman"/>
              </a:rPr>
              <a:t>on the  </a:t>
            </a:r>
            <a:r>
              <a:rPr dirty="0" sz="1200" spc="-5">
                <a:latin typeface="Times New Roman"/>
                <a:cs typeface="Times New Roman"/>
              </a:rPr>
              <a:t>standard Proctor </a:t>
            </a:r>
            <a:r>
              <a:rPr dirty="0" sz="1200">
                <a:latin typeface="Times New Roman"/>
                <a:cs typeface="Times New Roman"/>
              </a:rPr>
              <a:t>test, </a:t>
            </a:r>
            <a:r>
              <a:rPr dirty="0" sz="1200" spc="-5">
                <a:latin typeface="Times New Roman"/>
                <a:cs typeface="Times New Roman"/>
              </a:rPr>
              <a:t>so, </a:t>
            </a:r>
            <a:r>
              <a:rPr dirty="0" sz="1200">
                <a:latin typeface="Times New Roman"/>
                <a:cs typeface="Times New Roman"/>
              </a:rPr>
              <a:t>if other </a:t>
            </a:r>
            <a:r>
              <a:rPr dirty="0" sz="1200" spc="-5">
                <a:latin typeface="Times New Roman"/>
                <a:cs typeface="Times New Roman"/>
              </a:rPr>
              <a:t>standards with different </a:t>
            </a:r>
            <a:r>
              <a:rPr dirty="0" sz="1200">
                <a:latin typeface="Times New Roman"/>
                <a:cs typeface="Times New Roman"/>
              </a:rPr>
              <a:t>energy </a:t>
            </a:r>
            <a:r>
              <a:rPr dirty="0" sz="1200" spc="-5">
                <a:latin typeface="Times New Roman"/>
                <a:cs typeface="Times New Roman"/>
              </a:rPr>
              <a:t>levels are </a:t>
            </a:r>
            <a:r>
              <a:rPr dirty="0" sz="1200">
                <a:latin typeface="Times New Roman"/>
                <a:cs typeface="Times New Roman"/>
              </a:rPr>
              <a:t>used, the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R.C.  </a:t>
            </a:r>
            <a:r>
              <a:rPr dirty="0" sz="1200" spc="-5">
                <a:latin typeface="Times New Roman"/>
                <a:cs typeface="Times New Roman"/>
              </a:rPr>
              <a:t>values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change.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cautioned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relative compaction </a:t>
            </a:r>
            <a:r>
              <a:rPr dirty="0" sz="1200">
                <a:latin typeface="Times New Roman"/>
                <a:cs typeface="Times New Roman"/>
              </a:rPr>
              <a:t>R.C. 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(4.6)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relative  density </a:t>
            </a:r>
            <a:r>
              <a:rPr dirty="0" sz="1200" spc="-5">
                <a:latin typeface="Times New Roman"/>
                <a:cs typeface="Times New Roman"/>
              </a:rPr>
              <a:t>Dr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(4.1) </a:t>
            </a:r>
            <a:r>
              <a:rPr dirty="0" sz="1200" spc="-5">
                <a:latin typeface="Times New Roman"/>
                <a:cs typeface="Times New Roman"/>
              </a:rPr>
              <a:t>shall </a:t>
            </a:r>
            <a:r>
              <a:rPr dirty="0" sz="1200">
                <a:latin typeface="Times New Roman"/>
                <a:cs typeface="Times New Roman"/>
              </a:rPr>
              <a:t>not be </a:t>
            </a:r>
            <a:r>
              <a:rPr dirty="0" sz="1200" spc="-5">
                <a:latin typeface="Times New Roman"/>
                <a:cs typeface="Times New Roman"/>
              </a:rPr>
              <a:t>mixed </a:t>
            </a:r>
            <a:r>
              <a:rPr dirty="0" sz="1200">
                <a:latin typeface="Times New Roman"/>
                <a:cs typeface="Times New Roman"/>
              </a:rPr>
              <a:t>up </a:t>
            </a:r>
            <a:r>
              <a:rPr dirty="0" sz="1200" spc="-5">
                <a:latin typeface="Times New Roman"/>
                <a:cs typeface="Times New Roman"/>
              </a:rPr>
              <a:t>since </a:t>
            </a:r>
            <a:r>
              <a:rPr dirty="0" sz="1200">
                <a:latin typeface="Times New Roman"/>
                <a:cs typeface="Times New Roman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max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(4.6) is </a:t>
            </a:r>
            <a:r>
              <a:rPr dirty="0" sz="1200" spc="-5">
                <a:latin typeface="Times New Roman"/>
                <a:cs typeface="Times New Roman"/>
              </a:rPr>
              <a:t>obtained from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compaction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its optimum </a:t>
            </a:r>
            <a:r>
              <a:rPr dirty="0" sz="1200" spc="-5">
                <a:latin typeface="Times New Roman"/>
                <a:cs typeface="Times New Roman"/>
              </a:rPr>
              <a:t>water content, while </a:t>
            </a:r>
            <a:r>
              <a:rPr dirty="0" sz="1200">
                <a:latin typeface="Times New Roman"/>
                <a:cs typeface="Times New Roman"/>
              </a:rPr>
              <a:t>γ</a:t>
            </a:r>
            <a:r>
              <a:rPr dirty="0" baseline="-10416" sz="1200">
                <a:latin typeface="Times New Roman"/>
                <a:cs typeface="Times New Roman"/>
              </a:rPr>
              <a:t>max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(4.1) for </a:t>
            </a:r>
            <a:r>
              <a:rPr dirty="0" sz="1200" spc="-5">
                <a:latin typeface="Times New Roman"/>
                <a:cs typeface="Times New Roman"/>
              </a:rPr>
              <a:t>Dr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obtained </a:t>
            </a:r>
            <a:r>
              <a:rPr dirty="0" sz="1200">
                <a:latin typeface="Times New Roman"/>
                <a:cs typeface="Times New Roman"/>
              </a:rPr>
              <a:t>from a  </a:t>
            </a:r>
            <a:r>
              <a:rPr dirty="0" sz="1200" spc="-5">
                <a:latin typeface="Times New Roman"/>
                <a:cs typeface="Times New Roman"/>
              </a:rPr>
              <a:t>standard </a:t>
            </a:r>
            <a:r>
              <a:rPr dirty="0" sz="1200">
                <a:latin typeface="Times New Roman"/>
                <a:cs typeface="Times New Roman"/>
              </a:rPr>
              <a:t>maximum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test for a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granular specimen. These </a:t>
            </a:r>
            <a:r>
              <a:rPr dirty="0" sz="1200">
                <a:latin typeface="Times New Roman"/>
                <a:cs typeface="Times New Roman"/>
              </a:rPr>
              <a:t>values are not necessarily the  </a:t>
            </a:r>
            <a:r>
              <a:rPr dirty="0" sz="1200" spc="-5">
                <a:latin typeface="Times New Roman"/>
                <a:cs typeface="Times New Roman"/>
              </a:rPr>
              <a:t>same.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8769" y="1145031"/>
            <a:ext cx="3556000" cy="3321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30859"/>
            <a:ext cx="390525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Table 4.4 </a:t>
            </a:r>
            <a:r>
              <a:rPr dirty="0" sz="1100" spc="-5" b="1">
                <a:latin typeface="Times New Roman"/>
                <a:cs typeface="Times New Roman"/>
              </a:rPr>
              <a:t>Tentative requirements </a:t>
            </a:r>
            <a:r>
              <a:rPr dirty="0" sz="1100" b="1">
                <a:latin typeface="Times New Roman"/>
                <a:cs typeface="Times New Roman"/>
              </a:rPr>
              <a:t>for </a:t>
            </a:r>
            <a:r>
              <a:rPr dirty="0" sz="1100" spc="-5" b="1">
                <a:latin typeface="Times New Roman"/>
                <a:cs typeface="Times New Roman"/>
              </a:rPr>
              <a:t>compaction based </a:t>
            </a:r>
            <a:r>
              <a:rPr dirty="0" sz="1100" b="1">
                <a:latin typeface="Times New Roman"/>
                <a:cs typeface="Times New Roman"/>
              </a:rPr>
              <a:t>on</a:t>
            </a:r>
            <a:r>
              <a:rPr dirty="0" sz="1100" spc="4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USCS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021005"/>
            <a:ext cx="6292850" cy="4076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26945">
              <a:lnSpc>
                <a:spcPct val="110800"/>
              </a:lnSpc>
            </a:pPr>
            <a:r>
              <a:rPr dirty="0" sz="1200">
                <a:latin typeface="Times New Roman"/>
                <a:cs typeface="Times New Roman"/>
              </a:rPr>
              <a:t>Class 1: </a:t>
            </a:r>
            <a:r>
              <a:rPr dirty="0" sz="1200" spc="-5">
                <a:latin typeface="Times New Roman"/>
                <a:cs typeface="Times New Roman"/>
              </a:rPr>
              <a:t>Upper </a:t>
            </a:r>
            <a:r>
              <a:rPr dirty="0" sz="1200">
                <a:latin typeface="Times New Roman"/>
                <a:cs typeface="Times New Roman"/>
              </a:rPr>
              <a:t>3 m of </a:t>
            </a:r>
            <a:r>
              <a:rPr dirty="0" sz="1200" spc="-5">
                <a:latin typeface="Times New Roman"/>
                <a:cs typeface="Times New Roman"/>
              </a:rPr>
              <a:t>fills supporting </a:t>
            </a:r>
            <a:r>
              <a:rPr dirty="0" sz="1200">
                <a:latin typeface="Times New Roman"/>
                <a:cs typeface="Times New Roman"/>
              </a:rPr>
              <a:t>one-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two-story buildings.  Upper </a:t>
            </a:r>
            <a:r>
              <a:rPr dirty="0" sz="1200">
                <a:latin typeface="Times New Roman"/>
                <a:cs typeface="Times New Roman"/>
              </a:rPr>
              <a:t>1 m of </a:t>
            </a:r>
            <a:r>
              <a:rPr dirty="0" sz="1200" spc="-5">
                <a:latin typeface="Times New Roman"/>
                <a:cs typeface="Times New Roman"/>
              </a:rPr>
              <a:t>subgrade </a:t>
            </a:r>
            <a:r>
              <a:rPr dirty="0" sz="1200">
                <a:latin typeface="Times New Roman"/>
                <a:cs typeface="Times New Roman"/>
              </a:rPr>
              <a:t>under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pavement.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Upper </a:t>
            </a:r>
            <a:r>
              <a:rPr dirty="0" sz="1200">
                <a:latin typeface="Times New Roman"/>
                <a:cs typeface="Times New Roman"/>
              </a:rPr>
              <a:t>0.3 m of </a:t>
            </a:r>
            <a:r>
              <a:rPr dirty="0" sz="1200" spc="-5">
                <a:latin typeface="Times New Roman"/>
                <a:cs typeface="Times New Roman"/>
              </a:rPr>
              <a:t>subgrade under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floors.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Class 2: </a:t>
            </a:r>
            <a:r>
              <a:rPr dirty="0" sz="1200" spc="-5">
                <a:latin typeface="Times New Roman"/>
                <a:cs typeface="Times New Roman"/>
              </a:rPr>
              <a:t>Deeper </a:t>
            </a:r>
            <a:r>
              <a:rPr dirty="0" sz="1200">
                <a:latin typeface="Times New Roman"/>
                <a:cs typeface="Times New Roman"/>
              </a:rPr>
              <a:t>parts of fills </a:t>
            </a:r>
            <a:r>
              <a:rPr dirty="0" sz="1200" spc="-5">
                <a:latin typeface="Times New Roman"/>
                <a:cs typeface="Times New Roman"/>
              </a:rPr>
              <a:t>under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buildings.</a:t>
            </a:r>
            <a:endParaRPr sz="1200">
              <a:latin typeface="Times New Roman"/>
              <a:cs typeface="Times New Roman"/>
            </a:endParaRPr>
          </a:p>
          <a:p>
            <a:pPr marL="546100" marR="2375535">
              <a:lnSpc>
                <a:spcPts val="1600"/>
              </a:lnSpc>
              <a:spcBef>
                <a:spcPts val="60"/>
              </a:spcBef>
            </a:pPr>
            <a:r>
              <a:rPr dirty="0" sz="1200" spc="-5">
                <a:latin typeface="Times New Roman"/>
                <a:cs typeface="Times New Roman"/>
              </a:rPr>
              <a:t>Deeper parts </a:t>
            </a:r>
            <a:r>
              <a:rPr dirty="0" sz="1200">
                <a:latin typeface="Times New Roman"/>
                <a:cs typeface="Times New Roman"/>
              </a:rPr>
              <a:t>(to 10 m) of </a:t>
            </a:r>
            <a:r>
              <a:rPr dirty="0" sz="1200" spc="-5">
                <a:latin typeface="Times New Roman"/>
                <a:cs typeface="Times New Roman"/>
              </a:rPr>
              <a:t>fills under pavements, floors.  Earth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dams.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Class 3: </a:t>
            </a:r>
            <a:r>
              <a:rPr dirty="0" sz="1200" spc="-5">
                <a:latin typeface="Times New Roman"/>
                <a:cs typeface="Times New Roman"/>
              </a:rPr>
              <a:t>All other fills requiring some degree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strength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incompressibility.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4.5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Hand</a:t>
            </a:r>
            <a:r>
              <a:rPr dirty="0" sz="1300" spc="-65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test</a:t>
            </a:r>
            <a:endParaRPr sz="13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quick </a:t>
            </a:r>
            <a:r>
              <a:rPr dirty="0" sz="1200">
                <a:latin typeface="Times New Roman"/>
                <a:cs typeface="Times New Roman"/>
              </a:rPr>
              <a:t>method of determining </a:t>
            </a:r>
            <a:r>
              <a:rPr dirty="0" sz="1200" spc="-5">
                <a:latin typeface="Times New Roman"/>
                <a:cs typeface="Times New Roman"/>
              </a:rPr>
              <a:t>moisture </a:t>
            </a:r>
            <a:r>
              <a:rPr dirty="0" sz="1200">
                <a:latin typeface="Times New Roman"/>
                <a:cs typeface="Times New Roman"/>
              </a:rPr>
              <a:t>density is </a:t>
            </a:r>
            <a:r>
              <a:rPr dirty="0" sz="1200" spc="-5">
                <a:latin typeface="Times New Roman"/>
                <a:cs typeface="Times New Roman"/>
              </a:rPr>
              <a:t>known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“Hand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Test.”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Pick up a </a:t>
            </a:r>
            <a:r>
              <a:rPr dirty="0" sz="1200" spc="-5">
                <a:latin typeface="Times New Roman"/>
                <a:cs typeface="Times New Roman"/>
              </a:rPr>
              <a:t>handful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soil. </a:t>
            </a:r>
            <a:r>
              <a:rPr dirty="0" sz="1200">
                <a:latin typeface="Times New Roman"/>
                <a:cs typeface="Times New Roman"/>
              </a:rPr>
              <a:t>Squeeze it in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hand. Open </a:t>
            </a:r>
            <a:r>
              <a:rPr dirty="0" sz="1200" spc="-10">
                <a:latin typeface="Times New Roman"/>
                <a:cs typeface="Times New Roman"/>
              </a:rPr>
              <a:t>your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hand.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8419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powdery and will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retain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shape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hand, </a:t>
            </a:r>
            <a:r>
              <a:rPr dirty="0" sz="1200">
                <a:latin typeface="Times New Roman"/>
                <a:cs typeface="Times New Roman"/>
              </a:rPr>
              <a:t>it is too </a:t>
            </a:r>
            <a:r>
              <a:rPr dirty="0" sz="1200" spc="-5">
                <a:latin typeface="Times New Roman"/>
                <a:cs typeface="Times New Roman"/>
              </a:rPr>
              <a:t>dry.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shatters </a:t>
            </a:r>
            <a:r>
              <a:rPr dirty="0" sz="1200">
                <a:latin typeface="Times New Roman"/>
                <a:cs typeface="Times New Roman"/>
              </a:rPr>
              <a:t>when  </a:t>
            </a:r>
            <a:r>
              <a:rPr dirty="0" sz="1200" spc="-5">
                <a:latin typeface="Times New Roman"/>
                <a:cs typeface="Times New Roman"/>
              </a:rPr>
              <a:t>dropped, </a:t>
            </a:r>
            <a:r>
              <a:rPr dirty="0" sz="1200">
                <a:latin typeface="Times New Roman"/>
                <a:cs typeface="Times New Roman"/>
              </a:rPr>
              <a:t>it is too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99695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mouldable and </a:t>
            </a:r>
            <a:r>
              <a:rPr dirty="0" sz="1200" spc="-5">
                <a:latin typeface="Times New Roman"/>
                <a:cs typeface="Times New Roman"/>
              </a:rPr>
              <a:t>breaks </a:t>
            </a:r>
            <a:r>
              <a:rPr dirty="0" sz="1200">
                <a:latin typeface="Times New Roman"/>
                <a:cs typeface="Times New Roman"/>
              </a:rPr>
              <a:t>into only a couple of </a:t>
            </a:r>
            <a:r>
              <a:rPr dirty="0" sz="1200" spc="-5">
                <a:latin typeface="Times New Roman"/>
                <a:cs typeface="Times New Roman"/>
              </a:rPr>
              <a:t>pieces when </a:t>
            </a:r>
            <a:r>
              <a:rPr dirty="0" sz="1200">
                <a:latin typeface="Times New Roman"/>
                <a:cs typeface="Times New Roman"/>
              </a:rPr>
              <a:t>dropped, it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amount  of </a:t>
            </a:r>
            <a:r>
              <a:rPr dirty="0" sz="1200" spc="-5">
                <a:latin typeface="Times New Roman"/>
                <a:cs typeface="Times New Roman"/>
              </a:rPr>
              <a:t>moisture </a:t>
            </a:r>
            <a:r>
              <a:rPr dirty="0" sz="1200">
                <a:latin typeface="Times New Roman"/>
                <a:cs typeface="Times New Roman"/>
              </a:rPr>
              <a:t>for proper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compaction.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plastic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your hand, leaves small traces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moisture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fingers and stays </a:t>
            </a:r>
            <a:r>
              <a:rPr dirty="0" sz="1200">
                <a:latin typeface="Times New Roman"/>
                <a:cs typeface="Times New Roman"/>
              </a:rPr>
              <a:t>in one piece  </a:t>
            </a:r>
            <a:r>
              <a:rPr dirty="0" sz="1200" spc="-5">
                <a:latin typeface="Times New Roman"/>
                <a:cs typeface="Times New Roman"/>
              </a:rPr>
              <a:t>when dropped,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too much moisture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compaction.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04900" y="828039"/>
            <a:ext cx="5529961" cy="4060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r>
              <a:rPr dirty="0"/>
              <a:t>55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pc="-5"/>
              <a:t>Ahmed </a:t>
            </a:r>
            <a:r>
              <a:rPr dirty="0"/>
              <a:t>M. </a:t>
            </a:r>
            <a:r>
              <a:rPr dirty="0" spc="-5"/>
              <a:t>Hasan, PhD, Geotechnical Specialist, </a:t>
            </a:r>
            <a:r>
              <a:rPr dirty="0"/>
              <a:t>College of </a:t>
            </a:r>
            <a:r>
              <a:rPr dirty="0" spc="-5"/>
              <a:t>Engineering </a:t>
            </a:r>
            <a:r>
              <a:rPr dirty="0"/>
              <a:t>– </a:t>
            </a:r>
            <a:r>
              <a:rPr dirty="0" spc="-5"/>
              <a:t>Salahaddin</a:t>
            </a:r>
            <a:r>
              <a:rPr dirty="0" spc="7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2023-05-31T11:27:00Z</dcterms:created>
  <dcterms:modified xsi:type="dcterms:W3CDTF">2023-05-31T11:27:00Z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</Properties>
</file>