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9140" y="9847579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2285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39140" y="9870446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7632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06627" y="9941012"/>
            <a:ext cx="451040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39966" y="9895710"/>
            <a:ext cx="206375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788161"/>
            <a:ext cx="4876165" cy="1060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Chapter</a:t>
            </a:r>
            <a:r>
              <a:rPr dirty="0" sz="2400" spc="-90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Five</a:t>
            </a:r>
            <a:endParaRPr sz="2400">
              <a:latin typeface="BankGothic Md BT"/>
              <a:cs typeface="BankGothic Md B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5.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Permeability </a:t>
            </a: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and</a:t>
            </a:r>
            <a:r>
              <a:rPr dirty="0" sz="2400" spc="-70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Seepage</a:t>
            </a:r>
            <a:endParaRPr sz="2400">
              <a:latin typeface="BankGothic Md BT"/>
              <a:cs typeface="BankGothic Md B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65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2179573"/>
            <a:ext cx="6322695" cy="5067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solidFill>
                  <a:srgbClr val="365F91"/>
                </a:solidFill>
                <a:latin typeface="Cambria"/>
                <a:cs typeface="Cambria"/>
              </a:rPr>
              <a:t>Contents of chapter</a:t>
            </a:r>
            <a:r>
              <a:rPr dirty="0" sz="1200" spc="-45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z="1200" b="1">
                <a:solidFill>
                  <a:srgbClr val="365F91"/>
                </a:solidFill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  <a:p>
            <a:pPr lvl="1" marL="363220" indent="-210185">
              <a:lnSpc>
                <a:spcPct val="100000"/>
              </a:lnSpc>
              <a:spcBef>
                <a:spcPts val="18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-10">
                <a:latin typeface="Calibri"/>
                <a:cs typeface="Calibri"/>
                <a:hlinkClick r:id="rId2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2" action="ppaction://hlinksldjump"/>
              </a:rPr>
              <a:t>du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ct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65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20">
                <a:latin typeface="Calibri"/>
                <a:cs typeface="Calibri"/>
                <a:hlinkClick r:id="rId3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y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d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ra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u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l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eads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66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epa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g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ve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l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ci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y</a:t>
            </a:r>
            <a:r>
              <a:rPr dirty="0" sz="1100" spc="1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15" i="1">
                <a:latin typeface="Calibri"/>
                <a:cs typeface="Calibri"/>
                <a:hlinkClick r:id="rId4" action="ppaction://hlinksldjump"/>
              </a:rPr>
              <a:t>v</a:t>
            </a:r>
            <a:r>
              <a:rPr dirty="0" baseline="-11904" sz="1050" spc="-7" i="1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67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ire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met</a:t>
            </a:r>
            <a:r>
              <a:rPr dirty="0" sz="1100" spc="-20">
                <a:latin typeface="Calibri"/>
                <a:cs typeface="Calibri"/>
              </a:rPr>
              <a:t>h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5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k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68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eff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cient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meab</a:t>
            </a:r>
            <a:r>
              <a:rPr dirty="0" sz="1100" spc="-10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k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</a:t>
            </a:r>
            <a:r>
              <a:rPr dirty="0" sz="1100" spc="-10">
                <a:latin typeface="Calibri"/>
                <a:cs typeface="Calibri"/>
              </a:rPr>
              <a:t>b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ra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y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69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tant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hea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meab</a:t>
            </a:r>
            <a:r>
              <a:rPr dirty="0" sz="1100" spc="-10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est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69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Fall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   </a:t>
            </a:r>
            <a:r>
              <a:rPr dirty="0" sz="1100" spc="-5">
                <a:latin typeface="Calibri"/>
                <a:cs typeface="Calibri"/>
              </a:rPr>
              <a:t>hea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ity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est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69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eff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cient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meab</a:t>
            </a:r>
            <a:r>
              <a:rPr dirty="0" sz="1100" spc="-10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k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field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69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eff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cient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eab</a:t>
            </a:r>
            <a:r>
              <a:rPr dirty="0" sz="1100" spc="-20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ty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20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ra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ndu</a:t>
            </a:r>
            <a:r>
              <a:rPr dirty="0" sz="1100">
                <a:latin typeface="Calibri"/>
                <a:cs typeface="Calibri"/>
              </a:rPr>
              <a:t>cti</a:t>
            </a:r>
            <a:r>
              <a:rPr dirty="0" sz="1100" spc="5">
                <a:latin typeface="Calibri"/>
                <a:cs typeface="Calibri"/>
              </a:rPr>
              <a:t>v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ty)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k</a:t>
            </a:r>
            <a:r>
              <a:rPr dirty="0" sz="1100" spc="5" i="1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yered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il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70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Fl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ara</a:t>
            </a:r>
            <a:r>
              <a:rPr dirty="0" sz="1100" spc="-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lel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yers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70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Fl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mal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il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yers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70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</a:t>
            </a:r>
            <a:r>
              <a:rPr dirty="0" sz="1100" spc="-20">
                <a:latin typeface="Calibri"/>
                <a:cs typeface="Calibri"/>
              </a:rPr>
              <a:t>l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71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Di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ensional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Fl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71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Fl</a:t>
            </a:r>
            <a:r>
              <a:rPr dirty="0" sz="1100" spc="-1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-10">
                <a:latin typeface="Calibri"/>
                <a:cs typeface="Calibri"/>
              </a:rPr>
              <a:t>w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-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mens</a:t>
            </a:r>
            <a:r>
              <a:rPr dirty="0" sz="1100" spc="-20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ms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Is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t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ic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oi</a:t>
            </a:r>
            <a:r>
              <a:rPr dirty="0" sz="1100" spc="-1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72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Desi</a:t>
            </a:r>
            <a:r>
              <a:rPr dirty="0" sz="1100" spc="-5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fil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76</a:t>
            </a:r>
            <a:endParaRPr sz="1100">
              <a:latin typeface="Calibri"/>
              <a:cs typeface="Calibri"/>
            </a:endParaRPr>
          </a:p>
          <a:p>
            <a:pPr lvl="1" marL="433070" indent="-28003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33705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pp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cat</a:t>
            </a:r>
            <a:r>
              <a:rPr dirty="0" sz="1100" spc="-15">
                <a:latin typeface="Calibri"/>
                <a:cs typeface="Calibri"/>
              </a:rPr>
              <a:t>i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filte</a:t>
            </a:r>
            <a:r>
              <a:rPr dirty="0" sz="1100" spc="-10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78</a:t>
            </a:r>
            <a:endParaRPr sz="1100">
              <a:latin typeface="Calibri"/>
              <a:cs typeface="Calibri"/>
            </a:endParaRPr>
          </a:p>
          <a:p>
            <a:pPr lvl="2" marL="678180" indent="-38671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7881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</a:rPr>
              <a:t>Cl</a:t>
            </a:r>
            <a:r>
              <a:rPr dirty="0" sz="1100" spc="-1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re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78</a:t>
            </a:r>
            <a:endParaRPr sz="1100">
              <a:latin typeface="Calibri"/>
              <a:cs typeface="Calibri"/>
            </a:endParaRPr>
          </a:p>
          <a:p>
            <a:pPr lvl="2" marL="678180" indent="-38671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78815" algn="l"/>
                <a:tab pos="6165850" algn="l"/>
              </a:tabLst>
            </a:pPr>
            <a:r>
              <a:rPr dirty="0" sz="1100" spc="-10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etai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g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wall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78</a:t>
            </a:r>
            <a:endParaRPr sz="1100">
              <a:latin typeface="Calibri"/>
              <a:cs typeface="Calibri"/>
            </a:endParaRPr>
          </a:p>
          <a:p>
            <a:pPr lvl="1" marL="433070" indent="-28003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33705" algn="l"/>
                <a:tab pos="6165850" algn="l"/>
              </a:tabLst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dd</a:t>
            </a:r>
            <a:r>
              <a:rPr dirty="0" sz="1100">
                <a:latin typeface="Calibri"/>
                <a:cs typeface="Calibri"/>
              </a:rPr>
              <a:t>itio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b</a:t>
            </a:r>
            <a:r>
              <a:rPr dirty="0" sz="1100">
                <a:latin typeface="Calibri"/>
                <a:cs typeface="Calibri"/>
              </a:rPr>
              <a:t>l</a:t>
            </a:r>
            <a:r>
              <a:rPr dirty="0" sz="1100" spc="-1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ms 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79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7643621"/>
            <a:ext cx="6324600" cy="2026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lvl="1" marL="281940" indent="-269240">
              <a:lnSpc>
                <a:spcPct val="100000"/>
              </a:lnSpc>
              <a:buClr>
                <a:srgbClr val="4F81BC"/>
              </a:buClr>
              <a:buFont typeface="Cambria"/>
              <a:buAutoNum type="arabicPeriod"/>
              <a:tabLst>
                <a:tab pos="282575" algn="l"/>
              </a:tabLst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In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troduction</a:t>
            </a:r>
            <a:endParaRPr sz="1300">
              <a:latin typeface="Cambria"/>
              <a:cs typeface="Cambria"/>
            </a:endParaRPr>
          </a:p>
          <a:p>
            <a:pPr algn="just" marL="12700" marR="5080">
              <a:lnSpc>
                <a:spcPct val="11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Permeability </a:t>
            </a:r>
            <a:r>
              <a:rPr dirty="0" sz="1200">
                <a:latin typeface="Times New Roman"/>
                <a:cs typeface="Times New Roman"/>
              </a:rPr>
              <a:t>is the property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which permits </a:t>
            </a:r>
            <a:r>
              <a:rPr dirty="0" sz="1200">
                <a:latin typeface="Times New Roman"/>
                <a:cs typeface="Times New Roman"/>
              </a:rPr>
              <a:t>flow of </a:t>
            </a:r>
            <a:r>
              <a:rPr dirty="0" sz="1200" spc="-5">
                <a:latin typeface="Times New Roman"/>
                <a:cs typeface="Times New Roman"/>
              </a:rPr>
              <a:t>water from </a:t>
            </a:r>
            <a:r>
              <a:rPr dirty="0" sz="1200">
                <a:latin typeface="Times New Roman"/>
                <a:cs typeface="Times New Roman"/>
              </a:rPr>
              <a:t>points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energy to points of  low </a:t>
            </a:r>
            <a:r>
              <a:rPr dirty="0" sz="1200" spc="-5">
                <a:latin typeface="Times New Roman"/>
                <a:cs typeface="Times New Roman"/>
              </a:rPr>
              <a:t>energy,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existence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interconnected </a:t>
            </a:r>
            <a:r>
              <a:rPr dirty="0" sz="1200">
                <a:latin typeface="Times New Roman"/>
                <a:cs typeface="Times New Roman"/>
              </a:rPr>
              <a:t>voids.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measured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coefficient </a:t>
            </a:r>
            <a:r>
              <a:rPr dirty="0" sz="1200">
                <a:latin typeface="Times New Roman"/>
                <a:cs typeface="Times New Roman"/>
              </a:rPr>
              <a:t>of permeability  </a:t>
            </a:r>
            <a:r>
              <a:rPr dirty="0" sz="1200" i="1">
                <a:latin typeface="Times New Roman"/>
                <a:cs typeface="Times New Roman"/>
              </a:rPr>
              <a:t>k </a:t>
            </a:r>
            <a:r>
              <a:rPr dirty="0" sz="1200" spc="-5">
                <a:latin typeface="Times New Roman"/>
                <a:cs typeface="Times New Roman"/>
              </a:rPr>
              <a:t>(cm/s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m/s).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possible to </a:t>
            </a:r>
            <a:r>
              <a:rPr dirty="0" sz="1200" spc="-5">
                <a:latin typeface="Times New Roman"/>
                <a:cs typeface="Times New Roman"/>
              </a:rPr>
              <a:t>measure </a:t>
            </a:r>
            <a:r>
              <a:rPr dirty="0" sz="1200" i="1">
                <a:latin typeface="Times New Roman"/>
                <a:cs typeface="Times New Roman"/>
              </a:rPr>
              <a:t>k </a:t>
            </a:r>
            <a:r>
              <a:rPr dirty="0" sz="1200">
                <a:latin typeface="Times New Roman"/>
                <a:cs typeface="Times New Roman"/>
              </a:rPr>
              <a:t>in the laboratory </a:t>
            </a:r>
            <a:r>
              <a:rPr dirty="0" sz="1200" spc="5">
                <a:latin typeface="Times New Roman"/>
                <a:cs typeface="Times New Roman"/>
              </a:rPr>
              <a:t>(by </a:t>
            </a:r>
            <a:r>
              <a:rPr dirty="0" sz="1200" spc="-5">
                <a:latin typeface="Times New Roman"/>
                <a:cs typeface="Times New Roman"/>
              </a:rPr>
              <a:t>constant head </a:t>
            </a:r>
            <a:r>
              <a:rPr dirty="0" sz="1200">
                <a:latin typeface="Times New Roman"/>
                <a:cs typeface="Times New Roman"/>
              </a:rPr>
              <a:t>method and </a:t>
            </a:r>
            <a:r>
              <a:rPr dirty="0" sz="1200" spc="-5">
                <a:latin typeface="Times New Roman"/>
                <a:cs typeface="Times New Roman"/>
              </a:rPr>
              <a:t>falling </a:t>
            </a:r>
            <a:r>
              <a:rPr dirty="0" sz="1200">
                <a:latin typeface="Times New Roman"/>
                <a:cs typeface="Times New Roman"/>
              </a:rPr>
              <a:t>head method, </a:t>
            </a:r>
            <a:r>
              <a:rPr dirty="0" sz="1200" spc="-5">
                <a:latin typeface="Times New Roman"/>
                <a:cs typeface="Times New Roman"/>
              </a:rPr>
              <a:t>see  </a:t>
            </a:r>
            <a:r>
              <a:rPr dirty="0" sz="1200">
                <a:latin typeface="Times New Roman"/>
                <a:cs typeface="Times New Roman"/>
              </a:rPr>
              <a:t>laboratory hand-outs) and in the </a:t>
            </a:r>
            <a:r>
              <a:rPr dirty="0" sz="1200" spc="-5">
                <a:latin typeface="Times New Roman"/>
                <a:cs typeface="Times New Roman"/>
              </a:rPr>
              <a:t>field (well </a:t>
            </a:r>
            <a:r>
              <a:rPr dirty="0" sz="1200">
                <a:latin typeface="Times New Roman"/>
                <a:cs typeface="Times New Roman"/>
              </a:rPr>
              <a:t>pumping test, see </a:t>
            </a:r>
            <a:r>
              <a:rPr dirty="0" sz="1200" spc="-5">
                <a:latin typeface="Times New Roman"/>
                <a:cs typeface="Times New Roman"/>
              </a:rPr>
              <a:t>Craig’s </a:t>
            </a:r>
            <a:r>
              <a:rPr dirty="0" sz="1200">
                <a:latin typeface="Times New Roman"/>
                <a:cs typeface="Times New Roman"/>
              </a:rPr>
              <a:t>Soil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Mechanics)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permeability</a:t>
            </a:r>
            <a:endParaRPr sz="1200">
              <a:latin typeface="Times New Roman"/>
              <a:cs typeface="Times New Roman"/>
            </a:endParaRPr>
          </a:p>
          <a:p>
            <a:pPr lvl="2" marL="241300">
              <a:lnSpc>
                <a:spcPct val="100000"/>
              </a:lnSpc>
              <a:spcBef>
                <a:spcPts val="140"/>
              </a:spcBef>
              <a:buAutoNum type="arabicPlain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Settlement prediction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(preloading).</a:t>
            </a:r>
            <a:endParaRPr sz="1200">
              <a:latin typeface="Times New Roman"/>
              <a:cs typeface="Times New Roman"/>
            </a:endParaRPr>
          </a:p>
          <a:p>
            <a:pPr lvl="2" marL="241300" marR="661670">
              <a:lnSpc>
                <a:spcPct val="110000"/>
              </a:lnSpc>
              <a:spcBef>
                <a:spcPts val="10"/>
              </a:spcBef>
              <a:buAutoNum type="arabicPlain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Seepage through and beneath </a:t>
            </a:r>
            <a:r>
              <a:rPr dirty="0" sz="1200">
                <a:latin typeface="Times New Roman"/>
                <a:cs typeface="Times New Roman"/>
              </a:rPr>
              <a:t>earth </a:t>
            </a:r>
            <a:r>
              <a:rPr dirty="0" sz="1200" spc="-5">
                <a:latin typeface="Times New Roman"/>
                <a:cs typeface="Times New Roman"/>
              </a:rPr>
              <a:t>structures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earth </a:t>
            </a:r>
            <a:r>
              <a:rPr dirty="0" sz="1200">
                <a:latin typeface="Times New Roman"/>
                <a:cs typeface="Times New Roman"/>
              </a:rPr>
              <a:t>dams and retaining </a:t>
            </a:r>
            <a:r>
              <a:rPr dirty="0" sz="1200" spc="-5">
                <a:latin typeface="Times New Roman"/>
                <a:cs typeface="Times New Roman"/>
              </a:rPr>
              <a:t>walls.  </a:t>
            </a:r>
            <a:r>
              <a:rPr dirty="0" sz="1200">
                <a:latin typeface="Times New Roman"/>
                <a:cs typeface="Times New Roman"/>
              </a:rPr>
              <a:t>3-  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designing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filters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protect </a:t>
            </a:r>
            <a:r>
              <a:rPr dirty="0" sz="1200">
                <a:latin typeface="Times New Roman"/>
                <a:cs typeface="Times New Roman"/>
              </a:rPr>
              <a:t>hydraulic structure from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piping.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7303"/>
            <a:ext cx="6351905" cy="267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228600">
              <a:lnSpc>
                <a:spcPct val="100000"/>
              </a:lnSpc>
              <a:buAutoNum type="arabicPlain" startAt="4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Discharge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wells.</a:t>
            </a:r>
            <a:endParaRPr sz="1200">
              <a:latin typeface="Times New Roman"/>
              <a:cs typeface="Times New Roman"/>
            </a:endParaRPr>
          </a:p>
          <a:p>
            <a:pPr marL="469900" marR="33020" indent="-228600">
              <a:lnSpc>
                <a:spcPts val="1590"/>
              </a:lnSpc>
              <a:spcBef>
                <a:spcPts val="70"/>
              </a:spcBef>
              <a:buAutoNum type="arabicPlain" startAt="4"/>
              <a:tabLst>
                <a:tab pos="470534" algn="l"/>
              </a:tabLst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amount 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shallow and deep excavations </a:t>
            </a:r>
            <a:r>
              <a:rPr dirty="0" sz="1200">
                <a:latin typeface="Times New Roman"/>
                <a:cs typeface="Times New Roman"/>
              </a:rPr>
              <a:t>during  </a:t>
            </a:r>
            <a:r>
              <a:rPr dirty="0" sz="1200" spc="-5">
                <a:latin typeface="Times New Roman"/>
                <a:cs typeface="Times New Roman"/>
              </a:rPr>
              <a:t>construction </a:t>
            </a:r>
            <a:r>
              <a:rPr dirty="0" sz="1200">
                <a:latin typeface="Times New Roman"/>
                <a:cs typeface="Times New Roman"/>
              </a:rPr>
              <a:t>of 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project.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5.2 Hydraulic</a:t>
            </a:r>
            <a:r>
              <a:rPr dirty="0" sz="1300" spc="-5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heads:</a:t>
            </a:r>
            <a:endParaRPr sz="1300">
              <a:latin typeface="Cambria"/>
              <a:cs typeface="Cambria"/>
            </a:endParaRPr>
          </a:p>
          <a:p>
            <a:pPr marL="12700" marR="30480">
              <a:lnSpc>
                <a:spcPts val="1660"/>
              </a:lnSpc>
              <a:spcBef>
                <a:spcPts val="2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head (h</a:t>
            </a:r>
            <a:r>
              <a:rPr dirty="0" baseline="-10416" sz="1200" spc="-7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) at </a:t>
            </a:r>
            <a:r>
              <a:rPr dirty="0" sz="1200">
                <a:latin typeface="Times New Roman"/>
                <a:cs typeface="Times New Roman"/>
              </a:rPr>
              <a:t>a point in a </a:t>
            </a:r>
            <a:r>
              <a:rPr dirty="0" sz="1200" spc="-5">
                <a:latin typeface="Times New Roman"/>
                <a:cs typeface="Times New Roman"/>
              </a:rPr>
              <a:t>submerged soil </a:t>
            </a:r>
            <a:r>
              <a:rPr dirty="0" sz="1200">
                <a:latin typeface="Times New Roman"/>
                <a:cs typeface="Times New Roman"/>
              </a:rPr>
              <a:t>mass </a:t>
            </a:r>
            <a:r>
              <a:rPr dirty="0" sz="1200" spc="-5">
                <a:latin typeface="Times New Roman"/>
                <a:cs typeface="Times New Roman"/>
              </a:rPr>
              <a:t>(see Figure </a:t>
            </a:r>
            <a:r>
              <a:rPr dirty="0" sz="1200">
                <a:latin typeface="Times New Roman"/>
                <a:cs typeface="Times New Roman"/>
              </a:rPr>
              <a:t>5.1) is </a:t>
            </a:r>
            <a:r>
              <a:rPr dirty="0" sz="1200" spc="-5">
                <a:latin typeface="Times New Roman"/>
                <a:cs typeface="Times New Roman"/>
              </a:rPr>
              <a:t>expressed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Bernoulli  Equation as shown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7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(Total </a:t>
            </a:r>
            <a:r>
              <a:rPr dirty="0" sz="1200" spc="5">
                <a:latin typeface="Times New Roman"/>
                <a:cs typeface="Times New Roman"/>
              </a:rPr>
              <a:t>head) </a:t>
            </a:r>
            <a:r>
              <a:rPr dirty="0" sz="1200">
                <a:latin typeface="Times New Roman"/>
                <a:cs typeface="Times New Roman"/>
              </a:rPr>
              <a:t>=                       </a:t>
            </a:r>
            <a:r>
              <a:rPr dirty="0" sz="1200">
                <a:latin typeface="Times New Roman"/>
                <a:cs typeface="Times New Roman"/>
              </a:rPr>
              <a:t>(pore water head)] +      </a:t>
            </a:r>
            <a:r>
              <a:rPr dirty="0" sz="1200">
                <a:latin typeface="Times New Roman"/>
                <a:cs typeface="Times New Roman"/>
              </a:rPr>
              <a:t>(elevation </a:t>
            </a:r>
            <a:r>
              <a:rPr dirty="0" sz="1200" spc="5">
                <a:latin typeface="Times New Roman"/>
                <a:cs typeface="Times New Roman"/>
              </a:rPr>
              <a:t>head) </a:t>
            </a:r>
            <a:r>
              <a:rPr dirty="0" sz="1200">
                <a:latin typeface="Times New Roman"/>
                <a:cs typeface="Times New Roman"/>
              </a:rPr>
              <a:t>+             </a:t>
            </a:r>
            <a:r>
              <a:rPr dirty="0" sz="1200">
                <a:latin typeface="Times New Roman"/>
                <a:cs typeface="Times New Roman"/>
              </a:rPr>
              <a:t>(velocity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head)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The velocity of water in </a:t>
            </a:r>
            <a:r>
              <a:rPr dirty="0" sz="1200" spc="7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very </a:t>
            </a:r>
            <a:r>
              <a:rPr dirty="0" sz="1200" spc="-5">
                <a:latin typeface="Times New Roman"/>
                <a:cs typeface="Times New Roman"/>
              </a:rPr>
              <a:t>small, therefore </a:t>
            </a:r>
            <a:r>
              <a:rPr dirty="0" sz="1200">
                <a:latin typeface="Times New Roman"/>
                <a:cs typeface="Times New Roman"/>
              </a:rPr>
              <a:t>it is possible to </a:t>
            </a:r>
            <a:r>
              <a:rPr dirty="0" sz="1200" spc="-5">
                <a:latin typeface="Times New Roman"/>
                <a:cs typeface="Times New Roman"/>
              </a:rPr>
              <a:t>ignore </a:t>
            </a:r>
            <a:r>
              <a:rPr dirty="0" sz="1200">
                <a:latin typeface="Times New Roman"/>
                <a:cs typeface="Times New Roman"/>
              </a:rPr>
              <a:t>the last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equation </a:t>
            </a:r>
            <a:r>
              <a:rPr dirty="0" sz="1200" spc="-5">
                <a:latin typeface="Times New Roman"/>
                <a:cs typeface="Times New Roman"/>
              </a:rPr>
              <a:t>resulting </a:t>
            </a:r>
            <a:r>
              <a:rPr dirty="0" sz="1200">
                <a:latin typeface="Times New Roman"/>
                <a:cs typeface="Times New Roman"/>
              </a:rPr>
              <a:t>in Equation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5.1: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098040">
              <a:lnSpc>
                <a:spcPct val="100000"/>
              </a:lnSpc>
              <a:spcBef>
                <a:spcPts val="1075"/>
              </a:spcBef>
            </a:pPr>
            <a:r>
              <a:rPr dirty="0" sz="1200" spc="390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4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390">
                <a:latin typeface="Cambria Math"/>
                <a:cs typeface="Cambria Math"/>
              </a:rPr>
              <a:t> </a:t>
            </a:r>
            <a:r>
              <a:rPr dirty="0" baseline="-16339" sz="1275" spc="51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7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  </a:t>
            </a:r>
            <a:r>
              <a:rPr dirty="0" sz="1200" spc="390">
                <a:latin typeface="Cambria Math"/>
                <a:cs typeface="Cambria Math"/>
              </a:rPr>
              <a:t> </a:t>
            </a:r>
            <a:r>
              <a:rPr dirty="0" baseline="-16339" sz="1275" spc="390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0292" y="3133978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3304666"/>
            <a:ext cx="5629910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According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position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datum,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values </a:t>
            </a:r>
            <a:r>
              <a:rPr dirty="0" sz="1200" spc="5">
                <a:latin typeface="Times New Roman"/>
                <a:cs typeface="Times New Roman"/>
              </a:rPr>
              <a:t>of       </a:t>
            </a:r>
            <a:r>
              <a:rPr dirty="0" sz="1200">
                <a:latin typeface="Times New Roman"/>
                <a:cs typeface="Times New Roman"/>
              </a:rPr>
              <a:t>and       </a:t>
            </a:r>
            <a:r>
              <a:rPr dirty="0" sz="1200">
                <a:latin typeface="Times New Roman"/>
                <a:cs typeface="Times New Roman"/>
              </a:rPr>
              <a:t>could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positive or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negative.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6245224"/>
            <a:ext cx="5052060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Figure 5.1 </a:t>
            </a:r>
            <a:r>
              <a:rPr dirty="0" sz="1100" spc="-5" b="1">
                <a:latin typeface="Times New Roman"/>
                <a:cs typeface="Times New Roman"/>
              </a:rPr>
              <a:t>Hydraulic heads </a:t>
            </a:r>
            <a:r>
              <a:rPr dirty="0" sz="1100" spc="-5">
                <a:latin typeface="Times New Roman"/>
                <a:cs typeface="Times New Roman"/>
              </a:rPr>
              <a:t>(Water </a:t>
            </a:r>
            <a:r>
              <a:rPr dirty="0" sz="1100">
                <a:latin typeface="Times New Roman"/>
                <a:cs typeface="Times New Roman"/>
              </a:rPr>
              <a:t>flow </a:t>
            </a:r>
            <a:r>
              <a:rPr dirty="0" sz="1100" spc="-5">
                <a:latin typeface="Times New Roman"/>
                <a:cs typeface="Times New Roman"/>
              </a:rPr>
              <a:t>through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pipe)</a:t>
            </a:r>
            <a:endParaRPr sz="1100">
              <a:latin typeface="Times New Roman"/>
              <a:cs typeface="Times New Roman"/>
            </a:endParaRPr>
          </a:p>
          <a:p>
            <a:pPr marL="1288415">
              <a:lnSpc>
                <a:spcPct val="100000"/>
              </a:lnSpc>
              <a:spcBef>
                <a:spcPts val="944"/>
              </a:spcBef>
            </a:pPr>
            <a:r>
              <a:rPr dirty="0" sz="1400" b="1">
                <a:latin typeface="Times New Roman"/>
                <a:cs typeface="Times New Roman"/>
              </a:rPr>
              <a:t>Heads </a:t>
            </a:r>
            <a:r>
              <a:rPr dirty="0" sz="1400" spc="-5" b="1">
                <a:latin typeface="Times New Roman"/>
                <a:cs typeface="Times New Roman"/>
              </a:rPr>
              <a:t>h</a:t>
            </a:r>
            <a:r>
              <a:rPr dirty="0" baseline="-12345" sz="1350" spc="-7" b="1">
                <a:latin typeface="Times New Roman"/>
                <a:cs typeface="Times New Roman"/>
              </a:rPr>
              <a:t>z</a:t>
            </a:r>
            <a:r>
              <a:rPr dirty="0" sz="1400" spc="-5" b="1">
                <a:latin typeface="Times New Roman"/>
                <a:cs typeface="Times New Roman"/>
              </a:rPr>
              <a:t>, h</a:t>
            </a:r>
            <a:r>
              <a:rPr dirty="0" baseline="-12345" sz="1350" spc="-7" b="1">
                <a:latin typeface="Times New Roman"/>
                <a:cs typeface="Times New Roman"/>
              </a:rPr>
              <a:t>p </a:t>
            </a:r>
            <a:r>
              <a:rPr dirty="0" sz="1400" b="1">
                <a:latin typeface="Times New Roman"/>
                <a:cs typeface="Times New Roman"/>
              </a:rPr>
              <a:t>and h</a:t>
            </a:r>
            <a:r>
              <a:rPr dirty="0" baseline="-12345" sz="1350" b="1">
                <a:latin typeface="Times New Roman"/>
                <a:cs typeface="Times New Roman"/>
              </a:rPr>
              <a:t>t </a:t>
            </a:r>
            <a:r>
              <a:rPr dirty="0" sz="1400" b="1">
                <a:latin typeface="Times New Roman"/>
                <a:cs typeface="Times New Roman"/>
              </a:rPr>
              <a:t>at </a:t>
            </a:r>
            <a:r>
              <a:rPr dirty="0" sz="1400" spc="-5" b="1">
                <a:latin typeface="Times New Roman"/>
                <a:cs typeface="Times New Roman"/>
              </a:rPr>
              <a:t>various points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Figure</a:t>
            </a:r>
            <a:r>
              <a:rPr dirty="0" sz="1400" spc="1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5.1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8182102"/>
            <a:ext cx="4676140" cy="408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 i="1">
                <a:latin typeface="Times New Roman"/>
                <a:cs typeface="Times New Roman"/>
              </a:rPr>
              <a:t>h</a:t>
            </a:r>
            <a:r>
              <a:rPr dirty="0" baseline="-6944" sz="1800" spc="-7" b="1" i="1">
                <a:latin typeface="Times New Roman"/>
                <a:cs typeface="Times New Roman"/>
              </a:rPr>
              <a:t>z</a:t>
            </a:r>
            <a:r>
              <a:rPr dirty="0" sz="1200" spc="-5" b="1" i="1">
                <a:latin typeface="Times New Roman"/>
                <a:cs typeface="Times New Roman"/>
              </a:rPr>
              <a:t>:elevation </a:t>
            </a:r>
            <a:r>
              <a:rPr dirty="0" sz="1200" b="1">
                <a:latin typeface="Times New Roman"/>
                <a:cs typeface="Times New Roman"/>
              </a:rPr>
              <a:t>head is a </a:t>
            </a:r>
            <a:r>
              <a:rPr dirty="0" baseline="2314" sz="1800">
                <a:latin typeface="Times New Roman"/>
                <a:cs typeface="Times New Roman"/>
              </a:rPr>
              <a:t>distance from a point to</a:t>
            </a:r>
            <a:r>
              <a:rPr dirty="0" baseline="2314" sz="1800" spc="-187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datum</a:t>
            </a:r>
            <a:endParaRPr baseline="2314"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215"/>
              </a:spcBef>
              <a:tabLst>
                <a:tab pos="2789555" algn="l"/>
              </a:tabLst>
            </a:pPr>
            <a:r>
              <a:rPr dirty="0" sz="1200" spc="-5">
                <a:latin typeface="Times New Roman"/>
                <a:cs typeface="Times New Roman"/>
              </a:rPr>
              <a:t>(+) </a:t>
            </a:r>
            <a:r>
              <a:rPr dirty="0" sz="1200">
                <a:latin typeface="Times New Roman"/>
                <a:cs typeface="Times New Roman"/>
              </a:rPr>
              <a:t>if the point up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datum,	(-) </a:t>
            </a:r>
            <a:r>
              <a:rPr dirty="0" sz="1200" spc="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point </a:t>
            </a:r>
            <a:r>
              <a:rPr dirty="0" sz="1200" spc="-5">
                <a:latin typeface="Times New Roman"/>
                <a:cs typeface="Times New Roman"/>
              </a:rPr>
              <a:t>down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datum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8550909"/>
            <a:ext cx="3672840" cy="207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 i="1">
                <a:latin typeface="Times New Roman"/>
                <a:cs typeface="Times New Roman"/>
              </a:rPr>
              <a:t>h</a:t>
            </a:r>
            <a:r>
              <a:rPr dirty="0" baseline="-10416" sz="1200" b="1" i="1">
                <a:latin typeface="Times New Roman"/>
                <a:cs typeface="Times New Roman"/>
              </a:rPr>
              <a:t>p</a:t>
            </a:r>
            <a:r>
              <a:rPr dirty="0" sz="1200" b="1" i="1">
                <a:latin typeface="Times New Roman"/>
                <a:cs typeface="Times New Roman"/>
              </a:rPr>
              <a:t>: pressure head is a </a:t>
            </a:r>
            <a:r>
              <a:rPr dirty="0" baseline="2314" sz="1800">
                <a:latin typeface="Times New Roman"/>
                <a:cs typeface="Times New Roman"/>
              </a:rPr>
              <a:t>distance from a point to Water</a:t>
            </a:r>
            <a:r>
              <a:rPr dirty="0" baseline="2314" sz="1800" spc="-112">
                <a:latin typeface="Times New Roman"/>
                <a:cs typeface="Times New Roman"/>
              </a:rPr>
              <a:t> </a:t>
            </a:r>
            <a:r>
              <a:rPr dirty="0" baseline="2314" sz="1800" spc="-7">
                <a:latin typeface="Times New Roman"/>
                <a:cs typeface="Times New Roman"/>
              </a:rPr>
              <a:t>Level</a:t>
            </a:r>
            <a:endParaRPr baseline="2314"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2232" y="8701785"/>
            <a:ext cx="348742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(+)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down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W.L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(-)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point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the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W. 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8904731"/>
            <a:ext cx="6325235" cy="812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 i="1">
                <a:latin typeface="Times New Roman"/>
                <a:cs typeface="Times New Roman"/>
              </a:rPr>
              <a:t>h</a:t>
            </a:r>
            <a:r>
              <a:rPr dirty="0" baseline="-10416" sz="1200" b="1" i="1">
                <a:latin typeface="Times New Roman"/>
                <a:cs typeface="Times New Roman"/>
              </a:rPr>
              <a:t>t</a:t>
            </a:r>
            <a:r>
              <a:rPr dirty="0" sz="1200" b="1" i="1">
                <a:latin typeface="Times New Roman"/>
                <a:cs typeface="Times New Roman"/>
              </a:rPr>
              <a:t>: total </a:t>
            </a:r>
            <a:r>
              <a:rPr dirty="0" sz="1200" spc="5" b="1" i="1">
                <a:latin typeface="Times New Roman"/>
                <a:cs typeface="Times New Roman"/>
              </a:rPr>
              <a:t>head </a:t>
            </a:r>
            <a:r>
              <a:rPr dirty="0" sz="1200" spc="310" b="1" i="1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h</a:t>
            </a:r>
            <a:r>
              <a:rPr dirty="0" baseline="-6944" sz="1200">
                <a:latin typeface="Times New Roman"/>
                <a:cs typeface="Times New Roman"/>
              </a:rPr>
              <a:t>t </a:t>
            </a:r>
            <a:r>
              <a:rPr dirty="0" baseline="2314" sz="1800" spc="7">
                <a:latin typeface="Times New Roman"/>
                <a:cs typeface="Times New Roman"/>
              </a:rPr>
              <a:t>may be </a:t>
            </a:r>
            <a:r>
              <a:rPr dirty="0" baseline="2314" sz="1800">
                <a:latin typeface="Times New Roman"/>
                <a:cs typeface="Times New Roman"/>
              </a:rPr>
              <a:t>+ </a:t>
            </a:r>
            <a:r>
              <a:rPr dirty="0" baseline="2314" sz="1800" spc="7">
                <a:latin typeface="Times New Roman"/>
                <a:cs typeface="Times New Roman"/>
              </a:rPr>
              <a:t>or</a:t>
            </a:r>
            <a:r>
              <a:rPr dirty="0" baseline="2314" sz="1800" spc="104">
                <a:latin typeface="Times New Roman"/>
                <a:cs typeface="Times New Roman"/>
              </a:rPr>
              <a:t> </a:t>
            </a:r>
            <a:r>
              <a:rPr dirty="0" baseline="2314" sz="1800">
                <a:latin typeface="Times New Roman"/>
                <a:cs typeface="Times New Roman"/>
              </a:rPr>
              <a:t>-.</a:t>
            </a:r>
            <a:endParaRPr baseline="2314"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Head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energy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loss.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When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water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flows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in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soils,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it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through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many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small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passages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46911" y="3635247"/>
            <a:ext cx="4808855" cy="24954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88377" y="6790816"/>
            <a:ext cx="5762244" cy="1350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21179" y="7063231"/>
            <a:ext cx="4001770" cy="0"/>
          </a:xfrm>
          <a:custGeom>
            <a:avLst/>
            <a:gdLst/>
            <a:ahLst/>
            <a:cxnLst/>
            <a:rect l="l" t="t" r="r" b="b"/>
            <a:pathLst>
              <a:path w="4001770" h="0">
                <a:moveTo>
                  <a:pt x="0" y="0"/>
                </a:moveTo>
                <a:lnTo>
                  <a:pt x="40017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66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09015"/>
            <a:ext cx="6322060" cy="820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void sections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soils,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illustrated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Figure 5.2. This creates frictional resistance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 surfaces of  particles. Flow energy is transmitted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frictional resistance on particle surfaces and then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lost  in heat generation, although 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be </a:t>
            </a:r>
            <a:r>
              <a:rPr dirty="0" sz="1200" spc="5">
                <a:latin typeface="Times New Roman"/>
                <a:cs typeface="Times New Roman"/>
              </a:rPr>
              <a:t>easy </a:t>
            </a:r>
            <a:r>
              <a:rPr dirty="0" sz="1200">
                <a:latin typeface="Times New Roman"/>
                <a:cs typeface="Times New Roman"/>
              </a:rPr>
              <a:t>to measure the temperature rise </a:t>
            </a:r>
            <a:r>
              <a:rPr dirty="0" sz="1200" spc="5">
                <a:latin typeface="Times New Roman"/>
                <a:cs typeface="Times New Roman"/>
              </a:rPr>
              <a:t>due to </a:t>
            </a:r>
            <a:r>
              <a:rPr dirty="0" sz="1200">
                <a:latin typeface="Times New Roman"/>
                <a:cs typeface="Times New Roman"/>
              </a:rPr>
              <a:t>this energy  transfer.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718178"/>
            <a:ext cx="6263005" cy="2275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Figure 5.2 </a:t>
            </a:r>
            <a:r>
              <a:rPr dirty="0" sz="1100" spc="-5" b="1">
                <a:latin typeface="Times New Roman"/>
                <a:cs typeface="Times New Roman"/>
              </a:rPr>
              <a:t>Frictional energy loss around particles due </a:t>
            </a:r>
            <a:r>
              <a:rPr dirty="0" sz="1100" b="1">
                <a:latin typeface="Times New Roman"/>
                <a:cs typeface="Times New Roman"/>
              </a:rPr>
              <a:t>to water</a:t>
            </a:r>
            <a:r>
              <a:rPr dirty="0" sz="1100" spc="4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flow.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0000"/>
                </a:solidFill>
                <a:latin typeface="Bodoni MT"/>
                <a:cs typeface="Bodoni MT"/>
              </a:rPr>
              <a:t>Darcy’s law</a:t>
            </a:r>
            <a:r>
              <a:rPr dirty="0" sz="1200">
                <a:latin typeface="Times New Roman"/>
                <a:cs typeface="Times New Roman"/>
              </a:rPr>
              <a:t>: the velocity of </a:t>
            </a:r>
            <a:r>
              <a:rPr dirty="0" sz="1200" spc="-5">
                <a:latin typeface="Times New Roman"/>
                <a:cs typeface="Times New Roman"/>
              </a:rPr>
              <a:t>flow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through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proportional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hydraulic gradient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(i).</a:t>
            </a:r>
            <a:endParaRPr sz="1200">
              <a:latin typeface="Times New Roman"/>
              <a:cs typeface="Times New Roman"/>
            </a:endParaRPr>
          </a:p>
          <a:p>
            <a:pPr algn="ctr" marL="19050">
              <a:lnSpc>
                <a:spcPct val="100000"/>
              </a:lnSpc>
              <a:spcBef>
                <a:spcPts val="1265"/>
              </a:spcBef>
              <a:tabLst>
                <a:tab pos="1717039" algn="l"/>
              </a:tabLst>
            </a:pPr>
            <a:r>
              <a:rPr dirty="0" sz="1200" spc="385">
                <a:latin typeface="Cambria Math"/>
                <a:cs typeface="Cambria Math"/>
              </a:rPr>
              <a:t> </a:t>
            </a:r>
            <a:r>
              <a:rPr dirty="0" sz="1200" spc="10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sz="1200" spc="254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algn="ctr" marL="19050">
              <a:lnSpc>
                <a:spcPct val="100000"/>
              </a:lnSpc>
              <a:spcBef>
                <a:spcPts val="960"/>
              </a:spcBef>
              <a:tabLst>
                <a:tab pos="1680210" algn="l"/>
              </a:tabLst>
            </a:pPr>
            <a:r>
              <a:rPr dirty="0" sz="1200" spc="380">
                <a:latin typeface="Cambria Math"/>
                <a:cs typeface="Cambria Math"/>
              </a:rPr>
              <a:t> </a:t>
            </a:r>
            <a:r>
              <a:rPr dirty="0" sz="1200" spc="9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-20">
                <a:latin typeface="Cambria Math"/>
                <a:cs typeface="Cambria Math"/>
              </a:rPr>
              <a:t> </a:t>
            </a:r>
            <a:r>
              <a:rPr dirty="0" sz="1200" spc="-70">
                <a:latin typeface="Cambria Math"/>
                <a:cs typeface="Cambria Math"/>
              </a:rPr>
              <a:t> </a:t>
            </a:r>
            <a:r>
              <a:rPr dirty="0" sz="1200" spc="49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335">
                <a:latin typeface="Cambria Math"/>
                <a:cs typeface="Cambria Math"/>
              </a:rPr>
              <a:t>  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410"/>
              </a:lnSpc>
              <a:spcBef>
                <a:spcPts val="925"/>
              </a:spcBef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 b="1" i="1">
                <a:latin typeface="Times New Roman"/>
                <a:cs typeface="Times New Roman"/>
              </a:rPr>
              <a:t>q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rate </a:t>
            </a:r>
            <a:r>
              <a:rPr dirty="0" sz="1200">
                <a:latin typeface="Times New Roman"/>
                <a:cs typeface="Times New Roman"/>
              </a:rPr>
              <a:t>of flow of </a:t>
            </a:r>
            <a:r>
              <a:rPr dirty="0" sz="1200" spc="-5">
                <a:latin typeface="Times New Roman"/>
                <a:cs typeface="Times New Roman"/>
              </a:rPr>
              <a:t>water (i.e. discharge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in, for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volume/time),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dirty="0" sz="1200" b="1" i="1">
                <a:latin typeface="Times New Roman"/>
                <a:cs typeface="Times New Roman"/>
              </a:rPr>
              <a:t>k  </a:t>
            </a:r>
            <a:r>
              <a:rPr dirty="0" sz="1200">
                <a:latin typeface="Times New Roman"/>
                <a:cs typeface="Times New Roman"/>
              </a:rPr>
              <a:t>is  </a:t>
            </a:r>
            <a:r>
              <a:rPr dirty="0" sz="1200" spc="-5">
                <a:latin typeface="Times New Roman"/>
                <a:cs typeface="Times New Roman"/>
              </a:rPr>
              <a:t>coefficient  </a:t>
            </a:r>
            <a:r>
              <a:rPr dirty="0" sz="1200">
                <a:latin typeface="Times New Roman"/>
                <a:cs typeface="Times New Roman"/>
              </a:rPr>
              <a:t>of  permeability  of  a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soil,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ts val="1470"/>
              </a:lnSpc>
              <a:spcBef>
                <a:spcPts val="45"/>
              </a:spcBef>
            </a:pPr>
            <a:r>
              <a:rPr dirty="0" sz="1200" b="1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hydraulic gradient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50">
                <a:latin typeface="Symbol"/>
                <a:cs typeface="Symbol"/>
              </a:rPr>
              <a:t></a:t>
            </a:r>
            <a:r>
              <a:rPr dirty="0" sz="1200" i="1">
                <a:latin typeface="Times New Roman"/>
                <a:cs typeface="Times New Roman"/>
              </a:rPr>
              <a:t>h/L,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60"/>
              </a:lnSpc>
            </a:pPr>
            <a:r>
              <a:rPr dirty="0" sz="1250">
                <a:latin typeface="Symbol"/>
                <a:cs typeface="Symbol"/>
              </a:rPr>
              <a:t></a:t>
            </a:r>
            <a:r>
              <a:rPr dirty="0" sz="1200" i="1">
                <a:latin typeface="Times New Roman"/>
                <a:cs typeface="Times New Roman"/>
              </a:rPr>
              <a:t>h  </a:t>
            </a:r>
            <a:r>
              <a:rPr dirty="0" sz="1200">
                <a:latin typeface="Times New Roman"/>
                <a:cs typeface="Times New Roman"/>
              </a:rPr>
              <a:t>is  loss  in  </a:t>
            </a:r>
            <a:r>
              <a:rPr dirty="0" sz="1200" spc="-5">
                <a:latin typeface="Times New Roman"/>
                <a:cs typeface="Times New Roman"/>
              </a:rPr>
              <a:t>total  head (</a:t>
            </a:r>
            <a:r>
              <a:rPr dirty="0" sz="1200" spc="-5" i="1">
                <a:latin typeface="Times New Roman"/>
                <a:cs typeface="Times New Roman"/>
              </a:rPr>
              <a:t>h</a:t>
            </a:r>
            <a:r>
              <a:rPr dirty="0" baseline="-10416" sz="1200" spc="-7" i="1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) (difference  </a:t>
            </a:r>
            <a:r>
              <a:rPr dirty="0" sz="1200">
                <a:latin typeface="Times New Roman"/>
                <a:cs typeface="Times New Roman"/>
              </a:rPr>
              <a:t>in  total </a:t>
            </a:r>
            <a:r>
              <a:rPr dirty="0" sz="1200" spc="-5">
                <a:latin typeface="Times New Roman"/>
                <a:cs typeface="Times New Roman"/>
              </a:rPr>
              <a:t>head (i.e. </a:t>
            </a:r>
            <a:r>
              <a:rPr dirty="0" sz="1200" i="1">
                <a:latin typeface="Times New Roman"/>
                <a:cs typeface="Times New Roman"/>
              </a:rPr>
              <a:t>h</a:t>
            </a:r>
            <a:r>
              <a:rPr dirty="0" baseline="-10416" sz="1200" i="1">
                <a:latin typeface="Times New Roman"/>
                <a:cs typeface="Times New Roman"/>
              </a:rPr>
              <a:t>A  </a:t>
            </a:r>
            <a:r>
              <a:rPr dirty="0" sz="1200" i="1">
                <a:latin typeface="Times New Roman"/>
                <a:cs typeface="Times New Roman"/>
              </a:rPr>
              <a:t>– h</a:t>
            </a:r>
            <a:r>
              <a:rPr dirty="0" baseline="-10416" sz="1200" i="1">
                <a:latin typeface="Times New Roman"/>
                <a:cs typeface="Times New Roman"/>
              </a:rPr>
              <a:t>B 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see Figure 5.3))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30"/>
              </a:lnSpc>
            </a:pPr>
            <a:r>
              <a:rPr dirty="0" sz="1200" i="1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5">
                <a:latin typeface="Times New Roman"/>
                <a:cs typeface="Times New Roman"/>
              </a:rPr>
              <a:t>length between </a:t>
            </a:r>
            <a:r>
              <a:rPr dirty="0" sz="1200">
                <a:latin typeface="Times New Roman"/>
                <a:cs typeface="Times New Roman"/>
              </a:rPr>
              <a:t>points A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B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mass </a:t>
            </a:r>
            <a:r>
              <a:rPr dirty="0" sz="1200" spc="-5">
                <a:latin typeface="Times New Roman"/>
                <a:cs typeface="Times New Roman"/>
              </a:rPr>
              <a:t>(see Figure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5.3).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8664193"/>
            <a:ext cx="6329045" cy="916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Figure 5.3 </a:t>
            </a:r>
            <a:r>
              <a:rPr dirty="0" sz="1100" spc="-5" b="1">
                <a:latin typeface="Times New Roman"/>
                <a:cs typeface="Times New Roman"/>
              </a:rPr>
              <a:t>Pressure, elevation </a:t>
            </a:r>
            <a:r>
              <a:rPr dirty="0" sz="1100" b="1">
                <a:latin typeface="Times New Roman"/>
                <a:cs typeface="Times New Roman"/>
              </a:rPr>
              <a:t>and </a:t>
            </a:r>
            <a:r>
              <a:rPr dirty="0" sz="1100" spc="-5" b="1">
                <a:latin typeface="Times New Roman"/>
                <a:cs typeface="Times New Roman"/>
              </a:rPr>
              <a:t>total </a:t>
            </a:r>
            <a:r>
              <a:rPr dirty="0" sz="1100" b="1">
                <a:latin typeface="Times New Roman"/>
                <a:cs typeface="Times New Roman"/>
              </a:rPr>
              <a:t>heads for </a:t>
            </a:r>
            <a:r>
              <a:rPr dirty="0" sz="1100" spc="-5" b="1">
                <a:latin typeface="Times New Roman"/>
                <a:cs typeface="Times New Roman"/>
              </a:rPr>
              <a:t>flow </a:t>
            </a:r>
            <a:r>
              <a:rPr dirty="0" sz="1100" spc="-10" b="1">
                <a:latin typeface="Times New Roman"/>
                <a:cs typeface="Times New Roman"/>
              </a:rPr>
              <a:t>of </a:t>
            </a:r>
            <a:r>
              <a:rPr dirty="0" sz="1100" b="1">
                <a:latin typeface="Times New Roman"/>
                <a:cs typeface="Times New Roman"/>
              </a:rPr>
              <a:t>water through a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soil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4273" sz="1950" spc="-7" b="1">
                <a:solidFill>
                  <a:srgbClr val="4F81BC"/>
                </a:solidFill>
                <a:latin typeface="Cambria"/>
                <a:cs typeface="Cambria"/>
              </a:rPr>
              <a:t>5.3 Seepage velocity</a:t>
            </a:r>
            <a:r>
              <a:rPr dirty="0" baseline="4273" sz="1950" spc="-6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baseline="4273" sz="1950" spc="-7" b="1" i="1">
                <a:solidFill>
                  <a:srgbClr val="4F81BC"/>
                </a:solidFill>
                <a:latin typeface="Cambria"/>
                <a:cs typeface="Cambria"/>
              </a:rPr>
              <a:t>v</a:t>
            </a:r>
            <a:r>
              <a:rPr dirty="0" sz="850" spc="-5" b="1" i="1">
                <a:solidFill>
                  <a:srgbClr val="4F81BC"/>
                </a:solidFill>
                <a:latin typeface="Cambria"/>
                <a:cs typeface="Cambria"/>
              </a:rPr>
              <a:t>s</a:t>
            </a:r>
            <a:endParaRPr sz="850">
              <a:latin typeface="Cambria"/>
              <a:cs typeface="Cambria"/>
            </a:endParaRPr>
          </a:p>
          <a:p>
            <a:pPr marL="12700" marR="5080">
              <a:lnSpc>
                <a:spcPts val="1430"/>
              </a:lnSpc>
              <a:spcBef>
                <a:spcPts val="8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seepage </a:t>
            </a:r>
            <a:r>
              <a:rPr dirty="0" sz="1200" spc="5">
                <a:latin typeface="Times New Roman"/>
                <a:cs typeface="Times New Roman"/>
              </a:rPr>
              <a:t>velocity 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baseline="-10416" sz="1200" spc="-7" i="1">
                <a:latin typeface="Times New Roman"/>
                <a:cs typeface="Times New Roman"/>
              </a:rPr>
              <a:t>s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 spc="15">
                <a:latin typeface="Times New Roman"/>
                <a:cs typeface="Times New Roman"/>
              </a:rPr>
              <a:t>velocity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 spc="15">
                <a:latin typeface="Times New Roman"/>
                <a:cs typeface="Times New Roman"/>
              </a:rPr>
              <a:t>flowing </a:t>
            </a:r>
            <a:r>
              <a:rPr dirty="0" sz="1200" spc="5">
                <a:latin typeface="Times New Roman"/>
                <a:cs typeface="Times New Roman"/>
              </a:rPr>
              <a:t>through </a:t>
            </a:r>
            <a:r>
              <a:rPr dirty="0" sz="1200" spc="-5">
                <a:latin typeface="Times New Roman"/>
                <a:cs typeface="Times New Roman"/>
              </a:rPr>
              <a:t>pores. </a:t>
            </a:r>
            <a:r>
              <a:rPr dirty="0" sz="1200" spc="-3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estimated 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dividing  the  flow  rate  </a:t>
            </a:r>
            <a:r>
              <a:rPr dirty="0" sz="1200" i="1">
                <a:latin typeface="Times New Roman"/>
                <a:cs typeface="Times New Roman"/>
              </a:rPr>
              <a:t>q </a:t>
            </a:r>
            <a:r>
              <a:rPr dirty="0" sz="1200" spc="15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average  area  </a:t>
            </a:r>
            <a:r>
              <a:rPr dirty="0" sz="1200">
                <a:latin typeface="Times New Roman"/>
                <a:cs typeface="Times New Roman"/>
              </a:rPr>
              <a:t>of  voids   </a:t>
            </a:r>
            <a:r>
              <a:rPr dirty="0" sz="1200" spc="-5" i="1">
                <a:latin typeface="Times New Roman"/>
                <a:cs typeface="Times New Roman"/>
              </a:rPr>
              <a:t>A</a:t>
            </a:r>
            <a:r>
              <a:rPr dirty="0" baseline="-10416" sz="1200" spc="-7" i="1">
                <a:latin typeface="Times New Roman"/>
                <a:cs typeface="Times New Roman"/>
              </a:rPr>
              <a:t>v    </a:t>
            </a:r>
            <a:r>
              <a:rPr dirty="0" sz="1200">
                <a:latin typeface="Times New Roman"/>
                <a:cs typeface="Times New Roman"/>
              </a:rPr>
              <a:t>on  a  </a:t>
            </a:r>
            <a:r>
              <a:rPr dirty="0" sz="1200" spc="-5">
                <a:latin typeface="Times New Roman"/>
                <a:cs typeface="Times New Roman"/>
              </a:rPr>
              <a:t>cross  section normal </a:t>
            </a:r>
            <a:r>
              <a:rPr dirty="0" sz="1200">
                <a:latin typeface="Times New Roman"/>
                <a:cs typeface="Times New Roman"/>
              </a:rPr>
              <a:t>to   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0090" y="1373123"/>
            <a:ext cx="5943600" cy="23285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20976" y="5991605"/>
            <a:ext cx="3298190" cy="2642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627" y="9550230"/>
            <a:ext cx="2089150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direction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flow (see </a:t>
            </a:r>
            <a:r>
              <a:rPr dirty="0" sz="1200">
                <a:latin typeface="Times New Roman"/>
                <a:cs typeface="Times New Roman"/>
              </a:rPr>
              <a:t>Figure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5.4):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67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1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2023-05-31T11:27:27Z</dcterms:created>
  <dcterms:modified xsi:type="dcterms:W3CDTF">2023-05-31T11:27:27Z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</Properties>
</file>