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7569200" cy="10699750"/>
  <p:notesSz cx="75692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1509" y="9799319"/>
            <a:ext cx="6086475" cy="0"/>
          </a:xfrm>
          <a:custGeom>
            <a:avLst/>
            <a:gdLst/>
            <a:ahLst/>
            <a:cxnLst/>
            <a:rect l="l" t="t" r="r" b="b"/>
            <a:pathLst>
              <a:path w="6086475" h="0">
                <a:moveTo>
                  <a:pt x="0" y="0"/>
                </a:moveTo>
                <a:lnTo>
                  <a:pt x="6086474" y="0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990"/>
            <a:ext cx="681228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35000" y="9917848"/>
            <a:ext cx="451040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58280" y="9872546"/>
            <a:ext cx="206375" cy="18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2.xml"/><Relationship Id="rId4" Type="http://schemas.openxmlformats.org/officeDocument/2006/relationships/slide" Target="slide3.xml"/><Relationship Id="rId5" Type="http://schemas.openxmlformats.org/officeDocument/2006/relationships/slide" Target="slide5.xml"/><Relationship Id="rId6" Type="http://schemas.openxmlformats.org/officeDocument/2006/relationships/slide" Target="slide6.xml"/><Relationship Id="rId7" Type="http://schemas.openxmlformats.org/officeDocument/2006/relationships/slide" Target="slide7.xml"/><Relationship Id="rId8" Type="http://schemas.openxmlformats.org/officeDocument/2006/relationships/slide" Target="slide9.xml"/><Relationship Id="rId9" Type="http://schemas.openxmlformats.org/officeDocument/2006/relationships/slide" Target="slide10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Relationship Id="rId3" Type="http://schemas.openxmlformats.org/officeDocument/2006/relationships/image" Target="../media/image10.jpg"/><Relationship Id="rId4" Type="http://schemas.openxmlformats.org/officeDocument/2006/relationships/image" Target="../media/image1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Relationship Id="rId4" Type="http://schemas.openxmlformats.org/officeDocument/2006/relationships/image" Target="../media/image20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729995"/>
            <a:ext cx="4808220" cy="1060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C00000"/>
                </a:solidFill>
                <a:latin typeface="BankGothic Md BT"/>
                <a:cs typeface="BankGothic Md BT"/>
              </a:rPr>
              <a:t>Chapter</a:t>
            </a:r>
            <a:r>
              <a:rPr dirty="0" sz="2400" spc="-90">
                <a:solidFill>
                  <a:srgbClr val="C00000"/>
                </a:solidFill>
                <a:latin typeface="BankGothic Md BT"/>
                <a:cs typeface="BankGothic Md BT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BankGothic Md BT"/>
                <a:cs typeface="BankGothic Md BT"/>
              </a:rPr>
              <a:t>Six</a:t>
            </a:r>
            <a:endParaRPr sz="2400">
              <a:latin typeface="BankGothic Md BT"/>
              <a:cs typeface="BankGothic Md B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solidFill>
                  <a:srgbClr val="C00000"/>
                </a:solidFill>
                <a:latin typeface="BankGothic Md BT"/>
                <a:cs typeface="BankGothic Md BT"/>
              </a:rPr>
              <a:t>6 </a:t>
            </a:r>
            <a:r>
              <a:rPr dirty="0" sz="2400" spc="-5">
                <a:solidFill>
                  <a:srgbClr val="C00000"/>
                </a:solidFill>
                <a:latin typeface="BankGothic Md BT"/>
                <a:cs typeface="BankGothic Md BT"/>
              </a:rPr>
              <a:t>Stress within </a:t>
            </a:r>
            <a:r>
              <a:rPr dirty="0" sz="2400">
                <a:solidFill>
                  <a:srgbClr val="C00000"/>
                </a:solidFill>
                <a:latin typeface="BankGothic Md BT"/>
                <a:cs typeface="BankGothic Md BT"/>
              </a:rPr>
              <a:t>a </a:t>
            </a:r>
            <a:r>
              <a:rPr dirty="0" sz="2400" spc="-5">
                <a:solidFill>
                  <a:srgbClr val="C00000"/>
                </a:solidFill>
                <a:latin typeface="BankGothic Md BT"/>
                <a:cs typeface="BankGothic Md BT"/>
              </a:rPr>
              <a:t>soil</a:t>
            </a:r>
            <a:r>
              <a:rPr dirty="0" sz="2400" spc="-75">
                <a:solidFill>
                  <a:srgbClr val="C00000"/>
                </a:solidFill>
                <a:latin typeface="BankGothic Md BT"/>
                <a:cs typeface="BankGothic Md BT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BankGothic Md BT"/>
                <a:cs typeface="BankGothic Md BT"/>
              </a:rPr>
              <a:t>mass</a:t>
            </a:r>
            <a:endParaRPr sz="2400">
              <a:latin typeface="BankGothic Md BT"/>
              <a:cs typeface="BankGothic Md B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87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5000" y="2295905"/>
            <a:ext cx="6116955" cy="7233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400" spc="-5" b="1">
                <a:solidFill>
                  <a:srgbClr val="365F91"/>
                </a:solidFill>
                <a:latin typeface="Cambria"/>
                <a:cs typeface="Cambria"/>
              </a:rPr>
              <a:t>Contents </a:t>
            </a:r>
            <a:r>
              <a:rPr dirty="0" sz="1400" b="1">
                <a:solidFill>
                  <a:srgbClr val="365F91"/>
                </a:solidFill>
                <a:latin typeface="Cambria"/>
                <a:cs typeface="Cambria"/>
              </a:rPr>
              <a:t>of </a:t>
            </a:r>
            <a:r>
              <a:rPr dirty="0" sz="1400" spc="-5" b="1">
                <a:solidFill>
                  <a:srgbClr val="365F91"/>
                </a:solidFill>
                <a:latin typeface="Cambria"/>
                <a:cs typeface="Cambria"/>
              </a:rPr>
              <a:t>chapter</a:t>
            </a:r>
            <a:r>
              <a:rPr dirty="0" sz="1400" spc="-65" b="1">
                <a:solidFill>
                  <a:srgbClr val="365F91"/>
                </a:solidFill>
                <a:latin typeface="Cambria"/>
                <a:cs typeface="Cambria"/>
              </a:rPr>
              <a:t> </a:t>
            </a:r>
            <a:r>
              <a:rPr dirty="0" sz="1400" b="1">
                <a:solidFill>
                  <a:srgbClr val="365F91"/>
                </a:solidFill>
                <a:latin typeface="Cambria"/>
                <a:cs typeface="Cambria"/>
              </a:rPr>
              <a:t>6</a:t>
            </a:r>
            <a:endParaRPr sz="1400">
              <a:latin typeface="Cambria"/>
              <a:cs typeface="Cambria"/>
            </a:endParaRPr>
          </a:p>
          <a:p>
            <a:pPr lvl="1" marL="394970" indent="-229870">
              <a:lnSpc>
                <a:spcPts val="1410"/>
              </a:lnSpc>
              <a:spcBef>
                <a:spcPts val="165"/>
              </a:spcBef>
              <a:buAutoNum type="arabicPeriod"/>
              <a:tabLst>
                <a:tab pos="395605" algn="l"/>
                <a:tab pos="5945505" algn="l"/>
              </a:tabLst>
            </a:pPr>
            <a:r>
              <a:rPr dirty="0" sz="1200" spc="-5">
                <a:latin typeface="Times New Roman"/>
                <a:cs typeface="Times New Roman"/>
                <a:hlinkClick r:id="rId2" action="ppaction://hlinksldjump"/>
              </a:rPr>
              <a:t>Introduction	</a:t>
            </a:r>
            <a:r>
              <a:rPr dirty="0" sz="1200">
                <a:latin typeface="Times New Roman"/>
                <a:cs typeface="Times New Roman"/>
                <a:hlinkClick r:id="rId2" action="ppaction://hlinksldjump"/>
              </a:rPr>
              <a:t>87</a:t>
            </a:r>
            <a:endParaRPr sz="1200">
              <a:latin typeface="Times New Roman"/>
              <a:cs typeface="Times New Roman"/>
            </a:endParaRPr>
          </a:p>
          <a:p>
            <a:pPr lvl="1" marL="393700" indent="-228600">
              <a:lnSpc>
                <a:spcPts val="1410"/>
              </a:lnSpc>
              <a:buAutoNum type="arabicPeriod"/>
              <a:tabLst>
                <a:tab pos="394335" algn="l"/>
                <a:tab pos="5945505" algn="l"/>
              </a:tabLst>
            </a:pP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Total </a:t>
            </a: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stress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and</a:t>
            </a:r>
            <a:r>
              <a:rPr dirty="0" sz="1200" spc="1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effective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stress	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88</a:t>
            </a:r>
            <a:endParaRPr sz="1200">
              <a:latin typeface="Times New Roman"/>
              <a:cs typeface="Times New Roman"/>
            </a:endParaRPr>
          </a:p>
          <a:p>
            <a:pPr lvl="2" marL="660400" indent="-342900">
              <a:lnSpc>
                <a:spcPct val="100000"/>
              </a:lnSpc>
              <a:spcBef>
                <a:spcPts val="35"/>
              </a:spcBef>
              <a:buAutoNum type="arabicPeriod"/>
              <a:tabLst>
                <a:tab pos="661035" algn="l"/>
                <a:tab pos="5945505" algn="l"/>
              </a:tabLst>
            </a:pP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Total</a:t>
            </a:r>
            <a:r>
              <a:rPr dirty="0" sz="1200" spc="5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stress</a:t>
            </a:r>
            <a:r>
              <a:rPr dirty="0" sz="1200" spc="-55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(</a:t>
            </a:r>
            <a:r>
              <a:rPr dirty="0" sz="1200">
                <a:latin typeface="Symbol"/>
                <a:cs typeface="Symbol"/>
                <a:hlinkClick r:id="rId3" action="ppaction://hlinksldjump"/>
              </a:rPr>
              <a:t>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)	88</a:t>
            </a:r>
            <a:endParaRPr sz="1200">
              <a:latin typeface="Times New Roman"/>
              <a:cs typeface="Times New Roman"/>
            </a:endParaRPr>
          </a:p>
          <a:p>
            <a:pPr lvl="2" marL="660400" indent="-342900">
              <a:lnSpc>
                <a:spcPts val="1405"/>
              </a:lnSpc>
              <a:spcBef>
                <a:spcPts val="35"/>
              </a:spcBef>
              <a:buAutoNum type="arabicPeriod"/>
              <a:tabLst>
                <a:tab pos="661035" algn="l"/>
                <a:tab pos="5945505" algn="l"/>
              </a:tabLst>
            </a:pP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Effective</a:t>
            </a:r>
            <a:r>
              <a:rPr dirty="0" sz="1200" spc="5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stress</a:t>
            </a:r>
            <a:r>
              <a:rPr dirty="0" sz="1200" spc="-1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(</a:t>
            </a:r>
            <a:r>
              <a:rPr dirty="0" sz="1200" spc="-5">
                <a:latin typeface="Symbol"/>
                <a:cs typeface="Symbol"/>
                <a:hlinkClick r:id="rId3" action="ppaction://hlinksldjump"/>
              </a:rPr>
              <a:t></a:t>
            </a: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’)	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88</a:t>
            </a:r>
            <a:endParaRPr sz="1200">
              <a:latin typeface="Times New Roman"/>
              <a:cs typeface="Times New Roman"/>
            </a:endParaRPr>
          </a:p>
          <a:p>
            <a:pPr lvl="1" marL="393700" indent="-228600">
              <a:lnSpc>
                <a:spcPts val="1375"/>
              </a:lnSpc>
              <a:buAutoNum type="arabicPeriod"/>
              <a:tabLst>
                <a:tab pos="394335" algn="l"/>
                <a:tab pos="5945505" algn="l"/>
              </a:tabLst>
            </a:pP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Effective stress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computations in</a:t>
            </a:r>
            <a:r>
              <a:rPr dirty="0" sz="1200" spc="35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soil</a:t>
            </a:r>
            <a:r>
              <a:rPr dirty="0" sz="1200" spc="5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mass	88</a:t>
            </a:r>
            <a:endParaRPr sz="1200">
              <a:latin typeface="Times New Roman"/>
              <a:cs typeface="Times New Roman"/>
            </a:endParaRPr>
          </a:p>
          <a:p>
            <a:pPr lvl="2" marL="660400" indent="-342900">
              <a:lnSpc>
                <a:spcPts val="1380"/>
              </a:lnSpc>
              <a:buAutoNum type="arabicPeriod"/>
              <a:tabLst>
                <a:tab pos="661035" algn="l"/>
                <a:tab pos="5945505" algn="l"/>
              </a:tabLst>
            </a:pP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Dry</a:t>
            </a:r>
            <a:r>
              <a:rPr dirty="0" sz="1200" spc="-25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Soil</a:t>
            </a:r>
            <a:r>
              <a:rPr dirty="0" sz="1200" spc="1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3" action="ppaction://hlinksldjump"/>
              </a:rPr>
              <a:t>Layers	</a:t>
            </a:r>
            <a:r>
              <a:rPr dirty="0" sz="1200">
                <a:latin typeface="Times New Roman"/>
                <a:cs typeface="Times New Roman"/>
                <a:hlinkClick r:id="rId3" action="ppaction://hlinksldjump"/>
              </a:rPr>
              <a:t>88</a:t>
            </a:r>
            <a:endParaRPr sz="1200">
              <a:latin typeface="Times New Roman"/>
              <a:cs typeface="Times New Roman"/>
            </a:endParaRPr>
          </a:p>
          <a:p>
            <a:pPr lvl="2" marL="660400" indent="-342900">
              <a:lnSpc>
                <a:spcPts val="1380"/>
              </a:lnSpc>
              <a:buAutoNum type="arabicPeriod"/>
              <a:tabLst>
                <a:tab pos="661035" algn="l"/>
                <a:tab pos="5945505" algn="l"/>
              </a:tabLst>
            </a:pP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Soil </a:t>
            </a:r>
            <a:r>
              <a:rPr dirty="0" sz="1200" spc="-5">
                <a:latin typeface="Times New Roman"/>
                <a:cs typeface="Times New Roman"/>
                <a:hlinkClick r:id="rId4" action="ppaction://hlinksldjump"/>
              </a:rPr>
              <a:t>Layers with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Steady Water</a:t>
            </a:r>
            <a:r>
              <a:rPr dirty="0" sz="1200" spc="-1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4" action="ppaction://hlinksldjump"/>
              </a:rPr>
              <a:t>Table	89</a:t>
            </a:r>
            <a:endParaRPr sz="1200">
              <a:latin typeface="Times New Roman"/>
              <a:cs typeface="Times New Roman"/>
            </a:endParaRPr>
          </a:p>
          <a:p>
            <a:pPr lvl="2" marL="660400" indent="-342900">
              <a:lnSpc>
                <a:spcPts val="1380"/>
              </a:lnSpc>
              <a:buAutoNum type="arabicPeriod"/>
              <a:tabLst>
                <a:tab pos="661035" algn="l"/>
                <a:tab pos="5945505" algn="l"/>
              </a:tabLst>
            </a:pP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Totally  </a:t>
            </a: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Submerged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 Soil</a:t>
            </a:r>
            <a:r>
              <a:rPr dirty="0" sz="1200" spc="5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5" action="ppaction://hlinksldjump"/>
              </a:rPr>
              <a:t>Layers	</a:t>
            </a:r>
            <a:r>
              <a:rPr dirty="0" sz="1200">
                <a:latin typeface="Times New Roman"/>
                <a:cs typeface="Times New Roman"/>
                <a:hlinkClick r:id="rId5" action="ppaction://hlinksldjump"/>
              </a:rPr>
              <a:t>91</a:t>
            </a:r>
            <a:endParaRPr sz="1200">
              <a:latin typeface="Times New Roman"/>
              <a:cs typeface="Times New Roman"/>
            </a:endParaRPr>
          </a:p>
          <a:p>
            <a:pPr lvl="1" marL="393700" indent="-228600">
              <a:lnSpc>
                <a:spcPts val="1380"/>
              </a:lnSpc>
              <a:buAutoNum type="arabicPeriod"/>
              <a:tabLst>
                <a:tab pos="394335" algn="l"/>
                <a:tab pos="5945505" algn="l"/>
              </a:tabLst>
            </a:pP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Effective stress  change 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due to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water</a:t>
            </a:r>
            <a:r>
              <a:rPr dirty="0" sz="1200" spc="85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table</a:t>
            </a:r>
            <a:r>
              <a:rPr dirty="0" sz="1200" spc="1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6" action="ppaction://hlinksldjump"/>
              </a:rPr>
              <a:t>change	</a:t>
            </a:r>
            <a:r>
              <a:rPr dirty="0" sz="1200">
                <a:latin typeface="Times New Roman"/>
                <a:cs typeface="Times New Roman"/>
                <a:hlinkClick r:id="rId6" action="ppaction://hlinksldjump"/>
              </a:rPr>
              <a:t>92</a:t>
            </a:r>
            <a:endParaRPr sz="1200">
              <a:latin typeface="Times New Roman"/>
              <a:cs typeface="Times New Roman"/>
            </a:endParaRPr>
          </a:p>
          <a:p>
            <a:pPr lvl="1" marL="393700" indent="-228600">
              <a:lnSpc>
                <a:spcPts val="1380"/>
              </a:lnSpc>
              <a:buAutoNum type="arabicPeriod"/>
              <a:tabLst>
                <a:tab pos="394335" algn="l"/>
                <a:tab pos="5945505" algn="l"/>
              </a:tabLst>
            </a:pP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Capillary 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rise </a:t>
            </a: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and</a:t>
            </a:r>
            <a:r>
              <a:rPr dirty="0" sz="1200" spc="15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effective</a:t>
            </a:r>
            <a:r>
              <a:rPr dirty="0" sz="1200" spc="1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7" action="ppaction://hlinksldjump"/>
              </a:rPr>
              <a:t>stress	</a:t>
            </a:r>
            <a:r>
              <a:rPr dirty="0" sz="1200">
                <a:latin typeface="Times New Roman"/>
                <a:cs typeface="Times New Roman"/>
                <a:hlinkClick r:id="rId7" action="ppaction://hlinksldjump"/>
              </a:rPr>
              <a:t>93</a:t>
            </a:r>
            <a:endParaRPr sz="1200">
              <a:latin typeface="Times New Roman"/>
              <a:cs typeface="Times New Roman"/>
            </a:endParaRPr>
          </a:p>
          <a:p>
            <a:pPr lvl="1" marL="393700" indent="-228600">
              <a:lnSpc>
                <a:spcPts val="1380"/>
              </a:lnSpc>
              <a:buAutoNum type="arabicPeriod"/>
              <a:tabLst>
                <a:tab pos="394335" algn="l"/>
                <a:tab pos="5945505" algn="l"/>
              </a:tabLst>
            </a:pP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Effective stress with</a:t>
            </a:r>
            <a:r>
              <a:rPr dirty="0" sz="1200" spc="4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water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8" action="ppaction://hlinksldjump"/>
              </a:rPr>
              <a:t>flow	</a:t>
            </a:r>
            <a:r>
              <a:rPr dirty="0" sz="1200">
                <a:latin typeface="Times New Roman"/>
                <a:cs typeface="Times New Roman"/>
                <a:hlinkClick r:id="rId8" action="ppaction://hlinksldjump"/>
              </a:rPr>
              <a:t>95</a:t>
            </a:r>
            <a:endParaRPr sz="1200">
              <a:latin typeface="Times New Roman"/>
              <a:cs typeface="Times New Roman"/>
            </a:endParaRPr>
          </a:p>
          <a:p>
            <a:pPr lvl="1" marL="393700" indent="-228600">
              <a:lnSpc>
                <a:spcPts val="1380"/>
              </a:lnSpc>
              <a:buAutoNum type="arabicPeriod"/>
              <a:tabLst>
                <a:tab pos="394335" algn="l"/>
                <a:tab pos="5945505" algn="l"/>
              </a:tabLst>
            </a:pPr>
            <a:r>
              <a:rPr dirty="0" sz="1200" spc="-5">
                <a:latin typeface="Times New Roman"/>
                <a:cs typeface="Times New Roman"/>
                <a:hlinkClick r:id="rId9" action="ppaction://hlinksldjump"/>
              </a:rPr>
              <a:t>Quicksand (Sand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boiling</a:t>
            </a:r>
            <a:r>
              <a:rPr dirty="0" sz="1200" spc="45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or</a:t>
            </a:r>
            <a:r>
              <a:rPr dirty="0" sz="1200" spc="15">
                <a:latin typeface="Times New Roman"/>
                <a:cs typeface="Times New Roman"/>
                <a:hlinkClick r:id="rId9" action="ppaction://hlinksldjump"/>
              </a:rPr>
              <a:t> </a:t>
            </a:r>
            <a:r>
              <a:rPr dirty="0" sz="1200" spc="-5">
                <a:latin typeface="Times New Roman"/>
                <a:cs typeface="Times New Roman"/>
                <a:hlinkClick r:id="rId9" action="ppaction://hlinksldjump"/>
              </a:rPr>
              <a:t>liquefaction)	</a:t>
            </a:r>
            <a:r>
              <a:rPr dirty="0" sz="1200">
                <a:latin typeface="Times New Roman"/>
                <a:cs typeface="Times New Roman"/>
                <a:hlinkClick r:id="rId9" action="ppaction://hlinksldjump"/>
              </a:rPr>
              <a:t>96</a:t>
            </a:r>
            <a:endParaRPr sz="1200">
              <a:latin typeface="Times New Roman"/>
              <a:cs typeface="Times New Roman"/>
            </a:endParaRPr>
          </a:p>
          <a:p>
            <a:pPr lvl="1" marL="393700" indent="-228600">
              <a:lnSpc>
                <a:spcPts val="1380"/>
              </a:lnSpc>
              <a:buAutoNum type="arabicPeriod"/>
              <a:tabLst>
                <a:tab pos="394335" algn="l"/>
                <a:tab pos="5945505" algn="l"/>
              </a:tabLst>
            </a:pPr>
            <a:r>
              <a:rPr dirty="0" sz="1200" spc="-5">
                <a:latin typeface="Times New Roman"/>
                <a:cs typeface="Times New Roman"/>
              </a:rPr>
              <a:t>Heave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clay due to </a:t>
            </a:r>
            <a:r>
              <a:rPr dirty="0" sz="1200" spc="-5">
                <a:latin typeface="Times New Roman"/>
                <a:cs typeface="Times New Roman"/>
              </a:rPr>
              <a:t>excavation	</a:t>
            </a:r>
            <a:r>
              <a:rPr dirty="0" sz="1200">
                <a:latin typeface="Times New Roman"/>
                <a:cs typeface="Times New Roman"/>
              </a:rPr>
              <a:t>98</a:t>
            </a:r>
            <a:endParaRPr sz="1200">
              <a:latin typeface="Times New Roman"/>
              <a:cs typeface="Times New Roman"/>
            </a:endParaRPr>
          </a:p>
          <a:p>
            <a:pPr lvl="2" marL="660400" indent="-342900">
              <a:lnSpc>
                <a:spcPts val="1380"/>
              </a:lnSpc>
              <a:buAutoNum type="arabicPeriod"/>
              <a:tabLst>
                <a:tab pos="661035" algn="l"/>
                <a:tab pos="5945505" algn="l"/>
              </a:tabLst>
            </a:pPr>
            <a:r>
              <a:rPr dirty="0" sz="1200">
                <a:latin typeface="Times New Roman"/>
                <a:cs typeface="Times New Roman"/>
              </a:rPr>
              <a:t>Dry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Excavation	</a:t>
            </a:r>
            <a:r>
              <a:rPr dirty="0" sz="1200">
                <a:latin typeface="Times New Roman"/>
                <a:cs typeface="Times New Roman"/>
              </a:rPr>
              <a:t>98</a:t>
            </a:r>
            <a:endParaRPr sz="1200">
              <a:latin typeface="Times New Roman"/>
              <a:cs typeface="Times New Roman"/>
            </a:endParaRPr>
          </a:p>
          <a:p>
            <a:pPr lvl="2" marL="660400" indent="-342900">
              <a:lnSpc>
                <a:spcPts val="1380"/>
              </a:lnSpc>
              <a:buAutoNum type="arabicPeriod"/>
              <a:tabLst>
                <a:tab pos="661035" algn="l"/>
                <a:tab pos="5945505" algn="l"/>
              </a:tabLst>
            </a:pPr>
            <a:r>
              <a:rPr dirty="0" sz="1200">
                <a:latin typeface="Times New Roman"/>
                <a:cs typeface="Times New Roman"/>
              </a:rPr>
              <a:t>Wet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Excavation	</a:t>
            </a:r>
            <a:r>
              <a:rPr dirty="0" sz="1200">
                <a:latin typeface="Times New Roman"/>
                <a:cs typeface="Times New Roman"/>
              </a:rPr>
              <a:t>99</a:t>
            </a:r>
            <a:endParaRPr sz="1200">
              <a:latin typeface="Times New Roman"/>
              <a:cs typeface="Times New Roman"/>
            </a:endParaRPr>
          </a:p>
          <a:p>
            <a:pPr lvl="1" marL="393700" indent="-228600">
              <a:lnSpc>
                <a:spcPts val="1380"/>
              </a:lnSpc>
              <a:buAutoNum type="arabicPeriod"/>
              <a:tabLst>
                <a:tab pos="394335" algn="l"/>
                <a:tab pos="5869305" algn="l"/>
              </a:tabLst>
            </a:pPr>
            <a:r>
              <a:rPr dirty="0" sz="1200">
                <a:latin typeface="Times New Roman"/>
                <a:cs typeface="Times New Roman"/>
              </a:rPr>
              <a:t>Summary	100</a:t>
            </a:r>
            <a:endParaRPr sz="1200">
              <a:latin typeface="Times New Roman"/>
              <a:cs typeface="Times New Roman"/>
            </a:endParaRPr>
          </a:p>
          <a:p>
            <a:pPr lvl="1" marL="469900" indent="-304800">
              <a:lnSpc>
                <a:spcPts val="1380"/>
              </a:lnSpc>
              <a:buAutoNum type="arabicPeriod"/>
              <a:tabLst>
                <a:tab pos="470534" algn="l"/>
                <a:tab pos="5869305" algn="l"/>
              </a:tabLst>
            </a:pPr>
            <a:r>
              <a:rPr dirty="0" sz="1200" spc="-5">
                <a:latin typeface="Times New Roman"/>
                <a:cs typeface="Times New Roman"/>
              </a:rPr>
              <a:t>Stresses </a:t>
            </a:r>
            <a:r>
              <a:rPr dirty="0" sz="1200">
                <a:latin typeface="Times New Roman"/>
                <a:cs typeface="Times New Roman"/>
              </a:rPr>
              <a:t>due to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surface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loading	101</a:t>
            </a:r>
            <a:endParaRPr sz="1200">
              <a:latin typeface="Times New Roman"/>
              <a:cs typeface="Times New Roman"/>
            </a:endParaRPr>
          </a:p>
          <a:p>
            <a:pPr lvl="2" marL="736600" indent="-419100">
              <a:lnSpc>
                <a:spcPts val="1380"/>
              </a:lnSpc>
              <a:buAutoNum type="arabicPeriod"/>
              <a:tabLst>
                <a:tab pos="737235" algn="l"/>
                <a:tab pos="5869305" algn="l"/>
              </a:tabLst>
            </a:pPr>
            <a:r>
              <a:rPr dirty="0" sz="1200" spc="-5">
                <a:latin typeface="Times New Roman"/>
                <a:cs typeface="Times New Roman"/>
              </a:rPr>
              <a:t>Vertical stress </a:t>
            </a:r>
            <a:r>
              <a:rPr dirty="0" sz="1200">
                <a:latin typeface="Times New Roman"/>
                <a:cs typeface="Times New Roman"/>
              </a:rPr>
              <a:t>due to a point </a:t>
            </a:r>
            <a:r>
              <a:rPr dirty="0" sz="1200" spc="-5">
                <a:latin typeface="Times New Roman"/>
                <a:cs typeface="Times New Roman"/>
              </a:rPr>
              <a:t>load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(concentrated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load)	101</a:t>
            </a:r>
            <a:endParaRPr sz="1200">
              <a:latin typeface="Times New Roman"/>
              <a:cs typeface="Times New Roman"/>
            </a:endParaRPr>
          </a:p>
          <a:p>
            <a:pPr lvl="2" marL="736600" indent="-419100">
              <a:lnSpc>
                <a:spcPts val="1380"/>
              </a:lnSpc>
              <a:buAutoNum type="arabicPeriod"/>
              <a:tabLst>
                <a:tab pos="737235" algn="l"/>
                <a:tab pos="5869305" algn="l"/>
              </a:tabLst>
            </a:pPr>
            <a:r>
              <a:rPr dirty="0" sz="1200" spc="-5">
                <a:latin typeface="Times New Roman"/>
                <a:cs typeface="Times New Roman"/>
              </a:rPr>
              <a:t>Vertical stress </a:t>
            </a:r>
            <a:r>
              <a:rPr dirty="0" sz="1200">
                <a:latin typeface="Times New Roman"/>
                <a:cs typeface="Times New Roman"/>
              </a:rPr>
              <a:t>due to a </a:t>
            </a:r>
            <a:r>
              <a:rPr dirty="0" sz="1200" spc="-5">
                <a:latin typeface="Times New Roman"/>
                <a:cs typeface="Times New Roman"/>
              </a:rPr>
              <a:t>vertical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line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load	102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ts val="1380"/>
              </a:lnSpc>
              <a:tabLst>
                <a:tab pos="5869305" algn="l"/>
              </a:tabLst>
            </a:pPr>
            <a:r>
              <a:rPr dirty="0" sz="1200">
                <a:latin typeface="Times New Roman"/>
                <a:cs typeface="Times New Roman"/>
              </a:rPr>
              <a:t>10.4.3 </a:t>
            </a:r>
            <a:r>
              <a:rPr dirty="0" sz="1200" spc="-5">
                <a:latin typeface="Times New Roman"/>
                <a:cs typeface="Times New Roman"/>
              </a:rPr>
              <a:t>Vertical stress </a:t>
            </a:r>
            <a:r>
              <a:rPr dirty="0" sz="1200">
                <a:latin typeface="Times New Roman"/>
                <a:cs typeface="Times New Roman"/>
              </a:rPr>
              <a:t>due to a </a:t>
            </a:r>
            <a:r>
              <a:rPr dirty="0" sz="1200" spc="-5">
                <a:latin typeface="Times New Roman"/>
                <a:cs typeface="Times New Roman"/>
              </a:rPr>
              <a:t>vertical </a:t>
            </a:r>
            <a:r>
              <a:rPr dirty="0" sz="1200">
                <a:latin typeface="Times New Roman"/>
                <a:cs typeface="Times New Roman"/>
              </a:rPr>
              <a:t>strip </a:t>
            </a:r>
            <a:r>
              <a:rPr dirty="0" sz="1200" spc="-5">
                <a:latin typeface="Times New Roman"/>
                <a:cs typeface="Times New Roman"/>
              </a:rPr>
              <a:t>load </a:t>
            </a:r>
            <a:r>
              <a:rPr dirty="0" sz="1200">
                <a:latin typeface="Times New Roman"/>
                <a:cs typeface="Times New Roman"/>
              </a:rPr>
              <a:t>(Finite </a:t>
            </a:r>
            <a:r>
              <a:rPr dirty="0" sz="1200" spc="-5">
                <a:latin typeface="Times New Roman"/>
                <a:cs typeface="Times New Roman"/>
              </a:rPr>
              <a:t>width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5">
                <a:latin typeface="Times New Roman"/>
                <a:cs typeface="Times New Roman"/>
              </a:rPr>
              <a:t> infinitelength)	</a:t>
            </a:r>
            <a:r>
              <a:rPr dirty="0" sz="1200">
                <a:latin typeface="Times New Roman"/>
                <a:cs typeface="Times New Roman"/>
              </a:rPr>
              <a:t>104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ts val="1380"/>
              </a:lnSpc>
              <a:tabLst>
                <a:tab pos="5869305" algn="l"/>
              </a:tabLst>
            </a:pPr>
            <a:r>
              <a:rPr dirty="0" sz="1200">
                <a:latin typeface="Times New Roman"/>
                <a:cs typeface="Times New Roman"/>
              </a:rPr>
              <a:t>6.10.4  </a:t>
            </a:r>
            <a:r>
              <a:rPr dirty="0" sz="1200" spc="-5">
                <a:latin typeface="Times New Roman"/>
                <a:cs typeface="Times New Roman"/>
              </a:rPr>
              <a:t>Vertical stress </a:t>
            </a:r>
            <a:r>
              <a:rPr dirty="0" sz="1200">
                <a:latin typeface="Times New Roman"/>
                <a:cs typeface="Times New Roman"/>
              </a:rPr>
              <a:t>below a </a:t>
            </a:r>
            <a:r>
              <a:rPr dirty="0" sz="1200" spc="-5">
                <a:latin typeface="Times New Roman"/>
                <a:cs typeface="Times New Roman"/>
              </a:rPr>
              <a:t>centre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uniform loaded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circular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area	</a:t>
            </a:r>
            <a:r>
              <a:rPr dirty="0" sz="1200">
                <a:latin typeface="Times New Roman"/>
                <a:cs typeface="Times New Roman"/>
              </a:rPr>
              <a:t>107</a:t>
            </a:r>
            <a:endParaRPr sz="1200">
              <a:latin typeface="Times New Roman"/>
              <a:cs typeface="Times New Roman"/>
            </a:endParaRPr>
          </a:p>
          <a:p>
            <a:pPr marL="317500">
              <a:lnSpc>
                <a:spcPts val="1380"/>
              </a:lnSpc>
              <a:tabLst>
                <a:tab pos="3402329" algn="l"/>
                <a:tab pos="5869305" algn="l"/>
              </a:tabLst>
            </a:pPr>
            <a:r>
              <a:rPr dirty="0" sz="1200">
                <a:latin typeface="Times New Roman"/>
                <a:cs typeface="Times New Roman"/>
              </a:rPr>
              <a:t>10.4.5 </a:t>
            </a:r>
            <a:r>
              <a:rPr dirty="0" sz="1200" spc="-5">
                <a:latin typeface="Times New Roman"/>
                <a:cs typeface="Times New Roman"/>
              </a:rPr>
              <a:t>Vertical stress caused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rectangular load	(under corner </a:t>
            </a:r>
            <a:r>
              <a:rPr dirty="0" sz="1200">
                <a:latin typeface="Times New Roman"/>
                <a:cs typeface="Times New Roman"/>
              </a:rPr>
              <a:t>of the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loading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area)	107</a:t>
            </a:r>
            <a:endParaRPr sz="1200">
              <a:latin typeface="Times New Roman"/>
              <a:cs typeface="Times New Roman"/>
            </a:endParaRPr>
          </a:p>
          <a:p>
            <a:pPr lvl="2" marL="736600" indent="-419100">
              <a:lnSpc>
                <a:spcPts val="1380"/>
              </a:lnSpc>
              <a:buAutoNum type="arabicPeriod" startAt="6"/>
              <a:tabLst>
                <a:tab pos="737235" algn="l"/>
                <a:tab pos="5869305" algn="l"/>
              </a:tabLst>
            </a:pP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1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wm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k</a:t>
            </a:r>
            <a:r>
              <a:rPr dirty="0" sz="1200" spc="-5">
                <a:latin typeface="Times New Roman"/>
                <a:cs typeface="Times New Roman"/>
              </a:rPr>
              <a:t>’s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lu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rt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rtic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  p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ssure 	112</a:t>
            </a:r>
            <a:endParaRPr sz="1200">
              <a:latin typeface="Times New Roman"/>
              <a:cs typeface="Times New Roman"/>
            </a:endParaRPr>
          </a:p>
          <a:p>
            <a:pPr lvl="2" marL="736600" indent="-419100">
              <a:lnSpc>
                <a:spcPts val="1380"/>
              </a:lnSpc>
              <a:buAutoNum type="arabicPeriod" startAt="6"/>
              <a:tabLst>
                <a:tab pos="737235" algn="l"/>
                <a:tab pos="5869305" algn="l"/>
              </a:tabLst>
            </a:pPr>
            <a:r>
              <a:rPr dirty="0" sz="1200">
                <a:latin typeface="Times New Roman"/>
                <a:cs typeface="Times New Roman"/>
              </a:rPr>
              <a:t>1:2 </a:t>
            </a:r>
            <a:r>
              <a:rPr dirty="0" sz="1200" spc="-5">
                <a:latin typeface="Times New Roman"/>
                <a:cs typeface="Times New Roman"/>
              </a:rPr>
              <a:t>approximate slope </a:t>
            </a:r>
            <a:r>
              <a:rPr dirty="0" sz="1200">
                <a:latin typeface="Times New Roman"/>
                <a:cs typeface="Times New Roman"/>
              </a:rPr>
              <a:t>method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(Trapezoidal)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method	113</a:t>
            </a:r>
            <a:endParaRPr sz="1200">
              <a:latin typeface="Times New Roman"/>
              <a:cs typeface="Times New Roman"/>
            </a:endParaRPr>
          </a:p>
          <a:p>
            <a:pPr lvl="1" marL="469900" indent="-304800">
              <a:lnSpc>
                <a:spcPts val="1410"/>
              </a:lnSpc>
              <a:buAutoNum type="arabicPeriod" startAt="10"/>
              <a:tabLst>
                <a:tab pos="470534" algn="l"/>
                <a:tab pos="5869305" algn="l"/>
              </a:tabLst>
            </a:pPr>
            <a:r>
              <a:rPr dirty="0" sz="1200" spc="-5">
                <a:latin typeface="Times New Roman"/>
                <a:cs typeface="Times New Roman"/>
              </a:rPr>
              <a:t>Additional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problems	119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ts val="1525"/>
              </a:lnSpc>
              <a:spcBef>
                <a:spcPts val="5"/>
              </a:spcBef>
            </a:pP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6.1</a:t>
            </a:r>
            <a:r>
              <a:rPr dirty="0" sz="1300" spc="-80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Introduction</a:t>
            </a:r>
            <a:endParaRPr sz="1300">
              <a:latin typeface="Cambria"/>
              <a:cs typeface="Cambria"/>
            </a:endParaRPr>
          </a:p>
          <a:p>
            <a:pPr algn="just" marL="12700">
              <a:lnSpc>
                <a:spcPts val="1405"/>
              </a:lnSpc>
            </a:pPr>
            <a:r>
              <a:rPr dirty="0" sz="1200" spc="-5" b="1" i="1">
                <a:latin typeface="Times New Roman"/>
                <a:cs typeface="Times New Roman"/>
              </a:rPr>
              <a:t>Terzaghi</a:t>
            </a:r>
            <a:r>
              <a:rPr dirty="0" sz="1200" spc="12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(1925)</a:t>
            </a:r>
            <a:r>
              <a:rPr dirty="0" sz="1200" spc="125" b="1" i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developed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effective</a:t>
            </a:r>
            <a:r>
              <a:rPr dirty="0" sz="1200" spc="114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stress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concept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which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became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key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concept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modern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soil mechanics. Effective stress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soil contributes </a:t>
            </a:r>
            <a:r>
              <a:rPr dirty="0" sz="1200">
                <a:latin typeface="Times New Roman"/>
                <a:cs typeface="Times New Roman"/>
              </a:rPr>
              <a:t>to its </a:t>
            </a:r>
            <a:r>
              <a:rPr dirty="0" sz="1200" spc="-5">
                <a:latin typeface="Times New Roman"/>
                <a:cs typeface="Times New Roman"/>
              </a:rPr>
              <a:t>strength and </a:t>
            </a:r>
            <a:r>
              <a:rPr dirty="0" sz="1200">
                <a:latin typeface="Times New Roman"/>
                <a:cs typeface="Times New Roman"/>
              </a:rPr>
              <a:t>volume </a:t>
            </a:r>
            <a:r>
              <a:rPr dirty="0" sz="1200" spc="-5">
                <a:latin typeface="Times New Roman"/>
                <a:cs typeface="Times New Roman"/>
              </a:rPr>
              <a:t>change. </a:t>
            </a:r>
            <a:r>
              <a:rPr dirty="0" sz="1200" spc="-15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also  influences </a:t>
            </a:r>
            <a:r>
              <a:rPr dirty="0" sz="1200">
                <a:latin typeface="Times New Roman"/>
                <a:cs typeface="Times New Roman"/>
              </a:rPr>
              <a:t>the capillary </a:t>
            </a:r>
            <a:r>
              <a:rPr dirty="0" sz="1200" spc="-5">
                <a:latin typeface="Times New Roman"/>
                <a:cs typeface="Times New Roman"/>
              </a:rPr>
              <a:t>rise, seepage force </a:t>
            </a:r>
            <a:r>
              <a:rPr dirty="0" sz="1200">
                <a:latin typeface="Times New Roman"/>
                <a:cs typeface="Times New Roman"/>
              </a:rPr>
              <a:t>due to </a:t>
            </a:r>
            <a:r>
              <a:rPr dirty="0" sz="1200" spc="-5">
                <a:latin typeface="Times New Roman"/>
                <a:cs typeface="Times New Roman"/>
              </a:rPr>
              <a:t>water flow, </a:t>
            </a:r>
            <a:r>
              <a:rPr dirty="0" sz="1200">
                <a:latin typeface="Times New Roman"/>
                <a:cs typeface="Times New Roman"/>
              </a:rPr>
              <a:t>quicksand </a:t>
            </a:r>
            <a:r>
              <a:rPr dirty="0" sz="1200" spc="-5">
                <a:latin typeface="Times New Roman"/>
                <a:cs typeface="Times New Roman"/>
              </a:rPr>
              <a:t>(sand boiling), and  </a:t>
            </a:r>
            <a:r>
              <a:rPr dirty="0" sz="1200">
                <a:latin typeface="Times New Roman"/>
                <a:cs typeface="Times New Roman"/>
              </a:rPr>
              <a:t>heaving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bottom of the </a:t>
            </a:r>
            <a:r>
              <a:rPr dirty="0" sz="1200" spc="-5">
                <a:latin typeface="Times New Roman"/>
                <a:cs typeface="Times New Roman"/>
              </a:rPr>
              <a:t>excavation. These are discussed </a:t>
            </a:r>
            <a:r>
              <a:rPr dirty="0" sz="1200">
                <a:latin typeface="Times New Roman"/>
                <a:cs typeface="Times New Roman"/>
              </a:rPr>
              <a:t>in this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chapter.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200"/>
              </a:lnSpc>
            </a:pPr>
            <a:r>
              <a:rPr dirty="0" sz="1200">
                <a:latin typeface="Times New Roman"/>
                <a:cs typeface="Times New Roman"/>
              </a:rPr>
              <a:t>Soil is </a:t>
            </a:r>
            <a:r>
              <a:rPr dirty="0" sz="1200" spc="-5">
                <a:latin typeface="Times New Roman"/>
                <a:cs typeface="Times New Roman"/>
              </a:rPr>
              <a:t>an assemblage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particles </a:t>
            </a:r>
            <a:r>
              <a:rPr dirty="0" sz="1200">
                <a:latin typeface="Times New Roman"/>
                <a:cs typeface="Times New Roman"/>
              </a:rPr>
              <a:t>so that the soil’s </a:t>
            </a:r>
            <a:r>
              <a:rPr dirty="0" sz="1200" spc="-5">
                <a:latin typeface="Times New Roman"/>
                <a:cs typeface="Times New Roman"/>
              </a:rPr>
              <a:t>skeleton (particle </a:t>
            </a:r>
            <a:r>
              <a:rPr dirty="0" sz="1200">
                <a:latin typeface="Times New Roman"/>
                <a:cs typeface="Times New Roman"/>
              </a:rPr>
              <a:t>connected </a:t>
            </a:r>
            <a:r>
              <a:rPr dirty="0" sz="1200" spc="-5">
                <a:latin typeface="Times New Roman"/>
                <a:cs typeface="Times New Roman"/>
              </a:rPr>
              <a:t>structure) </a:t>
            </a:r>
            <a:r>
              <a:rPr dirty="0" sz="1200">
                <a:latin typeface="Times New Roman"/>
                <a:cs typeface="Times New Roman"/>
              </a:rPr>
              <a:t>is a major  body to </a:t>
            </a:r>
            <a:r>
              <a:rPr dirty="0" sz="1200" spc="-5">
                <a:latin typeface="Times New Roman"/>
                <a:cs typeface="Times New Roman"/>
              </a:rPr>
              <a:t>resist against external forces. </a:t>
            </a:r>
            <a:r>
              <a:rPr dirty="0" sz="1200">
                <a:latin typeface="Times New Roman"/>
                <a:cs typeface="Times New Roman"/>
              </a:rPr>
              <a:t>This is </a:t>
            </a:r>
            <a:r>
              <a:rPr dirty="0" sz="1200" spc="-5">
                <a:latin typeface="Times New Roman"/>
                <a:cs typeface="Times New Roman"/>
              </a:rPr>
              <a:t>seen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6.1, in </a:t>
            </a:r>
            <a:r>
              <a:rPr dirty="0" sz="1200" spc="-5">
                <a:latin typeface="Times New Roman"/>
                <a:cs typeface="Times New Roman"/>
              </a:rPr>
              <a:t>which two-headed arrow vectors  indicate inter-particle forces at contact points, </a:t>
            </a:r>
            <a:r>
              <a:rPr dirty="0" sz="1200">
                <a:latin typeface="Times New Roman"/>
                <a:cs typeface="Times New Roman"/>
              </a:rPr>
              <a:t>including </a:t>
            </a:r>
            <a:r>
              <a:rPr dirty="0" sz="1200" spc="-5">
                <a:latin typeface="Times New Roman"/>
                <a:cs typeface="Times New Roman"/>
              </a:rPr>
              <a:t>normal contact forces as </a:t>
            </a:r>
            <a:r>
              <a:rPr dirty="0" sz="1200">
                <a:latin typeface="Times New Roman"/>
                <a:cs typeface="Times New Roman"/>
              </a:rPr>
              <a:t>well </a:t>
            </a:r>
            <a:r>
              <a:rPr dirty="0" sz="1200" spc="-5">
                <a:latin typeface="Times New Roman"/>
                <a:cs typeface="Times New Roman"/>
              </a:rPr>
              <a:t>as shear  contact forces.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 spc="-5">
                <a:latin typeface="Times New Roman"/>
                <a:cs typeface="Times New Roman"/>
              </a:rPr>
              <a:t>situation, inter-particle forces are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equilibrium with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external forces as  seen. However, </a:t>
            </a:r>
            <a:r>
              <a:rPr dirty="0" sz="1200">
                <a:latin typeface="Times New Roman"/>
                <a:cs typeface="Times New Roman"/>
              </a:rPr>
              <a:t>if the soil is </a:t>
            </a:r>
            <a:r>
              <a:rPr dirty="0" sz="1200" spc="-5">
                <a:latin typeface="Times New Roman"/>
                <a:cs typeface="Times New Roman"/>
              </a:rPr>
              <a:t>saturated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partially </a:t>
            </a:r>
            <a:r>
              <a:rPr dirty="0" sz="1200" spc="-5">
                <a:latin typeface="Times New Roman"/>
                <a:cs typeface="Times New Roman"/>
              </a:rPr>
              <a:t>saturated, </a:t>
            </a:r>
            <a:r>
              <a:rPr dirty="0" sz="1200">
                <a:latin typeface="Times New Roman"/>
                <a:cs typeface="Times New Roman"/>
              </a:rPr>
              <a:t>pore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pressure </a:t>
            </a:r>
            <a:r>
              <a:rPr dirty="0" sz="1200" spc="-5">
                <a:latin typeface="Times New Roman"/>
                <a:cs typeface="Times New Roman"/>
              </a:rPr>
              <a:t>develops, and </a:t>
            </a:r>
            <a:r>
              <a:rPr dirty="0" sz="1200">
                <a:latin typeface="Times New Roman"/>
                <a:cs typeface="Times New Roman"/>
              </a:rPr>
              <a:t>it  </a:t>
            </a:r>
            <a:r>
              <a:rPr dirty="0" sz="1200" spc="-5">
                <a:latin typeface="Times New Roman"/>
                <a:cs typeface="Times New Roman"/>
              </a:rPr>
              <a:t>also resists against some part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external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forces.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451103"/>
            <a:ext cx="611441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6.8, a </a:t>
            </a:r>
            <a:r>
              <a:rPr dirty="0" sz="1200" spc="-5">
                <a:latin typeface="Times New Roman"/>
                <a:cs typeface="Times New Roman"/>
              </a:rPr>
              <a:t>cylinder </a:t>
            </a:r>
            <a:r>
              <a:rPr dirty="0" sz="1200">
                <a:latin typeface="Times New Roman"/>
                <a:cs typeface="Times New Roman"/>
              </a:rPr>
              <a:t>filled </a:t>
            </a:r>
            <a:r>
              <a:rPr dirty="0" sz="1200" spc="-5">
                <a:latin typeface="Times New Roman"/>
                <a:cs typeface="Times New Roman"/>
              </a:rPr>
              <a:t>with soil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subjected </a:t>
            </a:r>
            <a:r>
              <a:rPr dirty="0" sz="1200">
                <a:latin typeface="Times New Roman"/>
                <a:cs typeface="Times New Roman"/>
              </a:rPr>
              <a:t>to upward water flow due to the head  </a:t>
            </a:r>
            <a:r>
              <a:rPr dirty="0" sz="1200" spc="-5">
                <a:latin typeface="Times New Roman"/>
                <a:cs typeface="Times New Roman"/>
              </a:rPr>
              <a:t>difference at </a:t>
            </a:r>
            <a:r>
              <a:rPr dirty="0" sz="1200">
                <a:latin typeface="Times New Roman"/>
                <a:cs typeface="Times New Roman"/>
              </a:rPr>
              <a:t>both </a:t>
            </a:r>
            <a:r>
              <a:rPr dirty="0" sz="1200" spc="-5">
                <a:latin typeface="Times New Roman"/>
                <a:cs typeface="Times New Roman"/>
              </a:rPr>
              <a:t>ends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soil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column.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5350" y="883919"/>
            <a:ext cx="3053079" cy="623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5000" y="1502917"/>
            <a:ext cx="6116320" cy="1827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baseline="-10416" sz="1200">
                <a:latin typeface="Times New Roman"/>
                <a:cs typeface="Times New Roman"/>
              </a:rPr>
              <a:t>c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called </a:t>
            </a:r>
            <a:r>
              <a:rPr dirty="0" sz="1200" b="1">
                <a:latin typeface="Times New Roman"/>
                <a:cs typeface="Times New Roman"/>
              </a:rPr>
              <a:t>critical </a:t>
            </a:r>
            <a:r>
              <a:rPr dirty="0" sz="1200" spc="-5" b="1">
                <a:latin typeface="Times New Roman"/>
                <a:cs typeface="Times New Roman"/>
              </a:rPr>
              <a:t>hydraulic </a:t>
            </a:r>
            <a:r>
              <a:rPr dirty="0" sz="1200" b="1">
                <a:latin typeface="Times New Roman"/>
                <a:cs typeface="Times New Roman"/>
              </a:rPr>
              <a:t>gradient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>
                <a:latin typeface="Times New Roman"/>
                <a:cs typeface="Times New Roman"/>
              </a:rPr>
              <a:t>(6.9) </a:t>
            </a:r>
            <a:r>
              <a:rPr dirty="0" sz="1200" spc="-5">
                <a:latin typeface="Times New Roman"/>
                <a:cs typeface="Times New Roman"/>
              </a:rPr>
              <a:t>implies that, when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">
                <a:latin typeface="Times New Roman"/>
                <a:cs typeface="Times New Roman"/>
              </a:rPr>
              <a:t>h/L </a:t>
            </a:r>
            <a:r>
              <a:rPr dirty="0" sz="1200" spc="-5">
                <a:latin typeface="Times New Roman"/>
                <a:cs typeface="Times New Roman"/>
              </a:rPr>
              <a:t>ratio </a:t>
            </a:r>
            <a:r>
              <a:rPr dirty="0" sz="1200">
                <a:latin typeface="Times New Roman"/>
                <a:cs typeface="Times New Roman"/>
              </a:rPr>
              <a:t>is  </a:t>
            </a:r>
            <a:r>
              <a:rPr dirty="0" sz="1200" spc="-5">
                <a:latin typeface="Times New Roman"/>
                <a:cs typeface="Times New Roman"/>
              </a:rPr>
              <a:t>equal </a:t>
            </a:r>
            <a:r>
              <a:rPr dirty="0" sz="1200">
                <a:latin typeface="Times New Roman"/>
                <a:cs typeface="Times New Roman"/>
              </a:rPr>
              <a:t>to or higher than the ic value </a:t>
            </a:r>
            <a:r>
              <a:rPr dirty="0" sz="1200" spc="5">
                <a:latin typeface="Times New Roman"/>
                <a:cs typeface="Times New Roman"/>
              </a:rPr>
              <a:t>(γ </a:t>
            </a:r>
            <a:r>
              <a:rPr dirty="0" sz="1200" spc="-5">
                <a:latin typeface="Times New Roman"/>
                <a:cs typeface="Times New Roman"/>
              </a:rPr>
              <a:t>′/γ</a:t>
            </a:r>
            <a:r>
              <a:rPr dirty="0" baseline="-10416" sz="1200" spc="-7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),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effective stress </a:t>
            </a:r>
            <a:r>
              <a:rPr dirty="0" sz="1200">
                <a:latin typeface="Times New Roman"/>
                <a:cs typeface="Times New Roman"/>
              </a:rPr>
              <a:t>is zero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negative.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effective  stress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inter-particle stress, and </a:t>
            </a:r>
            <a:r>
              <a:rPr dirty="0" sz="1200">
                <a:latin typeface="Times New Roman"/>
                <a:cs typeface="Times New Roman"/>
              </a:rPr>
              <a:t>thus zero or </a:t>
            </a:r>
            <a:r>
              <a:rPr dirty="0" sz="1200" spc="-5">
                <a:latin typeface="Times New Roman"/>
                <a:cs typeface="Times New Roman"/>
              </a:rPr>
              <a:t>negative </a:t>
            </a:r>
            <a:r>
              <a:rPr dirty="0" sz="1200">
                <a:latin typeface="Times New Roman"/>
                <a:cs typeface="Times New Roman"/>
              </a:rPr>
              <a:t>inter-particle </a:t>
            </a:r>
            <a:r>
              <a:rPr dirty="0" sz="1200" spc="-5">
                <a:latin typeface="Times New Roman"/>
                <a:cs typeface="Times New Roman"/>
              </a:rPr>
              <a:t>stress implies separation </a:t>
            </a:r>
            <a:r>
              <a:rPr dirty="0" sz="1200">
                <a:latin typeface="Times New Roman"/>
                <a:cs typeface="Times New Roman"/>
              </a:rPr>
              <a:t>of  the </a:t>
            </a:r>
            <a:r>
              <a:rPr dirty="0" sz="1200" spc="-5">
                <a:latin typeface="Times New Roman"/>
                <a:cs typeface="Times New Roman"/>
              </a:rPr>
              <a:t>particles. </a:t>
            </a:r>
            <a:r>
              <a:rPr dirty="0" sz="1200">
                <a:latin typeface="Times New Roman"/>
                <a:cs typeface="Times New Roman"/>
              </a:rPr>
              <a:t>This condition </a:t>
            </a:r>
            <a:r>
              <a:rPr dirty="0" sz="1200" spc="-5">
                <a:latin typeface="Times New Roman"/>
                <a:cs typeface="Times New Roman"/>
              </a:rPr>
              <a:t>causes </a:t>
            </a:r>
            <a:r>
              <a:rPr dirty="0" sz="1200" b="1">
                <a:latin typeface="Times New Roman"/>
                <a:cs typeface="Times New Roman"/>
              </a:rPr>
              <a:t>quicksand </a:t>
            </a:r>
            <a:r>
              <a:rPr dirty="0" sz="1200">
                <a:latin typeface="Times New Roman"/>
                <a:cs typeface="Times New Roman"/>
              </a:rPr>
              <a:t>(or </a:t>
            </a:r>
            <a:r>
              <a:rPr dirty="0" sz="1200" spc="-5" b="1">
                <a:latin typeface="Times New Roman"/>
                <a:cs typeface="Times New Roman"/>
              </a:rPr>
              <a:t>sand </a:t>
            </a:r>
            <a:r>
              <a:rPr dirty="0" sz="1200" b="1">
                <a:latin typeface="Times New Roman"/>
                <a:cs typeface="Times New Roman"/>
              </a:rPr>
              <a:t>boiling</a:t>
            </a:r>
            <a:r>
              <a:rPr dirty="0" sz="1200">
                <a:latin typeface="Times New Roman"/>
                <a:cs typeface="Times New Roman"/>
              </a:rPr>
              <a:t>) of granular </a:t>
            </a:r>
            <a:r>
              <a:rPr dirty="0" sz="1200" spc="-5">
                <a:latin typeface="Times New Roman"/>
                <a:cs typeface="Times New Roman"/>
              </a:rPr>
              <a:t>soils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 b="1">
                <a:latin typeface="Times New Roman"/>
                <a:cs typeface="Times New Roman"/>
              </a:rPr>
              <a:t>heave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cohesive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soils.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The i</a:t>
            </a:r>
            <a:r>
              <a:rPr dirty="0" baseline="-10416" sz="1200">
                <a:latin typeface="Times New Roman"/>
                <a:cs typeface="Times New Roman"/>
              </a:rPr>
              <a:t>c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approximately </a:t>
            </a:r>
            <a:r>
              <a:rPr dirty="0" sz="1200">
                <a:latin typeface="Times New Roman"/>
                <a:cs typeface="Times New Roman"/>
              </a:rPr>
              <a:t>1.0 </a:t>
            </a:r>
            <a:r>
              <a:rPr dirty="0" sz="1200" spc="-5">
                <a:latin typeface="Times New Roman"/>
                <a:cs typeface="Times New Roman"/>
              </a:rPr>
              <a:t>since </a:t>
            </a:r>
            <a:r>
              <a:rPr dirty="0" sz="1200">
                <a:latin typeface="Times New Roman"/>
                <a:cs typeface="Times New Roman"/>
              </a:rPr>
              <a:t>γ ′ (= </a:t>
            </a:r>
            <a:r>
              <a:rPr dirty="0" sz="1200" spc="-5">
                <a:latin typeface="Times New Roman"/>
                <a:cs typeface="Times New Roman"/>
              </a:rPr>
              <a:t>γ</a:t>
            </a:r>
            <a:r>
              <a:rPr dirty="0" baseline="-10416" sz="1200" spc="-7">
                <a:latin typeface="Times New Roman"/>
                <a:cs typeface="Times New Roman"/>
              </a:rPr>
              <a:t>t </a:t>
            </a:r>
            <a:r>
              <a:rPr dirty="0" sz="1200">
                <a:latin typeface="Times New Roman"/>
                <a:cs typeface="Times New Roman"/>
              </a:rPr>
              <a:t>− </a:t>
            </a:r>
            <a:r>
              <a:rPr dirty="0" sz="1200" spc="-5">
                <a:latin typeface="Times New Roman"/>
                <a:cs typeface="Times New Roman"/>
              </a:rPr>
              <a:t>γ</a:t>
            </a:r>
            <a:r>
              <a:rPr dirty="0" baseline="-10416" sz="1200" spc="-7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) </a:t>
            </a:r>
            <a:r>
              <a:rPr dirty="0" sz="1200">
                <a:latin typeface="Times New Roman"/>
                <a:cs typeface="Times New Roman"/>
              </a:rPr>
              <a:t>is nearly equal to </a:t>
            </a:r>
            <a:r>
              <a:rPr dirty="0" sz="1200" spc="-5">
                <a:latin typeface="Times New Roman"/>
                <a:cs typeface="Times New Roman"/>
              </a:rPr>
              <a:t>γw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soils (e.g., γ</a:t>
            </a:r>
            <a:r>
              <a:rPr dirty="0" baseline="-10416" sz="1200" spc="-7">
                <a:latin typeface="Times New Roman"/>
                <a:cs typeface="Times New Roman"/>
              </a:rPr>
              <a:t>t </a:t>
            </a:r>
            <a:r>
              <a:rPr dirty="0" sz="1200">
                <a:latin typeface="Times New Roman"/>
                <a:cs typeface="Times New Roman"/>
              </a:rPr>
              <a:t>=  18 ~ 20 kN/m</a:t>
            </a:r>
            <a:r>
              <a:rPr dirty="0" baseline="38194" sz="1200">
                <a:latin typeface="Times New Roman"/>
                <a:cs typeface="Times New Roman"/>
              </a:rPr>
              <a:t>3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and γ</a:t>
            </a:r>
            <a:r>
              <a:rPr dirty="0" baseline="-10416" sz="1200" spc="-7">
                <a:latin typeface="Times New Roman"/>
                <a:cs typeface="Times New Roman"/>
              </a:rPr>
              <a:t>w </a:t>
            </a:r>
            <a:r>
              <a:rPr dirty="0" sz="1200">
                <a:latin typeface="Times New Roman"/>
                <a:cs typeface="Times New Roman"/>
              </a:rPr>
              <a:t>= 9.81 kN/m</a:t>
            </a:r>
            <a:r>
              <a:rPr dirty="0" baseline="38194" sz="1200">
                <a:latin typeface="Times New Roman"/>
                <a:cs typeface="Times New Roman"/>
              </a:rPr>
              <a:t>3</a:t>
            </a:r>
            <a:r>
              <a:rPr dirty="0" sz="1200">
                <a:latin typeface="Times New Roman"/>
                <a:cs typeface="Times New Roman"/>
              </a:rPr>
              <a:t>). Thus, </a:t>
            </a:r>
            <a:r>
              <a:rPr dirty="0" sz="1200" spc="-5" b="1" i="1">
                <a:latin typeface="Times New Roman"/>
                <a:cs typeface="Times New Roman"/>
              </a:rPr>
              <a:t>when </a:t>
            </a:r>
            <a:r>
              <a:rPr dirty="0" sz="1200" b="1" i="1">
                <a:latin typeface="Times New Roman"/>
                <a:cs typeface="Times New Roman"/>
              </a:rPr>
              <a:t>the total head loss h </a:t>
            </a:r>
            <a:r>
              <a:rPr dirty="0" sz="1200" spc="-5" b="1" i="1">
                <a:latin typeface="Times New Roman"/>
                <a:cs typeface="Times New Roman"/>
              </a:rPr>
              <a:t>exceeds </a:t>
            </a:r>
            <a:r>
              <a:rPr dirty="0" sz="1200" b="1" i="1">
                <a:latin typeface="Times New Roman"/>
                <a:cs typeface="Times New Roman"/>
              </a:rPr>
              <a:t>approximately the  </a:t>
            </a:r>
            <a:r>
              <a:rPr dirty="0" sz="1200" b="1" i="1">
                <a:latin typeface="Times New Roman"/>
                <a:cs typeface="Times New Roman"/>
              </a:rPr>
              <a:t>length of the </a:t>
            </a:r>
            <a:r>
              <a:rPr dirty="0" sz="1200" spc="-5" b="1" i="1">
                <a:latin typeface="Times New Roman"/>
                <a:cs typeface="Times New Roman"/>
              </a:rPr>
              <a:t>specimen </a:t>
            </a:r>
            <a:r>
              <a:rPr dirty="0" sz="1200" spc="-10" b="1" i="1">
                <a:latin typeface="Times New Roman"/>
                <a:cs typeface="Times New Roman"/>
              </a:rPr>
              <a:t>L, </a:t>
            </a:r>
            <a:r>
              <a:rPr dirty="0" sz="1200" spc="-5" b="1" i="1">
                <a:latin typeface="Times New Roman"/>
                <a:cs typeface="Times New Roman"/>
              </a:rPr>
              <a:t>these critical conditions </a:t>
            </a:r>
            <a:r>
              <a:rPr dirty="0" sz="1200" b="1" i="1">
                <a:latin typeface="Times New Roman"/>
                <a:cs typeface="Times New Roman"/>
              </a:rPr>
              <a:t>would</a:t>
            </a:r>
            <a:r>
              <a:rPr dirty="0" sz="1200" spc="30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prevail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52954" y="3346449"/>
            <a:ext cx="3277870" cy="31197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000" y="6479412"/>
            <a:ext cx="6118860" cy="1783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6.8 Water </a:t>
            </a:r>
            <a:r>
              <a:rPr dirty="0" sz="1200" spc="-5">
                <a:latin typeface="Times New Roman"/>
                <a:cs typeface="Times New Roman"/>
              </a:rPr>
              <a:t>pressure with upward seepage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flow.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6.7 Quicksand (Sand boiling or liquefaction)</a:t>
            </a:r>
            <a:endParaRPr sz="1300">
              <a:latin typeface="Cambria"/>
              <a:cs typeface="Cambria"/>
            </a:endParaRPr>
          </a:p>
          <a:p>
            <a:pPr algn="just" marL="12700" marR="5080">
              <a:lnSpc>
                <a:spcPct val="110200"/>
              </a:lnSpc>
              <a:spcBef>
                <a:spcPts val="1150"/>
              </a:spcBef>
            </a:pPr>
            <a:r>
              <a:rPr dirty="0" sz="1200" spc="-5">
                <a:latin typeface="Times New Roman"/>
                <a:cs typeface="Times New Roman"/>
              </a:rPr>
              <a:t>Quicksand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sand </a:t>
            </a:r>
            <a:r>
              <a:rPr dirty="0" sz="1200">
                <a:latin typeface="Times New Roman"/>
                <a:cs typeface="Times New Roman"/>
              </a:rPr>
              <a:t>boiling is </a:t>
            </a:r>
            <a:r>
              <a:rPr dirty="0" sz="1200" spc="-5">
                <a:latin typeface="Times New Roman"/>
                <a:cs typeface="Times New Roman"/>
              </a:rPr>
              <a:t>best demonstrated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the cut-off </a:t>
            </a:r>
            <a:r>
              <a:rPr dirty="0" sz="1200" spc="-5">
                <a:latin typeface="Times New Roman"/>
                <a:cs typeface="Times New Roman"/>
              </a:rPr>
              <a:t>sheet </a:t>
            </a:r>
            <a:r>
              <a:rPr dirty="0" sz="1200">
                <a:latin typeface="Times New Roman"/>
                <a:cs typeface="Times New Roman"/>
              </a:rPr>
              <a:t>pile </a:t>
            </a:r>
            <a:r>
              <a:rPr dirty="0" sz="1200" spc="-5">
                <a:latin typeface="Times New Roman"/>
                <a:cs typeface="Times New Roman"/>
              </a:rPr>
              <a:t>situation as  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6.9.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figure, water flows </a:t>
            </a:r>
            <a:r>
              <a:rPr dirty="0" sz="1200">
                <a:latin typeface="Times New Roman"/>
                <a:cs typeface="Times New Roman"/>
              </a:rPr>
              <a:t>from </a:t>
            </a:r>
            <a:r>
              <a:rPr dirty="0" sz="1200" spc="-5">
                <a:latin typeface="Times New Roman"/>
                <a:cs typeface="Times New Roman"/>
              </a:rPr>
              <a:t>left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right </a:t>
            </a:r>
            <a:r>
              <a:rPr dirty="0" sz="1200">
                <a:latin typeface="Times New Roman"/>
                <a:cs typeface="Times New Roman"/>
              </a:rPr>
              <a:t>due to the </a:t>
            </a:r>
            <a:r>
              <a:rPr dirty="0" sz="1200" spc="-5">
                <a:latin typeface="Times New Roman"/>
                <a:cs typeface="Times New Roman"/>
              </a:rPr>
              <a:t>total head difference.  </a:t>
            </a:r>
            <a:r>
              <a:rPr dirty="0" sz="1200">
                <a:latin typeface="Times New Roman"/>
                <a:cs typeface="Times New Roman"/>
              </a:rPr>
              <a:t>Soils </a:t>
            </a:r>
            <a:r>
              <a:rPr dirty="0" sz="1200" spc="-5">
                <a:latin typeface="Times New Roman"/>
                <a:cs typeface="Times New Roman"/>
              </a:rPr>
              <a:t>near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BC section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sheet </a:t>
            </a:r>
            <a:r>
              <a:rPr dirty="0" sz="1200">
                <a:latin typeface="Times New Roman"/>
                <a:cs typeface="Times New Roman"/>
              </a:rPr>
              <a:t>pile </a:t>
            </a:r>
            <a:r>
              <a:rPr dirty="0" sz="1200" spc="-5">
                <a:latin typeface="Times New Roman"/>
                <a:cs typeface="Times New Roman"/>
              </a:rPr>
              <a:t>are subjected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upward seepage pressure and </a:t>
            </a:r>
            <a:r>
              <a:rPr dirty="0" sz="1200">
                <a:latin typeface="Times New Roman"/>
                <a:cs typeface="Times New Roman"/>
              </a:rPr>
              <a:t>potentially  possess the </a:t>
            </a:r>
            <a:r>
              <a:rPr dirty="0" sz="1200" spc="-5">
                <a:latin typeface="Times New Roman"/>
                <a:cs typeface="Times New Roman"/>
              </a:rPr>
              <a:t>quicksand condition.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 b="1">
                <a:latin typeface="Times New Roman"/>
                <a:cs typeface="Times New Roman"/>
              </a:rPr>
              <a:t>factor </a:t>
            </a:r>
            <a:r>
              <a:rPr dirty="0" sz="1200" spc="5" b="1">
                <a:latin typeface="Times New Roman"/>
                <a:cs typeface="Times New Roman"/>
              </a:rPr>
              <a:t>of </a:t>
            </a:r>
            <a:r>
              <a:rPr dirty="0" sz="1200" spc="-5" b="1">
                <a:latin typeface="Times New Roman"/>
                <a:cs typeface="Times New Roman"/>
              </a:rPr>
              <a:t>safety </a:t>
            </a:r>
            <a:r>
              <a:rPr dirty="0" sz="1200" b="1">
                <a:latin typeface="Times New Roman"/>
                <a:cs typeface="Times New Roman"/>
              </a:rPr>
              <a:t>for the </a:t>
            </a:r>
            <a:r>
              <a:rPr dirty="0" sz="1200" spc="-5" b="1">
                <a:latin typeface="Times New Roman"/>
                <a:cs typeface="Times New Roman"/>
              </a:rPr>
              <a:t>quicksand condition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measured</a:t>
            </a:r>
            <a:r>
              <a:rPr dirty="0" sz="1200" spc="-9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7700" y="8278494"/>
            <a:ext cx="5943600" cy="6172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5000" y="8890761"/>
            <a:ext cx="611695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800">
                <a:latin typeface="Times New Roman"/>
                <a:cs typeface="Times New Roman"/>
              </a:rPr>
              <a:t>c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critical hydraulic gradient defined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>
                <a:latin typeface="Times New Roman"/>
                <a:cs typeface="Times New Roman"/>
              </a:rPr>
              <a:t>(6.9), and </a:t>
            </a:r>
            <a:r>
              <a:rPr dirty="0" sz="1200" spc="-5">
                <a:latin typeface="Times New Roman"/>
                <a:cs typeface="Times New Roman"/>
              </a:rPr>
              <a:t>i</a:t>
            </a:r>
            <a:r>
              <a:rPr dirty="0" sz="800" spc="-5">
                <a:latin typeface="Times New Roman"/>
                <a:cs typeface="Times New Roman"/>
              </a:rPr>
              <a:t>B→C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hydraulic  gradient from </a:t>
            </a:r>
            <a:r>
              <a:rPr dirty="0" sz="1200">
                <a:latin typeface="Times New Roman"/>
                <a:cs typeface="Times New Roman"/>
              </a:rPr>
              <a:t>Point B to Point C </a:t>
            </a:r>
            <a:r>
              <a:rPr dirty="0" sz="1200" spc="-5">
                <a:latin typeface="Times New Roman"/>
                <a:cs typeface="Times New Roman"/>
              </a:rPr>
              <a:t>computed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33645" y="5309869"/>
            <a:ext cx="575945" cy="266700"/>
          </a:xfrm>
          <a:custGeom>
            <a:avLst/>
            <a:gdLst/>
            <a:ahLst/>
            <a:cxnLst/>
            <a:rect l="l" t="t" r="r" b="b"/>
            <a:pathLst>
              <a:path w="575945" h="266700">
                <a:moveTo>
                  <a:pt x="0" y="266700"/>
                </a:moveTo>
                <a:lnTo>
                  <a:pt x="575945" y="266700"/>
                </a:lnTo>
                <a:lnTo>
                  <a:pt x="575945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263134" y="5340730"/>
            <a:ext cx="118745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17414" y="3905122"/>
            <a:ext cx="175895" cy="709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413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baseline="-10416" sz="1200">
                <a:latin typeface="Times New Roman"/>
                <a:cs typeface="Times New Roman"/>
              </a:rPr>
              <a:t>w</a:t>
            </a:r>
            <a:endParaRPr baseline="-10416"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79315" y="1068069"/>
            <a:ext cx="565150" cy="266700"/>
          </a:xfrm>
          <a:custGeom>
            <a:avLst/>
            <a:gdLst/>
            <a:ahLst/>
            <a:cxnLst/>
            <a:rect l="l" t="t" r="r" b="b"/>
            <a:pathLst>
              <a:path w="565150" h="266700">
                <a:moveTo>
                  <a:pt x="0" y="266700"/>
                </a:moveTo>
                <a:lnTo>
                  <a:pt x="565150" y="266700"/>
                </a:lnTo>
                <a:lnTo>
                  <a:pt x="565150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758309" y="1099057"/>
            <a:ext cx="31750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6.9)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96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050915" y="8425179"/>
            <a:ext cx="565150" cy="26670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111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dirty="0" sz="1200" spc="-5">
                <a:latin typeface="Times New Roman"/>
                <a:cs typeface="Times New Roman"/>
              </a:rPr>
              <a:t>(6.10)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1614" y="1117345"/>
            <a:ext cx="361315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≤</a:t>
            </a:r>
            <a:r>
              <a:rPr dirty="0" sz="1200" spc="-90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b="1">
                <a:latin typeface="Times New Roman"/>
                <a:cs typeface="Times New Roman"/>
              </a:rPr>
              <a:t>/</a:t>
            </a:r>
            <a:r>
              <a:rPr dirty="0" sz="120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83079" y="483234"/>
            <a:ext cx="3818890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35000" y="2633217"/>
            <a:ext cx="6046470" cy="1419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000" spc="-5" b="1">
                <a:latin typeface="Times New Roman"/>
                <a:cs typeface="Times New Roman"/>
              </a:rPr>
              <a:t>Figure </a:t>
            </a:r>
            <a:r>
              <a:rPr dirty="0" sz="1000" b="1">
                <a:latin typeface="Times New Roman"/>
                <a:cs typeface="Times New Roman"/>
              </a:rPr>
              <a:t>6.1 </a:t>
            </a:r>
            <a:r>
              <a:rPr dirty="0" sz="1000" spc="-5" b="1">
                <a:latin typeface="Times New Roman"/>
                <a:cs typeface="Times New Roman"/>
              </a:rPr>
              <a:t>Inter-particle stresses </a:t>
            </a:r>
            <a:r>
              <a:rPr dirty="0" sz="1000" b="1">
                <a:latin typeface="Times New Roman"/>
                <a:cs typeface="Times New Roman"/>
              </a:rPr>
              <a:t>in </a:t>
            </a:r>
            <a:r>
              <a:rPr dirty="0" sz="1000" spc="-5" b="1">
                <a:latin typeface="Times New Roman"/>
                <a:cs typeface="Times New Roman"/>
              </a:rPr>
              <a:t>particle</a:t>
            </a:r>
            <a:r>
              <a:rPr dirty="0" sz="1000" spc="2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assemblage.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25"/>
              </a:spcBef>
            </a:pP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6.2 </a:t>
            </a:r>
            <a:r>
              <a:rPr dirty="0" sz="1300" spc="-10" b="1">
                <a:solidFill>
                  <a:srgbClr val="4F81BC"/>
                </a:solidFill>
                <a:latin typeface="Cambria"/>
                <a:cs typeface="Cambria"/>
              </a:rPr>
              <a:t>Total 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stress </a:t>
            </a:r>
            <a:r>
              <a:rPr dirty="0" sz="1300" spc="-10" b="1">
                <a:solidFill>
                  <a:srgbClr val="4F81BC"/>
                </a:solidFill>
                <a:latin typeface="Cambria"/>
                <a:cs typeface="Cambria"/>
              </a:rPr>
              <a:t>and 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effective</a:t>
            </a:r>
            <a:r>
              <a:rPr dirty="0" sz="1300" spc="30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stress</a:t>
            </a:r>
            <a:endParaRPr sz="13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solidFill>
                  <a:srgbClr val="C00000"/>
                </a:solidFill>
                <a:latin typeface="Cambria"/>
                <a:cs typeface="Cambria"/>
              </a:rPr>
              <a:t>6.2.1 Total stress</a:t>
            </a:r>
            <a:r>
              <a:rPr dirty="0" sz="1200" spc="-95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C00000"/>
                </a:solidFill>
                <a:latin typeface="Cambria"/>
                <a:cs typeface="Cambria"/>
              </a:rPr>
              <a:t>(</a:t>
            </a:r>
            <a:r>
              <a:rPr dirty="0" sz="1200" spc="-5">
                <a:solidFill>
                  <a:srgbClr val="C00000"/>
                </a:solidFill>
                <a:latin typeface="Symbol"/>
                <a:cs typeface="Symbol"/>
              </a:rPr>
              <a:t></a:t>
            </a:r>
            <a:r>
              <a:rPr dirty="0" sz="1200" spc="-5">
                <a:solidFill>
                  <a:srgbClr val="C00000"/>
                </a:solidFill>
                <a:latin typeface="Cambria"/>
                <a:cs typeface="Cambria"/>
              </a:rPr>
              <a:t>)</a:t>
            </a:r>
            <a:endParaRPr sz="1200">
              <a:latin typeface="Cambria"/>
              <a:cs typeface="Cambria"/>
            </a:endParaRPr>
          </a:p>
          <a:p>
            <a:pPr algn="just" marL="12700" marR="5080">
              <a:lnSpc>
                <a:spcPct val="101200"/>
              </a:lnSpc>
              <a:spcBef>
                <a:spcPts val="850"/>
              </a:spcBef>
            </a:pPr>
            <a:r>
              <a:rPr dirty="0" sz="1200" spc="-5">
                <a:latin typeface="Times New Roman"/>
                <a:cs typeface="Times New Roman"/>
              </a:rPr>
              <a:t>Generated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mass in the soil </a:t>
            </a:r>
            <a:r>
              <a:rPr dirty="0" sz="1200" spc="-10">
                <a:latin typeface="Times New Roman"/>
                <a:cs typeface="Times New Roman"/>
              </a:rPr>
              <a:t>body, </a:t>
            </a:r>
            <a:r>
              <a:rPr dirty="0" sz="1200" spc="-5">
                <a:latin typeface="Times New Roman"/>
                <a:cs typeface="Times New Roman"/>
              </a:rPr>
              <a:t>calculated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sum </a:t>
            </a:r>
            <a:r>
              <a:rPr dirty="0" sz="1200">
                <a:latin typeface="Times New Roman"/>
                <a:cs typeface="Times New Roman"/>
              </a:rPr>
              <a:t>up the 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material  </a:t>
            </a:r>
            <a:r>
              <a:rPr dirty="0" sz="1200">
                <a:latin typeface="Times New Roman"/>
                <a:cs typeface="Times New Roman"/>
              </a:rPr>
              <a:t>(soil </a:t>
            </a:r>
            <a:r>
              <a:rPr dirty="0" sz="1200" spc="-5">
                <a:latin typeface="Times New Roman"/>
                <a:cs typeface="Times New Roman"/>
              </a:rPr>
              <a:t>solids </a:t>
            </a:r>
            <a:r>
              <a:rPr dirty="0" sz="1200">
                <a:latin typeface="Times New Roman"/>
                <a:cs typeface="Times New Roman"/>
              </a:rPr>
              <a:t>+ </a:t>
            </a:r>
            <a:r>
              <a:rPr dirty="0" sz="1200" spc="-5">
                <a:latin typeface="Times New Roman"/>
                <a:cs typeface="Times New Roman"/>
              </a:rPr>
              <a:t>water) multiplied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soil thickness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depth. Denoted as </a:t>
            </a:r>
            <a:r>
              <a:rPr dirty="0" sz="1200" spc="-5">
                <a:latin typeface="Symbol"/>
                <a:cs typeface="Symbol"/>
              </a:rPr>
              <a:t>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Symbol"/>
                <a:cs typeface="Symbol"/>
              </a:rPr>
              <a:t></a:t>
            </a:r>
            <a:r>
              <a:rPr dirty="0" baseline="-10416" sz="1200" spc="-7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,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baseline="-10416" sz="1200">
                <a:latin typeface="Times New Roman"/>
                <a:cs typeface="Times New Roman"/>
              </a:rPr>
              <a:t>o .</a:t>
            </a:r>
            <a:r>
              <a:rPr dirty="0" sz="1200">
                <a:latin typeface="Times New Roman"/>
                <a:cs typeface="Times New Roman"/>
              </a:rPr>
              <a:t>The 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is in </a:t>
            </a:r>
            <a:r>
              <a:rPr dirty="0" sz="1200" spc="-5">
                <a:latin typeface="Times New Roman"/>
                <a:cs typeface="Times New Roman"/>
              </a:rPr>
              <a:t>natural condition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 influence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ignored.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64435" y="4276978"/>
            <a:ext cx="505459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Symbol"/>
                <a:cs typeface="Symbol"/>
              </a:rPr>
              <a:t>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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 b="0">
                <a:latin typeface="Bookman Old Style"/>
                <a:cs typeface="Bookman Old Style"/>
              </a:rPr>
              <a:t>γ</a:t>
            </a:r>
            <a:r>
              <a:rPr dirty="0" sz="1200" spc="-5">
                <a:latin typeface="Symbol"/>
                <a:cs typeface="Symbol"/>
              </a:rPr>
              <a:t>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03570" y="4276978"/>
            <a:ext cx="31750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6.1)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000" y="4646294"/>
            <a:ext cx="6047740" cy="1369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100">
                <a:latin typeface="Times New Roman"/>
                <a:cs typeface="Times New Roman"/>
              </a:rPr>
              <a:t>where h is the </a:t>
            </a:r>
            <a:r>
              <a:rPr dirty="0" sz="1100" spc="-5">
                <a:latin typeface="Times New Roman"/>
                <a:cs typeface="Times New Roman"/>
              </a:rPr>
              <a:t>depth </a:t>
            </a:r>
            <a:r>
              <a:rPr dirty="0" sz="1100">
                <a:latin typeface="Times New Roman"/>
                <a:cs typeface="Times New Roman"/>
              </a:rPr>
              <a:t>of a </a:t>
            </a:r>
            <a:r>
              <a:rPr dirty="0" sz="1100" spc="-5">
                <a:latin typeface="Times New Roman"/>
                <a:cs typeface="Times New Roman"/>
              </a:rPr>
              <a:t>point within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soil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mass.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solidFill>
                  <a:srgbClr val="C00000"/>
                </a:solidFill>
                <a:latin typeface="Cambria"/>
                <a:cs typeface="Cambria"/>
              </a:rPr>
              <a:t>6.2.2 Effective </a:t>
            </a:r>
            <a:r>
              <a:rPr dirty="0" sz="1200">
                <a:solidFill>
                  <a:srgbClr val="C00000"/>
                </a:solidFill>
                <a:latin typeface="Cambria"/>
                <a:cs typeface="Cambria"/>
              </a:rPr>
              <a:t>stress</a:t>
            </a:r>
            <a:r>
              <a:rPr dirty="0" sz="1200" spc="-6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200">
                <a:solidFill>
                  <a:srgbClr val="C00000"/>
                </a:solidFill>
                <a:latin typeface="Cambria"/>
                <a:cs typeface="Cambria"/>
              </a:rPr>
              <a:t>(</a:t>
            </a:r>
            <a:r>
              <a:rPr dirty="0" sz="1200">
                <a:solidFill>
                  <a:srgbClr val="C00000"/>
                </a:solidFill>
                <a:latin typeface="Symbol"/>
                <a:cs typeface="Symbol"/>
              </a:rPr>
              <a:t></a:t>
            </a:r>
            <a:r>
              <a:rPr dirty="0" sz="1200">
                <a:solidFill>
                  <a:srgbClr val="C00000"/>
                </a:solidFill>
                <a:latin typeface="Cambria"/>
                <a:cs typeface="Cambria"/>
              </a:rPr>
              <a:t>’)</a:t>
            </a:r>
            <a:endParaRPr sz="1200">
              <a:latin typeface="Cambria"/>
              <a:cs typeface="Cambria"/>
            </a:endParaRPr>
          </a:p>
          <a:p>
            <a:pPr algn="just" marL="12700" marR="5080">
              <a:lnSpc>
                <a:spcPts val="1380"/>
              </a:lnSpc>
              <a:spcBef>
                <a:spcPts val="980"/>
              </a:spcBef>
            </a:pPr>
            <a:r>
              <a:rPr dirty="0" sz="1200" spc="-5">
                <a:latin typeface="Times New Roman"/>
                <a:cs typeface="Times New Roman"/>
              </a:rPr>
              <a:t>Defined as soil stress </a:t>
            </a:r>
            <a:r>
              <a:rPr dirty="0" sz="1200">
                <a:latin typeface="Times New Roman"/>
                <a:cs typeface="Times New Roman"/>
              </a:rPr>
              <a:t>which </a:t>
            </a:r>
            <a:r>
              <a:rPr dirty="0" sz="1200" spc="-5">
                <a:latin typeface="Times New Roman"/>
                <a:cs typeface="Times New Roman"/>
              </a:rPr>
              <a:t>influenced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water </a:t>
            </a:r>
            <a:r>
              <a:rPr dirty="0" sz="1200" spc="-5">
                <a:latin typeface="Times New Roman"/>
                <a:cs typeface="Times New Roman"/>
              </a:rPr>
              <a:t>pressure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soil body. </a:t>
            </a:r>
            <a:r>
              <a:rPr dirty="0" sz="1200">
                <a:latin typeface="Times New Roman"/>
                <a:cs typeface="Times New Roman"/>
              </a:rPr>
              <a:t>Proposed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Terzaghi at  </a:t>
            </a:r>
            <a:r>
              <a:rPr dirty="0" sz="1200">
                <a:latin typeface="Times New Roman"/>
                <a:cs typeface="Times New Roman"/>
              </a:rPr>
              <a:t>1923 </a:t>
            </a:r>
            <a:r>
              <a:rPr dirty="0" sz="1200" spc="-5">
                <a:latin typeface="Times New Roman"/>
                <a:cs typeface="Times New Roman"/>
              </a:rPr>
              <a:t>base </a:t>
            </a:r>
            <a:r>
              <a:rPr dirty="0" sz="1200">
                <a:latin typeface="Times New Roman"/>
                <a:cs typeface="Times New Roman"/>
              </a:rPr>
              <a:t>on the experimental </a:t>
            </a:r>
            <a:r>
              <a:rPr dirty="0" sz="1200" spc="-5">
                <a:latin typeface="Times New Roman"/>
                <a:cs typeface="Times New Roman"/>
              </a:rPr>
              <a:t>result. Applied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saturated soil and has </a:t>
            </a:r>
            <a:r>
              <a:rPr dirty="0" sz="1200">
                <a:latin typeface="Times New Roman"/>
                <a:cs typeface="Times New Roman"/>
              </a:rPr>
              <a:t>a relationship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two  </a:t>
            </a:r>
            <a:r>
              <a:rPr dirty="0" sz="1200" spc="-5">
                <a:latin typeface="Times New Roman"/>
                <a:cs typeface="Times New Roman"/>
              </a:rPr>
              <a:t>types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stresses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(i.e.):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Total Stress (</a:t>
            </a:r>
            <a:r>
              <a:rPr dirty="0" sz="1200" spc="-5">
                <a:latin typeface="Symbol"/>
                <a:cs typeface="Symbol"/>
              </a:rPr>
              <a:t></a:t>
            </a:r>
            <a:r>
              <a:rPr dirty="0" sz="1200" spc="-5">
                <a:latin typeface="Times New Roman"/>
                <a:cs typeface="Times New Roman"/>
              </a:rPr>
              <a:t>) </a:t>
            </a:r>
            <a:r>
              <a:rPr dirty="0" sz="1200">
                <a:latin typeface="Times New Roman"/>
                <a:cs typeface="Times New Roman"/>
              </a:rPr>
              <a:t>,  </a:t>
            </a:r>
            <a:r>
              <a:rPr dirty="0" sz="1200" spc="-5">
                <a:latin typeface="Times New Roman"/>
                <a:cs typeface="Times New Roman"/>
              </a:rPr>
              <a:t>Pore </a:t>
            </a:r>
            <a:r>
              <a:rPr dirty="0" sz="1200">
                <a:latin typeface="Times New Roman"/>
                <a:cs typeface="Times New Roman"/>
              </a:rPr>
              <a:t>Water </a:t>
            </a:r>
            <a:r>
              <a:rPr dirty="0" sz="1200" spc="-5">
                <a:latin typeface="Times New Roman"/>
                <a:cs typeface="Times New Roman"/>
              </a:rPr>
              <a:t>Pressure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7082" y="6163944"/>
            <a:ext cx="69469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Symbol"/>
                <a:cs typeface="Symbol"/>
              </a:rPr>
              <a:t></a:t>
            </a:r>
            <a:r>
              <a:rPr dirty="0" sz="1200" spc="-5">
                <a:latin typeface="Times New Roman"/>
                <a:cs typeface="Times New Roman"/>
              </a:rPr>
              <a:t>’ </a:t>
            </a:r>
            <a:r>
              <a:rPr dirty="0" sz="1200">
                <a:latin typeface="Times New Roman"/>
                <a:cs typeface="Times New Roman"/>
              </a:rPr>
              <a:t>=  </a:t>
            </a:r>
            <a:r>
              <a:rPr dirty="0" sz="1200">
                <a:latin typeface="Symbol"/>
                <a:cs typeface="Symbol"/>
              </a:rPr>
              <a:t>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>
                <a:latin typeface="Symbol"/>
                <a:cs typeface="Symbol"/>
              </a:rPr>
              <a:t>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u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20917" y="6163944"/>
            <a:ext cx="31750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6.2)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7700" y="8091169"/>
            <a:ext cx="5245735" cy="3562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35000" y="6504304"/>
            <a:ext cx="6116320" cy="2867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Note</a:t>
            </a:r>
            <a:r>
              <a:rPr dirty="0" sz="1100">
                <a:latin typeface="Times New Roman"/>
                <a:cs typeface="Times New Roman"/>
              </a:rPr>
              <a:t>: </a:t>
            </a:r>
            <a:r>
              <a:rPr dirty="0" sz="1100" spc="-5">
                <a:latin typeface="Times New Roman"/>
                <a:cs typeface="Times New Roman"/>
              </a:rPr>
              <a:t>Geostatic stresses increased linearly with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depth.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6.3 Effective </a:t>
            </a:r>
            <a:r>
              <a:rPr dirty="0" sz="1300" spc="-10" b="1">
                <a:solidFill>
                  <a:srgbClr val="4F81BC"/>
                </a:solidFill>
                <a:latin typeface="Cambria"/>
                <a:cs typeface="Cambria"/>
              </a:rPr>
              <a:t>stress 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computations in soil</a:t>
            </a:r>
            <a:r>
              <a:rPr dirty="0" sz="1300" spc="15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mass</a:t>
            </a:r>
            <a:endParaRPr sz="13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</a:pPr>
            <a:r>
              <a:rPr dirty="0" sz="1200" spc="-5">
                <a:solidFill>
                  <a:srgbClr val="C00000"/>
                </a:solidFill>
                <a:latin typeface="Cambria"/>
                <a:cs typeface="Cambria"/>
              </a:rPr>
              <a:t>6.3.1 Dry </a:t>
            </a:r>
            <a:r>
              <a:rPr dirty="0" sz="1200">
                <a:solidFill>
                  <a:srgbClr val="C00000"/>
                </a:solidFill>
                <a:latin typeface="Cambria"/>
                <a:cs typeface="Cambria"/>
              </a:rPr>
              <a:t>Soil</a:t>
            </a:r>
            <a:r>
              <a:rPr dirty="0" sz="1200" spc="-6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C00000"/>
                </a:solidFill>
                <a:latin typeface="Cambria"/>
                <a:cs typeface="Cambria"/>
              </a:rPr>
              <a:t>Layers</a:t>
            </a:r>
            <a:endParaRPr sz="1200">
              <a:latin typeface="Cambria"/>
              <a:cs typeface="Cambria"/>
            </a:endParaRPr>
          </a:p>
          <a:p>
            <a:pPr marL="12700" marR="5080">
              <a:lnSpc>
                <a:spcPts val="1380"/>
              </a:lnSpc>
              <a:spcBef>
                <a:spcPts val="55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6.2 </a:t>
            </a:r>
            <a:r>
              <a:rPr dirty="0" sz="1200" spc="-5">
                <a:latin typeface="Times New Roman"/>
                <a:cs typeface="Times New Roman"/>
              </a:rPr>
              <a:t>shows several layers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 spc="-5">
                <a:latin typeface="Times New Roman"/>
                <a:cs typeface="Times New Roman"/>
              </a:rPr>
              <a:t>soil deposit.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total vertical (overburden) stress at </a:t>
            </a:r>
            <a:r>
              <a:rPr dirty="0" sz="1200">
                <a:latin typeface="Times New Roman"/>
                <a:cs typeface="Times New Roman"/>
              </a:rPr>
              <a:t>Point A  is the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column of 1 × 1 </a:t>
            </a:r>
            <a:r>
              <a:rPr dirty="0" sz="1200" spc="-5">
                <a:latin typeface="Times New Roman"/>
                <a:cs typeface="Times New Roman"/>
              </a:rPr>
              <a:t>area </a:t>
            </a:r>
            <a:r>
              <a:rPr dirty="0" sz="1200">
                <a:latin typeface="Times New Roman"/>
                <a:cs typeface="Times New Roman"/>
              </a:rPr>
              <a:t>above Point </a:t>
            </a:r>
            <a:r>
              <a:rPr dirty="0" sz="1200" spc="-5">
                <a:latin typeface="Times New Roman"/>
                <a:cs typeface="Times New Roman"/>
              </a:rPr>
              <a:t>A, and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thus,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algn="r" marR="556895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6.3)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251460">
              <a:lnSpc>
                <a:spcPct val="1917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vertical stress distribution </a:t>
            </a:r>
            <a:r>
              <a:rPr dirty="0" sz="1200">
                <a:latin typeface="Times New Roman"/>
                <a:cs typeface="Times New Roman"/>
              </a:rPr>
              <a:t>σ </a:t>
            </a: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depth </a:t>
            </a:r>
            <a:r>
              <a:rPr dirty="0" sz="1200">
                <a:latin typeface="Times New Roman"/>
                <a:cs typeface="Times New Roman"/>
              </a:rPr>
              <a:t>is plotted </a:t>
            </a:r>
            <a:r>
              <a:rPr dirty="0" sz="1200" spc="-5">
                <a:latin typeface="Times New Roman"/>
                <a:cs typeface="Times New Roman"/>
              </a:rPr>
              <a:t>alongside.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case, </a:t>
            </a:r>
            <a:r>
              <a:rPr dirty="0" sz="1200">
                <a:latin typeface="Times New Roman"/>
                <a:cs typeface="Times New Roman"/>
              </a:rPr>
              <a:t>u = 0,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thus  </a:t>
            </a:r>
            <a:r>
              <a:rPr dirty="0" sz="1200" spc="5">
                <a:latin typeface="Times New Roman"/>
                <a:cs typeface="Times New Roman"/>
              </a:rPr>
              <a:t>σ′ </a:t>
            </a:r>
            <a:r>
              <a:rPr dirty="0" sz="1200">
                <a:latin typeface="Times New Roman"/>
                <a:cs typeface="Times New Roman"/>
              </a:rPr>
              <a:t>= σ </a:t>
            </a:r>
            <a:r>
              <a:rPr dirty="0" sz="1200" spc="-5">
                <a:latin typeface="Times New Roman"/>
                <a:cs typeface="Times New Roman"/>
              </a:rPr>
              <a:t>throughout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depth.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88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70305" y="481329"/>
            <a:ext cx="5043170" cy="2787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47700" y="5132704"/>
            <a:ext cx="5457190" cy="2212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615940" y="5187949"/>
            <a:ext cx="565150" cy="266700"/>
          </a:xfrm>
          <a:custGeom>
            <a:avLst/>
            <a:gdLst/>
            <a:ahLst/>
            <a:cxnLst/>
            <a:rect l="l" t="t" r="r" b="b"/>
            <a:pathLst>
              <a:path w="565150" h="266700">
                <a:moveTo>
                  <a:pt x="0" y="266700"/>
                </a:moveTo>
                <a:lnTo>
                  <a:pt x="565150" y="266700"/>
                </a:lnTo>
                <a:lnTo>
                  <a:pt x="565150" y="0"/>
                </a:lnTo>
                <a:lnTo>
                  <a:pt x="0" y="0"/>
                </a:lnTo>
                <a:lnTo>
                  <a:pt x="0" y="266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5000" y="3253993"/>
            <a:ext cx="6115685" cy="2617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6.2 </a:t>
            </a:r>
            <a:r>
              <a:rPr dirty="0" sz="1200" spc="-5">
                <a:latin typeface="Times New Roman"/>
                <a:cs typeface="Times New Roman"/>
              </a:rPr>
              <a:t>Effective stress computation for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>
                <a:latin typeface="Times New Roman"/>
                <a:cs typeface="Times New Roman"/>
              </a:rPr>
              <a:t>soil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layers.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85"/>
              </a:spcBef>
            </a:pPr>
            <a:r>
              <a:rPr dirty="0" sz="1200" spc="-5">
                <a:solidFill>
                  <a:srgbClr val="C00000"/>
                </a:solidFill>
                <a:latin typeface="Cambria"/>
                <a:cs typeface="Cambria"/>
              </a:rPr>
              <a:t>6.3.2 </a:t>
            </a:r>
            <a:r>
              <a:rPr dirty="0" sz="1200">
                <a:solidFill>
                  <a:srgbClr val="C00000"/>
                </a:solidFill>
                <a:latin typeface="Cambria"/>
                <a:cs typeface="Cambria"/>
              </a:rPr>
              <a:t>Soil </a:t>
            </a:r>
            <a:r>
              <a:rPr dirty="0" sz="1200" spc="-5">
                <a:solidFill>
                  <a:srgbClr val="C00000"/>
                </a:solidFill>
                <a:latin typeface="Cambria"/>
                <a:cs typeface="Cambria"/>
              </a:rPr>
              <a:t>Layers with Steady Water</a:t>
            </a:r>
            <a:r>
              <a:rPr dirty="0" sz="120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C00000"/>
                </a:solidFill>
                <a:latin typeface="Cambria"/>
                <a:cs typeface="Cambria"/>
              </a:rPr>
              <a:t>Table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6.3 plots a </a:t>
            </a:r>
            <a:r>
              <a:rPr dirty="0" sz="1200" spc="-5">
                <a:latin typeface="Times New Roman"/>
                <a:cs typeface="Times New Roman"/>
              </a:rPr>
              <a:t>situation with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steady groundwater table.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is midway of </a:t>
            </a:r>
            <a:r>
              <a:rPr dirty="0" sz="1200" spc="-5">
                <a:latin typeface="Times New Roman"/>
                <a:cs typeface="Times New Roman"/>
              </a:rPr>
              <a:t>soil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layer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2.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case,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total vertical stress </a:t>
            </a:r>
            <a:r>
              <a:rPr dirty="0" sz="1200">
                <a:latin typeface="Times New Roman"/>
                <a:cs typeface="Times New Roman"/>
              </a:rPr>
              <a:t>σ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Point </a:t>
            </a:r>
            <a:r>
              <a:rPr dirty="0" sz="1200" spc="-5">
                <a:latin typeface="Times New Roman"/>
                <a:cs typeface="Times New Roman"/>
              </a:rPr>
              <a:t>A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calculated first as the weight </a:t>
            </a:r>
            <a:r>
              <a:rPr dirty="0" sz="1200">
                <a:latin typeface="Times New Roman"/>
                <a:cs typeface="Times New Roman"/>
              </a:rPr>
              <a:t>of a 1 × 1 </a:t>
            </a:r>
            <a:r>
              <a:rPr dirty="0" sz="1200" spc="-5">
                <a:latin typeface="Times New Roman"/>
                <a:cs typeface="Times New Roman"/>
              </a:rPr>
              <a:t>soil  column as before, and </a:t>
            </a:r>
            <a:r>
              <a:rPr dirty="0" sz="1200">
                <a:latin typeface="Times New Roman"/>
                <a:cs typeface="Times New Roman"/>
              </a:rPr>
              <a:t>then the </a:t>
            </a:r>
            <a:r>
              <a:rPr dirty="0" sz="1200" spc="-5">
                <a:latin typeface="Times New Roman"/>
                <a:cs typeface="Times New Roman"/>
              </a:rPr>
              <a:t>hydrostatic water pressure </a:t>
            </a:r>
            <a:r>
              <a:rPr dirty="0" sz="1200">
                <a:latin typeface="Times New Roman"/>
                <a:cs typeface="Times New Roman"/>
              </a:rPr>
              <a:t>u is computed. </a:t>
            </a:r>
            <a:r>
              <a:rPr dirty="0" sz="1200" spc="-5">
                <a:latin typeface="Times New Roman"/>
                <a:cs typeface="Times New Roman"/>
              </a:rPr>
              <a:t>Finally,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effective  vertical stress </a:t>
            </a:r>
            <a:r>
              <a:rPr dirty="0" sz="1200" spc="5">
                <a:latin typeface="Times New Roman"/>
                <a:cs typeface="Times New Roman"/>
              </a:rPr>
              <a:t>σ′ </a:t>
            </a:r>
            <a:r>
              <a:rPr dirty="0" sz="1200">
                <a:latin typeface="Times New Roman"/>
                <a:cs typeface="Times New Roman"/>
              </a:rPr>
              <a:t>is computed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r" marR="742315">
              <a:lnSpc>
                <a:spcPct val="100000"/>
              </a:lnSpc>
              <a:spcBef>
                <a:spcPts val="1010"/>
              </a:spcBef>
            </a:pP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6.4)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algn="r" marR="690245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6.5)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89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35000" y="6977760"/>
            <a:ext cx="6118225" cy="1542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692785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6.6)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100"/>
              </a:lnSpc>
              <a:spcBef>
                <a:spcPts val="1095"/>
              </a:spcBef>
            </a:pP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>
                <a:latin typeface="Times New Roman"/>
                <a:cs typeface="Times New Roman"/>
              </a:rPr>
              <a:t>i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j </a:t>
            </a:r>
            <a:r>
              <a:rPr dirty="0" sz="1200" spc="-5">
                <a:latin typeface="Times New Roman"/>
                <a:cs typeface="Times New Roman"/>
              </a:rPr>
              <a:t>denote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values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above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and below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 table, respectively.  These </a:t>
            </a:r>
            <a:r>
              <a:rPr dirty="0" sz="1200">
                <a:latin typeface="Times New Roman"/>
                <a:cs typeface="Times New Roman"/>
              </a:rPr>
              <a:t>individual distribution </a:t>
            </a:r>
            <a:r>
              <a:rPr dirty="0" sz="1200" spc="-5">
                <a:latin typeface="Times New Roman"/>
                <a:cs typeface="Times New Roman"/>
              </a:rPr>
              <a:t>curves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also </a:t>
            </a:r>
            <a:r>
              <a:rPr dirty="0" sz="1200">
                <a:latin typeface="Times New Roman"/>
                <a:cs typeface="Times New Roman"/>
              </a:rPr>
              <a:t>plotted 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6.3. The </a:t>
            </a:r>
            <a:r>
              <a:rPr dirty="0" sz="1200" spc="-5">
                <a:latin typeface="Times New Roman"/>
                <a:cs typeface="Times New Roman"/>
              </a:rPr>
              <a:t>effective stress </a:t>
            </a:r>
            <a:r>
              <a:rPr dirty="0" sz="1200">
                <a:latin typeface="Times New Roman"/>
                <a:cs typeface="Times New Roman"/>
              </a:rPr>
              <a:t>distribution  </a:t>
            </a:r>
            <a:r>
              <a:rPr dirty="0" sz="1200" spc="-5">
                <a:latin typeface="Times New Roman"/>
                <a:cs typeface="Times New Roman"/>
              </a:rPr>
              <a:t>curve and Equation </a:t>
            </a:r>
            <a:r>
              <a:rPr dirty="0" sz="1200">
                <a:latin typeface="Times New Roman"/>
                <a:cs typeface="Times New Roman"/>
              </a:rPr>
              <a:t>(6.6) </a:t>
            </a:r>
            <a:r>
              <a:rPr dirty="0" sz="1200" spc="-10">
                <a:latin typeface="Times New Roman"/>
                <a:cs typeface="Times New Roman"/>
              </a:rPr>
              <a:t>suggest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b="1">
                <a:latin typeface="Times New Roman"/>
                <a:cs typeface="Times New Roman"/>
              </a:rPr>
              <a:t>σ</a:t>
            </a:r>
            <a:r>
              <a:rPr dirty="0" sz="1200">
                <a:latin typeface="Times New Roman"/>
                <a:cs typeface="Times New Roman"/>
              </a:rPr>
              <a:t>′ </a:t>
            </a:r>
            <a:r>
              <a:rPr dirty="0" sz="1200" spc="-5" b="1" i="1">
                <a:latin typeface="Times New Roman"/>
                <a:cs typeface="Times New Roman"/>
              </a:rPr>
              <a:t>can </a:t>
            </a:r>
            <a:r>
              <a:rPr dirty="0" sz="1200" b="1" i="1">
                <a:latin typeface="Times New Roman"/>
                <a:cs typeface="Times New Roman"/>
              </a:rPr>
              <a:t>be </a:t>
            </a:r>
            <a:r>
              <a:rPr dirty="0" sz="1200" spc="-5" b="1" i="1">
                <a:latin typeface="Times New Roman"/>
                <a:cs typeface="Times New Roman"/>
              </a:rPr>
              <a:t>directly calculated </a:t>
            </a:r>
            <a:r>
              <a:rPr dirty="0" sz="1200" b="1" i="1">
                <a:latin typeface="Times New Roman"/>
                <a:cs typeface="Times New Roman"/>
              </a:rPr>
              <a:t>by a </a:t>
            </a:r>
            <a:r>
              <a:rPr dirty="0" sz="1200" spc="-5" b="1" i="1">
                <a:latin typeface="Times New Roman"/>
                <a:cs typeface="Times New Roman"/>
              </a:rPr>
              <a:t>summation </a:t>
            </a:r>
            <a:r>
              <a:rPr dirty="0" sz="1200" b="1" i="1">
                <a:latin typeface="Times New Roman"/>
                <a:cs typeface="Times New Roman"/>
              </a:rPr>
              <a:t>of </a:t>
            </a:r>
            <a:r>
              <a:rPr dirty="0" sz="1200" spc="-5" b="1" i="1">
                <a:latin typeface="Times New Roman"/>
                <a:cs typeface="Times New Roman"/>
              </a:rPr>
              <a:t>soil layer  </a:t>
            </a:r>
            <a:r>
              <a:rPr dirty="0" sz="1200" b="1" i="1">
                <a:latin typeface="Times New Roman"/>
                <a:cs typeface="Times New Roman"/>
              </a:rPr>
              <a:t>thickness </a:t>
            </a:r>
            <a:r>
              <a:rPr dirty="0" sz="1200" spc="-5" b="1" i="1">
                <a:latin typeface="Times New Roman"/>
                <a:cs typeface="Times New Roman"/>
              </a:rPr>
              <a:t>multiplied </a:t>
            </a:r>
            <a:r>
              <a:rPr dirty="0" sz="1200" b="1" i="1">
                <a:latin typeface="Times New Roman"/>
                <a:cs typeface="Times New Roman"/>
              </a:rPr>
              <a:t>by </a:t>
            </a:r>
            <a:r>
              <a:rPr dirty="0" sz="1200" spc="-5" b="1" i="1">
                <a:latin typeface="Times New Roman"/>
                <a:cs typeface="Times New Roman"/>
              </a:rPr>
              <a:t>the unit weight </a:t>
            </a:r>
            <a:r>
              <a:rPr dirty="0" sz="1200" b="1" i="1">
                <a:latin typeface="Times New Roman"/>
                <a:cs typeface="Times New Roman"/>
              </a:rPr>
              <a:t>for </a:t>
            </a:r>
            <a:r>
              <a:rPr dirty="0" sz="1200" spc="-5" b="1" i="1">
                <a:latin typeface="Times New Roman"/>
                <a:cs typeface="Times New Roman"/>
              </a:rPr>
              <a:t>all layers </a:t>
            </a:r>
            <a:r>
              <a:rPr dirty="0" sz="1200" b="1" i="1">
                <a:latin typeface="Times New Roman"/>
                <a:cs typeface="Times New Roman"/>
              </a:rPr>
              <a:t>by </a:t>
            </a:r>
            <a:r>
              <a:rPr dirty="0" sz="1200" spc="-5" b="1" i="1">
                <a:latin typeface="Times New Roman"/>
                <a:cs typeface="Times New Roman"/>
              </a:rPr>
              <a:t>assigning the total unit </a:t>
            </a:r>
            <a:r>
              <a:rPr dirty="0" sz="1200" b="1" i="1">
                <a:latin typeface="Times New Roman"/>
                <a:cs typeface="Times New Roman"/>
              </a:rPr>
              <a:t>weight </a:t>
            </a:r>
            <a:r>
              <a:rPr dirty="0" sz="1200" b="1">
                <a:latin typeface="Times New Roman"/>
                <a:cs typeface="Times New Roman"/>
              </a:rPr>
              <a:t>γ</a:t>
            </a:r>
            <a:r>
              <a:rPr dirty="0" baseline="-10416" sz="1200" b="1" i="1">
                <a:latin typeface="Times New Roman"/>
                <a:cs typeface="Times New Roman"/>
              </a:rPr>
              <a:t>t </a:t>
            </a:r>
            <a:r>
              <a:rPr dirty="0" sz="1200" b="1" i="1">
                <a:latin typeface="Times New Roman"/>
                <a:cs typeface="Times New Roman"/>
              </a:rPr>
              <a:t>for </a:t>
            </a:r>
            <a:r>
              <a:rPr dirty="0" sz="1200" spc="-5" b="1" i="1">
                <a:latin typeface="Times New Roman"/>
                <a:cs typeface="Times New Roman"/>
              </a:rPr>
              <a:t>soils  </a:t>
            </a:r>
            <a:r>
              <a:rPr dirty="0" sz="1200" spc="-5" b="1" i="1">
                <a:latin typeface="Times New Roman"/>
                <a:cs typeface="Times New Roman"/>
              </a:rPr>
              <a:t>above </a:t>
            </a:r>
            <a:r>
              <a:rPr dirty="0" sz="1200" b="1" i="1">
                <a:latin typeface="Times New Roman"/>
                <a:cs typeface="Times New Roman"/>
              </a:rPr>
              <a:t>the water table and </a:t>
            </a:r>
            <a:r>
              <a:rPr dirty="0" sz="1200" spc="-5" b="1" i="1">
                <a:latin typeface="Times New Roman"/>
                <a:cs typeface="Times New Roman"/>
              </a:rPr>
              <a:t>submerged </a:t>
            </a:r>
            <a:r>
              <a:rPr dirty="0" sz="1200" b="1" i="1">
                <a:latin typeface="Times New Roman"/>
                <a:cs typeface="Times New Roman"/>
              </a:rPr>
              <a:t>unit </a:t>
            </a:r>
            <a:r>
              <a:rPr dirty="0" sz="1200" spc="-5" b="1" i="1">
                <a:latin typeface="Times New Roman"/>
                <a:cs typeface="Times New Roman"/>
              </a:rPr>
              <a:t>weight( </a:t>
            </a:r>
            <a:r>
              <a:rPr dirty="0" sz="1200" spc="5" b="1">
                <a:latin typeface="Times New Roman"/>
                <a:cs typeface="Times New Roman"/>
              </a:rPr>
              <a:t>γ</a:t>
            </a:r>
            <a:r>
              <a:rPr dirty="0" sz="1200" spc="5">
                <a:latin typeface="Times New Roman"/>
                <a:cs typeface="Times New Roman"/>
              </a:rPr>
              <a:t>′ </a:t>
            </a:r>
            <a:r>
              <a:rPr dirty="0" sz="1200" b="1" i="1">
                <a:latin typeface="Times New Roman"/>
                <a:cs typeface="Times New Roman"/>
              </a:rPr>
              <a:t>= </a:t>
            </a:r>
            <a:r>
              <a:rPr dirty="0" sz="1200" b="1">
                <a:latin typeface="Times New Roman"/>
                <a:cs typeface="Times New Roman"/>
              </a:rPr>
              <a:t>γ</a:t>
            </a:r>
            <a:r>
              <a:rPr dirty="0" baseline="-10416" sz="1200" b="1" i="1">
                <a:latin typeface="Times New Roman"/>
                <a:cs typeface="Times New Roman"/>
              </a:rPr>
              <a:t>t </a:t>
            </a:r>
            <a:r>
              <a:rPr dirty="0" sz="1200" b="1" i="1">
                <a:latin typeface="Times New Roman"/>
                <a:cs typeface="Times New Roman"/>
              </a:rPr>
              <a:t>– </a:t>
            </a:r>
            <a:r>
              <a:rPr dirty="0" sz="1200" b="1">
                <a:latin typeface="Times New Roman"/>
                <a:cs typeface="Times New Roman"/>
              </a:rPr>
              <a:t>γ</a:t>
            </a:r>
            <a:r>
              <a:rPr dirty="0" baseline="-10416" sz="1200" b="1" i="1">
                <a:latin typeface="Times New Roman"/>
                <a:cs typeface="Times New Roman"/>
              </a:rPr>
              <a:t>w</a:t>
            </a:r>
            <a:r>
              <a:rPr dirty="0" sz="1200" b="1">
                <a:latin typeface="Times New Roman"/>
                <a:cs typeface="Times New Roman"/>
              </a:rPr>
              <a:t>) </a:t>
            </a:r>
            <a:r>
              <a:rPr dirty="0" sz="1200" b="1" i="1">
                <a:latin typeface="Times New Roman"/>
                <a:cs typeface="Times New Roman"/>
              </a:rPr>
              <a:t>for </a:t>
            </a:r>
            <a:r>
              <a:rPr dirty="0" sz="1200" spc="-5" b="1" i="1">
                <a:latin typeface="Times New Roman"/>
                <a:cs typeface="Times New Roman"/>
              </a:rPr>
              <a:t>soils </a:t>
            </a:r>
            <a:r>
              <a:rPr dirty="0" sz="1200" b="1" i="1">
                <a:latin typeface="Times New Roman"/>
                <a:cs typeface="Times New Roman"/>
              </a:rPr>
              <a:t>below the water</a:t>
            </a:r>
            <a:r>
              <a:rPr dirty="0" sz="1200" spc="3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table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8530" y="483234"/>
            <a:ext cx="5507990" cy="2715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35000" y="3209797"/>
            <a:ext cx="6116320" cy="1188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6.3 </a:t>
            </a:r>
            <a:r>
              <a:rPr dirty="0" sz="1200" spc="-5">
                <a:latin typeface="Times New Roman"/>
                <a:cs typeface="Times New Roman"/>
              </a:rPr>
              <a:t>Effective stress computation for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wet soil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layers.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Example</a:t>
            </a:r>
            <a:r>
              <a:rPr dirty="0" sz="1200" spc="-65">
                <a:latin typeface="Copperplate Gothic Bold"/>
                <a:cs typeface="Copperplate Gothic Bold"/>
              </a:rPr>
              <a:t> </a:t>
            </a:r>
            <a:r>
              <a:rPr dirty="0" sz="1200" spc="-5">
                <a:latin typeface="Copperplate Gothic Bold"/>
                <a:cs typeface="Copperplate Gothic Bold"/>
              </a:rPr>
              <a:t>6.1:</a:t>
            </a:r>
            <a:endParaRPr sz="1200">
              <a:latin typeface="Copperplate Gothic Bold"/>
              <a:cs typeface="Copperplate Gothic Bold"/>
            </a:endParaRPr>
          </a:p>
          <a:p>
            <a:pPr algn="just" marL="12700" marR="5080">
              <a:lnSpc>
                <a:spcPct val="95400"/>
              </a:lnSpc>
              <a:spcBef>
                <a:spcPts val="965"/>
              </a:spcBef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below </a:t>
            </a:r>
            <a:r>
              <a:rPr dirty="0" sz="1200" spc="-5">
                <a:latin typeface="Times New Roman"/>
                <a:cs typeface="Times New Roman"/>
              </a:rPr>
              <a:t>shows soil conditions and water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elevation. </a:t>
            </a:r>
            <a:r>
              <a:rPr dirty="0" sz="1200">
                <a:latin typeface="Times New Roman"/>
                <a:cs typeface="Times New Roman"/>
              </a:rPr>
              <a:t>Calculate the </a:t>
            </a:r>
            <a:r>
              <a:rPr dirty="0" sz="1200" spc="-5">
                <a:latin typeface="Times New Roman"/>
                <a:cs typeface="Times New Roman"/>
              </a:rPr>
              <a:t>effective </a:t>
            </a:r>
            <a:r>
              <a:rPr dirty="0" sz="1200">
                <a:latin typeface="Times New Roman"/>
                <a:cs typeface="Times New Roman"/>
              </a:rPr>
              <a:t>overburden  </a:t>
            </a:r>
            <a:r>
              <a:rPr dirty="0" sz="1200" spc="-5">
                <a:latin typeface="Times New Roman"/>
                <a:cs typeface="Times New Roman"/>
              </a:rPr>
              <a:t>stress at </a:t>
            </a:r>
            <a:r>
              <a:rPr dirty="0" sz="1200">
                <a:latin typeface="Times New Roman"/>
                <a:cs typeface="Times New Roman"/>
              </a:rPr>
              <a:t>Point </a:t>
            </a:r>
            <a:r>
              <a:rPr dirty="0" sz="1200" spc="-5">
                <a:latin typeface="Times New Roman"/>
                <a:cs typeface="Times New Roman"/>
              </a:rPr>
              <a:t>A, (a)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 spc="-5">
                <a:latin typeface="Times New Roman"/>
                <a:cs typeface="Times New Roman"/>
              </a:rPr>
              <a:t>computing </a:t>
            </a:r>
            <a:r>
              <a:rPr dirty="0" sz="1200">
                <a:latin typeface="Times New Roman"/>
                <a:cs typeface="Times New Roman"/>
              </a:rPr>
              <a:t>σ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u individually,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(b)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directly using </a:t>
            </a:r>
            <a:r>
              <a:rPr dirty="0" sz="1200" spc="-5">
                <a:latin typeface="Times New Roman"/>
                <a:cs typeface="Times New Roman"/>
              </a:rPr>
              <a:t>γ</a:t>
            </a:r>
            <a:r>
              <a:rPr dirty="0" baseline="-10416" sz="1200" spc="-7">
                <a:latin typeface="Times New Roman"/>
                <a:cs typeface="Times New Roman"/>
              </a:rPr>
              <a:t>t </a:t>
            </a:r>
            <a:r>
              <a:rPr dirty="0" sz="1200">
                <a:latin typeface="Times New Roman"/>
                <a:cs typeface="Times New Roman"/>
              </a:rPr>
              <a:t>above the 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γ′ </a:t>
            </a:r>
            <a:r>
              <a:rPr dirty="0" sz="1200" spc="-5">
                <a:latin typeface="Times New Roman"/>
                <a:cs typeface="Times New Roman"/>
              </a:rPr>
              <a:t>below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table.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7700" y="4515484"/>
            <a:ext cx="5195570" cy="24676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5000" y="6971664"/>
            <a:ext cx="4839970" cy="669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0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Solution:</a:t>
            </a:r>
            <a:endParaRPr sz="1200">
              <a:latin typeface="Copperplate Gothic Bold"/>
              <a:cs typeface="Copperplate Gothic Bold"/>
            </a:endParaRPr>
          </a:p>
          <a:p>
            <a:pPr marL="12700">
              <a:lnSpc>
                <a:spcPts val="1400"/>
              </a:lnSpc>
            </a:pPr>
            <a:r>
              <a:rPr dirty="0" sz="1200" spc="-5">
                <a:latin typeface="Times New Roman"/>
                <a:cs typeface="Times New Roman"/>
              </a:rPr>
              <a:t>Assume that </a:t>
            </a:r>
            <a:r>
              <a:rPr dirty="0" sz="1200">
                <a:latin typeface="Times New Roman"/>
                <a:cs typeface="Times New Roman"/>
              </a:rPr>
              <a:t>for Soil 2, </a:t>
            </a:r>
            <a:r>
              <a:rPr dirty="0" sz="1200" spc="-5">
                <a:latin typeface="Times New Roman"/>
                <a:cs typeface="Times New Roman"/>
              </a:rPr>
              <a:t>γ</a:t>
            </a:r>
            <a:r>
              <a:rPr dirty="0" baseline="-10416" sz="1200" spc="-7">
                <a:latin typeface="Times New Roman"/>
                <a:cs typeface="Times New Roman"/>
              </a:rPr>
              <a:t>t  </a:t>
            </a:r>
            <a:r>
              <a:rPr dirty="0" sz="1200" spc="-5">
                <a:latin typeface="Times New Roman"/>
                <a:cs typeface="Times New Roman"/>
              </a:rPr>
              <a:t>values above and below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same.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200" spc="-5" b="1">
                <a:latin typeface="Times New Roman"/>
                <a:cs typeface="Times New Roman"/>
              </a:rPr>
              <a:t>Method (a): </a:t>
            </a:r>
            <a:r>
              <a:rPr dirty="0" sz="1200">
                <a:latin typeface="Times New Roman"/>
                <a:cs typeface="Times New Roman"/>
              </a:rPr>
              <a:t>individual computations of σ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u, then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σ′: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7700" y="7758429"/>
            <a:ext cx="4104004" cy="8458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5000" y="8718550"/>
            <a:ext cx="235458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Method (b): </a:t>
            </a:r>
            <a:r>
              <a:rPr dirty="0" sz="1200" spc="-5">
                <a:latin typeface="Times New Roman"/>
                <a:cs typeface="Times New Roman"/>
              </a:rPr>
              <a:t>direct </a:t>
            </a:r>
            <a:r>
              <a:rPr dirty="0" sz="1200">
                <a:latin typeface="Times New Roman"/>
                <a:cs typeface="Times New Roman"/>
              </a:rPr>
              <a:t>computation of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σ′: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7700" y="9034144"/>
            <a:ext cx="4809490" cy="381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35000" y="9529267"/>
            <a:ext cx="244602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Both solutions yielded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results.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70980" y="9872546"/>
            <a:ext cx="180975" cy="18986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latin typeface="Cambria"/>
                <a:cs typeface="Cambria"/>
              </a:rPr>
              <a:t>90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475488"/>
            <a:ext cx="6115685" cy="1484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5">
                <a:solidFill>
                  <a:srgbClr val="C00000"/>
                </a:solidFill>
                <a:latin typeface="Cambria"/>
                <a:cs typeface="Cambria"/>
              </a:rPr>
              <a:t>6.3.3 Totally  Submerged </a:t>
            </a:r>
            <a:r>
              <a:rPr dirty="0" sz="1200">
                <a:solidFill>
                  <a:srgbClr val="C00000"/>
                </a:solidFill>
                <a:latin typeface="Cambria"/>
                <a:cs typeface="Cambria"/>
              </a:rPr>
              <a:t>Soil</a:t>
            </a:r>
            <a:r>
              <a:rPr dirty="0" sz="1200" spc="-3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200" spc="-5">
                <a:solidFill>
                  <a:srgbClr val="C00000"/>
                </a:solidFill>
                <a:latin typeface="Cambria"/>
                <a:cs typeface="Cambria"/>
              </a:rPr>
              <a:t>Layers</a:t>
            </a:r>
            <a:endParaRPr sz="1200">
              <a:latin typeface="Cambria"/>
              <a:cs typeface="Cambria"/>
            </a:endParaRPr>
          </a:p>
          <a:p>
            <a:pPr algn="just" marL="12700" marR="5080">
              <a:lnSpc>
                <a:spcPct val="104200"/>
              </a:lnSpc>
              <a:spcBef>
                <a:spcPts val="1235"/>
              </a:spcBef>
            </a:pP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calculate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effective stress </a:t>
            </a:r>
            <a:r>
              <a:rPr dirty="0" sz="1200">
                <a:latin typeface="MS Gothic"/>
                <a:cs typeface="MS Gothic"/>
              </a:rPr>
              <a:t>σ′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soils under </a:t>
            </a:r>
            <a:r>
              <a:rPr dirty="0" sz="1200">
                <a:latin typeface="Times New Roman"/>
                <a:cs typeface="Times New Roman"/>
              </a:rPr>
              <a:t>lakes or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ocean bottom, the </a:t>
            </a:r>
            <a:r>
              <a:rPr dirty="0" sz="1200" spc="-5">
                <a:latin typeface="Times New Roman"/>
                <a:cs typeface="Times New Roman"/>
              </a:rPr>
              <a:t>same principles  as before </a:t>
            </a:r>
            <a:r>
              <a:rPr dirty="0" sz="1200">
                <a:latin typeface="Times New Roman"/>
                <a:cs typeface="Times New Roman"/>
              </a:rPr>
              <a:t>are used that is, use of </a:t>
            </a:r>
            <a:r>
              <a:rPr dirty="0" sz="1200">
                <a:latin typeface="MS Gothic"/>
                <a:cs typeface="MS Gothic"/>
              </a:rPr>
              <a:t>γ′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soils under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 table. </a:t>
            </a:r>
            <a:r>
              <a:rPr dirty="0" sz="1200">
                <a:latin typeface="Times New Roman"/>
                <a:cs typeface="Times New Roman"/>
              </a:rPr>
              <a:t>Since </a:t>
            </a:r>
            <a:r>
              <a:rPr dirty="0" sz="1200" spc="-5">
                <a:latin typeface="Times New Roman"/>
                <a:cs typeface="Times New Roman"/>
              </a:rPr>
              <a:t>all soils are </a:t>
            </a:r>
            <a:r>
              <a:rPr dirty="0" sz="1200">
                <a:latin typeface="Times New Roman"/>
                <a:cs typeface="Times New Roman"/>
              </a:rPr>
              <a:t>under the 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table, it is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simply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6.4 </a:t>
            </a:r>
            <a:r>
              <a:rPr dirty="0" sz="1200" spc="-5">
                <a:latin typeface="Times New Roman"/>
                <a:cs typeface="Times New Roman"/>
              </a:rPr>
              <a:t>shows </a:t>
            </a:r>
            <a:r>
              <a:rPr dirty="0" sz="1200">
                <a:latin typeface="Times New Roman"/>
                <a:cs typeface="Times New Roman"/>
              </a:rPr>
              <a:t>the distributions of </a:t>
            </a:r>
            <a:r>
              <a:rPr dirty="0" sz="1200">
                <a:latin typeface="MS Gothic"/>
                <a:cs typeface="MS Gothic"/>
              </a:rPr>
              <a:t>σ</a:t>
            </a:r>
            <a:r>
              <a:rPr dirty="0" sz="1200">
                <a:latin typeface="Times New Roman"/>
                <a:cs typeface="Times New Roman"/>
              </a:rPr>
              <a:t>, u,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MS Gothic"/>
                <a:cs typeface="MS Gothic"/>
              </a:rPr>
              <a:t>σ′</a:t>
            </a:r>
            <a:r>
              <a:rPr dirty="0" sz="1200">
                <a:latin typeface="Times New Roman"/>
                <a:cs typeface="Times New Roman"/>
              </a:rPr>
              <a:t>for this </a:t>
            </a:r>
            <a:r>
              <a:rPr dirty="0" sz="1200" spc="-5">
                <a:latin typeface="Times New Roman"/>
                <a:cs typeface="Times New Roman"/>
              </a:rPr>
              <a:t>case.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 spc="-5">
                <a:latin typeface="Times New Roman"/>
                <a:cs typeface="Times New Roman"/>
              </a:rPr>
              <a:t>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seen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>
                <a:latin typeface="MS Gothic"/>
                <a:cs typeface="MS Gothic"/>
              </a:rPr>
              <a:t>σ′</a:t>
            </a:r>
            <a:r>
              <a:rPr dirty="0" sz="1200">
                <a:latin typeface="Times New Roman"/>
                <a:cs typeface="Times New Roman"/>
              </a:rPr>
              <a:t>is not  </a:t>
            </a:r>
            <a:r>
              <a:rPr dirty="0" sz="1200" spc="-5">
                <a:latin typeface="Times New Roman"/>
                <a:cs typeface="Times New Roman"/>
              </a:rPr>
              <a:t>affected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depth of </a:t>
            </a:r>
            <a:r>
              <a:rPr dirty="0" sz="1200" spc="-5">
                <a:latin typeface="Times New Roman"/>
                <a:cs typeface="Times New Roman"/>
              </a:rPr>
              <a:t>water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</a:t>
            </a:r>
            <a:r>
              <a:rPr dirty="0" baseline="-10416" sz="1200" spc="-7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85214" y="2109469"/>
            <a:ext cx="5213350" cy="2397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5000" y="4491862"/>
            <a:ext cx="6115685" cy="897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6.4 </a:t>
            </a:r>
            <a:r>
              <a:rPr dirty="0" sz="1200" spc="-5">
                <a:latin typeface="Times New Roman"/>
                <a:cs typeface="Times New Roman"/>
              </a:rPr>
              <a:t>Effective stress computation for underwater soil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layers.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105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Example</a:t>
            </a:r>
            <a:r>
              <a:rPr dirty="0" sz="1200" spc="-65">
                <a:latin typeface="Copperplate Gothic Bold"/>
                <a:cs typeface="Copperplate Gothic Bold"/>
              </a:rPr>
              <a:t> </a:t>
            </a:r>
            <a:r>
              <a:rPr dirty="0" sz="1200" spc="-5">
                <a:latin typeface="Copperplate Gothic Bold"/>
                <a:cs typeface="Copperplate Gothic Bold"/>
              </a:rPr>
              <a:t>6.2:</a:t>
            </a:r>
            <a:endParaRPr sz="1200">
              <a:latin typeface="Copperplate Gothic Bold"/>
              <a:cs typeface="Copperplate Gothic Bold"/>
            </a:endParaRPr>
          </a:p>
          <a:p>
            <a:pPr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Calculate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σ,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u,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σ′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soil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element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depth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ocean-bottom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surface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under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300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 spc="-5">
                <a:latin typeface="Times New Roman"/>
                <a:cs typeface="Times New Roman"/>
              </a:rPr>
              <a:t>deep water. The </a:t>
            </a:r>
            <a:r>
              <a:rPr dirty="0" sz="1200">
                <a:latin typeface="Times New Roman"/>
                <a:cs typeface="Times New Roman"/>
              </a:rPr>
              <a:t>soil’s 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is 17.5 kN/m</a:t>
            </a:r>
            <a:r>
              <a:rPr dirty="0" baseline="38194" sz="1200">
                <a:latin typeface="Times New Roman"/>
                <a:cs typeface="Times New Roman"/>
              </a:rPr>
              <a:t>3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Does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high water pressure compress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soil?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9805" y="5607049"/>
            <a:ext cx="5425440" cy="24764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000" y="8093328"/>
            <a:ext cx="835025" cy="200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Solu</a:t>
            </a:r>
            <a:r>
              <a:rPr dirty="0" sz="1200">
                <a:latin typeface="Copperplate Gothic Bold"/>
                <a:cs typeface="Copperplate Gothic Bold"/>
              </a:rPr>
              <a:t>ti</a:t>
            </a:r>
            <a:r>
              <a:rPr dirty="0" sz="1200" spc="-5">
                <a:latin typeface="Copperplate Gothic Bold"/>
                <a:cs typeface="Copperplate Gothic Bold"/>
              </a:rPr>
              <a:t>on</a:t>
            </a:r>
            <a:r>
              <a:rPr dirty="0" sz="1200">
                <a:latin typeface="Copperplate Gothic Bold"/>
                <a:cs typeface="Copperplate Gothic Bold"/>
              </a:rPr>
              <a:t>:</a:t>
            </a:r>
            <a:endParaRPr sz="1200">
              <a:latin typeface="Copperplate Gothic Bold"/>
              <a:cs typeface="Copperplate Gothic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7700" y="8282939"/>
            <a:ext cx="4808220" cy="9340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5000" y="9212326"/>
            <a:ext cx="6115050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Total stress and </a:t>
            </a:r>
            <a:r>
              <a:rPr dirty="0" sz="1200">
                <a:latin typeface="Times New Roman"/>
                <a:cs typeface="Times New Roman"/>
              </a:rPr>
              <a:t>pore </a:t>
            </a:r>
            <a:r>
              <a:rPr dirty="0" sz="1200" spc="-5">
                <a:latin typeface="Times New Roman"/>
                <a:cs typeface="Times New Roman"/>
              </a:rPr>
              <a:t>water pressure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5">
                <a:latin typeface="Times New Roman"/>
                <a:cs typeface="Times New Roman"/>
              </a:rPr>
              <a:t>very </a:t>
            </a:r>
            <a:r>
              <a:rPr dirty="0" sz="1200">
                <a:latin typeface="Times New Roman"/>
                <a:cs typeface="Times New Roman"/>
              </a:rPr>
              <a:t>high, but the </a:t>
            </a:r>
            <a:r>
              <a:rPr dirty="0" sz="1200" spc="-5">
                <a:latin typeface="Times New Roman"/>
                <a:cs typeface="Times New Roman"/>
              </a:rPr>
              <a:t>effective </a:t>
            </a:r>
            <a:r>
              <a:rPr dirty="0" sz="1200">
                <a:latin typeface="Times New Roman"/>
                <a:cs typeface="Times New Roman"/>
              </a:rPr>
              <a:t>stress is very low. Since the  </a:t>
            </a:r>
            <a:r>
              <a:rPr dirty="0" sz="1200" spc="-5">
                <a:latin typeface="Times New Roman"/>
                <a:cs typeface="Times New Roman"/>
              </a:rPr>
              <a:t>formation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soil’s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skeleton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controlled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by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inter-particle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stress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(effective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stress),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soils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at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91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451103"/>
            <a:ext cx="6118225" cy="4199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016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near surface </a:t>
            </a:r>
            <a:r>
              <a:rPr dirty="0" sz="1200">
                <a:latin typeface="Times New Roman"/>
                <a:cs typeface="Times New Roman"/>
              </a:rPr>
              <a:t>of the ocean bottom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not compressed much </a:t>
            </a:r>
            <a:r>
              <a:rPr dirty="0" sz="1200" spc="-5">
                <a:latin typeface="Times New Roman"/>
                <a:cs typeface="Times New Roman"/>
              </a:rPr>
              <a:t>because </a:t>
            </a:r>
            <a:r>
              <a:rPr dirty="0" sz="1200">
                <a:latin typeface="Times New Roman"/>
                <a:cs typeface="Times New Roman"/>
              </a:rPr>
              <a:t>of the rather </a:t>
            </a:r>
            <a:r>
              <a:rPr dirty="0" sz="1200" spc="-5">
                <a:latin typeface="Times New Roman"/>
                <a:cs typeface="Times New Roman"/>
              </a:rPr>
              <a:t>small effective  overburden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stress.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590"/>
              </a:lnSpc>
              <a:spcBef>
                <a:spcPts val="7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foregoing </a:t>
            </a:r>
            <a:r>
              <a:rPr dirty="0" sz="1200">
                <a:latin typeface="Times New Roman"/>
                <a:cs typeface="Times New Roman"/>
              </a:rPr>
              <a:t>Example </a:t>
            </a:r>
            <a:r>
              <a:rPr dirty="0" sz="1200" spc="-5">
                <a:latin typeface="Times New Roman"/>
                <a:cs typeface="Times New Roman"/>
              </a:rPr>
              <a:t>demonstrates </a:t>
            </a:r>
            <a:r>
              <a:rPr dirty="0" sz="1200">
                <a:latin typeface="Times New Roman"/>
                <a:cs typeface="Times New Roman"/>
              </a:rPr>
              <a:t>that </a:t>
            </a:r>
            <a:r>
              <a:rPr dirty="0" sz="1200" spc="5">
                <a:latin typeface="Times New Roman"/>
                <a:cs typeface="Times New Roman"/>
              </a:rPr>
              <a:t>very </a:t>
            </a:r>
            <a:r>
              <a:rPr dirty="0" sz="1200">
                <a:latin typeface="Times New Roman"/>
                <a:cs typeface="Times New Roman"/>
              </a:rPr>
              <a:t>soft </a:t>
            </a:r>
            <a:r>
              <a:rPr dirty="0" sz="1200" spc="-5">
                <a:latin typeface="Times New Roman"/>
                <a:cs typeface="Times New Roman"/>
              </a:rPr>
              <a:t>soils </a:t>
            </a:r>
            <a:r>
              <a:rPr dirty="0" sz="1200">
                <a:latin typeface="Times New Roman"/>
                <a:cs typeface="Times New Roman"/>
              </a:rPr>
              <a:t>exist </a:t>
            </a:r>
            <a:r>
              <a:rPr dirty="0" sz="1200" spc="-5">
                <a:latin typeface="Times New Roman"/>
                <a:cs typeface="Times New Roman"/>
              </a:rPr>
              <a:t>at deep ocean </a:t>
            </a:r>
            <a:r>
              <a:rPr dirty="0" sz="1200">
                <a:latin typeface="Times New Roman"/>
                <a:cs typeface="Times New Roman"/>
              </a:rPr>
              <a:t>bottoms </a:t>
            </a:r>
            <a:r>
              <a:rPr dirty="0" sz="1200" spc="-5">
                <a:latin typeface="Times New Roman"/>
                <a:cs typeface="Times New Roman"/>
              </a:rPr>
              <a:t>even though  </a:t>
            </a:r>
            <a:r>
              <a:rPr dirty="0" sz="1200">
                <a:latin typeface="Times New Roman"/>
                <a:cs typeface="Times New Roman"/>
              </a:rPr>
              <a:t>those   </a:t>
            </a:r>
            <a:r>
              <a:rPr dirty="0" sz="1200" spc="-5">
                <a:latin typeface="Times New Roman"/>
                <a:cs typeface="Times New Roman"/>
              </a:rPr>
              <a:t>soils   are   subjected   </a:t>
            </a:r>
            <a:r>
              <a:rPr dirty="0" sz="1200">
                <a:latin typeface="Times New Roman"/>
                <a:cs typeface="Times New Roman"/>
              </a:rPr>
              <a:t>to   extremely   </a:t>
            </a:r>
            <a:r>
              <a:rPr dirty="0" sz="1200" spc="-5">
                <a:latin typeface="Times New Roman"/>
                <a:cs typeface="Times New Roman"/>
              </a:rPr>
              <a:t>high   water   pressures.   </a:t>
            </a:r>
            <a:r>
              <a:rPr dirty="0" sz="1200" b="1" i="1">
                <a:latin typeface="Times New Roman"/>
                <a:cs typeface="Times New Roman"/>
              </a:rPr>
              <a:t>High   water   </a:t>
            </a:r>
            <a:r>
              <a:rPr dirty="0" sz="1200" spc="-5" b="1" i="1">
                <a:latin typeface="Times New Roman"/>
                <a:cs typeface="Times New Roman"/>
              </a:rPr>
              <a:t>pressure </a:t>
            </a:r>
            <a:r>
              <a:rPr dirty="0" sz="1200" spc="130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acts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ts val="1560"/>
              </a:lnSpc>
              <a:spcBef>
                <a:spcPts val="40"/>
              </a:spcBef>
            </a:pPr>
            <a:r>
              <a:rPr dirty="0" sz="1200" b="1" i="1">
                <a:latin typeface="Times New Roman"/>
                <a:cs typeface="Times New Roman"/>
              </a:rPr>
              <a:t>hydrostatically all around the </a:t>
            </a:r>
            <a:r>
              <a:rPr dirty="0" sz="1200" spc="-5" b="1" i="1">
                <a:latin typeface="Times New Roman"/>
                <a:cs typeface="Times New Roman"/>
              </a:rPr>
              <a:t>surface </a:t>
            </a:r>
            <a:r>
              <a:rPr dirty="0" sz="1200" spc="5" b="1" i="1">
                <a:latin typeface="Times New Roman"/>
                <a:cs typeface="Times New Roman"/>
              </a:rPr>
              <a:t>of </a:t>
            </a:r>
            <a:r>
              <a:rPr dirty="0" sz="1200" b="1" i="1">
                <a:latin typeface="Times New Roman"/>
                <a:cs typeface="Times New Roman"/>
              </a:rPr>
              <a:t>grain </a:t>
            </a:r>
            <a:r>
              <a:rPr dirty="0" sz="1200" spc="-5" b="1" i="1">
                <a:latin typeface="Times New Roman"/>
                <a:cs typeface="Times New Roman"/>
              </a:rPr>
              <a:t>particles, </a:t>
            </a:r>
            <a:r>
              <a:rPr dirty="0" sz="1200" b="1" i="1">
                <a:latin typeface="Times New Roman"/>
                <a:cs typeface="Times New Roman"/>
              </a:rPr>
              <a:t>and thus it </a:t>
            </a:r>
            <a:r>
              <a:rPr dirty="0" sz="1200" spc="-5" b="1" i="1">
                <a:latin typeface="Times New Roman"/>
                <a:cs typeface="Times New Roman"/>
              </a:rPr>
              <a:t>does </a:t>
            </a:r>
            <a:r>
              <a:rPr dirty="0" sz="1200" b="1" i="1">
                <a:latin typeface="Times New Roman"/>
                <a:cs typeface="Times New Roman"/>
              </a:rPr>
              <a:t>not </a:t>
            </a:r>
            <a:r>
              <a:rPr dirty="0" sz="1200" spc="-5" b="1" i="1">
                <a:latin typeface="Times New Roman"/>
                <a:cs typeface="Times New Roman"/>
              </a:rPr>
              <a:t>contribute </a:t>
            </a:r>
            <a:r>
              <a:rPr dirty="0" sz="1200" b="1" i="1">
                <a:latin typeface="Times New Roman"/>
                <a:cs typeface="Times New Roman"/>
              </a:rPr>
              <a:t>to  </a:t>
            </a:r>
            <a:r>
              <a:rPr dirty="0" sz="1200" spc="-5" b="1" i="1">
                <a:latin typeface="Times New Roman"/>
                <a:cs typeface="Times New Roman"/>
              </a:rPr>
              <a:t>increase </a:t>
            </a:r>
            <a:r>
              <a:rPr dirty="0" sz="1200" b="1" i="1">
                <a:latin typeface="Times New Roman"/>
                <a:cs typeface="Times New Roman"/>
              </a:rPr>
              <a:t>in inter-particle</a:t>
            </a:r>
            <a:r>
              <a:rPr dirty="0" sz="1200" spc="-55" b="1" i="1">
                <a:latin typeface="Times New Roman"/>
                <a:cs typeface="Times New Roman"/>
              </a:rPr>
              <a:t> </a:t>
            </a:r>
            <a:r>
              <a:rPr dirty="0" sz="1200" spc="-5" b="1" i="1">
                <a:latin typeface="Times New Roman"/>
                <a:cs typeface="Times New Roman"/>
              </a:rPr>
              <a:t>stresses</a:t>
            </a:r>
            <a:r>
              <a:rPr dirty="0" sz="1200" spc="-5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20"/>
              </a:lnSpc>
              <a:spcBef>
                <a:spcPts val="5"/>
              </a:spcBef>
            </a:pP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6.4 Effective </a:t>
            </a:r>
            <a:r>
              <a:rPr dirty="0" sz="1300" spc="-10" b="1">
                <a:solidFill>
                  <a:srgbClr val="4F81BC"/>
                </a:solidFill>
                <a:latin typeface="Cambria"/>
                <a:cs typeface="Cambria"/>
              </a:rPr>
              <a:t>stress  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change due to water </a:t>
            </a:r>
            <a:r>
              <a:rPr dirty="0" sz="1300" spc="-10" b="1">
                <a:solidFill>
                  <a:srgbClr val="4F81BC"/>
                </a:solidFill>
                <a:latin typeface="Cambria"/>
                <a:cs typeface="Cambria"/>
              </a:rPr>
              <a:t>table</a:t>
            </a:r>
            <a:r>
              <a:rPr dirty="0" sz="1300" spc="60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change</a:t>
            </a:r>
            <a:endParaRPr sz="1300">
              <a:latin typeface="Cambria"/>
              <a:cs typeface="Cambria"/>
            </a:endParaRPr>
          </a:p>
          <a:p>
            <a:pPr algn="just" marL="12700">
              <a:lnSpc>
                <a:spcPts val="1400"/>
              </a:lnSpc>
            </a:pPr>
            <a:r>
              <a:rPr dirty="0" sz="1200">
                <a:latin typeface="Times New Roman"/>
                <a:cs typeface="Times New Roman"/>
              </a:rPr>
              <a:t>When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water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table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changes,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effective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overburden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stress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changes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since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effective</a:t>
            </a:r>
            <a:r>
              <a:rPr dirty="0" sz="1200" spc="1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stress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computation </a:t>
            </a:r>
            <a:r>
              <a:rPr dirty="0" sz="1200">
                <a:latin typeface="Times New Roman"/>
                <a:cs typeface="Times New Roman"/>
              </a:rPr>
              <a:t>uses </a:t>
            </a:r>
            <a:r>
              <a:rPr dirty="0" sz="1200" spc="-5">
                <a:latin typeface="Times New Roman"/>
                <a:cs typeface="Times New Roman"/>
              </a:rPr>
              <a:t>either γ</a:t>
            </a:r>
            <a:r>
              <a:rPr dirty="0" baseline="-10416" sz="1200" spc="-7">
                <a:latin typeface="Times New Roman"/>
                <a:cs typeface="Times New Roman"/>
              </a:rPr>
              <a:t>t </a:t>
            </a:r>
            <a:r>
              <a:rPr dirty="0" sz="1200">
                <a:latin typeface="Times New Roman"/>
                <a:cs typeface="Times New Roman"/>
              </a:rPr>
              <a:t>or γ′ depending on the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elevation, as seen </a:t>
            </a:r>
            <a:r>
              <a:rPr dirty="0" sz="1200">
                <a:latin typeface="Times New Roman"/>
                <a:cs typeface="Times New Roman"/>
              </a:rPr>
              <a:t>in the previous  </a:t>
            </a:r>
            <a:r>
              <a:rPr dirty="0" sz="1200" spc="-5">
                <a:latin typeface="Times New Roman"/>
                <a:cs typeface="Times New Roman"/>
              </a:rPr>
              <a:t>section. </a:t>
            </a: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particular, </a:t>
            </a:r>
            <a:r>
              <a:rPr dirty="0" sz="1200" spc="-5">
                <a:latin typeface="Times New Roman"/>
                <a:cs typeface="Times New Roman"/>
              </a:rPr>
              <a:t>when </a:t>
            </a:r>
            <a:r>
              <a:rPr dirty="0" sz="1200">
                <a:latin typeface="Times New Roman"/>
                <a:cs typeface="Times New Roman"/>
              </a:rPr>
              <a:t>the water table </a:t>
            </a:r>
            <a:r>
              <a:rPr dirty="0" sz="1200" spc="-5">
                <a:latin typeface="Times New Roman"/>
                <a:cs typeface="Times New Roman"/>
              </a:rPr>
              <a:t>drops,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effective stress increases.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effective stress  increase implies higher grain skeleton stress, </a:t>
            </a:r>
            <a:r>
              <a:rPr dirty="0" sz="1200">
                <a:latin typeface="Times New Roman"/>
                <a:cs typeface="Times New Roman"/>
              </a:rPr>
              <a:t>and thus it </a:t>
            </a:r>
            <a:r>
              <a:rPr dirty="0" sz="1200" spc="-5">
                <a:latin typeface="Times New Roman"/>
                <a:cs typeface="Times New Roman"/>
              </a:rPr>
              <a:t>causes </a:t>
            </a:r>
            <a:r>
              <a:rPr dirty="0" sz="1200">
                <a:latin typeface="Times New Roman"/>
                <a:cs typeface="Times New Roman"/>
              </a:rPr>
              <a:t>volume </a:t>
            </a:r>
            <a:r>
              <a:rPr dirty="0" sz="1200" spc="-5">
                <a:latin typeface="Times New Roman"/>
                <a:cs typeface="Times New Roman"/>
              </a:rPr>
              <a:t>decrease 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settlement.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modern history, </a:t>
            </a:r>
            <a:r>
              <a:rPr dirty="0" sz="1200" spc="5">
                <a:latin typeface="Times New Roman"/>
                <a:cs typeface="Times New Roman"/>
              </a:rPr>
              <a:t>many </a:t>
            </a:r>
            <a:r>
              <a:rPr dirty="0" sz="1200">
                <a:latin typeface="Times New Roman"/>
                <a:cs typeface="Times New Roman"/>
              </a:rPr>
              <a:t>urban industrial </a:t>
            </a:r>
            <a:r>
              <a:rPr dirty="0" sz="1200" spc="-5">
                <a:latin typeface="Times New Roman"/>
                <a:cs typeface="Times New Roman"/>
              </a:rPr>
              <a:t>cities </a:t>
            </a:r>
            <a:r>
              <a:rPr dirty="0" sz="1200">
                <a:latin typeface="Times New Roman"/>
                <a:cs typeface="Times New Roman"/>
              </a:rPr>
              <a:t>pumped up </a:t>
            </a:r>
            <a:r>
              <a:rPr dirty="0" sz="1200" spc="-5">
                <a:latin typeface="Times New Roman"/>
                <a:cs typeface="Times New Roman"/>
              </a:rPr>
              <a:t>underground water </a:t>
            </a:r>
            <a:r>
              <a:rPr dirty="0" sz="1200">
                <a:latin typeface="Times New Roman"/>
                <a:cs typeface="Times New Roman"/>
              </a:rPr>
              <a:t>for industrial uses </a:t>
            </a:r>
            <a:r>
              <a:rPr dirty="0" sz="1200" spc="-5">
                <a:latin typeface="Times New Roman"/>
                <a:cs typeface="Times New Roman"/>
              </a:rPr>
              <a:t>and  lowered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elevation permanently.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consequence was ground surface settlement   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55"/>
              </a:spcBef>
            </a:pPr>
            <a:r>
              <a:rPr dirty="0" sz="1200">
                <a:latin typeface="Times New Roman"/>
                <a:cs typeface="Times New Roman"/>
              </a:rPr>
              <a:t>many </a:t>
            </a:r>
            <a:r>
              <a:rPr dirty="0" sz="1200" spc="-5">
                <a:latin typeface="Times New Roman"/>
                <a:cs typeface="Times New Roman"/>
              </a:rPr>
              <a:t>cities around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world.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>
              <a:lnSpc>
                <a:spcPts val="141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Example</a:t>
            </a:r>
            <a:r>
              <a:rPr dirty="0" sz="1200" spc="-75">
                <a:latin typeface="Copperplate Gothic Bold"/>
                <a:cs typeface="Copperplate Gothic Bold"/>
              </a:rPr>
              <a:t> </a:t>
            </a:r>
            <a:r>
              <a:rPr dirty="0" sz="1200" spc="-5">
                <a:latin typeface="Copperplate Gothic Bold"/>
                <a:cs typeface="Copperplate Gothic Bold"/>
              </a:rPr>
              <a:t>6.3:</a:t>
            </a:r>
            <a:endParaRPr sz="1200">
              <a:latin typeface="Copperplate Gothic Bold"/>
              <a:cs typeface="Copperplate Gothic Bold"/>
            </a:endParaRPr>
          </a:p>
          <a:p>
            <a:pPr algn="just" marL="12700">
              <a:lnSpc>
                <a:spcPts val="1410"/>
              </a:lnSpc>
            </a:pP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site shown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Figure below </a:t>
            </a:r>
            <a:r>
              <a:rPr dirty="0" sz="1200">
                <a:latin typeface="Times New Roman"/>
                <a:cs typeface="Times New Roman"/>
              </a:rPr>
              <a:t>(the same </a:t>
            </a:r>
            <a:r>
              <a:rPr dirty="0" sz="1200" spc="-5">
                <a:latin typeface="Times New Roman"/>
                <a:cs typeface="Times New Roman"/>
              </a:rPr>
              <a:t>site as </a:t>
            </a:r>
            <a:r>
              <a:rPr dirty="0" sz="1200">
                <a:latin typeface="Times New Roman"/>
                <a:cs typeface="Times New Roman"/>
              </a:rPr>
              <a:t>in Example 6.1),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elevation </a:t>
            </a:r>
            <a:r>
              <a:rPr dirty="0" sz="1200" spc="2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was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at −7 </a:t>
            </a:r>
            <a:r>
              <a:rPr dirty="0" sz="1200">
                <a:latin typeface="Times New Roman"/>
                <a:cs typeface="Times New Roman"/>
              </a:rPr>
              <a:t>m </a:t>
            </a:r>
            <a:r>
              <a:rPr dirty="0" sz="1200" spc="-5">
                <a:latin typeface="Times New Roman"/>
                <a:cs typeface="Times New Roman"/>
              </a:rPr>
              <a:t>originally, and lowered </a:t>
            </a:r>
            <a:r>
              <a:rPr dirty="0" sz="1200">
                <a:latin typeface="Times New Roman"/>
                <a:cs typeface="Times New Roman"/>
              </a:rPr>
              <a:t>6 m to </a:t>
            </a:r>
            <a:r>
              <a:rPr dirty="0" sz="1200" spc="-5">
                <a:latin typeface="Times New Roman"/>
                <a:cs typeface="Times New Roman"/>
              </a:rPr>
              <a:t>−13 </a:t>
            </a:r>
            <a:r>
              <a:rPr dirty="0" sz="1200">
                <a:latin typeface="Times New Roman"/>
                <a:cs typeface="Times New Roman"/>
              </a:rPr>
              <a:t>m due to heavy industrial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use. Calculate the  </a:t>
            </a:r>
            <a:r>
              <a:rPr dirty="0" sz="1200" spc="-5">
                <a:latin typeface="Times New Roman"/>
                <a:cs typeface="Times New Roman"/>
              </a:rPr>
              <a:t>change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effective overburden stress at </a:t>
            </a:r>
            <a:r>
              <a:rPr dirty="0" sz="1200">
                <a:latin typeface="Times New Roman"/>
                <a:cs typeface="Times New Roman"/>
              </a:rPr>
              <a:t>Point </a:t>
            </a:r>
            <a:r>
              <a:rPr dirty="0" sz="1200" spc="-5">
                <a:latin typeface="Times New Roman"/>
                <a:cs typeface="Times New Roman"/>
              </a:rPr>
              <a:t>A. </a:t>
            </a:r>
            <a:r>
              <a:rPr dirty="0" sz="1200">
                <a:latin typeface="Times New Roman"/>
                <a:cs typeface="Times New Roman"/>
              </a:rPr>
              <a:t>What is a </a:t>
            </a:r>
            <a:r>
              <a:rPr dirty="0" sz="1200" spc="-5">
                <a:latin typeface="Times New Roman"/>
                <a:cs typeface="Times New Roman"/>
              </a:rPr>
              <a:t>consequence </a:t>
            </a:r>
            <a:r>
              <a:rPr dirty="0" sz="1200">
                <a:latin typeface="Times New Roman"/>
                <a:cs typeface="Times New Roman"/>
              </a:rPr>
              <a:t>of the lowering water  table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elevation?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97964" y="4666614"/>
            <a:ext cx="4389120" cy="1965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5000" y="6615048"/>
            <a:ext cx="6116320" cy="600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Solution:</a:t>
            </a:r>
            <a:endParaRPr sz="1200">
              <a:latin typeface="Copperplate Gothic Bold"/>
              <a:cs typeface="Copperplate Gothic Bold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200" spc="-5">
                <a:latin typeface="Times New Roman"/>
                <a:cs typeface="Times New Roman"/>
              </a:rPr>
              <a:t>Assume </a:t>
            </a:r>
            <a:r>
              <a:rPr dirty="0" sz="1200">
                <a:latin typeface="Times New Roman"/>
                <a:cs typeface="Times New Roman"/>
              </a:rPr>
              <a:t>that, for Soil 2, </a:t>
            </a:r>
            <a:r>
              <a:rPr dirty="0" sz="1200">
                <a:latin typeface="MS Gothic"/>
                <a:cs typeface="MS Gothic"/>
              </a:rPr>
              <a:t>γ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5">
                <a:latin typeface="Times New Roman"/>
                <a:cs typeface="Times New Roman"/>
              </a:rPr>
              <a:t>values above and </a:t>
            </a:r>
            <a:r>
              <a:rPr dirty="0" sz="1200">
                <a:latin typeface="Times New Roman"/>
                <a:cs typeface="Times New Roman"/>
              </a:rPr>
              <a:t>below the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are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same.  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Before </a:t>
            </a:r>
            <a:r>
              <a:rPr dirty="0" sz="1200">
                <a:latin typeface="Times New Roman"/>
                <a:cs typeface="Times New Roman"/>
              </a:rPr>
              <a:t>lowering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using the </a:t>
            </a:r>
            <a:r>
              <a:rPr dirty="0" sz="1200" spc="-5">
                <a:latin typeface="Times New Roman"/>
                <a:cs typeface="Times New Roman"/>
              </a:rPr>
              <a:t>result </a:t>
            </a:r>
            <a:r>
              <a:rPr dirty="0" sz="1200">
                <a:latin typeface="Times New Roman"/>
                <a:cs typeface="Times New Roman"/>
              </a:rPr>
              <a:t>in Example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6.1: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47700" y="7230109"/>
            <a:ext cx="4620895" cy="4159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7700" y="7871459"/>
            <a:ext cx="4867910" cy="339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35000" y="7674228"/>
            <a:ext cx="6115685" cy="1699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After </a:t>
            </a:r>
            <a:r>
              <a:rPr dirty="0" sz="1200">
                <a:latin typeface="Times New Roman"/>
                <a:cs typeface="Times New Roman"/>
              </a:rPr>
              <a:t>lowering the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to </a:t>
            </a:r>
            <a:r>
              <a:rPr dirty="0" sz="1200">
                <a:latin typeface="MS Gothic"/>
                <a:cs typeface="MS Gothic"/>
              </a:rPr>
              <a:t>− </a:t>
            </a:r>
            <a:r>
              <a:rPr dirty="0" sz="1200">
                <a:latin typeface="Times New Roman"/>
                <a:cs typeface="Times New Roman"/>
              </a:rPr>
              <a:t>13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1081405">
              <a:lnSpc>
                <a:spcPct val="100000"/>
              </a:lnSpc>
              <a:tabLst>
                <a:tab pos="2298700" algn="l"/>
              </a:tabLst>
            </a:pPr>
            <a:r>
              <a:rPr dirty="0" sz="1200">
                <a:latin typeface="Times New Roman"/>
                <a:cs typeface="Times New Roman"/>
              </a:rPr>
              <a:t>Thus, the </a:t>
            </a:r>
            <a:r>
              <a:rPr dirty="0" sz="1200" spc="-5">
                <a:latin typeface="Times New Roman"/>
                <a:cs typeface="Times New Roman"/>
              </a:rPr>
              <a:t>change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MS Gothic"/>
                <a:cs typeface="MS Gothic"/>
              </a:rPr>
              <a:t>σ′</a:t>
            </a:r>
            <a:r>
              <a:rPr dirty="0" sz="1200" spc="5">
                <a:latin typeface="Times New Roman"/>
                <a:cs typeface="Times New Roman"/>
              </a:rPr>
              <a:t>,	</a:t>
            </a:r>
            <a:r>
              <a:rPr dirty="0" sz="1200">
                <a:latin typeface="MS Gothic"/>
                <a:cs typeface="MS Gothic"/>
              </a:rPr>
              <a:t>Δσ′ </a:t>
            </a:r>
            <a:r>
              <a:rPr dirty="0" sz="1200">
                <a:latin typeface="Times New Roman"/>
                <a:cs typeface="Times New Roman"/>
              </a:rPr>
              <a:t>= 363.1 </a:t>
            </a:r>
            <a:r>
              <a:rPr dirty="0" sz="1200">
                <a:latin typeface="MS Gothic"/>
                <a:cs typeface="MS Gothic"/>
              </a:rPr>
              <a:t>–</a:t>
            </a:r>
            <a:r>
              <a:rPr dirty="0" sz="1200" spc="-385">
                <a:latin typeface="MS Gothic"/>
                <a:cs typeface="MS Gothic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304.2 = 58.9 kPa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increase 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increase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effective stress would cause </a:t>
            </a:r>
            <a:r>
              <a:rPr dirty="0" sz="1200">
                <a:latin typeface="Times New Roman"/>
                <a:cs typeface="Times New Roman"/>
              </a:rPr>
              <a:t>ground </a:t>
            </a:r>
            <a:r>
              <a:rPr dirty="0" sz="1200" spc="-5">
                <a:latin typeface="Times New Roman"/>
                <a:cs typeface="Times New Roman"/>
              </a:rPr>
              <a:t>settlement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near</a:t>
            </a:r>
            <a:r>
              <a:rPr dirty="0" sz="1200" spc="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future.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</a:pPr>
            <a:r>
              <a:rPr dirty="0" sz="1200" spc="-1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contrast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cases </a:t>
            </a:r>
            <a:r>
              <a:rPr dirty="0" sz="1200">
                <a:latin typeface="Times New Roman"/>
                <a:cs typeface="Times New Roman"/>
              </a:rPr>
              <a:t>with </a:t>
            </a:r>
            <a:r>
              <a:rPr dirty="0" sz="1200" spc="-5">
                <a:latin typeface="Times New Roman"/>
                <a:cs typeface="Times New Roman"/>
              </a:rPr>
              <a:t>lowering water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elevation, </a:t>
            </a:r>
            <a:r>
              <a:rPr dirty="0" sz="1200">
                <a:latin typeface="Times New Roman"/>
                <a:cs typeface="Times New Roman"/>
              </a:rPr>
              <a:t>its rise causes a </a:t>
            </a:r>
            <a:r>
              <a:rPr dirty="0" sz="1200" spc="-5">
                <a:latin typeface="Times New Roman"/>
                <a:cs typeface="Times New Roman"/>
              </a:rPr>
              <a:t>reduction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effective  stress.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such cases, some swell </a:t>
            </a:r>
            <a:r>
              <a:rPr dirty="0" sz="1200">
                <a:latin typeface="Times New Roman"/>
                <a:cs typeface="Times New Roman"/>
              </a:rPr>
              <a:t>is possible, </a:t>
            </a:r>
            <a:r>
              <a:rPr dirty="0" sz="1200" spc="-5">
                <a:latin typeface="Times New Roman"/>
                <a:cs typeface="Times New Roman"/>
              </a:rPr>
              <a:t>but </a:t>
            </a:r>
            <a:r>
              <a:rPr dirty="0" sz="1200">
                <a:latin typeface="Times New Roman"/>
                <a:cs typeface="Times New Roman"/>
              </a:rPr>
              <a:t>it may not be </a:t>
            </a:r>
            <a:r>
              <a:rPr dirty="0" sz="1200" spc="-5">
                <a:latin typeface="Times New Roman"/>
                <a:cs typeface="Times New Roman"/>
              </a:rPr>
              <a:t>as severe as </a:t>
            </a:r>
            <a:r>
              <a:rPr dirty="0" sz="1200">
                <a:latin typeface="Times New Roman"/>
                <a:cs typeface="Times New Roman"/>
              </a:rPr>
              <a:t>in the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settlement.  One </a:t>
            </a:r>
            <a:r>
              <a:rPr dirty="0" sz="1200">
                <a:latin typeface="Times New Roman"/>
                <a:cs typeface="Times New Roman"/>
              </a:rPr>
              <a:t>potential </a:t>
            </a:r>
            <a:r>
              <a:rPr dirty="0" sz="1200" spc="-5">
                <a:latin typeface="Times New Roman"/>
                <a:cs typeface="Times New Roman"/>
              </a:rPr>
              <a:t>problem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this </a:t>
            </a:r>
            <a:r>
              <a:rPr dirty="0" sz="1200" spc="-5">
                <a:latin typeface="Times New Roman"/>
                <a:cs typeface="Times New Roman"/>
              </a:rPr>
              <a:t>case </a:t>
            </a:r>
            <a:r>
              <a:rPr dirty="0" sz="1200">
                <a:latin typeface="Times New Roman"/>
                <a:cs typeface="Times New Roman"/>
              </a:rPr>
              <a:t>is that underground </a:t>
            </a:r>
            <a:r>
              <a:rPr dirty="0" sz="1200" spc="-5">
                <a:latin typeface="Times New Roman"/>
                <a:cs typeface="Times New Roman"/>
              </a:rPr>
              <a:t>structures, </a:t>
            </a:r>
            <a:r>
              <a:rPr dirty="0" sz="1200">
                <a:latin typeface="Times New Roman"/>
                <a:cs typeface="Times New Roman"/>
              </a:rPr>
              <a:t>including buried pipes </a:t>
            </a:r>
            <a:r>
              <a:rPr dirty="0" sz="1200" spc="-5">
                <a:latin typeface="Times New Roman"/>
                <a:cs typeface="Times New Roman"/>
              </a:rPr>
              <a:t>as well </a:t>
            </a:r>
            <a:r>
              <a:rPr dirty="0" sz="1200" spc="2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92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47700" y="2320924"/>
            <a:ext cx="5440680" cy="494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78509" y="3986529"/>
            <a:ext cx="5826760" cy="2399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5000" y="6372732"/>
            <a:ext cx="3310254" cy="802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6.5 Capillary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rise.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Table </a:t>
            </a:r>
            <a:r>
              <a:rPr dirty="0" sz="1200">
                <a:latin typeface="Times New Roman"/>
                <a:cs typeface="Times New Roman"/>
              </a:rPr>
              <a:t>6.1 </a:t>
            </a:r>
            <a:r>
              <a:rPr dirty="0" sz="1200" spc="-5">
                <a:latin typeface="Times New Roman"/>
                <a:cs typeface="Times New Roman"/>
              </a:rPr>
              <a:t>Approximate </a:t>
            </a:r>
            <a:r>
              <a:rPr dirty="0" sz="1200">
                <a:latin typeface="Times New Roman"/>
                <a:cs typeface="Times New Roman"/>
              </a:rPr>
              <a:t>capillary </a:t>
            </a:r>
            <a:r>
              <a:rPr dirty="0" sz="1200" spc="-5">
                <a:latin typeface="Times New Roman"/>
                <a:cs typeface="Times New Roman"/>
              </a:rPr>
              <a:t>rise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different </a:t>
            </a:r>
            <a:r>
              <a:rPr dirty="0" sz="1200">
                <a:latin typeface="Times New Roman"/>
                <a:cs typeface="Times New Roman"/>
              </a:rPr>
              <a:t>soils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82394" y="7339329"/>
            <a:ext cx="4618989" cy="12115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000" y="8870950"/>
            <a:ext cx="6118225" cy="829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Capillary </a:t>
            </a:r>
            <a:r>
              <a:rPr dirty="0" sz="1200">
                <a:latin typeface="Times New Roman"/>
                <a:cs typeface="Times New Roman"/>
              </a:rPr>
              <a:t>rise is due to </a:t>
            </a:r>
            <a:r>
              <a:rPr dirty="0" sz="1200" spc="-5">
                <a:latin typeface="Times New Roman"/>
                <a:cs typeface="Times New Roman"/>
              </a:rPr>
              <a:t>suction created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 b="1">
                <a:latin typeface="Times New Roman"/>
                <a:cs typeface="Times New Roman"/>
              </a:rPr>
              <a:t>surface tension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films </a:t>
            </a:r>
            <a:r>
              <a:rPr dirty="0" sz="1200" spc="-5">
                <a:latin typeface="Times New Roman"/>
                <a:cs typeface="Times New Roman"/>
              </a:rPr>
              <a:t>around particles, as  seen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6.6. This </a:t>
            </a:r>
            <a:r>
              <a:rPr dirty="0" sz="1200" spc="-5">
                <a:latin typeface="Times New Roman"/>
                <a:cs typeface="Times New Roman"/>
              </a:rPr>
              <a:t>suction works as attractive particle-to-particle </a:t>
            </a:r>
            <a:r>
              <a:rPr dirty="0" sz="1200">
                <a:latin typeface="Times New Roman"/>
                <a:cs typeface="Times New Roman"/>
              </a:rPr>
              <a:t>stress </a:t>
            </a:r>
            <a:r>
              <a:rPr dirty="0" sz="1200" spc="-5">
                <a:latin typeface="Times New Roman"/>
                <a:cs typeface="Times New Roman"/>
              </a:rPr>
              <a:t>and creates </a:t>
            </a:r>
            <a:r>
              <a:rPr dirty="0" sz="1200">
                <a:latin typeface="Times New Roman"/>
                <a:cs typeface="Times New Roman"/>
              </a:rPr>
              <a:t>negative  pore water </a:t>
            </a:r>
            <a:r>
              <a:rPr dirty="0" sz="1200" spc="-5">
                <a:latin typeface="Times New Roman"/>
                <a:cs typeface="Times New Roman"/>
              </a:rPr>
              <a:t>pressure. </a:t>
            </a:r>
            <a:r>
              <a:rPr dirty="0" sz="1200">
                <a:latin typeface="Times New Roman"/>
                <a:cs typeface="Times New Roman"/>
              </a:rPr>
              <a:t>Thus, it </a:t>
            </a:r>
            <a:r>
              <a:rPr dirty="0" sz="1200" spc="-5">
                <a:latin typeface="Times New Roman"/>
                <a:cs typeface="Times New Roman"/>
              </a:rPr>
              <a:t>increases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effective stress, </a:t>
            </a:r>
            <a:r>
              <a:rPr dirty="0" sz="1200">
                <a:latin typeface="Times New Roman"/>
                <a:cs typeface="Times New Roman"/>
              </a:rPr>
              <a:t>according to </a:t>
            </a:r>
            <a:r>
              <a:rPr dirty="0" sz="1200" spc="-5">
                <a:latin typeface="Times New Roman"/>
                <a:cs typeface="Times New Roman"/>
              </a:rPr>
              <a:t>Equation </a:t>
            </a:r>
            <a:r>
              <a:rPr dirty="0" sz="1200" spc="5">
                <a:latin typeface="Times New Roman"/>
                <a:cs typeface="Times New Roman"/>
              </a:rPr>
              <a:t>(6.2). </a:t>
            </a:r>
            <a:r>
              <a:rPr dirty="0" sz="1200" spc="3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Theoretically,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pore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water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pressure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capillary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zone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−γ</a:t>
            </a:r>
            <a:r>
              <a:rPr dirty="0" baseline="-10416" sz="1200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for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fully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saturated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soils,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045335" y="7552054"/>
            <a:ext cx="3705860" cy="0"/>
          </a:xfrm>
          <a:custGeom>
            <a:avLst/>
            <a:gdLst/>
            <a:ahLst/>
            <a:cxnLst/>
            <a:rect l="l" t="t" r="r" b="b"/>
            <a:pathLst>
              <a:path w="3705860" h="0">
                <a:moveTo>
                  <a:pt x="0" y="0"/>
                </a:moveTo>
                <a:lnTo>
                  <a:pt x="370586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5000" y="451103"/>
            <a:ext cx="6116955" cy="3117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8255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massive </a:t>
            </a:r>
            <a:r>
              <a:rPr dirty="0" sz="1200" spc="-5">
                <a:latin typeface="Times New Roman"/>
                <a:cs typeface="Times New Roman"/>
              </a:rPr>
              <a:t>underground structures, </a:t>
            </a:r>
            <a:r>
              <a:rPr dirty="0" sz="1200" spc="5">
                <a:latin typeface="Times New Roman"/>
                <a:cs typeface="Times New Roman"/>
              </a:rPr>
              <a:t>may </a:t>
            </a:r>
            <a:r>
              <a:rPr dirty="0" sz="1200">
                <a:latin typeface="Times New Roman"/>
                <a:cs typeface="Times New Roman"/>
              </a:rPr>
              <a:t>be pushed </a:t>
            </a:r>
            <a:r>
              <a:rPr dirty="0" sz="1200" spc="-5">
                <a:latin typeface="Times New Roman"/>
                <a:cs typeface="Times New Roman"/>
              </a:rPr>
              <a:t>upward </a:t>
            </a:r>
            <a:r>
              <a:rPr dirty="0" sz="1200">
                <a:latin typeface="Times New Roman"/>
                <a:cs typeface="Times New Roman"/>
              </a:rPr>
              <a:t>due to </a:t>
            </a:r>
            <a:r>
              <a:rPr dirty="0" sz="1200" spc="-5">
                <a:latin typeface="Times New Roman"/>
                <a:cs typeface="Times New Roman"/>
              </a:rPr>
              <a:t>increased </a:t>
            </a:r>
            <a:r>
              <a:rPr dirty="0" sz="1200">
                <a:latin typeface="Times New Roman"/>
                <a:cs typeface="Times New Roman"/>
              </a:rPr>
              <a:t>buoyancy </a:t>
            </a:r>
            <a:r>
              <a:rPr dirty="0" sz="1200" spc="-5">
                <a:latin typeface="Times New Roman"/>
                <a:cs typeface="Times New Roman"/>
              </a:rPr>
              <a:t>forces </a:t>
            </a:r>
            <a:r>
              <a:rPr dirty="0" sz="1200">
                <a:latin typeface="Times New Roman"/>
                <a:cs typeface="Times New Roman"/>
              </a:rPr>
              <a:t>applied  to </a:t>
            </a:r>
            <a:r>
              <a:rPr dirty="0" sz="1200" spc="-5">
                <a:latin typeface="Times New Roman"/>
                <a:cs typeface="Times New Roman"/>
              </a:rPr>
              <a:t>such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structures.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ts val="1520"/>
              </a:lnSpc>
              <a:spcBef>
                <a:spcPts val="450"/>
              </a:spcBef>
            </a:pP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6.5 Capillary </a:t>
            </a:r>
            <a:r>
              <a:rPr dirty="0" sz="1300" b="1">
                <a:solidFill>
                  <a:srgbClr val="4F81BC"/>
                </a:solidFill>
                <a:latin typeface="Cambria"/>
                <a:cs typeface="Cambria"/>
              </a:rPr>
              <a:t>rise 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and effective</a:t>
            </a:r>
            <a:r>
              <a:rPr dirty="0" sz="1300" spc="-60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z="1300" b="1">
                <a:solidFill>
                  <a:srgbClr val="4F81BC"/>
                </a:solidFill>
                <a:latin typeface="Cambria"/>
                <a:cs typeface="Cambria"/>
              </a:rPr>
              <a:t>stress</a:t>
            </a:r>
            <a:endParaRPr sz="1300">
              <a:latin typeface="Cambria"/>
              <a:cs typeface="Cambria"/>
            </a:endParaRPr>
          </a:p>
          <a:p>
            <a:pPr algn="just" marL="12700">
              <a:lnSpc>
                <a:spcPts val="1400"/>
              </a:lnSpc>
            </a:pPr>
            <a:r>
              <a:rPr dirty="0" sz="1200">
                <a:latin typeface="Times New Roman"/>
                <a:cs typeface="Times New Roman"/>
              </a:rPr>
              <a:t>Soils </a:t>
            </a:r>
            <a:r>
              <a:rPr dirty="0" sz="1200" spc="-5">
                <a:latin typeface="Times New Roman"/>
                <a:cs typeface="Times New Roman"/>
              </a:rPr>
              <a:t>above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water 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are,  </a:t>
            </a:r>
            <a:r>
              <a:rPr dirty="0" sz="1200">
                <a:latin typeface="Times New Roman"/>
                <a:cs typeface="Times New Roman"/>
              </a:rPr>
              <a:t>in  </a:t>
            </a:r>
            <a:r>
              <a:rPr dirty="0" sz="1200" spc="-5">
                <a:latin typeface="Times New Roman"/>
                <a:cs typeface="Times New Roman"/>
              </a:rPr>
              <a:t>general,  </a:t>
            </a:r>
            <a:r>
              <a:rPr dirty="0" sz="1200">
                <a:latin typeface="Times New Roman"/>
                <a:cs typeface="Times New Roman"/>
              </a:rPr>
              <a:t>not  completely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>
                <a:latin typeface="Times New Roman"/>
                <a:cs typeface="Times New Roman"/>
              </a:rPr>
              <a:t>due  to  capillary </a:t>
            </a:r>
            <a:r>
              <a:rPr dirty="0" sz="1200" spc="-5">
                <a:latin typeface="Times New Roman"/>
                <a:cs typeface="Times New Roman"/>
              </a:rPr>
              <a:t>rise,  as  seen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Figure 6.5. </a:t>
            </a:r>
            <a:r>
              <a:rPr dirty="0" sz="1200">
                <a:latin typeface="Times New Roman"/>
                <a:cs typeface="Times New Roman"/>
              </a:rPr>
              <a:t>The capillary zone </a:t>
            </a:r>
            <a:r>
              <a:rPr dirty="0" sz="1200" spc="-5">
                <a:latin typeface="Times New Roman"/>
                <a:cs typeface="Times New Roman"/>
              </a:rPr>
              <a:t>affected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rise </a:t>
            </a:r>
            <a:r>
              <a:rPr dirty="0" sz="1200" spc="-5">
                <a:latin typeface="Times New Roman"/>
                <a:cs typeface="Times New Roman"/>
              </a:rPr>
              <a:t>depends </a:t>
            </a:r>
            <a:r>
              <a:rPr dirty="0" sz="1200">
                <a:latin typeface="Times New Roman"/>
                <a:cs typeface="Times New Roman"/>
              </a:rPr>
              <a:t>on the size of the void </a:t>
            </a:r>
            <a:r>
              <a:rPr dirty="0" sz="1200" spc="-5">
                <a:latin typeface="Times New Roman"/>
                <a:cs typeface="Times New Roman"/>
              </a:rPr>
              <a:t>opening </a:t>
            </a:r>
            <a:r>
              <a:rPr dirty="0" sz="1200">
                <a:latin typeface="Times New Roman"/>
                <a:cs typeface="Times New Roman"/>
              </a:rPr>
              <a:t>of the  </a:t>
            </a:r>
            <a:r>
              <a:rPr dirty="0" sz="1200" spc="-5">
                <a:latin typeface="Times New Roman"/>
                <a:cs typeface="Times New Roman"/>
              </a:rPr>
              <a:t>soils.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smaller </a:t>
            </a:r>
            <a:r>
              <a:rPr dirty="0" sz="1200">
                <a:latin typeface="Times New Roman"/>
                <a:cs typeface="Times New Roman"/>
              </a:rPr>
              <a:t>the void </a:t>
            </a:r>
            <a:r>
              <a:rPr dirty="0" sz="1200" spc="-5">
                <a:latin typeface="Times New Roman"/>
                <a:cs typeface="Times New Roman"/>
              </a:rPr>
              <a:t>spacing </a:t>
            </a:r>
            <a:r>
              <a:rPr dirty="0" sz="1200">
                <a:latin typeface="Times New Roman"/>
                <a:cs typeface="Times New Roman"/>
              </a:rPr>
              <a:t>is, the higher the rise is. Small void </a:t>
            </a:r>
            <a:r>
              <a:rPr dirty="0" sz="1200" spc="-10">
                <a:latin typeface="Times New Roman"/>
                <a:cs typeface="Times New Roman"/>
              </a:rPr>
              <a:t>spaces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soil assemblages  work  as  </a:t>
            </a:r>
            <a:r>
              <a:rPr dirty="0" sz="1200">
                <a:latin typeface="Times New Roman"/>
                <a:cs typeface="Times New Roman"/>
              </a:rPr>
              <a:t>capillary  tubes.  </a:t>
            </a:r>
            <a:r>
              <a:rPr dirty="0" sz="1200" spc="-5">
                <a:latin typeface="Times New Roman"/>
                <a:cs typeface="Times New Roman"/>
              </a:rPr>
              <a:t>Hazen  (1930)  </a:t>
            </a:r>
            <a:r>
              <a:rPr dirty="0" sz="1200">
                <a:latin typeface="Times New Roman"/>
                <a:cs typeface="Times New Roman"/>
              </a:rPr>
              <a:t>empirically  </a:t>
            </a:r>
            <a:r>
              <a:rPr dirty="0" sz="1200" spc="-5">
                <a:latin typeface="Times New Roman"/>
                <a:cs typeface="Times New Roman"/>
              </a:rPr>
              <a:t>gave  an  approximate  </a:t>
            </a:r>
            <a:r>
              <a:rPr dirty="0" sz="1200">
                <a:latin typeface="Times New Roman"/>
                <a:cs typeface="Times New Roman"/>
              </a:rPr>
              <a:t>maximum  </a:t>
            </a:r>
            <a:r>
              <a:rPr dirty="0" sz="1200" spc="-5">
                <a:latin typeface="Times New Roman"/>
                <a:cs typeface="Times New Roman"/>
              </a:rPr>
              <a:t>height  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55"/>
              </a:spcBef>
            </a:pPr>
            <a:r>
              <a:rPr dirty="0" sz="1200">
                <a:latin typeface="Times New Roman"/>
                <a:cs typeface="Times New Roman"/>
              </a:rPr>
              <a:t>capillary </a:t>
            </a:r>
            <a:r>
              <a:rPr dirty="0" sz="1200" spc="-5">
                <a:latin typeface="Times New Roman"/>
                <a:cs typeface="Times New Roman"/>
              </a:rPr>
              <a:t>rise, </a:t>
            </a:r>
            <a:r>
              <a:rPr dirty="0" sz="1200">
                <a:latin typeface="Times New Roman"/>
                <a:cs typeface="Times New Roman"/>
              </a:rPr>
              <a:t>h </a:t>
            </a:r>
            <a:r>
              <a:rPr dirty="0" sz="1200" spc="-5">
                <a:latin typeface="Times New Roman"/>
                <a:cs typeface="Times New Roman"/>
              </a:rPr>
              <a:t>capillary,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function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properties </a:t>
            </a:r>
            <a:r>
              <a:rPr dirty="0" sz="1200" spc="-5">
                <a:latin typeface="Times New Roman"/>
                <a:cs typeface="Times New Roman"/>
              </a:rPr>
              <a:t>D10 and 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50">
              <a:latin typeface="Times New Roman"/>
              <a:cs typeface="Times New Roman"/>
            </a:endParaRPr>
          </a:p>
          <a:p>
            <a:pPr algn="r" marR="706755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6.7)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400"/>
              </a:lnSpc>
            </a:pP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>
                <a:latin typeface="Times New Roman"/>
                <a:cs typeface="Times New Roman"/>
              </a:rPr>
              <a:t>e is the void </a:t>
            </a:r>
            <a:r>
              <a:rPr dirty="0" sz="1200" spc="-5">
                <a:latin typeface="Times New Roman"/>
                <a:cs typeface="Times New Roman"/>
              </a:rPr>
              <a:t>ratio, D10 </a:t>
            </a:r>
            <a:r>
              <a:rPr dirty="0" sz="1200">
                <a:latin typeface="Times New Roman"/>
                <a:cs typeface="Times New Roman"/>
              </a:rPr>
              <a:t>is the effective </a:t>
            </a:r>
            <a:r>
              <a:rPr dirty="0" sz="1200" spc="-5">
                <a:latin typeface="Times New Roman"/>
                <a:cs typeface="Times New Roman"/>
              </a:rPr>
              <a:t>grain </a:t>
            </a:r>
            <a:r>
              <a:rPr dirty="0" sz="1200">
                <a:latin typeface="Times New Roman"/>
                <a:cs typeface="Times New Roman"/>
              </a:rPr>
              <a:t>size in </a:t>
            </a:r>
            <a:r>
              <a:rPr dirty="0" sz="1200" spc="-5">
                <a:latin typeface="Times New Roman"/>
                <a:cs typeface="Times New Roman"/>
              </a:rPr>
              <a:t>millimeters, and </a:t>
            </a:r>
            <a:r>
              <a:rPr dirty="0" sz="1200">
                <a:latin typeface="Times New Roman"/>
                <a:cs typeface="Times New Roman"/>
              </a:rPr>
              <a:t>C is a </a:t>
            </a:r>
            <a:r>
              <a:rPr dirty="0" sz="1200" spc="-5">
                <a:latin typeface="Times New Roman"/>
                <a:cs typeface="Times New Roman"/>
              </a:rPr>
              <a:t>constant with </a:t>
            </a:r>
            <a:r>
              <a:rPr dirty="0" sz="1200">
                <a:latin typeface="Times New Roman"/>
                <a:cs typeface="Times New Roman"/>
              </a:rPr>
              <a:t>a  </a:t>
            </a:r>
            <a:r>
              <a:rPr dirty="0" sz="1200" spc="-5">
                <a:latin typeface="Times New Roman"/>
                <a:cs typeface="Times New Roman"/>
              </a:rPr>
              <a:t>range </a:t>
            </a:r>
            <a:r>
              <a:rPr dirty="0" sz="1200">
                <a:latin typeface="Times New Roman"/>
                <a:cs typeface="Times New Roman"/>
              </a:rPr>
              <a:t>of 10 to 50. </a:t>
            </a:r>
            <a:r>
              <a:rPr dirty="0" sz="1200" spc="-5">
                <a:latin typeface="Times New Roman"/>
                <a:cs typeface="Times New Roman"/>
              </a:rPr>
              <a:t>Table </a:t>
            </a:r>
            <a:r>
              <a:rPr dirty="0" sz="1200">
                <a:latin typeface="Times New Roman"/>
                <a:cs typeface="Times New Roman"/>
              </a:rPr>
              <a:t>6.1 </a:t>
            </a:r>
            <a:r>
              <a:rPr dirty="0" sz="1200" spc="-5">
                <a:latin typeface="Times New Roman"/>
                <a:cs typeface="Times New Roman"/>
              </a:rPr>
              <a:t>shows general values </a:t>
            </a:r>
            <a:r>
              <a:rPr dirty="0" sz="1200">
                <a:latin typeface="Times New Roman"/>
                <a:cs typeface="Times New Roman"/>
              </a:rPr>
              <a:t>of these for </a:t>
            </a:r>
            <a:r>
              <a:rPr dirty="0" sz="1200" spc="-5">
                <a:latin typeface="Times New Roman"/>
                <a:cs typeface="Times New Roman"/>
              </a:rPr>
              <a:t>different soils. As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seen </a:t>
            </a:r>
            <a:r>
              <a:rPr dirty="0" sz="1200">
                <a:latin typeface="Times New Roman"/>
                <a:cs typeface="Times New Roman"/>
              </a:rPr>
              <a:t>in the  </a:t>
            </a:r>
            <a:r>
              <a:rPr dirty="0" sz="1200" spc="-5">
                <a:latin typeface="Times New Roman"/>
                <a:cs typeface="Times New Roman"/>
              </a:rPr>
              <a:t>table, </a:t>
            </a:r>
            <a:r>
              <a:rPr dirty="0" sz="1200">
                <a:latin typeface="Times New Roman"/>
                <a:cs typeface="Times New Roman"/>
              </a:rPr>
              <a:t>capillary rise is quite </a:t>
            </a:r>
            <a:r>
              <a:rPr dirty="0" sz="1200" spc="-5">
                <a:latin typeface="Times New Roman"/>
                <a:cs typeface="Times New Roman"/>
              </a:rPr>
              <a:t>high </a:t>
            </a:r>
            <a:r>
              <a:rPr dirty="0" sz="1200">
                <a:latin typeface="Times New Roman"/>
                <a:cs typeface="Times New Roman"/>
              </a:rPr>
              <a:t>for </a:t>
            </a:r>
            <a:r>
              <a:rPr dirty="0" sz="1200" spc="-5">
                <a:latin typeface="Times New Roman"/>
                <a:cs typeface="Times New Roman"/>
              </a:rPr>
              <a:t>finer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soils.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93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451103"/>
            <a:ext cx="6113145" cy="82041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seen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6.5(c). </a:t>
            </a:r>
            <a:r>
              <a:rPr dirty="0" sz="1200" spc="-5">
                <a:latin typeface="Times New Roman"/>
                <a:cs typeface="Times New Roman"/>
              </a:rPr>
              <a:t>However, </a:t>
            </a:r>
            <a:r>
              <a:rPr dirty="0" sz="1200">
                <a:latin typeface="Times New Roman"/>
                <a:cs typeface="Times New Roman"/>
              </a:rPr>
              <a:t>the degree of </a:t>
            </a:r>
            <a:r>
              <a:rPr dirty="0" sz="1200" spc="-5">
                <a:latin typeface="Times New Roman"/>
                <a:cs typeface="Times New Roman"/>
              </a:rPr>
              <a:t>saturation </a:t>
            </a:r>
            <a:r>
              <a:rPr dirty="0" sz="1200">
                <a:latin typeface="Times New Roman"/>
                <a:cs typeface="Times New Roman"/>
              </a:rPr>
              <a:t>S in the capillary zone </a:t>
            </a:r>
            <a:r>
              <a:rPr dirty="0" sz="1200" spc="-5">
                <a:latin typeface="Times New Roman"/>
                <a:cs typeface="Times New Roman"/>
              </a:rPr>
              <a:t>changes from  </a:t>
            </a:r>
            <a:r>
              <a:rPr dirty="0" sz="1200">
                <a:latin typeface="Times New Roman"/>
                <a:cs typeface="Times New Roman"/>
              </a:rPr>
              <a:t>nearly fully </a:t>
            </a:r>
            <a:r>
              <a:rPr dirty="0" sz="1200" spc="-5">
                <a:latin typeface="Times New Roman"/>
                <a:cs typeface="Times New Roman"/>
              </a:rPr>
              <a:t>saturated </a:t>
            </a:r>
            <a:r>
              <a:rPr dirty="0" sz="1200">
                <a:latin typeface="Times New Roman"/>
                <a:cs typeface="Times New Roman"/>
              </a:rPr>
              <a:t>condition </a:t>
            </a:r>
            <a:r>
              <a:rPr dirty="0" sz="1200" spc="-5">
                <a:latin typeface="Times New Roman"/>
                <a:cs typeface="Times New Roman"/>
              </a:rPr>
              <a:t>(100%)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level </a:t>
            </a:r>
            <a:r>
              <a:rPr dirty="0" sz="1200">
                <a:latin typeface="Times New Roman"/>
                <a:cs typeface="Times New Roman"/>
              </a:rPr>
              <a:t>to very low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highest rise, as  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6.5(b). </a:t>
            </a:r>
            <a:r>
              <a:rPr dirty="0" sz="1200" spc="-5">
                <a:latin typeface="Times New Roman"/>
                <a:cs typeface="Times New Roman"/>
              </a:rPr>
              <a:t>Therefore,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actual </a:t>
            </a:r>
            <a:r>
              <a:rPr dirty="0" sz="1200">
                <a:latin typeface="Times New Roman"/>
                <a:cs typeface="Times New Roman"/>
              </a:rPr>
              <a:t>u is </a:t>
            </a:r>
            <a:r>
              <a:rPr dirty="0" sz="1200" spc="-5">
                <a:latin typeface="Times New Roman"/>
                <a:cs typeface="Times New Roman"/>
              </a:rPr>
              <a:t>smaller </a:t>
            </a:r>
            <a:r>
              <a:rPr dirty="0" sz="1200">
                <a:latin typeface="Times New Roman"/>
                <a:cs typeface="Times New Roman"/>
              </a:rPr>
              <a:t>than the </a:t>
            </a:r>
            <a:r>
              <a:rPr dirty="0" sz="1200" spc="-5">
                <a:latin typeface="Times New Roman"/>
                <a:cs typeface="Times New Roman"/>
              </a:rPr>
              <a:t>theoretical one. </a:t>
            </a:r>
            <a:r>
              <a:rPr dirty="0" sz="1200" spc="-10">
                <a:latin typeface="Times New Roman"/>
                <a:cs typeface="Times New Roman"/>
              </a:rPr>
              <a:t>It </a:t>
            </a:r>
            <a:r>
              <a:rPr dirty="0" sz="1200">
                <a:latin typeface="Times New Roman"/>
                <a:cs typeface="Times New Roman"/>
              </a:rPr>
              <a:t>is  approximated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by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7700" y="1489074"/>
            <a:ext cx="5944870" cy="628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31289" y="2519044"/>
            <a:ext cx="4521200" cy="172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35000" y="4226686"/>
            <a:ext cx="6117590" cy="22898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6.6 Surface tension </a:t>
            </a:r>
            <a:r>
              <a:rPr dirty="0" sz="1200" spc="-5">
                <a:latin typeface="Times New Roman"/>
                <a:cs typeface="Times New Roman"/>
              </a:rPr>
              <a:t>between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particles.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>
                <a:latin typeface="Times New Roman"/>
                <a:cs typeface="Times New Roman"/>
              </a:rPr>
              <a:t>S is </a:t>
            </a:r>
            <a:r>
              <a:rPr dirty="0" sz="1200" spc="-5">
                <a:latin typeface="Times New Roman"/>
                <a:cs typeface="Times New Roman"/>
              </a:rPr>
              <a:t>expressed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percentage and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baseline="-10416" sz="1200">
                <a:latin typeface="Times New Roman"/>
                <a:cs typeface="Times New Roman"/>
              </a:rPr>
              <a:t>capillary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height from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level. </a:t>
            </a:r>
            <a:r>
              <a:rPr dirty="0" sz="1200" spc="-5">
                <a:latin typeface="Times New Roman"/>
                <a:cs typeface="Times New Roman"/>
              </a:rPr>
              <a:t>Actual </a:t>
            </a:r>
            <a:r>
              <a:rPr dirty="0" sz="1200">
                <a:latin typeface="Times New Roman"/>
                <a:cs typeface="Times New Roman"/>
              </a:rPr>
              <a:t>pore  </a:t>
            </a:r>
            <a:r>
              <a:rPr dirty="0" sz="1200" spc="-5">
                <a:latin typeface="Times New Roman"/>
                <a:cs typeface="Times New Roman"/>
              </a:rPr>
              <a:t>water pressure </a:t>
            </a:r>
            <a:r>
              <a:rPr dirty="0" sz="1200">
                <a:latin typeface="Times New Roman"/>
                <a:cs typeface="Times New Roman"/>
              </a:rPr>
              <a:t>u in the capillary rise zone is </a:t>
            </a:r>
            <a:r>
              <a:rPr dirty="0" sz="1200" spc="-5">
                <a:latin typeface="Times New Roman"/>
                <a:cs typeface="Times New Roman"/>
              </a:rPr>
              <a:t>also 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6.5(c) </a:t>
            </a:r>
            <a:r>
              <a:rPr dirty="0" sz="1200">
                <a:latin typeface="Times New Roman"/>
                <a:cs typeface="Times New Roman"/>
              </a:rPr>
              <a:t>with a </a:t>
            </a:r>
            <a:r>
              <a:rPr dirty="0" sz="1200" spc="-5">
                <a:latin typeface="Times New Roman"/>
                <a:cs typeface="Times New Roman"/>
              </a:rPr>
              <a:t>dotted line. Because 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negative </a:t>
            </a:r>
            <a:r>
              <a:rPr dirty="0" sz="1200">
                <a:latin typeface="Times New Roman"/>
                <a:cs typeface="Times New Roman"/>
              </a:rPr>
              <a:t>pore </a:t>
            </a:r>
            <a:r>
              <a:rPr dirty="0" sz="1200" spc="-5">
                <a:latin typeface="Times New Roman"/>
                <a:cs typeface="Times New Roman"/>
              </a:rPr>
              <a:t>water pressure </a:t>
            </a:r>
            <a:r>
              <a:rPr dirty="0" sz="1200">
                <a:latin typeface="Times New Roman"/>
                <a:cs typeface="Times New Roman"/>
              </a:rPr>
              <a:t>in the capillary zone, the </a:t>
            </a:r>
            <a:r>
              <a:rPr dirty="0" sz="1200" spc="-5">
                <a:latin typeface="Times New Roman"/>
                <a:cs typeface="Times New Roman"/>
              </a:rPr>
              <a:t>effective stress </a:t>
            </a:r>
            <a:r>
              <a:rPr dirty="0" sz="1200">
                <a:latin typeface="Times New Roman"/>
                <a:cs typeface="Times New Roman"/>
              </a:rPr>
              <a:t>in that zone </a:t>
            </a:r>
            <a:r>
              <a:rPr dirty="0" sz="1200" spc="-5">
                <a:latin typeface="Times New Roman"/>
                <a:cs typeface="Times New Roman"/>
              </a:rPr>
              <a:t>needs </a:t>
            </a:r>
            <a:r>
              <a:rPr dirty="0" sz="1200">
                <a:latin typeface="Times New Roman"/>
                <a:cs typeface="Times New Roman"/>
              </a:rPr>
              <a:t>to be  </a:t>
            </a:r>
            <a:r>
              <a:rPr dirty="0" sz="1200" spc="-5">
                <a:latin typeface="Times New Roman"/>
                <a:cs typeface="Times New Roman"/>
              </a:rPr>
              <a:t>modified from </a:t>
            </a:r>
            <a:r>
              <a:rPr dirty="0" sz="1200">
                <a:latin typeface="Times New Roman"/>
                <a:cs typeface="Times New Roman"/>
              </a:rPr>
              <a:t>the one without capillary </a:t>
            </a:r>
            <a:r>
              <a:rPr dirty="0" sz="1200" spc="-5">
                <a:latin typeface="Times New Roman"/>
                <a:cs typeface="Times New Roman"/>
              </a:rPr>
              <a:t>rise consideration, as </a:t>
            </a:r>
            <a:r>
              <a:rPr dirty="0" sz="1200">
                <a:latin typeface="Times New Roman"/>
                <a:cs typeface="Times New Roman"/>
              </a:rPr>
              <a:t>demonstrated in Example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6.4.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Example</a:t>
            </a:r>
            <a:r>
              <a:rPr dirty="0" sz="1200" spc="-65">
                <a:latin typeface="Copperplate Gothic Bold"/>
                <a:cs typeface="Copperplate Gothic Bold"/>
              </a:rPr>
              <a:t> </a:t>
            </a:r>
            <a:r>
              <a:rPr dirty="0" sz="1200" spc="-5">
                <a:latin typeface="Copperplate Gothic Bold"/>
                <a:cs typeface="Copperplate Gothic Bold"/>
              </a:rPr>
              <a:t>6.4:</a:t>
            </a:r>
            <a:endParaRPr sz="1200">
              <a:latin typeface="Copperplate Gothic Bold"/>
              <a:cs typeface="Copperplate Gothic Bold"/>
            </a:endParaRPr>
          </a:p>
          <a:p>
            <a:pPr algn="just" marL="12700">
              <a:lnSpc>
                <a:spcPct val="100000"/>
              </a:lnSpc>
              <a:spcBef>
                <a:spcPts val="35"/>
              </a:spcBef>
            </a:pPr>
            <a:r>
              <a:rPr dirty="0" sz="1200" spc="-5">
                <a:latin typeface="Times New Roman"/>
                <a:cs typeface="Times New Roman"/>
              </a:rPr>
              <a:t>For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soil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condition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given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Figure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below,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calculate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plot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MS Gothic"/>
                <a:cs typeface="MS Gothic"/>
              </a:rPr>
              <a:t>σ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u,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>
                <a:latin typeface="MS Gothic"/>
                <a:cs typeface="MS Gothic"/>
              </a:rPr>
              <a:t>σ′</a:t>
            </a:r>
            <a:r>
              <a:rPr dirty="0" sz="1200" spc="-180">
                <a:latin typeface="MS Gothic"/>
                <a:cs typeface="MS Gothic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distributions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spcBef>
                <a:spcPts val="105"/>
              </a:spcBef>
            </a:pPr>
            <a:r>
              <a:rPr dirty="0" sz="1200" spc="-5">
                <a:latin typeface="Times New Roman"/>
                <a:cs typeface="Times New Roman"/>
              </a:rPr>
              <a:t>with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depth considering </a:t>
            </a:r>
            <a:r>
              <a:rPr dirty="0" sz="1200">
                <a:latin typeface="Times New Roman"/>
                <a:cs typeface="Times New Roman"/>
              </a:rPr>
              <a:t>the capillary </a:t>
            </a:r>
            <a:r>
              <a:rPr dirty="0" sz="1200" spc="-5">
                <a:latin typeface="Times New Roman"/>
                <a:cs typeface="Times New Roman"/>
              </a:rPr>
              <a:t>rise. </a:t>
            </a:r>
            <a:r>
              <a:rPr dirty="0" sz="1200">
                <a:latin typeface="Times New Roman"/>
                <a:cs typeface="Times New Roman"/>
              </a:rPr>
              <a:t>Assume that the </a:t>
            </a:r>
            <a:r>
              <a:rPr dirty="0" sz="1200" spc="-5">
                <a:latin typeface="Times New Roman"/>
                <a:cs typeface="Times New Roman"/>
              </a:rPr>
              <a:t>average degree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saturation </a:t>
            </a:r>
            <a:r>
              <a:rPr dirty="0" sz="1200">
                <a:latin typeface="Times New Roman"/>
                <a:cs typeface="Times New Roman"/>
              </a:rPr>
              <a:t>S in the  capillary zone is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50%.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2630" y="6882129"/>
            <a:ext cx="5940425" cy="2575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56197" y="1711705"/>
            <a:ext cx="31750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6.8)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94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440679" y="9063354"/>
            <a:ext cx="542290" cy="24892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31115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245"/>
              </a:spcBef>
            </a:pPr>
            <a:r>
              <a:rPr dirty="0" sz="1200">
                <a:latin typeface="Times New Roman"/>
                <a:cs typeface="Times New Roman"/>
              </a:rPr>
              <a:t>223.9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000" y="464819"/>
            <a:ext cx="834390" cy="200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Solution</a:t>
            </a:r>
            <a:r>
              <a:rPr dirty="0" sz="1200">
                <a:latin typeface="Copperplate Gothic Bold"/>
                <a:cs typeface="Copperplate Gothic Bold"/>
              </a:rPr>
              <a:t>:</a:t>
            </a:r>
            <a:endParaRPr sz="1200">
              <a:latin typeface="Copperplate Gothic Bold"/>
              <a:cs typeface="Copperplate Gothic 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47700" y="652144"/>
            <a:ext cx="4290060" cy="470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35000" y="5331586"/>
            <a:ext cx="6118860" cy="20472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985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Note </a:t>
            </a:r>
            <a:r>
              <a:rPr dirty="0" sz="1200">
                <a:latin typeface="Times New Roman"/>
                <a:cs typeface="Times New Roman"/>
              </a:rPr>
              <a:t>that, in Example 6.4, </a:t>
            </a:r>
            <a:r>
              <a:rPr dirty="0" sz="1200" spc="-5">
                <a:latin typeface="Times New Roman"/>
                <a:cs typeface="Times New Roman"/>
              </a:rPr>
              <a:t>there </a:t>
            </a:r>
            <a:r>
              <a:rPr dirty="0" sz="1200">
                <a:latin typeface="Times New Roman"/>
                <a:cs typeface="Times New Roman"/>
              </a:rPr>
              <a:t>is a discontinuity in the </a:t>
            </a:r>
            <a:r>
              <a:rPr dirty="0" sz="1200" spc="-5">
                <a:latin typeface="Times New Roman"/>
                <a:cs typeface="Times New Roman"/>
              </a:rPr>
              <a:t>effective stress </a:t>
            </a:r>
            <a:r>
              <a:rPr dirty="0" sz="1200">
                <a:latin typeface="Times New Roman"/>
                <a:cs typeface="Times New Roman"/>
              </a:rPr>
              <a:t>distribution </a:t>
            </a:r>
            <a:r>
              <a:rPr dirty="0" sz="1200" spc="-5">
                <a:latin typeface="Times New Roman"/>
                <a:cs typeface="Times New Roman"/>
              </a:rPr>
              <a:t>curve at </a:t>
            </a:r>
            <a:r>
              <a:rPr dirty="0" sz="1200">
                <a:latin typeface="Times New Roman"/>
                <a:cs typeface="Times New Roman"/>
              </a:rPr>
              <a:t>the top  of capillary zone. This </a:t>
            </a:r>
            <a:r>
              <a:rPr dirty="0" sz="1200" spc="-5">
                <a:latin typeface="Times New Roman"/>
                <a:cs typeface="Times New Roman"/>
              </a:rPr>
              <a:t>occurred </a:t>
            </a:r>
            <a:r>
              <a:rPr dirty="0" sz="1200">
                <a:latin typeface="Times New Roman"/>
                <a:cs typeface="Times New Roman"/>
              </a:rPr>
              <a:t>due to using an </a:t>
            </a:r>
            <a:r>
              <a:rPr dirty="0" sz="1200" spc="-5">
                <a:latin typeface="Times New Roman"/>
                <a:cs typeface="Times New Roman"/>
              </a:rPr>
              <a:t>average 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5">
                <a:latin typeface="Times New Roman"/>
                <a:cs typeface="Times New Roman"/>
              </a:rPr>
              <a:t>value </a:t>
            </a:r>
            <a:r>
              <a:rPr dirty="0" sz="1200">
                <a:latin typeface="Times New Roman"/>
                <a:cs typeface="Times New Roman"/>
              </a:rPr>
              <a:t>for the capillary zone in the  Example. </a:t>
            </a: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reality, </a:t>
            </a:r>
            <a:r>
              <a:rPr dirty="0" sz="1200">
                <a:latin typeface="Times New Roman"/>
                <a:cs typeface="Times New Roman"/>
              </a:rPr>
              <a:t>that portion of the </a:t>
            </a:r>
            <a:r>
              <a:rPr dirty="0" sz="1200" spc="-5">
                <a:latin typeface="Times New Roman"/>
                <a:cs typeface="Times New Roman"/>
              </a:rPr>
              <a:t>curve </a:t>
            </a:r>
            <a:r>
              <a:rPr dirty="0" sz="1200">
                <a:latin typeface="Times New Roman"/>
                <a:cs typeface="Times New Roman"/>
              </a:rPr>
              <a:t>should </a:t>
            </a:r>
            <a:r>
              <a:rPr dirty="0" sz="1200" spc="-5">
                <a:latin typeface="Times New Roman"/>
                <a:cs typeface="Times New Roman"/>
              </a:rPr>
              <a:t>change </a:t>
            </a:r>
            <a:r>
              <a:rPr dirty="0" sz="1200">
                <a:latin typeface="Times New Roman"/>
                <a:cs typeface="Times New Roman"/>
              </a:rPr>
              <a:t>smoothly when the </a:t>
            </a:r>
            <a:r>
              <a:rPr dirty="0" sz="1200" spc="-5">
                <a:latin typeface="Times New Roman"/>
                <a:cs typeface="Times New Roman"/>
              </a:rPr>
              <a:t>variation </a:t>
            </a:r>
            <a:r>
              <a:rPr dirty="0" sz="1200">
                <a:latin typeface="Times New Roman"/>
                <a:cs typeface="Times New Roman"/>
              </a:rPr>
              <a:t>of S is  properly </a:t>
            </a:r>
            <a:r>
              <a:rPr dirty="0" sz="1200" spc="-5">
                <a:latin typeface="Times New Roman"/>
                <a:cs typeface="Times New Roman"/>
              </a:rPr>
              <a:t>accounted, though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precise </a:t>
            </a:r>
            <a:r>
              <a:rPr dirty="0" sz="1200">
                <a:latin typeface="Times New Roman"/>
                <a:cs typeface="Times New Roman"/>
              </a:rPr>
              <a:t>estimation of S is not an easy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task.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>
              <a:lnSpc>
                <a:spcPts val="1520"/>
              </a:lnSpc>
            </a:pP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6.6 Effective </a:t>
            </a:r>
            <a:r>
              <a:rPr dirty="0" sz="1300" spc="-10" b="1">
                <a:solidFill>
                  <a:srgbClr val="4F81BC"/>
                </a:solidFill>
                <a:latin typeface="Cambria"/>
                <a:cs typeface="Cambria"/>
              </a:rPr>
              <a:t>stress 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with water</a:t>
            </a:r>
            <a:r>
              <a:rPr dirty="0" sz="1300" spc="-20" b="1">
                <a:solidFill>
                  <a:srgbClr val="4F81BC"/>
                </a:solidFill>
                <a:latin typeface="Cambria"/>
                <a:cs typeface="Cambria"/>
              </a:rPr>
              <a:t> </a:t>
            </a:r>
            <a:r>
              <a:rPr dirty="0" sz="1300" spc="-5" b="1">
                <a:solidFill>
                  <a:srgbClr val="4F81BC"/>
                </a:solidFill>
                <a:latin typeface="Cambria"/>
                <a:cs typeface="Cambria"/>
              </a:rPr>
              <a:t>flow</a:t>
            </a:r>
            <a:endParaRPr sz="1300">
              <a:latin typeface="Cambria"/>
              <a:cs typeface="Cambria"/>
            </a:endParaRPr>
          </a:p>
          <a:p>
            <a:pPr algn="just" marL="12700">
              <a:lnSpc>
                <a:spcPts val="1400"/>
              </a:lnSpc>
            </a:pPr>
            <a:r>
              <a:rPr dirty="0" sz="1200">
                <a:latin typeface="Times New Roman"/>
                <a:cs typeface="Times New Roman"/>
              </a:rPr>
              <a:t>When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water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flows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through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pores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soil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mass,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drags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particles.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dragging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action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creates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Times New Roman"/>
                <a:cs typeface="Times New Roman"/>
              </a:rPr>
              <a:t>frictional  force </a:t>
            </a:r>
            <a:r>
              <a:rPr dirty="0" sz="1200">
                <a:latin typeface="Times New Roman"/>
                <a:cs typeface="Times New Roman"/>
              </a:rPr>
              <a:t>on the particle </a:t>
            </a:r>
            <a:r>
              <a:rPr dirty="0" sz="1200" spc="-5">
                <a:latin typeface="Times New Roman"/>
                <a:cs typeface="Times New Roman"/>
              </a:rPr>
              <a:t>surface </a:t>
            </a:r>
            <a:r>
              <a:rPr dirty="0" sz="1200">
                <a:latin typeface="Times New Roman"/>
                <a:cs typeface="Times New Roman"/>
              </a:rPr>
              <a:t>toward the </a:t>
            </a:r>
            <a:r>
              <a:rPr dirty="0" sz="1200" spc="-5">
                <a:latin typeface="Times New Roman"/>
                <a:cs typeface="Times New Roman"/>
              </a:rPr>
              <a:t>direction 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water  </a:t>
            </a:r>
            <a:r>
              <a:rPr dirty="0" sz="1200">
                <a:latin typeface="Times New Roman"/>
                <a:cs typeface="Times New Roman"/>
              </a:rPr>
              <a:t>flow, </a:t>
            </a:r>
            <a:r>
              <a:rPr dirty="0" sz="1200" spc="-5">
                <a:latin typeface="Times New Roman"/>
                <a:cs typeface="Times New Roman"/>
              </a:rPr>
              <a:t>as  seen  </a:t>
            </a:r>
            <a:r>
              <a:rPr dirty="0" sz="1200">
                <a:latin typeface="Times New Roman"/>
                <a:cs typeface="Times New Roman"/>
              </a:rPr>
              <a:t>in Figure   6.7.</a:t>
            </a:r>
            <a:endParaRPr sz="1200">
              <a:latin typeface="Times New Roman"/>
              <a:cs typeface="Times New Roman"/>
            </a:endParaRPr>
          </a:p>
          <a:p>
            <a:pPr algn="just" marL="12700" marR="8255">
              <a:lnSpc>
                <a:spcPts val="1700"/>
              </a:lnSpc>
              <a:spcBef>
                <a:spcPts val="90"/>
              </a:spcBef>
            </a:pPr>
            <a:r>
              <a:rPr dirty="0" sz="1200" spc="-5">
                <a:latin typeface="Times New Roman"/>
                <a:cs typeface="Times New Roman"/>
              </a:rPr>
              <a:t>These frictional forces </a:t>
            </a:r>
            <a:r>
              <a:rPr dirty="0" sz="1200">
                <a:latin typeface="Times New Roman"/>
                <a:cs typeface="Times New Roman"/>
              </a:rPr>
              <a:t>act on particles</a:t>
            </a:r>
            <a:r>
              <a:rPr dirty="0" sz="1200">
                <a:latin typeface="MS Gothic"/>
                <a:cs typeface="MS Gothic"/>
              </a:rPr>
              <a:t>’ </a:t>
            </a:r>
            <a:r>
              <a:rPr dirty="0" sz="1200" spc="-5">
                <a:latin typeface="Times New Roman"/>
                <a:cs typeface="Times New Roman"/>
              </a:rPr>
              <a:t>surface work as </a:t>
            </a:r>
            <a:r>
              <a:rPr dirty="0" sz="1200" spc="-5" b="1">
                <a:latin typeface="Times New Roman"/>
                <a:cs typeface="Times New Roman"/>
              </a:rPr>
              <a:t>seepage </a:t>
            </a:r>
            <a:r>
              <a:rPr dirty="0" sz="1200" b="1">
                <a:latin typeface="Times New Roman"/>
                <a:cs typeface="Times New Roman"/>
              </a:rPr>
              <a:t>force and </a:t>
            </a:r>
            <a:r>
              <a:rPr dirty="0" sz="1200" spc="-5" b="1">
                <a:latin typeface="Times New Roman"/>
                <a:cs typeface="Times New Roman"/>
              </a:rPr>
              <a:t>change </a:t>
            </a:r>
            <a:r>
              <a:rPr dirty="0" sz="1200" b="1">
                <a:latin typeface="Times New Roman"/>
                <a:cs typeface="Times New Roman"/>
              </a:rPr>
              <a:t>the </a:t>
            </a:r>
            <a:r>
              <a:rPr dirty="0" sz="1200" spc="-5" b="1">
                <a:latin typeface="Times New Roman"/>
                <a:cs typeface="Times New Roman"/>
              </a:rPr>
              <a:t>effective  </a:t>
            </a:r>
            <a:r>
              <a:rPr dirty="0" sz="1200" spc="-10" b="1">
                <a:latin typeface="Times New Roman"/>
                <a:cs typeface="Times New Roman"/>
              </a:rPr>
              <a:t>stress.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57630" y="7392669"/>
            <a:ext cx="4669790" cy="18262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5000" y="9232138"/>
            <a:ext cx="212725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6.7  </a:t>
            </a:r>
            <a:r>
              <a:rPr dirty="0" sz="1200" spc="-5">
                <a:latin typeface="Times New Roman"/>
                <a:cs typeface="Times New Roman"/>
              </a:rPr>
              <a:t>Upward </a:t>
            </a:r>
            <a:r>
              <a:rPr dirty="0" sz="1200">
                <a:latin typeface="Times New Roman"/>
                <a:cs typeface="Times New Roman"/>
              </a:rPr>
              <a:t>seepage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force.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95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00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Ahmed</dc:creator>
  <dcterms:created xsi:type="dcterms:W3CDTF">2023-05-31T11:28:06Z</dcterms:created>
  <dcterms:modified xsi:type="dcterms:W3CDTF">2023-05-31T11:28:06Z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2023-05-31T00:00:00Z</vt:filetime>
  </property>
</Properties>
</file>