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77" r:id="rId3"/>
    <p:sldId id="278" r:id="rId4"/>
    <p:sldId id="279" r:id="rId5"/>
    <p:sldId id="257" r:id="rId6"/>
    <p:sldId id="280" r:id="rId7"/>
    <p:sldId id="281" r:id="rId8"/>
    <p:sldId id="275" r:id="rId9"/>
    <p:sldId id="273" r:id="rId10"/>
    <p:sldId id="264" r:id="rId11"/>
    <p:sldId id="265" r:id="rId12"/>
    <p:sldId id="261" r:id="rId13"/>
    <p:sldId id="262" r:id="rId14"/>
    <p:sldId id="282" r:id="rId15"/>
    <p:sldId id="263" r:id="rId16"/>
    <p:sldId id="283" r:id="rId17"/>
    <p:sldId id="267" r:id="rId18"/>
    <p:sldId id="268" r:id="rId19"/>
    <p:sldId id="269" r:id="rId20"/>
    <p:sldId id="270" r:id="rId21"/>
    <p:sldId id="285" r:id="rId22"/>
    <p:sldId id="292" r:id="rId23"/>
    <p:sldId id="272" r:id="rId24"/>
    <p:sldId id="289" r:id="rId25"/>
    <p:sldId id="291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883" autoAdjust="0"/>
  </p:normalViewPr>
  <p:slideViewPr>
    <p:cSldViewPr>
      <p:cViewPr varScale="1">
        <p:scale>
          <a:sx n="79" d="100"/>
          <a:sy n="79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2F141-8B04-4165-809F-BD7B78144BA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44861-B841-4D74-AB8D-6EA28967D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3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3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3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3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3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55087-F9DA-45CA-B93C-52AD7DA417BD}" type="slidenum">
              <a:rPr lang="en-US" altLang="en-US" smtClean="0">
                <a:solidFill>
                  <a:schemeClr val="accent2"/>
                </a:solidFill>
                <a:latin typeface="Geneva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chemeClr val="accent2"/>
              </a:solidFill>
              <a:latin typeface="Geneva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E57E-6DD0-45A1-8941-58885DF02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83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quantum/disfcn.html#c2" TargetMode="External"/><Relationship Id="rId2" Type="http://schemas.openxmlformats.org/officeDocument/2006/relationships/hyperlink" Target="http://hyperphysics.phy-astr.gsu.edu/hbase/Kinetic/idegas.html#c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yperphysics.phy-astr.gsu.edu/hbase/Kinetic/eqpar.html#c2" TargetMode="External"/><Relationship Id="rId4" Type="http://schemas.openxmlformats.org/officeDocument/2006/relationships/hyperlink" Target="http://hyperphysics.phy-astr.gsu.edu/hbase/thermo/temper.html#c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hyperlink" Target="http://hyperphysics.phy-astr.gsu.edu/hbase/Kinetic/kinthe.html#c1" TargetMode="External"/><Relationship Id="rId7" Type="http://schemas.openxmlformats.org/officeDocument/2006/relationships/image" Target="../media/image11.gif"/><Relationship Id="rId2" Type="http://schemas.openxmlformats.org/officeDocument/2006/relationships/hyperlink" Target="http://hyperphysics.phy-astr.gsu.edu/hbase/Kinetic/kinthe.html#c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yperphysics.phy-astr.gsu.edu/hbase/thermo/temper.html#c1" TargetMode="External"/><Relationship Id="rId5" Type="http://schemas.openxmlformats.org/officeDocument/2006/relationships/hyperlink" Target="http://hyperphysics.phy-astr.gsu.edu/hbase/Kinetic/idegas.html#c1" TargetMode="External"/><Relationship Id="rId10" Type="http://schemas.openxmlformats.org/officeDocument/2006/relationships/image" Target="../media/image13.gif"/><Relationship Id="rId4" Type="http://schemas.openxmlformats.org/officeDocument/2006/relationships/hyperlink" Target="http://hyperphysics.phy-astr.gsu.edu/hbase/ke.html#ke" TargetMode="External"/><Relationship Id="rId9" Type="http://schemas.openxmlformats.org/officeDocument/2006/relationships/hyperlink" Target="http://hyperphysics.phy-astr.gsu.edu/hbase/Kinetic/idegas.html#c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hyperphysics.phy-astr.gsu.edu/hbase/Kinetic/kintem.html#c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yperphysics.phy-astr.gsu.edu/hbase/Kinetic/kintem.html#c3" TargetMode="Externa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hyperphysics.phy-astr.gsu.edu/hbase/Kinetic/idegas.html#c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yperphysics.phy-astr.gsu.edu/hbase/Kinetic/idegas.html#c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19.gif"/><Relationship Id="rId2" Type="http://schemas.openxmlformats.org/officeDocument/2006/relationships/hyperlink" Target="http://hyperphysics.phy-astr.gsu.edu/hbase/Kinetic/kinthe.html#c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hyperlink" Target="http://hyperphysics.phy-astr.gsu.edu/hbase/Kinetic/idegas.html#c1" TargetMode="External"/><Relationship Id="rId4" Type="http://schemas.openxmlformats.org/officeDocument/2006/relationships/hyperlink" Target="http://hyperphysics.phy-astr.gsu.edu/hbase/Kinetic/idegas.html#c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chris\Teaching\Chem%20204\Atkins%20figures\GIF\01_14.g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MY" b="1" dirty="0" smtClean="0"/>
              <a:t>Gas constant (R)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763000" cy="54864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>
                    <a:solidFill>
                      <a:srgbClr val="00B0F0"/>
                    </a:solidFill>
                  </a:rPr>
                  <a:t>The empirical observations </a:t>
                </a:r>
                <a:r>
                  <a:rPr lang="en-GB" dirty="0"/>
                  <a:t>summarized by </a:t>
                </a:r>
                <a:r>
                  <a:rPr lang="en-GB" dirty="0">
                    <a:solidFill>
                      <a:srgbClr val="00B0F0"/>
                    </a:solidFill>
                  </a:rPr>
                  <a:t>Boyle’s </a:t>
                </a:r>
                <a:r>
                  <a:rPr lang="en-GB" dirty="0"/>
                  <a:t>and</a:t>
                </a:r>
                <a:r>
                  <a:rPr lang="en-GB" dirty="0">
                    <a:solidFill>
                      <a:srgbClr val="00B0F0"/>
                    </a:solidFill>
                  </a:rPr>
                  <a:t> Charles’s laws </a:t>
                </a:r>
                <a:r>
                  <a:rPr lang="en-GB" dirty="0" smtClean="0"/>
                  <a:t>and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 Avogadro’s</a:t>
                </a:r>
                <a:r>
                  <a:rPr lang="en-GB" dirty="0" smtClean="0"/>
                  <a:t> </a:t>
                </a:r>
                <a:r>
                  <a:rPr lang="en-GB" dirty="0"/>
                  <a:t>principle can be combined into a single expression:</a:t>
                </a:r>
              </a:p>
              <a:p>
                <a:r>
                  <a:rPr lang="en-US" sz="4300" b="1" i="1" dirty="0" smtClean="0"/>
                  <a:t>           </a:t>
                </a:r>
                <a:r>
                  <a:rPr lang="en-US" sz="4300" b="1" i="1" dirty="0" err="1" smtClean="0"/>
                  <a:t>pV</a:t>
                </a:r>
                <a:r>
                  <a:rPr lang="en-US" sz="4300" b="1" i="1" dirty="0" smtClean="0"/>
                  <a:t> </a:t>
                </a:r>
                <a:r>
                  <a:rPr lang="en-US" sz="4300" b="1" dirty="0"/>
                  <a:t>= constant x </a:t>
                </a:r>
                <a:r>
                  <a:rPr lang="en-US" sz="4300" b="1" i="1" dirty="0" err="1"/>
                  <a:t>nT</a:t>
                </a:r>
                <a:endParaRPr lang="en-US" sz="4300" b="1" i="1" dirty="0"/>
              </a:p>
              <a:p>
                <a:r>
                  <a:rPr lang="en-GB" dirty="0"/>
                  <a:t>The constant of </a:t>
                </a:r>
                <a:r>
                  <a:rPr lang="en-GB" dirty="0">
                    <a:solidFill>
                      <a:srgbClr val="00B0F0"/>
                    </a:solidFill>
                  </a:rPr>
                  <a:t>proportionality</a:t>
                </a:r>
                <a:r>
                  <a:rPr lang="en-GB" dirty="0"/>
                  <a:t> was found </a:t>
                </a:r>
                <a:r>
                  <a:rPr lang="en-GB" u="sng" dirty="0"/>
                  <a:t>experimentally</a:t>
                </a:r>
                <a:r>
                  <a:rPr lang="en-GB" dirty="0"/>
                  <a:t> to be the </a:t>
                </a:r>
                <a:r>
                  <a:rPr lang="en-GB" u="sng" dirty="0">
                    <a:solidFill>
                      <a:srgbClr val="00B0F0"/>
                    </a:solidFill>
                  </a:rPr>
                  <a:t>same </a:t>
                </a:r>
                <a:r>
                  <a:rPr lang="en-GB" dirty="0"/>
                  <a:t>for </a:t>
                </a:r>
                <a:r>
                  <a:rPr lang="en-GB" dirty="0" smtClean="0"/>
                  <a:t>all gases</a:t>
                </a:r>
                <a:r>
                  <a:rPr lang="en-GB" dirty="0"/>
                  <a:t>, is denoted </a:t>
                </a:r>
                <a:r>
                  <a:rPr lang="en-GB" i="1" dirty="0">
                    <a:solidFill>
                      <a:srgbClr val="00B0F0"/>
                    </a:solidFill>
                  </a:rPr>
                  <a:t>R</a:t>
                </a:r>
                <a:r>
                  <a:rPr lang="en-GB" i="1" dirty="0"/>
                  <a:t> </a:t>
                </a:r>
                <a:r>
                  <a:rPr lang="en-GB" dirty="0"/>
                  <a:t>and called </a:t>
                </a:r>
                <a:r>
                  <a:rPr lang="en-GB" b="1" dirty="0">
                    <a:solidFill>
                      <a:srgbClr val="00B0F0"/>
                    </a:solidFill>
                  </a:rPr>
                  <a:t>gas constant</a:t>
                </a:r>
                <a:r>
                  <a:rPr lang="en-GB" b="1" dirty="0" smtClean="0">
                    <a:solidFill>
                      <a:srgbClr val="00B0F0"/>
                    </a:solidFill>
                  </a:rPr>
                  <a:t>.</a:t>
                </a:r>
              </a:p>
              <a:p>
                <a:r>
                  <a:rPr lang="en-GB" dirty="0" smtClean="0">
                    <a:effectLst/>
                  </a:rPr>
                  <a:t>                                               </a:t>
                </a:r>
                <a:r>
                  <a:rPr lang="en-GB" sz="4700" b="1" dirty="0" smtClean="0">
                    <a:effectLst/>
                  </a:rPr>
                  <a:t>R =</a:t>
                </a:r>
                <a14:m>
                  <m:oMath xmlns:m="http://schemas.openxmlformats.org/officeDocument/2006/math">
                    <m:r>
                      <a:rPr lang="en-MY" sz="4700" b="1" i="0" smtClean="0"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47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MY" sz="4700" b="1" i="0" smtClean="0">
                            <a:effectLst/>
                            <a:latin typeface="Cambria Math"/>
                          </a:rPr>
                          <m:t>𝐏𝐕</m:t>
                        </m:r>
                      </m:num>
                      <m:den>
                        <m:r>
                          <a:rPr lang="en-MY" sz="4700" b="1" i="0" smtClean="0">
                            <a:effectLst/>
                            <a:latin typeface="Cambria Math"/>
                          </a:rPr>
                          <m:t>𝐧𝐓</m:t>
                        </m:r>
                      </m:den>
                    </m:f>
                  </m:oMath>
                </a14:m>
                <a:endParaRPr lang="en-GB" sz="4700" b="1" dirty="0"/>
              </a:p>
              <a:p>
                <a:r>
                  <a:rPr lang="en-US" i="1" dirty="0"/>
                  <a:t>R </a:t>
                </a:r>
                <a:r>
                  <a:rPr lang="en-US" dirty="0"/>
                  <a:t>= 8.31451 </a:t>
                </a:r>
                <a:r>
                  <a:rPr lang="en-US" dirty="0" smtClean="0"/>
                  <a:t>  K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</a:t>
                </a:r>
                <a:r>
                  <a:rPr lang="en-US" dirty="0"/>
                  <a:t>mol</a:t>
                </a:r>
                <a:r>
                  <a:rPr lang="en-US" baseline="30000" dirty="0"/>
                  <a:t>-1</a:t>
                </a:r>
              </a:p>
              <a:p>
                <a:r>
                  <a:rPr lang="sv-SE" dirty="0" smtClean="0"/>
                  <a:t>      8.31451    kPa </a:t>
                </a:r>
                <a:r>
                  <a:rPr lang="sv-SE" dirty="0"/>
                  <a:t>L K</a:t>
                </a:r>
                <a:r>
                  <a:rPr lang="sv-SE" baseline="30000" dirty="0"/>
                  <a:t>-1</a:t>
                </a:r>
                <a:r>
                  <a:rPr lang="sv-SE" dirty="0"/>
                  <a:t> </a:t>
                </a:r>
                <a:r>
                  <a:rPr lang="sv-SE" dirty="0" smtClean="0"/>
                  <a:t>mol</a:t>
                </a:r>
                <a:r>
                  <a:rPr lang="sv-SE" baseline="30000" dirty="0" smtClean="0"/>
                  <a:t>-1</a:t>
                </a:r>
                <a:endParaRPr lang="sv-SE" baseline="30000" dirty="0"/>
              </a:p>
              <a:p>
                <a:r>
                  <a:rPr lang="en-US" dirty="0" smtClean="0"/>
                  <a:t>      8.20578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 L </a:t>
                </a:r>
                <a:r>
                  <a:rPr lang="en-US" dirty="0" err="1"/>
                  <a:t>atm</a:t>
                </a:r>
                <a:r>
                  <a:rPr lang="en-US" dirty="0"/>
                  <a:t> K</a:t>
                </a:r>
                <a:r>
                  <a:rPr lang="en-US" baseline="30000" dirty="0"/>
                  <a:t>-1</a:t>
                </a:r>
                <a:r>
                  <a:rPr lang="en-US" dirty="0"/>
                  <a:t> mol</a:t>
                </a:r>
                <a:r>
                  <a:rPr lang="en-US" baseline="30000" dirty="0"/>
                  <a:t>-1</a:t>
                </a:r>
              </a:p>
              <a:p>
                <a:r>
                  <a:rPr lang="sv-SE" dirty="0" smtClean="0"/>
                  <a:t>      62.364   </a:t>
                </a:r>
                <a:r>
                  <a:rPr lang="sv-SE" dirty="0"/>
                  <a:t>L Torr K</a:t>
                </a:r>
                <a:r>
                  <a:rPr lang="sv-SE" baseline="30000" dirty="0"/>
                  <a:t>-1</a:t>
                </a:r>
                <a:r>
                  <a:rPr lang="sv-SE" dirty="0"/>
                  <a:t> </a:t>
                </a:r>
                <a:r>
                  <a:rPr lang="sv-SE" dirty="0" smtClean="0"/>
                  <a:t>mol</a:t>
                </a:r>
                <a:r>
                  <a:rPr lang="sv-SE" baseline="30000" dirty="0" smtClean="0"/>
                  <a:t>-1</a:t>
                </a:r>
                <a:endParaRPr lang="sv-SE" baseline="30000" dirty="0"/>
              </a:p>
              <a:p>
                <a:r>
                  <a:rPr lang="en-US" dirty="0" smtClean="0"/>
                  <a:t>      1.98722   </a:t>
                </a:r>
                <a:r>
                  <a:rPr lang="en-US" dirty="0" err="1" smtClean="0"/>
                  <a:t>cal</a:t>
                </a:r>
                <a:r>
                  <a:rPr lang="en-US" dirty="0" smtClean="0"/>
                  <a:t> </a:t>
                </a:r>
                <a:r>
                  <a:rPr lang="en-US" dirty="0"/>
                  <a:t>K</a:t>
                </a:r>
                <a:r>
                  <a:rPr lang="en-US" baseline="30000" dirty="0"/>
                  <a:t>-1</a:t>
                </a:r>
                <a:r>
                  <a:rPr lang="en-US" dirty="0"/>
                  <a:t> mol</a:t>
                </a:r>
                <a:r>
                  <a:rPr lang="en-US" baseline="30000" dirty="0"/>
                  <a:t>-1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763000" cy="5486400"/>
              </a:xfrm>
              <a:blipFill rotWithShape="1">
                <a:blip r:embed="rId2"/>
                <a:stretch>
                  <a:fillRect l="-1670" t="-2000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6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 smtClean="0"/>
              <a:t>Compressibility Factor(Z)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7244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For real gases, Z not equals to 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Z =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m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m,id</a:t>
            </a:r>
            <a:endParaRPr lang="en-US" altLang="en-US" baseline="-25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Implications: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At high p,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m</a:t>
            </a:r>
            <a:r>
              <a:rPr lang="en-US" altLang="en-US" dirty="0" smtClean="0"/>
              <a:t> &gt;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m,id</a:t>
            </a:r>
            <a:r>
              <a:rPr lang="en-US" altLang="en-US" dirty="0" smtClean="0"/>
              <a:t>, Z &gt;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Repulsive forces dominant</a:t>
            </a:r>
            <a:endParaRPr lang="en-US" altLang="en-US" baseline="-25000" dirty="0" smtClean="0"/>
          </a:p>
        </p:txBody>
      </p:sp>
      <p:pic>
        <p:nvPicPr>
          <p:cNvPr id="40964" name="Picture 5" descr="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828800"/>
            <a:ext cx="37099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7315200" y="3124200"/>
            <a:ext cx="1828800" cy="1295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V="1">
            <a:off x="3124200" y="3868615"/>
            <a:ext cx="4164806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8" grpId="0" animBg="1"/>
      <p:bldP spid="696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Compressibility Factor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19600" cy="3886200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At intermediate p, Z &lt; 1</a:t>
            </a:r>
          </a:p>
          <a:p>
            <a:pPr lvl="1" eaLnBrk="1" hangingPunct="1"/>
            <a:r>
              <a:rPr lang="en-US" altLang="en-US" dirty="0" smtClean="0"/>
              <a:t>Attractive forces dominant</a:t>
            </a:r>
          </a:p>
          <a:p>
            <a:pPr lvl="1" eaLnBrk="1" hangingPunct="1"/>
            <a:r>
              <a:rPr lang="en-US" altLang="en-US" dirty="0" smtClean="0"/>
              <a:t>More significant for gases with significant IMF</a:t>
            </a:r>
            <a:endParaRPr lang="en-US" altLang="en-US" baseline="-25000" dirty="0" smtClean="0"/>
          </a:p>
        </p:txBody>
      </p:sp>
      <p:pic>
        <p:nvPicPr>
          <p:cNvPr id="41988" name="Picture 4" descr="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7099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5562600" y="3886200"/>
            <a:ext cx="2133600" cy="19050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2971800" y="3124200"/>
            <a:ext cx="2610729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61" grpId="0" animBg="1"/>
      <p:bldP spid="706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Boyle Temperature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600" dirty="0"/>
              <a:t>Boyle Temperature is the temperature where Z=1 over a wide range of </a:t>
            </a:r>
            <a:r>
              <a:rPr lang="en-US" altLang="en-US" sz="3600" dirty="0" smtClean="0"/>
              <a:t>pressures.</a:t>
            </a:r>
          </a:p>
          <a:p>
            <a:pPr eaLnBrk="1" hangingPunct="1"/>
            <a:r>
              <a:rPr lang="en-US" altLang="en-US" sz="3600" dirty="0" smtClean="0"/>
              <a:t>Z also varies with temperature</a:t>
            </a:r>
          </a:p>
          <a:p>
            <a:pPr eaLnBrk="1" hangingPunct="1"/>
            <a:r>
              <a:rPr lang="en-US" altLang="en-US" sz="3600" dirty="0" smtClean="0"/>
              <a:t>At a particular temperature</a:t>
            </a:r>
          </a:p>
          <a:p>
            <a:pPr lvl="1" eaLnBrk="1" hangingPunct="1"/>
            <a:r>
              <a:rPr lang="en-US" altLang="en-US" sz="3600" dirty="0" smtClean="0"/>
              <a:t>Z = 1 over a wide range of pressures</a:t>
            </a:r>
          </a:p>
          <a:p>
            <a:pPr lvl="2" eaLnBrk="1" hangingPunct="1"/>
            <a:r>
              <a:rPr lang="en-US" altLang="en-US" sz="3600" dirty="0" smtClean="0"/>
              <a:t>That means gas behaves ideally</a:t>
            </a:r>
          </a:p>
          <a:p>
            <a:pPr lvl="2" eaLnBrk="1" hangingPunct="1"/>
            <a:r>
              <a:rPr lang="en-US" altLang="en-US" sz="3600" dirty="0" smtClean="0"/>
              <a:t>Obeys Boyle’s Law (recall V </a:t>
            </a:r>
            <a:r>
              <a:rPr lang="en-GB" altLang="en-US" sz="3600" dirty="0" smtClean="0">
                <a:sym typeface="Symbol" pitchFamily="18" charset="2"/>
              </a:rPr>
              <a:t></a:t>
            </a:r>
            <a:r>
              <a:rPr lang="en-US" altLang="en-US" sz="3600" dirty="0" smtClean="0"/>
              <a:t> 1/p)</a:t>
            </a:r>
          </a:p>
          <a:p>
            <a:pPr lvl="2" eaLnBrk="1" hangingPunct="1"/>
            <a:r>
              <a:rPr lang="en-US" altLang="en-US" sz="3600" dirty="0" smtClean="0"/>
              <a:t>This temperature is called Boyle Temperature</a:t>
            </a:r>
          </a:p>
        </p:txBody>
      </p:sp>
    </p:spTree>
    <p:extLst>
      <p:ext uri="{BB962C8B-B14F-4D97-AF65-F5344CB8AC3E}">
        <p14:creationId xmlns:p14="http://schemas.microsoft.com/office/powerpoint/2010/main" val="31789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Boyle </a:t>
            </a:r>
            <a:r>
              <a:rPr lang="en-US" altLang="en-US" dirty="0"/>
              <a:t>Temperature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3600" dirty="0"/>
              <a:t>Boyle Temperature can be found from Z-p graph where </a:t>
            </a:r>
            <a:r>
              <a:rPr lang="en-US" altLang="en-US" sz="3600" dirty="0" err="1"/>
              <a:t>dZ</a:t>
            </a:r>
            <a:r>
              <a:rPr lang="en-US" altLang="en-US" sz="3600" dirty="0"/>
              <a:t>/</a:t>
            </a:r>
            <a:r>
              <a:rPr lang="en-US" altLang="en-US" sz="3600" dirty="0" err="1"/>
              <a:t>dp</a:t>
            </a:r>
            <a:r>
              <a:rPr lang="en-US" altLang="en-US" sz="3600" dirty="0"/>
              <a:t>=0</a:t>
            </a:r>
          </a:p>
          <a:p>
            <a:pPr lvl="1" eaLnBrk="1" hangingPunct="1"/>
            <a:endParaRPr lang="en-US" altLang="en-US" sz="3600" dirty="0" smtClean="0"/>
          </a:p>
          <a:p>
            <a:pPr lvl="1" eaLnBrk="1" hangingPunct="1"/>
            <a:r>
              <a:rPr lang="en-US" altLang="en-US" sz="3600" dirty="0" smtClean="0"/>
              <a:t>Mathematical implication</a:t>
            </a:r>
          </a:p>
          <a:p>
            <a:pPr lvl="2" eaLnBrk="1" hangingPunct="1"/>
            <a:r>
              <a:rPr lang="en-US" altLang="en-US" sz="3600" dirty="0" smtClean="0"/>
              <a:t>Initial gradient of Z-p plot = 0 at T</a:t>
            </a:r>
          </a:p>
          <a:p>
            <a:pPr lvl="2" eaLnBrk="1" hangingPunct="1"/>
            <a:r>
              <a:rPr lang="en-US" altLang="en-US" sz="3600" dirty="0" err="1" smtClean="0"/>
              <a:t>dZ</a:t>
            </a:r>
            <a:r>
              <a:rPr lang="en-US" altLang="en-US" sz="3600" dirty="0" smtClean="0"/>
              <a:t>/</a:t>
            </a:r>
            <a:r>
              <a:rPr lang="en-US" altLang="en-US" sz="3600" dirty="0" err="1" smtClean="0"/>
              <a:t>dp</a:t>
            </a:r>
            <a:r>
              <a:rPr lang="en-US" altLang="en-US" sz="3600" dirty="0" smtClean="0"/>
              <a:t> = 0</a:t>
            </a:r>
          </a:p>
          <a:p>
            <a:pPr lvl="1" eaLnBrk="1" hangingPunct="1"/>
            <a:r>
              <a:rPr lang="en-US" altLang="en-US" sz="3600" dirty="0" smtClean="0"/>
              <a:t>For a gas obeying VDW equation</a:t>
            </a:r>
          </a:p>
          <a:p>
            <a:pPr lvl="2" eaLnBrk="1" hangingPunct="1"/>
            <a:r>
              <a:rPr lang="en-US" altLang="en-US" sz="3600" dirty="0" smtClean="0"/>
              <a:t>T</a:t>
            </a:r>
            <a:r>
              <a:rPr lang="en-US" altLang="en-US" sz="3600" baseline="-25000" dirty="0" smtClean="0"/>
              <a:t>B</a:t>
            </a:r>
            <a:r>
              <a:rPr lang="en-US" altLang="en-US" sz="3600" dirty="0" smtClean="0"/>
              <a:t> = a / </a:t>
            </a:r>
            <a:r>
              <a:rPr lang="en-US" altLang="en-US" sz="3600" dirty="0" err="1" smtClean="0"/>
              <a:t>Rb</a:t>
            </a:r>
            <a:endParaRPr lang="en-US" altLang="en-US" sz="3600" dirty="0" smtClean="0"/>
          </a:p>
          <a:p>
            <a:pPr lvl="2" eaLnBrk="1" hangingPunct="1"/>
            <a:r>
              <a:rPr lang="en-US" altLang="en-US" sz="3600" dirty="0" smtClean="0"/>
              <a:t>Low Boyle Temperature </a:t>
            </a:r>
            <a:r>
              <a:rPr lang="en-US" altLang="en-US" sz="3600" dirty="0" err="1" smtClean="0"/>
              <a:t>favoured</a:t>
            </a:r>
            <a:r>
              <a:rPr lang="en-US" altLang="en-US" sz="3600" dirty="0" smtClean="0"/>
              <a:t> by weaker IMF and bigger gas molecules.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593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Virial Equations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Recall compressibility factor Z?</a:t>
            </a:r>
          </a:p>
          <a:p>
            <a:pPr lvl="1" eaLnBrk="1" hangingPunct="1"/>
            <a:r>
              <a:rPr lang="en-US" altLang="en-US" sz="3600" dirty="0" smtClean="0"/>
              <a:t>Z = </a:t>
            </a:r>
            <a:r>
              <a:rPr lang="en-US" altLang="en-US" sz="3600" dirty="0" err="1" smtClean="0"/>
              <a:t>pV</a:t>
            </a:r>
            <a:r>
              <a:rPr lang="en-US" altLang="en-US" sz="3600" baseline="-25000" dirty="0" err="1" smtClean="0"/>
              <a:t>m</a:t>
            </a:r>
            <a:r>
              <a:rPr lang="en-US" altLang="en-US" sz="3600" dirty="0" smtClean="0"/>
              <a:t>/RT</a:t>
            </a:r>
          </a:p>
          <a:p>
            <a:pPr lvl="1" eaLnBrk="1" hangingPunct="1"/>
            <a:r>
              <a:rPr lang="en-US" altLang="en-US" sz="3600" dirty="0" smtClean="0"/>
              <a:t>Z = 1 for ideal gases</a:t>
            </a:r>
          </a:p>
          <a:p>
            <a:pPr eaLnBrk="1" hangingPunct="1"/>
            <a:r>
              <a:rPr lang="en-US" altLang="en-US" sz="3600" dirty="0" smtClean="0"/>
              <a:t>What about real gases?</a:t>
            </a:r>
          </a:p>
          <a:p>
            <a:pPr lvl="1" eaLnBrk="1" hangingPunct="1"/>
            <a:r>
              <a:rPr lang="en-US" altLang="en-US" sz="3600" dirty="0" smtClean="0"/>
              <a:t>Obviously Z ≠ 1</a:t>
            </a:r>
          </a:p>
          <a:p>
            <a:pPr eaLnBrk="1" hangingPunct="1"/>
            <a:r>
              <a:rPr lang="en-US" altLang="en-US" sz="3600" dirty="0" smtClean="0"/>
              <a:t>So how do virial equations address this problem?</a:t>
            </a:r>
          </a:p>
        </p:txBody>
      </p:sp>
    </p:spTree>
    <p:extLst>
      <p:ext uri="{BB962C8B-B14F-4D97-AF65-F5344CB8AC3E}">
        <p14:creationId xmlns:p14="http://schemas.microsoft.com/office/powerpoint/2010/main" val="1982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Virial Equations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219200"/>
            <a:ext cx="5943600" cy="5410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Form</a:t>
            </a:r>
          </a:p>
          <a:p>
            <a:pPr lvl="1" eaLnBrk="1" hangingPunct="1"/>
            <a:r>
              <a:rPr lang="en-US" altLang="en-US" dirty="0" err="1" smtClean="0"/>
              <a:t>pV</a:t>
            </a:r>
            <a:r>
              <a:rPr lang="en-US" altLang="en-US" baseline="-25000" dirty="0" err="1" smtClean="0"/>
              <a:t>m</a:t>
            </a:r>
            <a:r>
              <a:rPr lang="en-US" altLang="en-US" dirty="0" smtClean="0"/>
              <a:t>/RT = 1 + B/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m</a:t>
            </a:r>
            <a:r>
              <a:rPr lang="en-US" altLang="en-US" dirty="0" smtClean="0"/>
              <a:t> + C/V</a:t>
            </a:r>
            <a:r>
              <a:rPr lang="en-US" altLang="en-US" baseline="-25000" dirty="0" smtClean="0"/>
              <a:t>m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+ D/V</a:t>
            </a:r>
            <a:r>
              <a:rPr lang="en-US" altLang="en-US" baseline="-25000" dirty="0" smtClean="0"/>
              <a:t>m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+ …</a:t>
            </a:r>
          </a:p>
          <a:p>
            <a:pPr lvl="1" eaLnBrk="1" hangingPunct="1"/>
            <a:r>
              <a:rPr lang="en-US" altLang="en-US" dirty="0" err="1" smtClean="0"/>
              <a:t>pV</a:t>
            </a:r>
            <a:r>
              <a:rPr lang="en-US" altLang="en-US" baseline="-25000" dirty="0" err="1" smtClean="0"/>
              <a:t>m</a:t>
            </a:r>
            <a:r>
              <a:rPr lang="en-US" altLang="en-US" dirty="0" smtClean="0"/>
              <a:t>/RT = 1 + </a:t>
            </a:r>
            <a:r>
              <a:rPr lang="en-US" altLang="en-US" dirty="0" err="1" smtClean="0"/>
              <a:t>B’p</a:t>
            </a:r>
            <a:r>
              <a:rPr lang="en-US" altLang="en-US" dirty="0" smtClean="0"/>
              <a:t> + C’p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+ D’p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+ …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B,B’,C,C’,D &amp; D’ are virial coefficients</a:t>
            </a:r>
          </a:p>
          <a:p>
            <a:pPr lvl="1" eaLnBrk="1" hangingPunct="1"/>
            <a:r>
              <a:rPr lang="en-US" altLang="en-US" i="1" u="sng" dirty="0" smtClean="0"/>
              <a:t>Temperature dependent</a:t>
            </a:r>
          </a:p>
          <a:p>
            <a:pPr lvl="1" eaLnBrk="1" hangingPunct="1"/>
            <a:r>
              <a:rPr lang="en-US" altLang="en-US" dirty="0" smtClean="0"/>
              <a:t>Can be derived theoretically or experimentally</a:t>
            </a:r>
          </a:p>
          <a:p>
            <a:r>
              <a:rPr lang="en-GB" dirty="0" smtClean="0"/>
              <a:t>    B </a:t>
            </a:r>
            <a:r>
              <a:rPr lang="en-GB" dirty="0"/>
              <a:t>and C are themselves functions of</a:t>
            </a:r>
          </a:p>
          <a:p>
            <a:pPr marL="0" indent="0">
              <a:buNone/>
            </a:pPr>
            <a:r>
              <a:rPr lang="en-US" dirty="0" smtClean="0"/>
              <a:t>       temperature</a:t>
            </a:r>
            <a:r>
              <a:rPr lang="en-US" dirty="0"/>
              <a:t>, B(T) and C(T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b="1" dirty="0" smtClean="0"/>
              <a:t>       B </a:t>
            </a:r>
            <a:r>
              <a:rPr lang="en-US" b="1" dirty="0"/>
              <a:t>= 0 at Boyle temperature</a:t>
            </a:r>
            <a:endParaRPr lang="en-US" alt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85035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8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Virial Equations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Most flexible form of state equation</a:t>
            </a:r>
          </a:p>
          <a:p>
            <a:pPr lvl="1" eaLnBrk="1" hangingPunct="1"/>
            <a:r>
              <a:rPr lang="en-US" altLang="en-US" sz="3600" dirty="0" smtClean="0"/>
              <a:t>Terms can be added when necessary</a:t>
            </a:r>
          </a:p>
          <a:p>
            <a:pPr lvl="1" eaLnBrk="1" hangingPunct="1"/>
            <a:r>
              <a:rPr lang="en-US" altLang="en-US" sz="3600" dirty="0" smtClean="0"/>
              <a:t>Accuracy can be increase by adding infinite terms</a:t>
            </a:r>
          </a:p>
          <a:p>
            <a:pPr eaLnBrk="1" hangingPunct="1"/>
            <a:r>
              <a:rPr lang="en-US" altLang="en-US" sz="3600" dirty="0" smtClean="0"/>
              <a:t>For same gas at same temperature</a:t>
            </a:r>
          </a:p>
          <a:p>
            <a:pPr lvl="1" eaLnBrk="1" hangingPunct="1"/>
            <a:r>
              <a:rPr lang="en-US" altLang="en-US" sz="3600" dirty="0" smtClean="0"/>
              <a:t>Coefficients B and B’ are proportionate but not equal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8728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71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Kinetic </a:t>
            </a:r>
            <a:r>
              <a:rPr lang="en-US" b="1" dirty="0" smtClean="0"/>
              <a:t>Theory of gases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400" dirty="0"/>
              <a:t>The kinetic theory of gases is the study of the microscopic behavior of molecules and the interactions which lead to macroscopic relationships like the ideal gas law.</a:t>
            </a:r>
          </a:p>
        </p:txBody>
      </p:sp>
      <p:pic>
        <p:nvPicPr>
          <p:cNvPr id="4" name="Picture 3" descr="http://hyperphysics.phy-astr.gsu.edu/hbase/Kinetic/imgkin/ktassu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3936"/>
            <a:ext cx="8382000" cy="48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02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study of the molecules of a gas is a good example of a physical situation where statistical methods give precise and dependable results for macroscopic manifestations of microscopic phenomena.</a:t>
            </a:r>
          </a:p>
          <a:p>
            <a:endParaRPr lang="en-US" dirty="0" smtClean="0"/>
          </a:p>
          <a:p>
            <a:r>
              <a:rPr lang="en-US" dirty="0"/>
              <a:t>For example, the pressure, volume and temperature calculations from the </a:t>
            </a:r>
            <a:r>
              <a:rPr lang="en-US" u="sng" dirty="0">
                <a:hlinkClick r:id="rId2"/>
              </a:rPr>
              <a:t>ideal gas law</a:t>
            </a:r>
            <a:r>
              <a:rPr lang="en-US" dirty="0"/>
              <a:t> are very precise. The average energy associated with the molecular motion has its foundation in the </a:t>
            </a:r>
            <a:r>
              <a:rPr lang="en-US" u="sng" dirty="0">
                <a:hlinkClick r:id="rId3"/>
              </a:rPr>
              <a:t>Boltzmann distribution</a:t>
            </a:r>
            <a:r>
              <a:rPr lang="en-US" dirty="0"/>
              <a:t>, a statistical distribution function. Yet the </a:t>
            </a:r>
            <a:r>
              <a:rPr lang="en-US" u="sng" dirty="0">
                <a:hlinkClick r:id="rId4"/>
              </a:rPr>
              <a:t>temperature</a:t>
            </a:r>
            <a:r>
              <a:rPr lang="en-US" dirty="0"/>
              <a:t> and </a:t>
            </a:r>
            <a:r>
              <a:rPr lang="en-US" u="sng" dirty="0">
                <a:hlinkClick r:id="rId5"/>
              </a:rPr>
              <a:t>energy</a:t>
            </a:r>
            <a:r>
              <a:rPr lang="en-US" dirty="0"/>
              <a:t> of a gas can be measured precisely.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83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3" y="37514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Kinetic Temperature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>
            <a:normAutofit/>
          </a:bodyPr>
          <a:lstStyle/>
          <a:p>
            <a:r>
              <a:rPr lang="en-GB" sz="2200" dirty="0"/>
              <a:t>The expression for </a:t>
            </a:r>
            <a:r>
              <a:rPr lang="en-GB" sz="2200" dirty="0">
                <a:hlinkClick r:id="rId2"/>
              </a:rPr>
              <a:t>gas pressure</a:t>
            </a:r>
            <a:r>
              <a:rPr lang="en-GB" sz="2200" dirty="0"/>
              <a:t> developed from </a:t>
            </a:r>
            <a:r>
              <a:rPr lang="en-GB" sz="2200" dirty="0">
                <a:hlinkClick r:id="rId3"/>
              </a:rPr>
              <a:t>kinetic theory</a:t>
            </a:r>
            <a:r>
              <a:rPr lang="en-GB" sz="2200" dirty="0"/>
              <a:t> relates pressure and volume to the average molecular </a:t>
            </a:r>
            <a:r>
              <a:rPr lang="en-GB" sz="2200" dirty="0">
                <a:hlinkClick r:id="rId4"/>
              </a:rPr>
              <a:t>kinetic energy</a:t>
            </a:r>
            <a:r>
              <a:rPr lang="en-GB" sz="2200" dirty="0"/>
              <a:t>. Comparison with the </a:t>
            </a:r>
            <a:r>
              <a:rPr lang="en-GB" sz="2200" dirty="0">
                <a:hlinkClick r:id="rId5"/>
              </a:rPr>
              <a:t>ideal gas law</a:t>
            </a:r>
            <a:r>
              <a:rPr lang="en-GB" sz="2200" dirty="0"/>
              <a:t> leads to an expression for </a:t>
            </a:r>
            <a:r>
              <a:rPr lang="en-GB" sz="2200" dirty="0">
                <a:hlinkClick r:id="rId6"/>
              </a:rPr>
              <a:t>temperature</a:t>
            </a:r>
            <a:r>
              <a:rPr lang="en-GB" sz="2200" dirty="0"/>
              <a:t> sometimes referred to as the </a:t>
            </a:r>
            <a:r>
              <a:rPr lang="en-GB" sz="2200" dirty="0" smtClean="0"/>
              <a:t>kinetic </a:t>
            </a:r>
            <a:r>
              <a:rPr lang="en-GB" sz="2200" dirty="0"/>
              <a:t>temperature</a:t>
            </a:r>
            <a:r>
              <a:rPr lang="en-GB" sz="2200" dirty="0" smtClean="0"/>
              <a:t>.</a:t>
            </a:r>
          </a:p>
          <a:p>
            <a:endParaRPr lang="en-US" sz="2000" dirty="0"/>
          </a:p>
        </p:txBody>
      </p:sp>
      <p:pic>
        <p:nvPicPr>
          <p:cNvPr id="3076" name="Picture 4" descr="http://hyperphysics.phy-astr.gsu.edu/hbase/Kinetic/imgkin/kintem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9" y="2506613"/>
            <a:ext cx="47625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653681"/>
            <a:ext cx="33462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/>
              <a:t>This leads to the expression</a:t>
            </a:r>
            <a:endParaRPr lang="en-US" sz="2200" dirty="0"/>
          </a:p>
        </p:txBody>
      </p:sp>
      <p:pic>
        <p:nvPicPr>
          <p:cNvPr id="3078" name="Picture 6" descr="http://hyperphysics.phy-astr.gsu.edu/hbase/Kinetic/imgkin/kintem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36892"/>
            <a:ext cx="47434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4033" y="4648200"/>
            <a:ext cx="84035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where N is the number of molecules, n the number of moles, R the </a:t>
            </a:r>
            <a:r>
              <a:rPr lang="en-GB" sz="2200" dirty="0">
                <a:hlinkClick r:id="rId9"/>
              </a:rPr>
              <a:t>gas constant</a:t>
            </a:r>
            <a:r>
              <a:rPr lang="en-GB" sz="2200" dirty="0"/>
              <a:t>, and k the </a:t>
            </a:r>
            <a:r>
              <a:rPr lang="en-GB" sz="2200" dirty="0">
                <a:hlinkClick r:id="rId9"/>
              </a:rPr>
              <a:t>Boltzmann constant</a:t>
            </a:r>
            <a:r>
              <a:rPr lang="en-GB" sz="2200" dirty="0"/>
              <a:t>. The more familiar form expresses the average molecular kinetic energy:</a:t>
            </a:r>
            <a:endParaRPr lang="en-US" sz="2200" dirty="0"/>
          </a:p>
        </p:txBody>
      </p:sp>
      <p:pic>
        <p:nvPicPr>
          <p:cNvPr id="3080" name="Picture 8" descr="http://hyperphysics.phy-astr.gsu.edu/hbase/Kinetic/imgkin/kintem3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56196"/>
            <a:ext cx="47434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0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ga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Critical temperature?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876800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Given a p-V plot of a real gas…</a:t>
            </a:r>
          </a:p>
          <a:p>
            <a:pPr eaLnBrk="1" hangingPunct="1"/>
            <a:r>
              <a:rPr lang="en-US" altLang="en-US" smtClean="0"/>
              <a:t>At higher temperatures T</a:t>
            </a:r>
            <a:r>
              <a:rPr lang="en-US" altLang="en-US" baseline="-25000" smtClean="0"/>
              <a:t>3</a:t>
            </a:r>
            <a:r>
              <a:rPr lang="en-US" altLang="en-US" smtClean="0"/>
              <a:t> and T</a:t>
            </a:r>
            <a:r>
              <a:rPr lang="en-US" altLang="en-US" baseline="-25000" smtClean="0"/>
              <a:t>4</a:t>
            </a:r>
            <a:r>
              <a:rPr lang="en-US" altLang="en-US" smtClean="0"/>
              <a:t>, isotherm resembles that of an ideal gas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94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Molecular Speeds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GB" dirty="0"/>
              <a:t>From the expression for </a:t>
            </a:r>
            <a:r>
              <a:rPr lang="en-GB" dirty="0">
                <a:hlinkClick r:id="rId2"/>
              </a:rPr>
              <a:t>kinetic temperature</a:t>
            </a:r>
            <a:endParaRPr lang="en-US" dirty="0"/>
          </a:p>
        </p:txBody>
      </p:sp>
      <p:pic>
        <p:nvPicPr>
          <p:cNvPr id="8194" name="Picture 2" descr="http://hyperphysics.phy-astr.gsu.edu/hbase/Kinetic/imgkin/kintem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74345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470259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substitution gives the root mean square (</a:t>
            </a:r>
            <a:r>
              <a:rPr lang="en-GB" sz="2400" dirty="0" err="1"/>
              <a:t>rms</a:t>
            </a:r>
            <a:r>
              <a:rPr lang="en-GB" sz="2400" dirty="0"/>
              <a:t>) molecular velocity</a:t>
            </a:r>
            <a:r>
              <a:rPr lang="en-GB" dirty="0"/>
              <a:t>:</a:t>
            </a:r>
            <a:endParaRPr lang="en-US" dirty="0"/>
          </a:p>
        </p:txBody>
      </p:sp>
      <p:pic>
        <p:nvPicPr>
          <p:cNvPr id="8196" name="Picture 4" descr="http://hyperphysics.phy-astr.gsu.edu/hbase/Kinetic/imgkin/kintem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3505199"/>
            <a:ext cx="47720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2455" y="49530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From the </a:t>
            </a:r>
            <a:r>
              <a:rPr lang="en-GB" sz="2400" dirty="0">
                <a:hlinkClick r:id="rId5"/>
              </a:rPr>
              <a:t>Maxwell speed distribution</a:t>
            </a:r>
            <a:r>
              <a:rPr lang="en-GB" sz="2400" dirty="0"/>
              <a:t> this speed as well as the average and most probable speeds can be calculated.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650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Maxwell Speed Distribution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GB" sz="2400" dirty="0"/>
              <a:t>The speed distribution for the molecules of an </a:t>
            </a:r>
            <a:r>
              <a:rPr lang="en-GB" sz="2400" dirty="0">
                <a:hlinkClick r:id="rId2"/>
              </a:rPr>
              <a:t>ideal gas</a:t>
            </a:r>
            <a:r>
              <a:rPr lang="en-GB" sz="2400" dirty="0"/>
              <a:t> is given </a:t>
            </a:r>
            <a:r>
              <a:rPr lang="en-GB" sz="2400" dirty="0" smtClean="0"/>
              <a:t>by</a:t>
            </a:r>
          </a:p>
          <a:p>
            <a:endParaRPr lang="en-US" sz="2400" dirty="0"/>
          </a:p>
        </p:txBody>
      </p:sp>
      <p:pic>
        <p:nvPicPr>
          <p:cNvPr id="7170" name="Picture 2" descr="http://hyperphysics.phy-astr.gsu.edu/hbase/Kinetic/imgkin/mxsp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5029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82175" y="1905000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From this function can be calculated several characteristic molecular speeds and such things as what fraction of the molecules have speeds over a certain value at a given temperature. It is involved in many rates of phenomena. 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6200" y="5334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Note that </a:t>
            </a:r>
            <a:r>
              <a:rPr lang="en-GB" sz="2400" b="1" dirty="0"/>
              <a:t>M</a:t>
            </a:r>
            <a:r>
              <a:rPr lang="en-GB" sz="2400" dirty="0"/>
              <a:t> is the molar mass and that the </a:t>
            </a:r>
            <a:r>
              <a:rPr lang="en-GB" sz="2400" dirty="0">
                <a:hlinkClick r:id="rId4"/>
              </a:rPr>
              <a:t>gas constant R</a:t>
            </a:r>
            <a:r>
              <a:rPr lang="en-GB" sz="2400" dirty="0"/>
              <a:t> is used in the expression. If the mass </a:t>
            </a:r>
            <a:r>
              <a:rPr lang="en-GB" sz="2400" b="1" dirty="0"/>
              <a:t>m</a:t>
            </a:r>
            <a:r>
              <a:rPr lang="en-GB" sz="2400" dirty="0"/>
              <a:t> of an individual molecule were used instead, the expression would be the same except that Boltzmann's constant </a:t>
            </a:r>
            <a:r>
              <a:rPr lang="en-GB" sz="2400" b="1" dirty="0">
                <a:solidFill>
                  <a:srgbClr val="00B0F0"/>
                </a:solidFill>
              </a:rPr>
              <a:t>k </a:t>
            </a:r>
            <a:r>
              <a:rPr lang="en-GB" sz="2400" dirty="0"/>
              <a:t>would be used instead of the molar gas constant </a:t>
            </a:r>
            <a:r>
              <a:rPr lang="en-GB" sz="2400" b="1" dirty="0">
                <a:solidFill>
                  <a:srgbClr val="00B0F0"/>
                </a:solidFill>
              </a:rPr>
              <a:t>R</a:t>
            </a:r>
            <a:r>
              <a:rPr lang="en-GB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13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GB" sz="2400" u="sng" dirty="0">
                <a:solidFill>
                  <a:srgbClr val="00B0F0"/>
                </a:solidFill>
              </a:rPr>
              <a:t>Example 3</a:t>
            </a:r>
            <a:r>
              <a:rPr lang="en-GB" sz="2400" dirty="0"/>
              <a:t>:Fifteen students took a 25-point quiz. Their scores are 25, 22, 22, 20, 20, 20, 18, 18, 18, 18, 18,15, 15, 15, and 10. Find the average score and the </a:t>
            </a:r>
            <a:r>
              <a:rPr lang="en-GB" sz="2400" dirty="0" err="1"/>
              <a:t>rms</a:t>
            </a:r>
            <a:r>
              <a:rPr lang="en-GB" sz="2400" dirty="0"/>
              <a:t> score.</a:t>
            </a:r>
          </a:p>
          <a:p>
            <a:endParaRPr lang="en-GB" sz="2400" dirty="0"/>
          </a:p>
          <a:p>
            <a:r>
              <a:rPr lang="en-GB" sz="2400" dirty="0"/>
              <a:t>Solution:</a:t>
            </a:r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62500" r="29722" b="22222"/>
          <a:stretch/>
        </p:blipFill>
        <p:spPr bwMode="auto">
          <a:xfrm>
            <a:off x="533400" y="2438400"/>
            <a:ext cx="8610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194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Mean Free Path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GB" sz="2400" dirty="0"/>
              <a:t>The mean free path or average distance between collisions for a gas molecule may be estimated from </a:t>
            </a:r>
            <a:r>
              <a:rPr lang="en-GB" sz="2400" dirty="0">
                <a:hlinkClick r:id="rId2"/>
              </a:rPr>
              <a:t>kinetic theory</a:t>
            </a:r>
            <a:r>
              <a:rPr lang="en-GB" sz="2400" dirty="0"/>
              <a:t>.</a:t>
            </a:r>
            <a:endParaRPr lang="en-US" sz="2400" dirty="0"/>
          </a:p>
        </p:txBody>
      </p:sp>
      <p:pic>
        <p:nvPicPr>
          <p:cNvPr id="10242" name="Picture 2" descr="http://hyperphysics.phy-astr.gsu.edu/hbase/Kinetic/imgkin/mfre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909762"/>
            <a:ext cx="570547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524" y="316633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mean free path could then be taken as the length of the path divided by the number of collisions.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95422" y="5005225"/>
            <a:ext cx="3309937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The number of molecules per unit volume can be determined from </a:t>
            </a:r>
            <a:r>
              <a:rPr lang="en-GB" sz="2000" dirty="0">
                <a:hlinkClick r:id="rId4"/>
              </a:rPr>
              <a:t>Avogadro's number</a:t>
            </a:r>
            <a:r>
              <a:rPr lang="en-GB" sz="2000" dirty="0"/>
              <a:t> and the </a:t>
            </a:r>
            <a:r>
              <a:rPr lang="en-GB" sz="2000" dirty="0">
                <a:hlinkClick r:id="rId5"/>
              </a:rPr>
              <a:t>ideal gas law</a:t>
            </a:r>
            <a:r>
              <a:rPr lang="en-GB" sz="2000" dirty="0"/>
              <a:t>, leading to</a:t>
            </a:r>
            <a:endParaRPr lang="en-US" sz="2000" dirty="0"/>
          </a:p>
        </p:txBody>
      </p:sp>
      <p:pic>
        <p:nvPicPr>
          <p:cNvPr id="10250" name="Picture 10" descr="http://hyperphysics.phy-astr.gsu.edu/hbase/Kinetic/imgkin/mfree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5238749"/>
            <a:ext cx="52482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hyperphysics.phy-astr.gsu.edu/hbase/Kinetic/imgkin/mfree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59" y="3951396"/>
            <a:ext cx="4090841" cy="85898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collision time &amp; collision frequency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The </a:t>
                </a:r>
                <a:r>
                  <a:rPr lang="en-GB" dirty="0">
                    <a:solidFill>
                      <a:srgbClr val="00B0F0"/>
                    </a:solidFill>
                  </a:rPr>
                  <a:t>average time </a:t>
                </a:r>
                <a:r>
                  <a:rPr lang="en-GB" dirty="0"/>
                  <a:t>between collisions is called the </a:t>
                </a:r>
                <a:r>
                  <a:rPr lang="en-GB" b="1" dirty="0"/>
                  <a:t>collision time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  <a:ea typeface="Cambria Math"/>
                      </a:rPr>
                      <m:t>𝝉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The reciprocal of the collision time 1/</a:t>
                </a:r>
                <a:r>
                  <a:rPr lang="en-GB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𝝉</m:t>
                    </m:r>
                  </m:oMath>
                </a14:m>
                <a:r>
                  <a:rPr lang="en-GB" dirty="0"/>
                  <a:t> , is equal to </a:t>
                </a:r>
                <a:r>
                  <a:rPr lang="en-GB" dirty="0" smtClean="0"/>
                  <a:t>the </a:t>
                </a:r>
                <a:r>
                  <a:rPr lang="en-GB" dirty="0"/>
                  <a:t>average number of collisions per </a:t>
                </a:r>
                <a:r>
                  <a:rPr lang="en-GB" dirty="0" err="1" smtClean="0"/>
                  <a:t>second,or</a:t>
                </a:r>
                <a:r>
                  <a:rPr lang="en-GB" dirty="0" smtClean="0"/>
                  <a:t> </a:t>
                </a:r>
                <a:r>
                  <a:rPr lang="en-GB" dirty="0"/>
                  <a:t>the </a:t>
                </a:r>
                <a:r>
                  <a:rPr lang="en-GB" b="1" dirty="0"/>
                  <a:t>collision </a:t>
                </a:r>
                <a:r>
                  <a:rPr lang="en-GB" b="1" dirty="0" smtClean="0"/>
                  <a:t>frequency f. </a:t>
                </a:r>
                <a:endParaRPr lang="en-GB" b="1" dirty="0"/>
              </a:p>
              <a:p>
                <a:r>
                  <a:rPr lang="en-GB" dirty="0"/>
                  <a:t>If  </a:t>
                </a:r>
                <a:r>
                  <a:rPr lang="en-GB" dirty="0" err="1"/>
                  <a:t>v</a:t>
                </a:r>
                <a:r>
                  <a:rPr lang="en-GB" baseline="-25000" dirty="0" err="1"/>
                  <a:t>av</a:t>
                </a:r>
                <a:r>
                  <a:rPr lang="en-GB" dirty="0"/>
                  <a:t> is the average speed, then the average distance </a:t>
                </a:r>
                <a:r>
                  <a:rPr lang="en-US" dirty="0"/>
                  <a:t>traveled between collisions is:</a:t>
                </a:r>
              </a:p>
              <a:p>
                <a:r>
                  <a:rPr lang="en-US" dirty="0"/>
                  <a:t>                         </a:t>
                </a:r>
                <a:r>
                  <a:rPr lang="el-GR" dirty="0">
                    <a:latin typeface="Verdana"/>
                    <a:ea typeface="Verdana"/>
                  </a:rPr>
                  <a:t>λ</a:t>
                </a:r>
                <a:r>
                  <a:rPr lang="en-US" dirty="0">
                    <a:latin typeface="Verdana"/>
                    <a:ea typeface="Verdana"/>
                  </a:rPr>
                  <a:t>=</a:t>
                </a:r>
                <a:r>
                  <a:rPr lang="en-US" dirty="0" err="1">
                    <a:latin typeface="Verdana"/>
                    <a:ea typeface="Verdana"/>
                  </a:rPr>
                  <a:t>v</a:t>
                </a:r>
                <a:r>
                  <a:rPr lang="en-US" baseline="-25000" dirty="0" err="1">
                    <a:latin typeface="Verdana"/>
                    <a:ea typeface="Verdana"/>
                  </a:rPr>
                  <a:t>av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Verdana"/>
                      </a:rPr>
                      <m:t>.</m:t>
                    </m:r>
                  </m:oMath>
                </a14:m>
                <a:r>
                  <a:rPr lang="en-GB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  <a:ea typeface="Cambria Math"/>
                      </a:rPr>
                      <m:t>𝝉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5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42" y="1524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u="sng" dirty="0">
                <a:solidFill>
                  <a:srgbClr val="00B0F0"/>
                </a:solidFill>
              </a:rPr>
              <a:t>Example 1</a:t>
            </a:r>
            <a:r>
              <a:rPr lang="en-GB" sz="2400" dirty="0"/>
              <a:t>: Oxygen gas O</a:t>
            </a:r>
            <a:r>
              <a:rPr lang="en-GB" sz="2400" baseline="-25000" dirty="0"/>
              <a:t>2</a:t>
            </a:r>
            <a:r>
              <a:rPr lang="en-GB" sz="2400" dirty="0"/>
              <a:t> has a molar mass of about 32 gm/</a:t>
            </a:r>
            <a:r>
              <a:rPr lang="en-GB" sz="2400" dirty="0" err="1"/>
              <a:t>mol</a:t>
            </a:r>
            <a:r>
              <a:rPr lang="en-GB" sz="2400" dirty="0"/>
              <a:t> and hydrogen  gas H</a:t>
            </a:r>
            <a:r>
              <a:rPr lang="en-GB" sz="2400" baseline="-25000" dirty="0"/>
              <a:t>2</a:t>
            </a:r>
            <a:r>
              <a:rPr lang="en-GB" sz="2400" dirty="0"/>
              <a:t> has a molar mass of about 2 gm/</a:t>
            </a:r>
            <a:r>
              <a:rPr lang="en-GB" sz="2400" dirty="0" err="1"/>
              <a:t>mol</a:t>
            </a:r>
            <a:r>
              <a:rPr lang="en-GB" sz="2400" dirty="0"/>
              <a:t> Calculate (</a:t>
            </a:r>
            <a:r>
              <a:rPr lang="en-GB" sz="2400" i="1" dirty="0"/>
              <a:t>a</a:t>
            </a:r>
            <a:r>
              <a:rPr lang="en-GB" sz="2400" dirty="0"/>
              <a:t>) the </a:t>
            </a:r>
            <a:r>
              <a:rPr lang="en-GB" sz="2400" dirty="0" err="1"/>
              <a:t>rms</a:t>
            </a:r>
            <a:r>
              <a:rPr lang="en-GB" sz="2400" dirty="0"/>
              <a:t> speed of an oxygen molecule when the temperature is 300 K, and (</a:t>
            </a:r>
            <a:r>
              <a:rPr lang="en-GB" sz="2400" i="1" dirty="0"/>
              <a:t>b</a:t>
            </a:r>
            <a:r>
              <a:rPr lang="en-GB" sz="2400" dirty="0"/>
              <a:t>) the </a:t>
            </a:r>
            <a:r>
              <a:rPr lang="en-GB" sz="2400" dirty="0" err="1"/>
              <a:t>rms</a:t>
            </a:r>
            <a:r>
              <a:rPr lang="en-GB" sz="2400" dirty="0"/>
              <a:t> speed of a hydrogen molecule at the same temperature. (</a:t>
            </a:r>
            <a:r>
              <a:rPr lang="pt-BR" sz="2400" dirty="0"/>
              <a:t>R = 8.314 J/(mol . K).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Solution: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1" t="46010" r="28784" b="33221"/>
          <a:stretch/>
        </p:blipFill>
        <p:spPr bwMode="auto">
          <a:xfrm>
            <a:off x="914400" y="2830056"/>
            <a:ext cx="641801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011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304800"/>
                <a:ext cx="8229600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u="sng" dirty="0">
                    <a:solidFill>
                      <a:srgbClr val="00B0F0"/>
                    </a:solidFill>
                  </a:rPr>
                  <a:t> EXAMPLE2: </a:t>
                </a:r>
                <a:r>
                  <a:rPr lang="en-GB" dirty="0"/>
                  <a:t>The local poison control centre wants to know more about carbon monoxide and how it spreads through a room. You are asked (</a:t>
                </a:r>
                <a:r>
                  <a:rPr lang="en-GB" i="1" dirty="0"/>
                  <a:t>a</a:t>
                </a:r>
                <a:r>
                  <a:rPr lang="en-GB" dirty="0"/>
                  <a:t>) to calculate the mean free path of a carbon monoxide molecule, and (</a:t>
                </a:r>
                <a:r>
                  <a:rPr lang="en-GB" i="1" dirty="0"/>
                  <a:t>b</a:t>
                </a:r>
                <a:r>
                  <a:rPr lang="en-GB" dirty="0"/>
                  <a:t>) to estimate the mean time between collisions. The molar mass of carbon monoxide 28.0 gm/</a:t>
                </a:r>
                <a:r>
                  <a:rPr lang="en-GB" dirty="0" err="1"/>
                  <a:t>mol</a:t>
                </a:r>
                <a:r>
                  <a:rPr lang="en-GB" dirty="0"/>
                  <a:t> is Assume that the CO molecule is traveling in air at 300 K and 1.00 </a:t>
                </a:r>
                <a:r>
                  <a:rPr lang="en-GB" dirty="0" err="1"/>
                  <a:t>atm</a:t>
                </a:r>
                <a:r>
                  <a:rPr lang="en-GB" dirty="0"/>
                  <a:t>, and that the diameters of both CO molecules and air molecules are 3.7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_</m:t>
                    </m:r>
                    <m:r>
                      <a:rPr lang="en-US" b="0" i="1" baseline="30000" smtClean="0">
                        <a:latin typeface="Cambria Math"/>
                        <a:ea typeface="Cambria Math"/>
                      </a:rPr>
                      <m:t>10</m:t>
                    </m:r>
                  </m:oMath>
                </a14:m>
                <a:r>
                  <a:rPr lang="en-GB" baseline="30000" dirty="0"/>
                  <a:t> </a:t>
                </a:r>
                <a:r>
                  <a:rPr lang="en-GB" dirty="0"/>
                  <a:t> m.</a:t>
                </a:r>
              </a:p>
              <a:p>
                <a:endParaRPr lang="en-GB" dirty="0"/>
              </a:p>
              <a:p>
                <a:r>
                  <a:rPr lang="en-GB" dirty="0"/>
                  <a:t>Solution:</a:t>
                </a:r>
              </a:p>
              <a:p>
                <a:endParaRPr lang="en-GB" baseline="30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8229600" cy="2492990"/>
              </a:xfrm>
              <a:prstGeom prst="rect">
                <a:avLst/>
              </a:prstGeom>
              <a:blipFill rotWithShape="1">
                <a:blip r:embed="rId2"/>
                <a:stretch>
                  <a:fillRect l="-593" t="-122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36309" r="28271" b="27381"/>
          <a:stretch/>
        </p:blipFill>
        <p:spPr bwMode="auto">
          <a:xfrm>
            <a:off x="304800" y="2797790"/>
            <a:ext cx="8534400" cy="38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5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a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Critical temperature?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48768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At T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 and 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, when gas volume decreased, pressure increases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From V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to V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, no change in pressure even though volume decreases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Condensation taking place and pressure = vapor pressure at T</a:t>
            </a:r>
            <a:r>
              <a:rPr lang="en-US" altLang="en-US" sz="2800" baseline="-25000" dirty="0" smtClean="0"/>
              <a:t>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Pressure rises steeply after V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 because liquid compression is difficult</a:t>
            </a:r>
          </a:p>
        </p:txBody>
      </p:sp>
    </p:spTree>
    <p:extLst>
      <p:ext uri="{BB962C8B-B14F-4D97-AF65-F5344CB8AC3E}">
        <p14:creationId xmlns:p14="http://schemas.microsoft.com/office/powerpoint/2010/main" val="18673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Critical temperature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 T &gt; T</a:t>
            </a:r>
            <a:r>
              <a:rPr lang="en-US" altLang="en-US" baseline="-25000" smtClean="0"/>
              <a:t>c</a:t>
            </a:r>
            <a:r>
              <a:rPr lang="en-US" altLang="en-US" smtClean="0"/>
              <a:t>, gas can’t be compressed into liquid</a:t>
            </a:r>
          </a:p>
          <a:p>
            <a:pPr eaLnBrk="1" hangingPunct="1"/>
            <a:r>
              <a:rPr lang="en-US" altLang="en-US" smtClean="0"/>
              <a:t>At T</a:t>
            </a:r>
            <a:r>
              <a:rPr lang="en-US" altLang="en-US" baseline="-25000" smtClean="0"/>
              <a:t>c</a:t>
            </a:r>
            <a:r>
              <a:rPr lang="en-US" altLang="en-US" smtClean="0"/>
              <a:t>, isotherm in a p-V graph will have a point of inflection</a:t>
            </a:r>
          </a:p>
          <a:p>
            <a:pPr lvl="1" eaLnBrk="1" hangingPunct="1"/>
            <a:r>
              <a:rPr lang="en-US" altLang="en-US" smtClean="0"/>
              <a:t>1</a:t>
            </a:r>
            <a:r>
              <a:rPr lang="en-US" altLang="en-US" baseline="30000" smtClean="0"/>
              <a:t>st</a:t>
            </a:r>
            <a:r>
              <a:rPr lang="en-US" altLang="en-US" smtClean="0"/>
              <a:t> and 2</a:t>
            </a:r>
            <a:r>
              <a:rPr lang="en-US" altLang="en-US" baseline="30000" smtClean="0"/>
              <a:t>nd</a:t>
            </a:r>
            <a:r>
              <a:rPr lang="en-US" altLang="en-US" smtClean="0"/>
              <a:t> derivative of isotherm = 0</a:t>
            </a:r>
          </a:p>
          <a:p>
            <a:pPr eaLnBrk="1" hangingPunct="1"/>
            <a:r>
              <a:rPr lang="en-US" altLang="en-US" smtClean="0"/>
              <a:t>We shall look at a gas obeying the Van der Waals equation</a:t>
            </a:r>
          </a:p>
        </p:txBody>
      </p:sp>
    </p:spTree>
    <p:extLst>
      <p:ext uri="{BB962C8B-B14F-4D97-AF65-F5344CB8AC3E}">
        <p14:creationId xmlns:p14="http://schemas.microsoft.com/office/powerpoint/2010/main" val="41718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VDW equation and critical constants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Using VDW equation, </a:t>
            </a:r>
          </a:p>
          <a:p>
            <a:pPr eaLnBrk="1" hangingPunct="1"/>
            <a:r>
              <a:rPr lang="en-US" altLang="en-US" sz="2800" dirty="0" smtClean="0"/>
              <a:t>we can derive the following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8200" y="3503613"/>
          <a:ext cx="3962400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485900" imgH="927100" progId="Equation.DSMT4">
                  <p:embed/>
                </p:oleObj>
              </mc:Choice>
              <mc:Fallback>
                <p:oleObj name="Equation" r:id="rId3" imgW="1485900" imgH="927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03613"/>
                        <a:ext cx="3962400" cy="247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2-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695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0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VDW equation and critical constants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At T</a:t>
            </a:r>
            <a:r>
              <a:rPr lang="en-US" altLang="en-US" sz="2800" baseline="-25000" smtClean="0"/>
              <a:t>c</a:t>
            </a:r>
            <a:r>
              <a:rPr lang="en-US" altLang="en-US" sz="2800" smtClean="0"/>
              <a:t>, V</a:t>
            </a:r>
            <a:r>
              <a:rPr lang="en-US" altLang="en-US" sz="2800" baseline="-25000" smtClean="0"/>
              <a:t>c</a:t>
            </a:r>
            <a:r>
              <a:rPr lang="en-US" altLang="en-US" sz="2800" smtClean="0"/>
              <a:t> and P</a:t>
            </a:r>
            <a:r>
              <a:rPr lang="en-US" altLang="en-US" sz="2800" baseline="-25000" smtClean="0"/>
              <a:t>c</a:t>
            </a:r>
            <a:r>
              <a:rPr lang="en-US" altLang="en-US" sz="2800" smtClean="0"/>
              <a:t>, it’s a point of inflexion on p-V</a:t>
            </a:r>
            <a:r>
              <a:rPr lang="en-US" altLang="en-US" sz="2800" baseline="-25000" smtClean="0"/>
              <a:t>m</a:t>
            </a:r>
            <a:r>
              <a:rPr lang="en-US" altLang="en-US" sz="2800" smtClean="0"/>
              <a:t> graph</a:t>
            </a:r>
          </a:p>
        </p:txBody>
      </p:sp>
      <p:pic>
        <p:nvPicPr>
          <p:cNvPr id="35844" name="Picture 4" descr="2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057400"/>
            <a:ext cx="36957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4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3429000"/>
          <a:ext cx="2438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812447" imgH="990170" progId="Equation.DSMT4">
                  <p:embed/>
                </p:oleObj>
              </mc:Choice>
              <mc:Fallback>
                <p:oleObj name="Equation" r:id="rId4" imgW="812447" imgH="99017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29000"/>
                        <a:ext cx="24384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4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VDW equation and critical constants</a:t>
            </a:r>
          </a:p>
        </p:txBody>
      </p:sp>
      <p:graphicFrame>
        <p:nvGraphicFramePr>
          <p:cNvPr id="6246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155013"/>
              </p:ext>
            </p:extLst>
          </p:nvPr>
        </p:nvGraphicFramePr>
        <p:xfrm>
          <a:off x="640080" y="1295400"/>
          <a:ext cx="57912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2120900" imgH="2095500" progId="Equation.DSMT4">
                  <p:embed/>
                </p:oleObj>
              </mc:Choice>
              <mc:Fallback>
                <p:oleObj name="Equation" r:id="rId3" imgW="2120900" imgH="209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" y="1295400"/>
                        <a:ext cx="57912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0" y="4753771"/>
            <a:ext cx="518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</a:t>
            </a:r>
            <a:r>
              <a:rPr lang="en-US" altLang="en-US" sz="2800" dirty="0"/>
              <a:t>s seen from formula, bigger molecules decrease critical temperature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Stronger IMF increase critical temperature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94078" y="5553990"/>
            <a:ext cx="2362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for all gases: the critical compression factor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495800" y="2965352"/>
            <a:ext cx="1905000" cy="1788419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4572000" y="4190999"/>
            <a:ext cx="685799" cy="761999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456278" y="4952998"/>
            <a:ext cx="744122" cy="70871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828339" y="4445736"/>
            <a:ext cx="981661" cy="86161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2347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chris\Teaching\Chem 204\Atkins figures\GIF\01_14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114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441874" y="139382"/>
            <a:ext cx="4419600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cs typeface="Times New Roman" pitchFamily="18" charset="0"/>
              </a:rPr>
              <a:t>Compressibility Factor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sz="2800" dirty="0">
                <a:cs typeface="Times New Roman" pitchFamily="18" charset="0"/>
              </a:rPr>
              <a:t>The most useful way of displaying this new law for real molecules is to plot the compressibility factor,</a:t>
            </a:r>
            <a:r>
              <a:rPr lang="en-US" altLang="en-US" sz="2800" dirty="0">
                <a:solidFill>
                  <a:srgbClr val="FF5050"/>
                </a:solidFill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en-US" altLang="en-US" sz="2800" dirty="0">
                <a:cs typeface="Times New Roman" pitchFamily="18" charset="0"/>
              </a:rPr>
              <a:t> :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altLang="en-US" sz="2800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altLang="en-US" sz="2800" dirty="0"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cs typeface="Times New Roman" pitchFamily="18" charset="0"/>
              </a:rPr>
              <a:t>For </a:t>
            </a:r>
            <a:r>
              <a:rPr lang="en-US" altLang="en-US" sz="2800" b="1" dirty="0">
                <a:solidFill>
                  <a:srgbClr val="FF3300"/>
                </a:solidFill>
                <a:cs typeface="Times New Roman" pitchFamily="18" charset="0"/>
              </a:rPr>
              <a:t>n = 1</a:t>
            </a:r>
            <a:r>
              <a:rPr lang="en-US" altLang="en-US" sz="2800" dirty="0"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CA" altLang="en-US" sz="4000" b="1" dirty="0">
                <a:solidFill>
                  <a:srgbClr val="0000FF"/>
                </a:solidFill>
                <a:cs typeface="Times New Roman" pitchFamily="18" charset="0"/>
              </a:rPr>
              <a:t>Z = PV /  RT 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>
                <a:solidFill>
                  <a:srgbClr val="FF0000"/>
                </a:solidFill>
                <a:cs typeface="Times New Roman" pitchFamily="18" charset="0"/>
              </a:rPr>
              <a:t>Ideal Gas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itchFamily="18" charset="0"/>
              </a:rPr>
              <a:t>es</a:t>
            </a:r>
            <a:r>
              <a:rPr lang="en-CA" altLang="en-US" sz="2800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CA" altLang="en-US" sz="2800" dirty="0">
                <a:cs typeface="Times New Roman" pitchFamily="18" charset="0"/>
              </a:rPr>
              <a:t>ha</a:t>
            </a:r>
            <a:r>
              <a:rPr lang="en-US" altLang="en-US" sz="2800" dirty="0" err="1">
                <a:cs typeface="Times New Roman" pitchFamily="18" charset="0"/>
              </a:rPr>
              <a:t>ve</a:t>
            </a:r>
            <a:r>
              <a:rPr lang="en-US" altLang="en-US" sz="2800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CA" altLang="en-US" sz="2800" dirty="0">
                <a:solidFill>
                  <a:srgbClr val="CC0000"/>
                </a:solidFill>
                <a:cs typeface="Times New Roman" pitchFamily="18" charset="0"/>
              </a:rPr>
              <a:t>  </a:t>
            </a:r>
            <a:r>
              <a:rPr lang="en-CA" altLang="en-US" sz="2800" b="1" dirty="0">
                <a:solidFill>
                  <a:srgbClr val="FF0000"/>
                </a:solidFill>
                <a:cs typeface="Times New Roman" pitchFamily="18" charset="0"/>
              </a:rPr>
              <a:t>Z = 1</a:t>
            </a:r>
            <a:r>
              <a:rPr lang="en-CA" altLang="en-US" sz="2800" dirty="0">
                <a:solidFill>
                  <a:srgbClr val="CC0000"/>
                </a:solidFill>
                <a:cs typeface="Times New Roman" pitchFamily="18" charset="0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38003" y="2971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Deviations from </a:t>
            </a:r>
            <a:r>
              <a:rPr lang="en-GB" sz="2400" dirty="0" err="1"/>
              <a:t>ideality</a:t>
            </a:r>
            <a:r>
              <a:rPr lang="en-GB" sz="2400" dirty="0"/>
              <a:t> can be described by the </a:t>
            </a:r>
            <a:r>
              <a:rPr lang="en-GB" sz="2400" b="1" dirty="0"/>
              <a:t>COMPRESSION</a:t>
            </a:r>
          </a:p>
          <a:p>
            <a:r>
              <a:rPr lang="en-GB" sz="2400" b="1" dirty="0"/>
              <a:t>FACTOR</a:t>
            </a:r>
            <a:r>
              <a:rPr lang="en-GB" sz="2400" dirty="0"/>
              <a:t>, Z (sometimes called the compressibility).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60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 smtClean="0"/>
              <a:t>Compressibility Factor(Z)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334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Compressibility factor measures the deviation of a real gas' behavior from that of an ideal gas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Recall Z plot?</a:t>
            </a:r>
          </a:p>
          <a:p>
            <a:pPr eaLnBrk="1" hangingPunct="1"/>
            <a:r>
              <a:rPr lang="en-US" altLang="en-US" dirty="0" smtClean="0"/>
              <a:t>Z = </a:t>
            </a:r>
            <a:r>
              <a:rPr lang="en-US" altLang="en-US" dirty="0" err="1" smtClean="0"/>
              <a:t>pV</a:t>
            </a:r>
            <a:r>
              <a:rPr lang="en-US" altLang="en-US" baseline="-25000" dirty="0" err="1" smtClean="0"/>
              <a:t>m</a:t>
            </a:r>
            <a:r>
              <a:rPr lang="en-US" altLang="en-US" dirty="0" smtClean="0"/>
              <a:t> / RT; also called the compressibility factor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Z should be 1 at all conditions for an ideal gas</a:t>
            </a:r>
          </a:p>
        </p:txBody>
      </p:sp>
      <p:pic>
        <p:nvPicPr>
          <p:cNvPr id="6" name="Picture 4" descr="2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7099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1140</Words>
  <Application>Microsoft Office PowerPoint</Application>
  <PresentationFormat>On-screen Show (4:3)</PresentationFormat>
  <Paragraphs>134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Geneva</vt:lpstr>
      <vt:lpstr>Symbol</vt:lpstr>
      <vt:lpstr>Times New Roman</vt:lpstr>
      <vt:lpstr>Verdana</vt:lpstr>
      <vt:lpstr>Office Theme</vt:lpstr>
      <vt:lpstr>Equation</vt:lpstr>
      <vt:lpstr>Gas constant (R)</vt:lpstr>
      <vt:lpstr>Critical temperature?</vt:lpstr>
      <vt:lpstr>Critical temperature?</vt:lpstr>
      <vt:lpstr>Critical temperature</vt:lpstr>
      <vt:lpstr>VDW equation and critical constants</vt:lpstr>
      <vt:lpstr>VDW equation and critical constants</vt:lpstr>
      <vt:lpstr>VDW equation and critical constants</vt:lpstr>
      <vt:lpstr>PowerPoint Presentation</vt:lpstr>
      <vt:lpstr>Compressibility Factor(Z)</vt:lpstr>
      <vt:lpstr>Compressibility Factor(Z)</vt:lpstr>
      <vt:lpstr>Compressibility Factor</vt:lpstr>
      <vt:lpstr>Boyle Temperature </vt:lpstr>
      <vt:lpstr> Boyle Temperature </vt:lpstr>
      <vt:lpstr>Virial Equations</vt:lpstr>
      <vt:lpstr>Virial Equations</vt:lpstr>
      <vt:lpstr>Virial Equations</vt:lpstr>
      <vt:lpstr>Kinetic Theory of gases </vt:lpstr>
      <vt:lpstr>PowerPoint Presentation</vt:lpstr>
      <vt:lpstr>Kinetic Temperature </vt:lpstr>
      <vt:lpstr>Molecular Speeds </vt:lpstr>
      <vt:lpstr>Maxwell Speed Distribution </vt:lpstr>
      <vt:lpstr>PowerPoint Presentation</vt:lpstr>
      <vt:lpstr>Mean Free Path </vt:lpstr>
      <vt:lpstr>collision time &amp; collision frequency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temperature and associated constants</dc:title>
  <dc:creator>Asus</dc:creator>
  <cp:lastModifiedBy>Ahmed's PC</cp:lastModifiedBy>
  <cp:revision>26</cp:revision>
  <dcterms:created xsi:type="dcterms:W3CDTF">2006-08-16T00:00:00Z</dcterms:created>
  <dcterms:modified xsi:type="dcterms:W3CDTF">2020-04-13T06:23:37Z</dcterms:modified>
</cp:coreProperties>
</file>