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52" r:id="rId4"/>
    <p:sldId id="258" r:id="rId5"/>
    <p:sldId id="348" r:id="rId6"/>
    <p:sldId id="260" r:id="rId7"/>
    <p:sldId id="262" r:id="rId8"/>
    <p:sldId id="263" r:id="rId9"/>
    <p:sldId id="349" r:id="rId10"/>
    <p:sldId id="350" r:id="rId11"/>
    <p:sldId id="351" r:id="rId12"/>
    <p:sldId id="259" r:id="rId13"/>
    <p:sldId id="265" r:id="rId14"/>
    <p:sldId id="347" r:id="rId15"/>
    <p:sldId id="266" r:id="rId16"/>
    <p:sldId id="264" r:id="rId17"/>
    <p:sldId id="268" r:id="rId18"/>
    <p:sldId id="270" r:id="rId19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40454E6A-501C-4F1E-99C1-D994D1880692}" type="datetimeFigureOut">
              <a:rPr lang="ar-IQ" smtClean="0"/>
              <a:t>12/08/1445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383D5235-929A-4B54-B810-F3B429F8859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28425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2421CCBE-F45D-5943-C428-6DF5B7A4EB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D401DB9D-1669-018C-B4FA-D557C07BFC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EEDB4C7C-2AFA-7CEE-3E9B-687C858F90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EDC366-79F4-416F-BA5B-8CF0B336EC2B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F5C4F60A-23D2-2732-7132-7AAD8288F4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FDF9469-69FC-E942-B894-F31796502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EB0F9A67-51B4-7599-4329-66E3448CB8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2AABF74-A703-43F5-9D80-71A548800BF2}" type="slidenum">
              <a:rPr lang="en-GB" altLang="en-US" smtClean="0">
                <a:latin typeface="Calibri" panose="020F0502020204030204" pitchFamily="34" charset="0"/>
              </a:rPr>
              <a:pPr/>
              <a:t>15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28381-7EFB-F791-2561-F27B5272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D34CE-137F-AD36-4ED7-09DF88407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F8619-CCA1-B853-9879-1BDE5CF5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19D1-997E-4540-A9C7-510CA5B5A7D6}" type="datetimeFigureOut">
              <a:rPr lang="ar-IQ" smtClean="0"/>
              <a:t>12/08/1445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E6C8D-B4D5-1FE8-7194-D39D05AB3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41731-0A4C-231E-5C7C-CA03C6DC6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DDBDE-859B-4EAB-8D92-D12420284C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2702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766BD-CE62-91A2-E5A4-4CA59C7E9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D85302-EE74-D534-08B3-9E2459433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68934-126A-4652-AB51-2EB5BA07C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19D1-997E-4540-A9C7-510CA5B5A7D6}" type="datetimeFigureOut">
              <a:rPr lang="ar-IQ" smtClean="0"/>
              <a:t>12/08/1445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652D3-F032-E7A2-6EBF-8950012A6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E6723-1B7A-1EA1-317F-0E59223C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DDBDE-859B-4EAB-8D92-D12420284C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1745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CA07E3-B52D-9BFC-72FA-09B7F0C857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404EB7-89AE-9084-6E38-2ACDB3AB5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C93B3-7D84-C889-7230-829372D4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19D1-997E-4540-A9C7-510CA5B5A7D6}" type="datetimeFigureOut">
              <a:rPr lang="ar-IQ" smtClean="0"/>
              <a:t>12/08/1445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8DC3D-E68E-43AE-1D1E-E0EAC992F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8A486-6F62-1D6D-4AE1-EE38478B0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DDBDE-859B-4EAB-8D92-D12420284C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1955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14B2-CDE5-4325-C27F-906B49200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F23D8-6AC6-3729-9697-0A76FEEE8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147BF-D26C-153E-ED3A-2F9E8D4B1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19D1-997E-4540-A9C7-510CA5B5A7D6}" type="datetimeFigureOut">
              <a:rPr lang="ar-IQ" smtClean="0"/>
              <a:t>12/08/1445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56028-ADC6-2756-DCF3-40FD7530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D92AF-D676-C16F-10C8-FBE08058D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DDBDE-859B-4EAB-8D92-D12420284C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7952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C63B-6791-1B68-DF99-DBCDFEAAD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C30F3-7C01-6225-CEB4-C1816A139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0FC88-B33F-83F1-56F9-9B1D5243A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19D1-997E-4540-A9C7-510CA5B5A7D6}" type="datetimeFigureOut">
              <a:rPr lang="ar-IQ" smtClean="0"/>
              <a:t>12/08/1445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BC81C-B613-009B-5F81-91B0C03B2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A60B6-1A91-76C9-9047-70A93C8C6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DDBDE-859B-4EAB-8D92-D12420284C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9136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953D7-7640-FEE9-696A-38F6B35B8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11B4A-6432-0830-1E4F-9468F5943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B6A39-F3D6-BBFD-1BD6-879E64622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9C7E6-AB03-C493-C9BB-0A994E224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19D1-997E-4540-A9C7-510CA5B5A7D6}" type="datetimeFigureOut">
              <a:rPr lang="ar-IQ" smtClean="0"/>
              <a:t>12/08/1445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F7DAC-5889-03F0-F6B5-333A6E2D5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227E0C-2D5B-4FC0-6B7A-4E087977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DDBDE-859B-4EAB-8D92-D12420284C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6707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FE6BD-1250-7F86-A578-4F21E083F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EBD1B-024D-72C0-F8C1-CCE76DAA7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D1868-ED18-0F16-952C-B5E2FE204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B5EDB5-FE4D-9603-6C5F-99C850FD1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760724-0E01-5ED5-3A11-B738A52EE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ECE0EB-B719-7001-806F-793F94A10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19D1-997E-4540-A9C7-510CA5B5A7D6}" type="datetimeFigureOut">
              <a:rPr lang="ar-IQ" smtClean="0"/>
              <a:t>12/08/1445</a:t>
            </a:fld>
            <a:endParaRPr lang="ar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A9058-4ECC-F777-B8A2-1272EAAC6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BEF376-166F-40B5-FCAD-44DEA0D1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DDBDE-859B-4EAB-8D92-D12420284C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1198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AD723-1A50-C78F-F85E-8492C7237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50CFD7-0CEC-2689-DD59-12F6733B3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19D1-997E-4540-A9C7-510CA5B5A7D6}" type="datetimeFigureOut">
              <a:rPr lang="ar-IQ" smtClean="0"/>
              <a:t>12/08/1445</a:t>
            </a:fld>
            <a:endParaRPr lang="ar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10F759-878F-D19C-A069-9855ECB15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4EC15C-19C7-8468-7D47-588FD85A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DDBDE-859B-4EAB-8D92-D12420284C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7924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EE7953-F487-3D41-0E67-510D28E7E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19D1-997E-4540-A9C7-510CA5B5A7D6}" type="datetimeFigureOut">
              <a:rPr lang="ar-IQ" smtClean="0"/>
              <a:t>12/08/1445</a:t>
            </a:fld>
            <a:endParaRPr lang="ar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37FBE5-2F84-17EE-A9C8-FC5397D6C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EB613-6AFE-EF4B-F848-557701EE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DDBDE-859B-4EAB-8D92-D12420284C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14772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54FDB-1EC3-4C60-58F9-18739F5F9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E3C4C-D288-7E4A-54D4-41E3789CC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31E7B1-6A6D-63A1-7406-D786F8FD0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1C2FA-B0DF-4D49-BDB4-B292E08EA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19D1-997E-4540-A9C7-510CA5B5A7D6}" type="datetimeFigureOut">
              <a:rPr lang="ar-IQ" smtClean="0"/>
              <a:t>12/08/1445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040AB-F02A-6CB5-3BBD-B88FA3EB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AA0A1-518E-3CFD-681D-B522DE92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DDBDE-859B-4EAB-8D92-D12420284C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6600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CD580-96AA-5F00-6443-B6E199DC9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8A3D3-FCF2-5219-7EAB-464DB6B07D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7FA3CD-6C51-262B-08F9-CC2E4DD09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079EC-BC00-4D65-5304-6CE35A182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19D1-997E-4540-A9C7-510CA5B5A7D6}" type="datetimeFigureOut">
              <a:rPr lang="ar-IQ" smtClean="0"/>
              <a:t>12/08/1445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6909F-E7FB-E4CB-EC3E-E2E9A8E65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D0166-9D68-AB26-C02A-B7B80BD5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DDBDE-859B-4EAB-8D92-D12420284C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075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B9B5DA-1BD2-278D-1C10-ABC1631B6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B1A8F-289D-2734-EB86-8B639848D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3E57B-5E63-F1BB-96ED-53D98A7ED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419D1-997E-4540-A9C7-510CA5B5A7D6}" type="datetimeFigureOut">
              <a:rPr lang="ar-IQ" smtClean="0"/>
              <a:t>12/08/1445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0F71D-5716-526A-A618-DA8A6BD44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27666-D40B-207C-9602-A85D11293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DDBDE-859B-4EAB-8D92-D12420284C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0268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5BBC0CD-1BCC-906A-7E06-D81FEC634EB6}"/>
              </a:ext>
            </a:extLst>
          </p:cNvPr>
          <p:cNvSpPr txBox="1">
            <a:spLocks noChangeArrowheads="1"/>
          </p:cNvSpPr>
          <p:nvPr/>
        </p:nvSpPr>
        <p:spPr>
          <a:xfrm>
            <a:off x="614854" y="1702321"/>
            <a:ext cx="6027574" cy="48006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err="1">
                <a:ea typeface="ＭＳ Ｐゴシック" panose="020B0600070205080204" pitchFamily="34" charset="-128"/>
              </a:rPr>
              <a:t>Huygen</a:t>
            </a:r>
            <a:r>
              <a:rPr lang="ja-JP" altLang="en-US" sz="2400" dirty="0">
                <a:ea typeface="ＭＳ Ｐゴシック" panose="020B0600070205080204" pitchFamily="34" charset="-128"/>
              </a:rPr>
              <a:t>’</a:t>
            </a:r>
            <a:r>
              <a:rPr lang="en-US" altLang="ja-JP" sz="2400" dirty="0">
                <a:ea typeface="ＭＳ Ｐゴシック" panose="020B0600070205080204" pitchFamily="34" charset="-128"/>
              </a:rPr>
              <a:t>s principle: the waves </a:t>
            </a:r>
            <a:r>
              <a:rPr lang="en-US" altLang="ja-JP" sz="2400" i="1" dirty="0">
                <a:ea typeface="ＭＳ Ｐゴシック" panose="020B0600070205080204" pitchFamily="34" charset="-128"/>
              </a:rPr>
              <a:t>spread out</a:t>
            </a:r>
            <a:r>
              <a:rPr lang="en-US" altLang="ja-JP" sz="2400" dirty="0">
                <a:ea typeface="ＭＳ Ｐゴシック" panose="020B0600070205080204" pitchFamily="34" charset="-128"/>
              </a:rPr>
              <a:t> after they pass through slits</a:t>
            </a:r>
            <a:br>
              <a:rPr lang="en-US" altLang="ja-JP" sz="2400" dirty="0">
                <a:ea typeface="ＭＳ Ｐゴシック" panose="020B0600070205080204" pitchFamily="34" charset="-128"/>
              </a:rPr>
            </a:br>
            <a:endParaRPr lang="en-US" altLang="ja-JP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This spreading out of light from its initial line of travel is called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diffraction</a:t>
            </a:r>
            <a:br>
              <a:rPr lang="en-US" altLang="en-US" sz="2400" i="1" dirty="0"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 general, </a:t>
            </a:r>
            <a:r>
              <a:rPr lang="en-US" altLang="en-US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diffraction</a:t>
            </a:r>
            <a:r>
              <a:rPr lang="en-US" altLang="en-US" dirty="0">
                <a:ea typeface="ＭＳ Ｐゴシック" panose="020B0600070205080204" pitchFamily="34" charset="-128"/>
              </a:rPr>
              <a:t> occurs when waves pass through </a:t>
            </a:r>
            <a:r>
              <a:rPr lang="en-US" altLang="en-US" i="1" dirty="0">
                <a:ea typeface="ＭＳ Ｐゴシック" panose="020B0600070205080204" pitchFamily="34" charset="-128"/>
              </a:rPr>
              <a:t>small openings, around obstacles or by sharp edges</a:t>
            </a:r>
          </a:p>
        </p:txBody>
      </p:sp>
      <p:pic>
        <p:nvPicPr>
          <p:cNvPr id="3" name="Picture 4" descr="2413b">
            <a:extLst>
              <a:ext uri="{FF2B5EF4-FFF2-40B4-BE49-F238E27FC236}">
                <a16:creationId xmlns:a16="http://schemas.microsoft.com/office/drawing/2014/main" id="{58D42B39-0022-FDC1-1F39-AD757B473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-18082" r="-18082"/>
          <a:stretch>
            <a:fillRect/>
          </a:stretch>
        </p:blipFill>
        <p:spPr>
          <a:xfrm>
            <a:off x="6984124" y="1702320"/>
            <a:ext cx="4840014" cy="45611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331BC8-DF38-0506-B07D-AF0983BF4070}"/>
              </a:ext>
            </a:extLst>
          </p:cNvPr>
          <p:cNvSpPr txBox="1"/>
          <p:nvPr/>
        </p:nvSpPr>
        <p:spPr>
          <a:xfrm>
            <a:off x="4154026" y="208617"/>
            <a:ext cx="34877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/>
              <a:t>Chapter three</a:t>
            </a:r>
            <a:endParaRPr lang="ar-IQ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EE33FA-1BA2-1F94-CA8F-9CBF140E9BB4}"/>
              </a:ext>
            </a:extLst>
          </p:cNvPr>
          <p:cNvSpPr txBox="1"/>
          <p:nvPr/>
        </p:nvSpPr>
        <p:spPr>
          <a:xfrm>
            <a:off x="1011565" y="476850"/>
            <a:ext cx="2459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</a:rPr>
              <a:t>Diffraction</a:t>
            </a:r>
            <a:endParaRPr lang="en-GB" sz="28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97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420">
            <a:extLst>
              <a:ext uri="{FF2B5EF4-FFF2-40B4-BE49-F238E27FC236}">
                <a16:creationId xmlns:a16="http://schemas.microsoft.com/office/drawing/2014/main" id="{DEBB6F86-204E-D780-054F-727C310FF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-48883" b="-48883"/>
          <a:stretch>
            <a:fillRect/>
          </a:stretch>
        </p:blipFill>
        <p:spPr>
          <a:xfrm>
            <a:off x="6463862" y="827690"/>
            <a:ext cx="4855780" cy="452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ABEFAFBD-A7DA-6F76-1737-91CE3A80CE3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827690"/>
            <a:ext cx="56388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ea typeface="ＭＳ Ｐゴシック" panose="020B0600070205080204" pitchFamily="34" charset="-128"/>
              </a:rPr>
              <a:t>All the wavelengths are focused at m = 0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This is called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b="1" u="sng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 zeroth order maximum</a:t>
            </a:r>
            <a:br>
              <a:rPr lang="en-US" altLang="en-US" sz="2000" b="1" u="sng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endParaRPr lang="en-US" altLang="en-US" sz="2000" b="1" u="sng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The first order maximum corresponds to m = 1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200" u="sng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Note</a:t>
            </a:r>
            <a:r>
              <a:rPr lang="en-US" altLang="en-US" sz="2200" dirty="0">
                <a:ea typeface="ＭＳ Ｐゴシック" panose="020B0600070205080204" pitchFamily="34" charset="-128"/>
              </a:rPr>
              <a:t> the sharpness of the principle maxima and the broad range of the dark area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This is in contrast to the broad, bright fringes characteristic of the two-slit interference pattern</a:t>
            </a:r>
          </a:p>
        </p:txBody>
      </p:sp>
    </p:spTree>
    <p:extLst>
      <p:ext uri="{BB962C8B-B14F-4D97-AF65-F5344CB8AC3E}">
        <p14:creationId xmlns:p14="http://schemas.microsoft.com/office/powerpoint/2010/main" val="2481556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5FDF997-52A1-6B80-F7D5-F04B1DF30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238895"/>
              </p:ext>
            </p:extLst>
          </p:nvPr>
        </p:nvGraphicFramePr>
        <p:xfrm>
          <a:off x="1229710" y="893421"/>
          <a:ext cx="10405242" cy="5717549"/>
        </p:xfrm>
        <a:graphic>
          <a:graphicData uri="http://schemas.openxmlformats.org/drawingml/2006/table">
            <a:tbl>
              <a:tblPr/>
              <a:tblGrid>
                <a:gridCol w="2219723">
                  <a:extLst>
                    <a:ext uri="{9D8B030D-6E8A-4147-A177-3AD203B41FA5}">
                      <a16:colId xmlns:a16="http://schemas.microsoft.com/office/drawing/2014/main" val="23293045"/>
                    </a:ext>
                  </a:extLst>
                </a:gridCol>
                <a:gridCol w="4118016">
                  <a:extLst>
                    <a:ext uri="{9D8B030D-6E8A-4147-A177-3AD203B41FA5}">
                      <a16:colId xmlns:a16="http://schemas.microsoft.com/office/drawing/2014/main" val="4101156870"/>
                    </a:ext>
                  </a:extLst>
                </a:gridCol>
                <a:gridCol w="4067503">
                  <a:extLst>
                    <a:ext uri="{9D8B030D-6E8A-4147-A177-3AD203B41FA5}">
                      <a16:colId xmlns:a16="http://schemas.microsoft.com/office/drawing/2014/main" val="1618915734"/>
                    </a:ext>
                  </a:extLst>
                </a:gridCol>
              </a:tblGrid>
              <a:tr h="311311">
                <a:tc>
                  <a:txBody>
                    <a:bodyPr/>
                    <a:lstStyle/>
                    <a:p>
                      <a:pPr algn="l" fontAlgn="ctr"/>
                      <a:r>
                        <a:rPr lang="en-GB" sz="2200" b="1" dirty="0">
                          <a:effectLst/>
                        </a:rPr>
                        <a:t>Parameter</a:t>
                      </a:r>
                      <a:endParaRPr lang="en-GB" sz="2200" b="0" dirty="0">
                        <a:effectLst/>
                      </a:endParaRP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008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8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200" b="1" dirty="0">
                          <a:effectLst/>
                        </a:rPr>
                        <a:t>Diffraction</a:t>
                      </a:r>
                      <a:endParaRPr lang="en-GB" sz="2200" b="0" dirty="0">
                        <a:effectLst/>
                      </a:endParaRP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008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8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200" b="1">
                          <a:effectLst/>
                        </a:rPr>
                        <a:t>Interference</a:t>
                      </a:r>
                      <a:endParaRPr lang="en-GB" sz="2200" b="0">
                        <a:effectLst/>
                      </a:endParaRP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008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8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69172"/>
                  </a:ext>
                </a:extLst>
              </a:tr>
              <a:tr h="1024760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>
                          <a:effectLst/>
                        </a:rPr>
                        <a:t>Occurrence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A08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8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8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8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dirty="0">
                          <a:effectLst/>
                        </a:rPr>
                        <a:t>It occurs because of the secondary wavelengths superposition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A08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8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8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8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dirty="0">
                          <a:effectLst/>
                        </a:rPr>
                        <a:t>It occurs due to the light waves superposition that is from two sources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A08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8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8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8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788229"/>
                  </a:ext>
                </a:extLst>
              </a:tr>
              <a:tr h="3977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>
                          <a:effectLst/>
                        </a:rPr>
                        <a:t>Width of fringes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08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8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8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8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>
                          <a:effectLst/>
                        </a:rPr>
                        <a:t>Unequal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08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8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8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8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dirty="0">
                          <a:effectLst/>
                        </a:rPr>
                        <a:t>Equal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08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8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8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8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100189"/>
                  </a:ext>
                </a:extLst>
              </a:tr>
              <a:tr h="7112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>
                          <a:effectLst/>
                        </a:rPr>
                        <a:t>Intensity of fringe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A08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8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8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>
                          <a:effectLst/>
                        </a:rPr>
                        <a:t>Not same, in case of diffraction, for all fringes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A08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8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8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dirty="0">
                          <a:effectLst/>
                        </a:rPr>
                        <a:t>Same fringe intensity for all the fringes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A08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8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8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652574"/>
                  </a:ext>
                </a:extLst>
              </a:tr>
              <a:tr h="7112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>
                          <a:effectLst/>
                        </a:rPr>
                        <a:t>Obstacle or slit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20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A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>
                          <a:effectLst/>
                        </a:rPr>
                        <a:t>There is a requirement for it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20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A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dirty="0">
                          <a:effectLst/>
                        </a:rPr>
                        <a:t>There is not a requirement for it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20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A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381794"/>
                  </a:ext>
                </a:extLst>
              </a:tr>
              <a:tr h="7112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>
                          <a:effectLst/>
                        </a:rPr>
                        <a:t>Fringe spacing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0A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A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A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A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>
                          <a:effectLst/>
                        </a:rPr>
                        <a:t>Non-uniform in the case of diffraction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0A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A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A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A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dirty="0">
                          <a:effectLst/>
                        </a:rPr>
                        <a:t>Uniform in the case of interference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0A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A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A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A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466807"/>
                  </a:ext>
                </a:extLst>
              </a:tr>
              <a:tr h="1024760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>
                          <a:effectLst/>
                        </a:rPr>
                        <a:t>Contrast between maxima and minima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60A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A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A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AA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>
                          <a:effectLst/>
                        </a:rPr>
                        <a:t>The contrast between maxima and minima is poor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60A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A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A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AA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>
                          <a:effectLst/>
                        </a:rPr>
                        <a:t>The contrast between maxima and minima is certainly good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60A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A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A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AA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634755"/>
                  </a:ext>
                </a:extLst>
              </a:tr>
              <a:tr h="7112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>
                          <a:effectLst/>
                        </a:rPr>
                        <a:t>Wave propagation direction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90AA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AA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AA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AA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dirty="0">
                          <a:effectLst/>
                        </a:rPr>
                        <a:t>It changes after diffraction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90AA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AA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AA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AA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dirty="0">
                          <a:effectLst/>
                        </a:rPr>
                        <a:t>It does not change after superposition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90AA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AA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AA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AA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8505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4FFB52E-DD9B-B3FF-FFD4-455420749E38}"/>
              </a:ext>
            </a:extLst>
          </p:cNvPr>
          <p:cNvSpPr txBox="1"/>
          <p:nvPr/>
        </p:nvSpPr>
        <p:spPr>
          <a:xfrm>
            <a:off x="835572" y="173421"/>
            <a:ext cx="6810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B0F0"/>
                </a:solidFill>
              </a:rPr>
              <a:t>The difference between diffraction and interference</a:t>
            </a:r>
            <a:endParaRPr lang="en-GB" sz="2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10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5">
            <a:extLst>
              <a:ext uri="{FF2B5EF4-FFF2-40B4-BE49-F238E27FC236}">
                <a16:creationId xmlns:a16="http://schemas.microsoft.com/office/drawing/2014/main" id="{38EDE2C0-6944-285B-DA10-8896B107B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75" y="125411"/>
            <a:ext cx="8808432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grating: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transmission grating </a:t>
            </a:r>
            <a:r>
              <a:rPr lang="en-GB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made by cutting parallel </a:t>
            </a:r>
            <a:r>
              <a:rPr lang="en-GB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grooves on a glass plate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GB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spaces between the grooves are transparent to the light and so act as separate slits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 </a:t>
            </a:r>
            <a:r>
              <a:rPr lang="en-GB" altLang="en-US" sz="2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reflection grating </a:t>
            </a:r>
            <a:r>
              <a:rPr lang="en-GB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made by cutting parallel </a:t>
            </a:r>
            <a:r>
              <a:rPr lang="en-GB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grooves on the surface of a reflective material, The reflection from the spaces between  the grooves is specular, The reflection from the grooves is diffuse , The spaces between the grooves act as  parallel sources of reflected light,  like the slits in a transmission grating</a:t>
            </a:r>
          </a:p>
        </p:txBody>
      </p:sp>
      <p:sp>
        <p:nvSpPr>
          <p:cNvPr id="28677" name="TextBox 6">
            <a:extLst>
              <a:ext uri="{FF2B5EF4-FFF2-40B4-BE49-F238E27FC236}">
                <a16:creationId xmlns:a16="http://schemas.microsoft.com/office/drawing/2014/main" id="{39E8C618-785F-62D7-39C7-5514DD464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08" y="3984316"/>
            <a:ext cx="8577105" cy="257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Blazed Gratings </a:t>
            </a:r>
            <a:r>
              <a:rPr lang="en-GB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blazed grating is used in spectroscopy , with grooves shaped into right triangles to concentrate light at a specific wavelength. Light can be transmitted or reflected at a high efficiency, at the exact wavelength needed for an application. The blaze angle controls which wavelength is diffracted from the overall beam of light. </a:t>
            </a:r>
          </a:p>
        </p:txBody>
      </p:sp>
      <p:pic>
        <p:nvPicPr>
          <p:cNvPr id="28678" name="Picture 6" descr="http://upload.wikimedia.org/wikipedia/commons/thumb/5/5b/Blazed_grating.svg/300px-Blazed_grating.svg.png">
            <a:extLst>
              <a:ext uri="{FF2B5EF4-FFF2-40B4-BE49-F238E27FC236}">
                <a16:creationId xmlns:a16="http://schemas.microsoft.com/office/drawing/2014/main" id="{DB905FEF-EF52-5C26-D3CD-57A415E7A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413" y="5454572"/>
            <a:ext cx="3062612" cy="127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">
            <a:extLst>
              <a:ext uri="{FF2B5EF4-FFF2-40B4-BE49-F238E27FC236}">
                <a16:creationId xmlns:a16="http://schemas.microsoft.com/office/drawing/2014/main" id="{31AC7EA0-BDF7-1BB9-0A8F-05F5C87C3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903" y="3172581"/>
            <a:ext cx="2397122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5">
            <a:extLst>
              <a:ext uri="{FF2B5EF4-FFF2-40B4-BE49-F238E27FC236}">
                <a16:creationId xmlns:a16="http://schemas.microsoft.com/office/drawing/2014/main" id="{15F301E0-3DCC-4BD1-46F0-3813B2B48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903" y="451585"/>
            <a:ext cx="2397122" cy="253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36E6E336-17A6-D600-EFDF-839035A90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4" y="125193"/>
            <a:ext cx="2728912" cy="4619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Arial" panose="020B0604020202020204" pitchFamily="34" charset="0"/>
              </a:rPr>
              <a:t>Grating equation 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A402ABE-A36E-BE89-1444-C006A5BA8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124" y="1396082"/>
            <a:ext cx="7215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/>
              <a:t>The net path difference between the successive slits is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E0B0C877-8F0B-8668-F0FF-207650973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725" y="3374113"/>
            <a:ext cx="51593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/>
              <a:t>The grating equation is then become :</a:t>
            </a:r>
          </a:p>
        </p:txBody>
      </p:sp>
      <p:sp>
        <p:nvSpPr>
          <p:cNvPr id="29701" name="Picture 2">
            <a:extLst>
              <a:ext uri="{FF2B5EF4-FFF2-40B4-BE49-F238E27FC236}">
                <a16:creationId xmlns:a16="http://schemas.microsoft.com/office/drawing/2014/main" id="{3612F10E-470F-C77C-A0E5-5FC59E0A20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38313" y="1470025"/>
            <a:ext cx="45720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29702" name="Picture 4">
            <a:extLst>
              <a:ext uri="{FF2B5EF4-FFF2-40B4-BE49-F238E27FC236}">
                <a16:creationId xmlns:a16="http://schemas.microsoft.com/office/drawing/2014/main" id="{74B59ED1-F43F-F4DE-B954-194BFD1CF8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09751" y="3500439"/>
            <a:ext cx="46847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29703" name="Rectangle 8">
            <a:extLst>
              <a:ext uri="{FF2B5EF4-FFF2-40B4-BE49-F238E27FC236}">
                <a16:creationId xmlns:a16="http://schemas.microsoft.com/office/drawing/2014/main" id="{7B27560E-D4C1-8F39-B16D-5E9964180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589" y="5229225"/>
            <a:ext cx="5045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/>
              <a:t>The zeroth order of interference occurs when  m= 0 that or  </a:t>
            </a:r>
            <a:r>
              <a:rPr lang="el-GR" altLang="en-US" sz="2400" b="1" dirty="0"/>
              <a:t>θ</a:t>
            </a:r>
            <a:r>
              <a:rPr lang="en-GB" altLang="en-US" sz="2400" b="1" i="1" baseline="-25000" dirty="0"/>
              <a:t>m</a:t>
            </a:r>
            <a:r>
              <a:rPr lang="en-GB" altLang="en-US" sz="2400" b="1" i="1" dirty="0"/>
              <a:t> = - </a:t>
            </a:r>
            <a:r>
              <a:rPr lang="el-GR" altLang="en-US" sz="2400" b="1" dirty="0"/>
              <a:t>θ</a:t>
            </a:r>
            <a:r>
              <a:rPr lang="en-GB" altLang="en-US" sz="2400" b="1" i="1" baseline="-25000" dirty="0"/>
              <a:t> </a:t>
            </a:r>
            <a:r>
              <a:rPr lang="en-GB" altLang="en-US" sz="2400" b="1" i="1" baseline="-25000" dirty="0" err="1"/>
              <a:t>i</a:t>
            </a:r>
            <a:endParaRPr lang="en-GB" altLang="en-US" sz="2400" b="1" i="1" baseline="-25000" dirty="0"/>
          </a:p>
        </p:txBody>
      </p:sp>
      <p:sp>
        <p:nvSpPr>
          <p:cNvPr id="29704" name="Rectangle 10">
            <a:extLst>
              <a:ext uri="{FF2B5EF4-FFF2-40B4-BE49-F238E27FC236}">
                <a16:creationId xmlns:a16="http://schemas.microsoft.com/office/drawing/2014/main" id="{3DDE2166-41EB-6E3F-FC91-5389D1732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311" y="557830"/>
            <a:ext cx="9215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 </a:t>
            </a:r>
            <a:r>
              <a:rPr lang="en-GB" altLang="en-US" sz="2400" b="1" dirty="0"/>
              <a:t>Here assume plane of the incident wavefront makes an angle</a:t>
            </a:r>
            <a:r>
              <a:rPr lang="pt-BR" altLang="en-US" sz="2400" b="1" dirty="0"/>
              <a:t> θ</a:t>
            </a:r>
            <a:r>
              <a:rPr lang="pt-BR" altLang="en-US" sz="2400" b="1" baseline="-25000" dirty="0"/>
              <a:t>i</a:t>
            </a:r>
            <a:r>
              <a:rPr lang="en-GB" altLang="en-US" sz="2400" b="1" dirty="0"/>
              <a:t> with the plane of the grating. </a:t>
            </a:r>
          </a:p>
        </p:txBody>
      </p:sp>
      <p:pic>
        <p:nvPicPr>
          <p:cNvPr id="29705" name="Picture 2">
            <a:extLst>
              <a:ext uri="{FF2B5EF4-FFF2-40B4-BE49-F238E27FC236}">
                <a16:creationId xmlns:a16="http://schemas.microsoft.com/office/drawing/2014/main" id="{6A961A41-8C13-1689-9110-2B40CB28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2" y="3012297"/>
            <a:ext cx="21431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3">
            <a:extLst>
              <a:ext uri="{FF2B5EF4-FFF2-40B4-BE49-F238E27FC236}">
                <a16:creationId xmlns:a16="http://schemas.microsoft.com/office/drawing/2014/main" id="{A9ED0A52-92CA-00BC-AE91-F6AD2864E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1" y="4362451"/>
            <a:ext cx="49625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4">
            <a:extLst>
              <a:ext uri="{FF2B5EF4-FFF2-40B4-BE49-F238E27FC236}">
                <a16:creationId xmlns:a16="http://schemas.microsoft.com/office/drawing/2014/main" id="{3C749D21-42D6-24A5-FAE4-2DBC1C190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49890"/>
            <a:ext cx="4557713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6">
            <a:extLst>
              <a:ext uri="{FF2B5EF4-FFF2-40B4-BE49-F238E27FC236}">
                <a16:creationId xmlns:a16="http://schemas.microsoft.com/office/drawing/2014/main" id="{CA585464-7C3F-5CE8-E8E1-CDB7C38AA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7" y="2049890"/>
            <a:ext cx="5091495" cy="367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D89D6F2D-6587-8B76-80F6-1291767A0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952" y="476552"/>
            <a:ext cx="107836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/>
              <a:t>Higher diffraction orders become less intense under the envelope of the single slit diffraction.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/>
              <a:t>Within an order the wavelengths separated better for higher orders.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0070C0"/>
                </a:solidFill>
              </a:rPr>
              <a:t>The angular dispersion defined as: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A4FE0160-507C-D174-C9E6-BA01DE788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124" y="30479"/>
            <a:ext cx="2719078" cy="46166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/>
              <a:t>Dispersion of a </a:t>
            </a:r>
            <a:r>
              <a:rPr lang="en-GB" altLang="en-US" sz="2400" b="1" dirty="0"/>
              <a:t>grating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D4AD5B30-98FD-8BC0-4AE0-DFFACA201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6721" y="2337075"/>
            <a:ext cx="23928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/>
              <a:t>The grating equation</a:t>
            </a:r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574E94BD-4639-5922-245D-AEAF12126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0" y="3071814"/>
            <a:ext cx="22689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For </a:t>
            </a:r>
            <a:r>
              <a:rPr lang="en-GB" altLang="en-US" sz="2000" b="1" dirty="0"/>
              <a:t>normal</a:t>
            </a:r>
            <a:r>
              <a:rPr lang="en-GB" altLang="en-US" sz="1800" b="1" dirty="0"/>
              <a:t> incidence</a:t>
            </a:r>
          </a:p>
        </p:txBody>
      </p:sp>
      <p:pic>
        <p:nvPicPr>
          <p:cNvPr id="31750" name="Picture 2">
            <a:extLst>
              <a:ext uri="{FF2B5EF4-FFF2-40B4-BE49-F238E27FC236}">
                <a16:creationId xmlns:a16="http://schemas.microsoft.com/office/drawing/2014/main" id="{7D8D617A-19E3-E511-E0FA-6A7806FB5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70" y="1415671"/>
            <a:ext cx="1706860" cy="9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3">
            <a:extLst>
              <a:ext uri="{FF2B5EF4-FFF2-40B4-BE49-F238E27FC236}">
                <a16:creationId xmlns:a16="http://schemas.microsoft.com/office/drawing/2014/main" id="{F5F565F2-91C8-83F4-B303-762095F71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2276474"/>
            <a:ext cx="3349174" cy="4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4">
            <a:extLst>
              <a:ext uri="{FF2B5EF4-FFF2-40B4-BE49-F238E27FC236}">
                <a16:creationId xmlns:a16="http://schemas.microsoft.com/office/drawing/2014/main" id="{EC3D466F-F34B-A812-A1E8-23050853E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2903159"/>
            <a:ext cx="4618936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5">
            <a:extLst>
              <a:ext uri="{FF2B5EF4-FFF2-40B4-BE49-F238E27FC236}">
                <a16:creationId xmlns:a16="http://schemas.microsoft.com/office/drawing/2014/main" id="{91BF921E-3B18-8AC1-7DA7-E88CCF412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877" y="3429000"/>
            <a:ext cx="5453163" cy="106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6">
            <a:extLst>
              <a:ext uri="{FF2B5EF4-FFF2-40B4-BE49-F238E27FC236}">
                <a16:creationId xmlns:a16="http://schemas.microsoft.com/office/drawing/2014/main" id="{F9B3FBC6-700F-779D-8869-BFB0D5AE8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137" y="5734413"/>
            <a:ext cx="5565309" cy="106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2">
            <a:extLst>
              <a:ext uri="{FF2B5EF4-FFF2-40B4-BE49-F238E27FC236}">
                <a16:creationId xmlns:a16="http://schemas.microsoft.com/office/drawing/2014/main" id="{99AEBF14-74F7-9705-4564-DDEE993A7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2" y="4441517"/>
            <a:ext cx="10783613" cy="122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D94318DF-80D0-6ABE-6670-7230561AC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21" y="115886"/>
            <a:ext cx="10042634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4">
            <a:extLst>
              <a:ext uri="{FF2B5EF4-FFF2-40B4-BE49-F238E27FC236}">
                <a16:creationId xmlns:a16="http://schemas.microsoft.com/office/drawing/2014/main" id="{8C011C3E-837F-510F-7607-1407342CD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125539"/>
            <a:ext cx="4385161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>
            <a:extLst>
              <a:ext uri="{FF2B5EF4-FFF2-40B4-BE49-F238E27FC236}">
                <a16:creationId xmlns:a16="http://schemas.microsoft.com/office/drawing/2014/main" id="{FD27BFE0-B265-FAFA-04E4-DEA6AF075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2133601"/>
            <a:ext cx="394037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>
            <a:extLst>
              <a:ext uri="{FF2B5EF4-FFF2-40B4-BE49-F238E27FC236}">
                <a16:creationId xmlns:a16="http://schemas.microsoft.com/office/drawing/2014/main" id="{7E2AE095-C302-8E66-A621-9EA9428D3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2828926"/>
            <a:ext cx="3771772" cy="36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>
            <a:extLst>
              <a:ext uri="{FF2B5EF4-FFF2-40B4-BE49-F238E27FC236}">
                <a16:creationId xmlns:a16="http://schemas.microsoft.com/office/drawing/2014/main" id="{E3ACE9E2-53CB-E889-5517-3B23799E6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31" y="3213099"/>
            <a:ext cx="8653682" cy="196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8">
            <a:extLst>
              <a:ext uri="{FF2B5EF4-FFF2-40B4-BE49-F238E27FC236}">
                <a16:creationId xmlns:a16="http://schemas.microsoft.com/office/drawing/2014/main" id="{CDF54F02-6CD3-1F9E-8768-9177DD9B9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10" y="5181601"/>
            <a:ext cx="8538179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Box 2">
            <a:extLst>
              <a:ext uri="{FF2B5EF4-FFF2-40B4-BE49-F238E27FC236}">
                <a16:creationId xmlns:a16="http://schemas.microsoft.com/office/drawing/2014/main" id="{5779CFB4-8E9C-1F53-7C53-96A74181C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3739" y="1516063"/>
            <a:ext cx="719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span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6C09CF8A-FD4E-22E7-37E9-11D3D2888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759" y="957264"/>
            <a:ext cx="9643241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Δλ</a:t>
            </a:r>
            <a:r>
              <a:rPr lang="es-E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minimum wavelength interval of two spectral components that just are resolvable by  Rayleigh criterion.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normal incidence light of wavelength</a:t>
            </a:r>
            <a:r>
              <a:rPr lang="es-E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(λ + </a:t>
            </a:r>
            <a:r>
              <a:rPr lang="es-E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Δλ</a:t>
            </a:r>
            <a:r>
              <a:rPr lang="es-E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E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,and 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maximum of order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grating equation  will 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s-E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 sin θ </a:t>
            </a:r>
            <a:r>
              <a:rPr lang="es-E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m ( λ + </a:t>
            </a:r>
            <a:r>
              <a:rPr lang="es-E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Δλ</a:t>
            </a:r>
            <a:r>
              <a:rPr lang="es-E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satisfy  Rayleigh's criterion this peak must coincide(same </a:t>
            </a:r>
            <a: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with the first minimum of the neighbouring wavelengths peak in the same order or </a:t>
            </a: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D64D117A-A748-CC0E-A2B2-996FEEBBE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122" y="96045"/>
            <a:ext cx="2435225" cy="3698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of a grating</a:t>
            </a:r>
          </a:p>
        </p:txBody>
      </p:sp>
      <p:pic>
        <p:nvPicPr>
          <p:cNvPr id="34820" name="Picture 2">
            <a:extLst>
              <a:ext uri="{FF2B5EF4-FFF2-40B4-BE49-F238E27FC236}">
                <a16:creationId xmlns:a16="http://schemas.microsoft.com/office/drawing/2014/main" id="{4574D6C3-8078-D52B-CB15-326F03A89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477" y="499632"/>
            <a:ext cx="2126199" cy="96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6">
            <a:extLst>
              <a:ext uri="{FF2B5EF4-FFF2-40B4-BE49-F238E27FC236}">
                <a16:creationId xmlns:a16="http://schemas.microsoft.com/office/drawing/2014/main" id="{0279BE80-F937-2F24-2F3A-4693F5872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7" y="499632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Resolving power is defined in general by</a:t>
            </a:r>
            <a: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4822" name="Picture 2">
            <a:extLst>
              <a:ext uri="{FF2B5EF4-FFF2-40B4-BE49-F238E27FC236}">
                <a16:creationId xmlns:a16="http://schemas.microsoft.com/office/drawing/2014/main" id="{E6B18B35-6C39-A912-5A26-A1920F554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366" y="4514600"/>
            <a:ext cx="2574925" cy="66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11">
            <a:extLst>
              <a:ext uri="{FF2B5EF4-FFF2-40B4-BE49-F238E27FC236}">
                <a16:creationId xmlns:a16="http://schemas.microsoft.com/office/drawing/2014/main" id="{1E722010-A6BE-27FB-E28A-232E65F2A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7" y="5060167"/>
            <a:ext cx="7572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Equating the right hand sides of the equations above we obtain</a:t>
            </a:r>
          </a:p>
        </p:txBody>
      </p:sp>
      <p:pic>
        <p:nvPicPr>
          <p:cNvPr id="34824" name="Picture 15">
            <a:extLst>
              <a:ext uri="{FF2B5EF4-FFF2-40B4-BE49-F238E27FC236}">
                <a16:creationId xmlns:a16="http://schemas.microsoft.com/office/drawing/2014/main" id="{135DDCC5-00B5-9F0F-245A-44B2914F9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4655732"/>
            <a:ext cx="19812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2">
            <a:extLst>
              <a:ext uri="{FF2B5EF4-FFF2-40B4-BE49-F238E27FC236}">
                <a16:creationId xmlns:a16="http://schemas.microsoft.com/office/drawing/2014/main" id="{41876AB0-4E4A-FFF0-C21A-A23F1EBD9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828" y="5625420"/>
            <a:ext cx="17145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3">
            <a:extLst>
              <a:ext uri="{FF2B5EF4-FFF2-40B4-BE49-F238E27FC236}">
                <a16:creationId xmlns:a16="http://schemas.microsoft.com/office/drawing/2014/main" id="{6DEBABA6-DDE0-1F85-59D8-EBA0DC449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428" y="6240385"/>
            <a:ext cx="20193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Box 17">
            <a:extLst>
              <a:ext uri="{FF2B5EF4-FFF2-40B4-BE49-F238E27FC236}">
                <a16:creationId xmlns:a16="http://schemas.microsoft.com/office/drawing/2014/main" id="{05582254-C33C-F2CE-9B2B-8723B5BAE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89" y="5686227"/>
            <a:ext cx="46466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the resolving power of the grating is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2">
            <a:extLst>
              <a:ext uri="{FF2B5EF4-FFF2-40B4-BE49-F238E27FC236}">
                <a16:creationId xmlns:a16="http://schemas.microsoft.com/office/drawing/2014/main" id="{8D7D7FF8-2D35-A0A0-81A6-DDA07832A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614" y="257088"/>
            <a:ext cx="8929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Notice that the resolving power like the dispersion is independent of groove spacing for a given diffraction angle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write:  </a:t>
            </a:r>
          </a:p>
        </p:txBody>
      </p:sp>
      <p:pic>
        <p:nvPicPr>
          <p:cNvPr id="35843" name="Picture 3">
            <a:extLst>
              <a:ext uri="{FF2B5EF4-FFF2-40B4-BE49-F238E27FC236}">
                <a16:creationId xmlns:a16="http://schemas.microsoft.com/office/drawing/2014/main" id="{99C7DC24-CFAD-693C-116C-DC2C71F3C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1" y="1357315"/>
            <a:ext cx="1924682" cy="50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4">
            <a:extLst>
              <a:ext uri="{FF2B5EF4-FFF2-40B4-BE49-F238E27FC236}">
                <a16:creationId xmlns:a16="http://schemas.microsoft.com/office/drawing/2014/main" id="{75320BE7-D531-1377-309D-EC37942EB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933" y="2168141"/>
            <a:ext cx="8572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 grating width W and  incorporates the grating equation for normal incidence then  </a:t>
            </a:r>
          </a:p>
        </p:txBody>
      </p:sp>
      <p:pic>
        <p:nvPicPr>
          <p:cNvPr id="35845" name="Picture 4">
            <a:extLst>
              <a:ext uri="{FF2B5EF4-FFF2-40B4-BE49-F238E27FC236}">
                <a16:creationId xmlns:a16="http://schemas.microsoft.com/office/drawing/2014/main" id="{FC5DCE40-B1DE-AB1F-4FC8-701BFF056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753" y="2921884"/>
            <a:ext cx="3872860" cy="101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5">
            <a:extLst>
              <a:ext uri="{FF2B5EF4-FFF2-40B4-BE49-F238E27FC236}">
                <a16:creationId xmlns:a16="http://schemas.microsoft.com/office/drawing/2014/main" id="{CE500000-3BBF-E9BA-04F7-09343A198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558" y="4013623"/>
            <a:ext cx="2819799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Box 9">
            <a:extLst>
              <a:ext uri="{FF2B5EF4-FFF2-40B4-BE49-F238E27FC236}">
                <a16:creationId xmlns:a16="http://schemas.microsoft.com/office/drawing/2014/main" id="{FFB70C50-221C-D2EC-3ABD-7D243066E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691" y="5085186"/>
            <a:ext cx="9286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mean resolution of a grating at diffracting angle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depends on the width of the grating  rather than the number of grooves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6">
            <a:extLst>
              <a:ext uri="{FF2B5EF4-FFF2-40B4-BE49-F238E27FC236}">
                <a16:creationId xmlns:a16="http://schemas.microsoft.com/office/drawing/2014/main" id="{B731E90A-E20C-8639-D459-E7B0C80DB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917" y="292101"/>
            <a:ext cx="1117775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highlight>
                  <a:srgbClr val="C0C0C0"/>
                </a:highlight>
                <a:latin typeface="Arial" panose="020B0604020202020204" pitchFamily="34" charset="0"/>
              </a:rPr>
              <a:t>Q1/</a:t>
            </a:r>
            <a:r>
              <a:rPr lang="en-US" altLang="en-US" sz="2400" dirty="0">
                <a:highlight>
                  <a:srgbClr val="C0C0C0"/>
                </a:highlight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What is the angular separation in second order between light of wavelengths </a:t>
            </a:r>
            <a:r>
              <a:rPr lang="en-US" altLang="en-US" sz="2400" b="1" dirty="0">
                <a:latin typeface="Arial" panose="020B0604020202020204" pitchFamily="34" charset="0"/>
              </a:rPr>
              <a:t>400 nm </a:t>
            </a:r>
            <a:r>
              <a:rPr lang="en-US" altLang="en-US" sz="2400" dirty="0">
                <a:latin typeface="Arial" panose="020B0604020202020204" pitchFamily="34" charset="0"/>
              </a:rPr>
              <a:t>and </a:t>
            </a:r>
            <a:r>
              <a:rPr lang="en-US" altLang="en-US" sz="2400" b="1" dirty="0">
                <a:latin typeface="Arial" panose="020B0604020202020204" pitchFamily="34" charset="0"/>
              </a:rPr>
              <a:t>600 nm </a:t>
            </a:r>
            <a:r>
              <a:rPr lang="en-US" altLang="en-US" sz="2400" dirty="0">
                <a:latin typeface="Arial" panose="020B0604020202020204" pitchFamily="34" charset="0"/>
              </a:rPr>
              <a:t>when diffracted by a grating of </a:t>
            </a:r>
            <a:r>
              <a:rPr lang="en-US" altLang="en-US" sz="2400" b="1" dirty="0">
                <a:latin typeface="Arial" panose="020B0604020202020204" pitchFamily="34" charset="0"/>
              </a:rPr>
              <a:t>5000 grooves/cm?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highlight>
                  <a:srgbClr val="C0C0C0"/>
                </a:highlight>
                <a:latin typeface="Arial" panose="020B0604020202020204" pitchFamily="34" charset="0"/>
              </a:rPr>
              <a:t>Q2 / (</a:t>
            </a:r>
            <a:r>
              <a:rPr lang="en-US" altLang="en-US" sz="2400" b="1" dirty="0">
                <a:latin typeface="Arial" panose="020B0604020202020204" pitchFamily="34" charset="0"/>
              </a:rPr>
              <a:t>a</a:t>
            </a:r>
            <a:r>
              <a:rPr lang="en-US" altLang="en-US" sz="2400" dirty="0">
                <a:latin typeface="Arial" panose="020B0604020202020204" pitchFamily="34" charset="0"/>
              </a:rPr>
              <a:t>) Describe the dispersion in the red wavelength region around </a:t>
            </a:r>
            <a:r>
              <a:rPr lang="en-US" altLang="en-US" sz="2400" b="1" dirty="0">
                <a:latin typeface="Arial" panose="020B0604020202020204" pitchFamily="34" charset="0"/>
              </a:rPr>
              <a:t>650 nm </a:t>
            </a:r>
            <a:r>
              <a:rPr lang="en-US" altLang="en-US" sz="2400" dirty="0">
                <a:latin typeface="Arial" panose="020B0604020202020204" pitchFamily="34" charset="0"/>
              </a:rPr>
              <a:t>(</a:t>
            </a:r>
            <a:r>
              <a:rPr lang="en-US" altLang="en-US" sz="2400" b="1" dirty="0">
                <a:latin typeface="Arial" panose="020B0604020202020204" pitchFamily="34" charset="0"/>
              </a:rPr>
              <a:t>both in °/nm </a:t>
            </a:r>
            <a:r>
              <a:rPr lang="en-US" altLang="en-US" sz="2400" dirty="0">
                <a:latin typeface="Arial" panose="020B0604020202020204" pitchFamily="34" charset="0"/>
              </a:rPr>
              <a:t>and </a:t>
            </a:r>
            <a:r>
              <a:rPr lang="en-US" altLang="en-US" sz="2400" b="1" dirty="0">
                <a:latin typeface="Arial" panose="020B0604020202020204" pitchFamily="34" charset="0"/>
              </a:rPr>
              <a:t>in nm/mm</a:t>
            </a:r>
            <a:r>
              <a:rPr lang="en-US" altLang="en-US" sz="2400" dirty="0">
                <a:latin typeface="Arial" panose="020B0604020202020204" pitchFamily="34" charset="0"/>
              </a:rPr>
              <a:t>) for a transmission grating </a:t>
            </a:r>
            <a:r>
              <a:rPr lang="en-US" altLang="en-US" sz="2400" b="1" dirty="0">
                <a:latin typeface="Arial" panose="020B0604020202020204" pitchFamily="34" charset="0"/>
              </a:rPr>
              <a:t>6 cm </a:t>
            </a:r>
            <a:r>
              <a:rPr lang="en-US" altLang="en-US" sz="2400" dirty="0">
                <a:latin typeface="Arial" panose="020B0604020202020204" pitchFamily="34" charset="0"/>
              </a:rPr>
              <a:t>wide, containing </a:t>
            </a:r>
            <a:r>
              <a:rPr lang="en-US" altLang="en-US" sz="2400" b="1" dirty="0">
                <a:latin typeface="Arial" panose="020B0604020202020204" pitchFamily="34" charset="0"/>
              </a:rPr>
              <a:t>3500 grooves/cm</a:t>
            </a:r>
            <a:r>
              <a:rPr lang="en-US" altLang="en-US" sz="2400" dirty="0">
                <a:latin typeface="Arial" panose="020B0604020202020204" pitchFamily="34" charset="0"/>
              </a:rPr>
              <a:t>, when it is focused in the third-order spectrum on a screen by a lens of focal length </a:t>
            </a:r>
            <a:r>
              <a:rPr lang="en-US" altLang="en-US" sz="2400" b="1" dirty="0">
                <a:latin typeface="Arial" panose="020B0604020202020204" pitchFamily="34" charset="0"/>
              </a:rPr>
              <a:t>150 cm</a:t>
            </a:r>
            <a:r>
              <a:rPr lang="en-US" altLang="en-US" sz="2400" dirty="0">
                <a:latin typeface="Arial" panose="020B0604020202020204" pitchFamily="34" charset="0"/>
              </a:rPr>
              <a:t>. (</a:t>
            </a:r>
            <a:r>
              <a:rPr lang="en-US" altLang="en-US" sz="2400" b="1" dirty="0">
                <a:latin typeface="Arial" panose="020B0604020202020204" pitchFamily="34" charset="0"/>
              </a:rPr>
              <a:t>b</a:t>
            </a:r>
            <a:r>
              <a:rPr lang="en-US" altLang="en-US" sz="2400" dirty="0">
                <a:latin typeface="Arial" panose="020B0604020202020204" pitchFamily="34" charset="0"/>
              </a:rPr>
              <a:t>) Find the resolving power of the grating under these conditions</a:t>
            </a:r>
          </a:p>
        </p:txBody>
      </p:sp>
      <p:pic>
        <p:nvPicPr>
          <p:cNvPr id="36867" name="Picture 3">
            <a:extLst>
              <a:ext uri="{FF2B5EF4-FFF2-40B4-BE49-F238E27FC236}">
                <a16:creationId xmlns:a16="http://schemas.microsoft.com/office/drawing/2014/main" id="{C926F03B-30EF-8CD3-49A9-47268E52D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534" y="3355865"/>
            <a:ext cx="5292725" cy="100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10">
            <a:extLst>
              <a:ext uri="{FF2B5EF4-FFF2-40B4-BE49-F238E27FC236}">
                <a16:creationId xmlns:a16="http://schemas.microsoft.com/office/drawing/2014/main" id="{48228CCD-5020-78E5-4406-89818D849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77" y="4536881"/>
            <a:ext cx="109097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highlight>
                  <a:srgbClr val="C0C0C0"/>
                </a:highlight>
                <a:latin typeface="Arial" panose="020B0604020202020204" pitchFamily="34" charset="0"/>
              </a:rPr>
              <a:t>Q3/</a:t>
            </a:r>
            <a:r>
              <a:rPr lang="en-US" altLang="en-US" sz="2400" dirty="0">
                <a:latin typeface="Arial" panose="020B0604020202020204" pitchFamily="34" charset="0"/>
              </a:rPr>
              <a:t> How many lines must be ruled on a transmission grating so that it is just capable of resolving the sodium doublet (</a:t>
            </a:r>
            <a:r>
              <a:rPr lang="en-US" altLang="en-US" sz="2400" b="1" dirty="0">
                <a:latin typeface="Arial" panose="020B0604020202020204" pitchFamily="34" charset="0"/>
              </a:rPr>
              <a:t>589.592 nm </a:t>
            </a:r>
            <a:r>
              <a:rPr lang="en-US" altLang="en-US" sz="2400" dirty="0">
                <a:latin typeface="Arial" panose="020B0604020202020204" pitchFamily="34" charset="0"/>
              </a:rPr>
              <a:t>and </a:t>
            </a:r>
            <a:r>
              <a:rPr lang="en-US" altLang="en-US" sz="2400" b="1" dirty="0">
                <a:latin typeface="Arial" panose="020B0604020202020204" pitchFamily="34" charset="0"/>
              </a:rPr>
              <a:t>588.995 nm</a:t>
            </a:r>
            <a:r>
              <a:rPr lang="en-US" altLang="en-US" sz="2400" dirty="0">
                <a:latin typeface="Arial" panose="020B0604020202020204" pitchFamily="34" charset="0"/>
              </a:rPr>
              <a:t>) in the </a:t>
            </a:r>
            <a:r>
              <a:rPr lang="en-US" altLang="en-US" sz="2400" b="1" dirty="0">
                <a:latin typeface="Arial" panose="020B0604020202020204" pitchFamily="34" charset="0"/>
              </a:rPr>
              <a:t>first-</a:t>
            </a:r>
            <a:r>
              <a:rPr lang="en-US" altLang="en-US" sz="2400" dirty="0">
                <a:latin typeface="Arial" panose="020B0604020202020204" pitchFamily="34" charset="0"/>
              </a:rPr>
              <a:t> and </a:t>
            </a:r>
            <a:r>
              <a:rPr lang="en-US" altLang="en-US" sz="2400" b="1" dirty="0">
                <a:latin typeface="Arial" panose="020B0604020202020204" pitchFamily="34" charset="0"/>
              </a:rPr>
              <a:t>second</a:t>
            </a:r>
            <a:r>
              <a:rPr lang="en-US" altLang="en-US" sz="2400" dirty="0">
                <a:latin typeface="Arial" panose="020B0604020202020204" pitchFamily="34" charset="0"/>
              </a:rPr>
              <a:t>-order spectra</a:t>
            </a:r>
          </a:p>
        </p:txBody>
      </p:sp>
      <p:pic>
        <p:nvPicPr>
          <p:cNvPr id="36869" name="Picture 7">
            <a:extLst>
              <a:ext uri="{FF2B5EF4-FFF2-40B4-BE49-F238E27FC236}">
                <a16:creationId xmlns:a16="http://schemas.microsoft.com/office/drawing/2014/main" id="{DFCA15C8-0C76-5F4C-086D-A3D3C5220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534" y="5908674"/>
            <a:ext cx="291623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73F276C-DFBC-FE28-13B9-0AC55A2699A3}"/>
              </a:ext>
            </a:extLst>
          </p:cNvPr>
          <p:cNvSpPr txBox="1">
            <a:spLocks noChangeArrowheads="1"/>
          </p:cNvSpPr>
          <p:nvPr/>
        </p:nvSpPr>
        <p:spPr>
          <a:xfrm>
            <a:off x="710517" y="1493262"/>
            <a:ext cx="4977551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These results cannot be explained by geometric optics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i="1" dirty="0">
                <a:ea typeface="ＭＳ Ｐゴシック" panose="020B0600070205080204" pitchFamily="34" charset="-128"/>
              </a:rPr>
              <a:t>Geometric optics</a:t>
            </a:r>
            <a:r>
              <a:rPr lang="en-US" altLang="en-US" dirty="0">
                <a:ea typeface="ＭＳ Ｐゴシック" panose="020B0600070205080204" pitchFamily="34" charset="-128"/>
              </a:rPr>
              <a:t> would say that light rays traveling in straight lines should cast a </a:t>
            </a:r>
            <a:r>
              <a:rPr lang="en-US" altLang="en-US" i="1" dirty="0">
                <a:ea typeface="ＭＳ Ｐゴシック" panose="020B0600070205080204" pitchFamily="34" charset="-128"/>
              </a:rPr>
              <a:t>sharp image</a:t>
            </a:r>
            <a:r>
              <a:rPr lang="en-US" altLang="en-US" dirty="0">
                <a:ea typeface="ＭＳ Ｐゴシック" panose="020B0600070205080204" pitchFamily="34" charset="-128"/>
              </a:rPr>
              <a:t> 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on the screen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FC96478B-7F49-D626-A368-EA15B935B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3933" y="1529255"/>
            <a:ext cx="39433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diffraction pattern of a penny </a:t>
            </a:r>
            <a:b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b="1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placed midway between </a:t>
            </a:r>
            <a:b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b="1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screen and the source</a:t>
            </a:r>
            <a:endParaRPr lang="en-US" altLang="en-US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2415">
            <a:extLst>
              <a:ext uri="{FF2B5EF4-FFF2-40B4-BE49-F238E27FC236}">
                <a16:creationId xmlns:a16="http://schemas.microsoft.com/office/drawing/2014/main" id="{F76CE373-E0F6-340E-E81B-A4D5811BF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626" y="2572407"/>
            <a:ext cx="274796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726CD289-0B33-0258-9290-2CE3C0F50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867400"/>
            <a:ext cx="4297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noProof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 the bright spot at the center</a:t>
            </a:r>
            <a:r>
              <a:rPr lang="en-US" alt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6" name="Line 11">
            <a:extLst>
              <a:ext uri="{FF2B5EF4-FFF2-40B4-BE49-F238E27FC236}">
                <a16:creationId xmlns:a16="http://schemas.microsoft.com/office/drawing/2014/main" id="{61CC420B-6624-1408-A190-E635569246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80207" y="3986048"/>
            <a:ext cx="1295400" cy="1828800"/>
          </a:xfrm>
          <a:prstGeom prst="line">
            <a:avLst/>
          </a:prstGeom>
          <a:noFill/>
          <a:ln w="19050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188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ABE1161-1DB4-9D0F-D3ED-2A5B093CA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203" y="741090"/>
            <a:ext cx="7819696" cy="589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F7C354-3ED9-12A4-5F04-DD9FE6F30F65}"/>
              </a:ext>
            </a:extLst>
          </p:cNvPr>
          <p:cNvSpPr txBox="1"/>
          <p:nvPr/>
        </p:nvSpPr>
        <p:spPr>
          <a:xfrm>
            <a:off x="794188" y="217869"/>
            <a:ext cx="3316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B0F0"/>
                </a:solidFill>
              </a:rPr>
              <a:t>Types of Diffraction:</a:t>
            </a:r>
            <a:endParaRPr lang="en-GB" sz="2800" b="1" u="sng" dirty="0">
              <a:solidFill>
                <a:srgbClr val="00B0F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784742-AD3B-EF2A-8AA7-E48686A7B987}"/>
              </a:ext>
            </a:extLst>
          </p:cNvPr>
          <p:cNvSpPr txBox="1"/>
          <p:nvPr/>
        </p:nvSpPr>
        <p:spPr>
          <a:xfrm>
            <a:off x="467710" y="1200174"/>
            <a:ext cx="3316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1- Fresnel diffraction</a:t>
            </a:r>
          </a:p>
          <a:p>
            <a:r>
              <a:rPr lang="en-US" sz="2400" dirty="0"/>
              <a:t>2- Fraunhofer diffraction</a:t>
            </a:r>
            <a:endParaRPr lang="en-GB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6A44F-C772-CAE4-A881-145906ACCC56}"/>
              </a:ext>
            </a:extLst>
          </p:cNvPr>
          <p:cNvSpPr/>
          <p:nvPr/>
        </p:nvSpPr>
        <p:spPr>
          <a:xfrm>
            <a:off x="4225159" y="945930"/>
            <a:ext cx="1150882" cy="2542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383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416">
            <a:extLst>
              <a:ext uri="{FF2B5EF4-FFF2-40B4-BE49-F238E27FC236}">
                <a16:creationId xmlns:a16="http://schemas.microsoft.com/office/drawing/2014/main" id="{88584850-D043-09A7-75ED-98BAE5330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-2708" b="-2708"/>
          <a:stretch>
            <a:fillRect/>
          </a:stretch>
        </p:blipFill>
        <p:spPr>
          <a:xfrm>
            <a:off x="6227379" y="1166018"/>
            <a:ext cx="5207876" cy="452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E9B0C51-BA66-9E5D-B0AD-6EE30F67F04E}"/>
              </a:ext>
            </a:extLst>
          </p:cNvPr>
          <p:cNvSpPr txBox="1">
            <a:spLocks noChangeArrowheads="1"/>
          </p:cNvSpPr>
          <p:nvPr/>
        </p:nvSpPr>
        <p:spPr>
          <a:xfrm>
            <a:off x="407277" y="1334814"/>
            <a:ext cx="5207875" cy="5105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i="1" dirty="0">
                <a:solidFill>
                  <a:srgbClr val="00B0F0"/>
                </a:solidFill>
                <a:ea typeface="ＭＳ Ｐゴシック" panose="020B0600070205080204" pitchFamily="34" charset="-128"/>
              </a:rPr>
              <a:t>Fraunhofer Diffraction</a:t>
            </a:r>
            <a:r>
              <a:rPr lang="en-US" altLang="en-US" sz="2400" dirty="0">
                <a:solidFill>
                  <a:srgbClr val="00B0F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occurs when the rays leave the diffracting object in parallel directions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Screen very far from the slit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Converging lens (shown)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 bright fringe is seen along the axis (θ = 0) with alternating bright and dark fringes on each side</a:t>
            </a:r>
          </a:p>
        </p:txBody>
      </p:sp>
    </p:spTree>
    <p:extLst>
      <p:ext uri="{BB962C8B-B14F-4D97-AF65-F5344CB8AC3E}">
        <p14:creationId xmlns:p14="http://schemas.microsoft.com/office/powerpoint/2010/main" val="33764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417">
            <a:extLst>
              <a:ext uri="{FF2B5EF4-FFF2-40B4-BE49-F238E27FC236}">
                <a16:creationId xmlns:a16="http://schemas.microsoft.com/office/drawing/2014/main" id="{86A18E9D-0EB5-6D07-6B12-6ACE4E7D4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-33971" r="-33971"/>
          <a:stretch>
            <a:fillRect/>
          </a:stretch>
        </p:blipFill>
        <p:spPr>
          <a:xfrm>
            <a:off x="6096000" y="898634"/>
            <a:ext cx="5175497" cy="47933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7A548327-B927-B9B8-DEFB-2160E000E820}"/>
              </a:ext>
            </a:extLst>
          </p:cNvPr>
          <p:cNvSpPr txBox="1">
            <a:spLocks noChangeArrowheads="1"/>
          </p:cNvSpPr>
          <p:nvPr/>
        </p:nvSpPr>
        <p:spPr>
          <a:xfrm>
            <a:off x="920503" y="1032642"/>
            <a:ext cx="5175497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ea typeface="ＭＳ Ｐゴシック" panose="020B0600070205080204" pitchFamily="34" charset="-128"/>
              </a:rPr>
              <a:t>According to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Huygen</a:t>
            </a:r>
            <a:r>
              <a:rPr lang="ja-JP" altLang="en-US" sz="2400" dirty="0">
                <a:ea typeface="ＭＳ Ｐゴシック" panose="020B0600070205080204" pitchFamily="34" charset="-128"/>
              </a:rPr>
              <a:t>’</a:t>
            </a:r>
            <a:r>
              <a:rPr lang="en-US" altLang="ja-JP" sz="2400" dirty="0">
                <a:ea typeface="ＭＳ Ｐゴシック" panose="020B0600070205080204" pitchFamily="34" charset="-128"/>
              </a:rPr>
              <a:t>s principle, each portion </a:t>
            </a:r>
            <a:br>
              <a:rPr lang="en-US" altLang="ja-JP" sz="2400" dirty="0">
                <a:ea typeface="ＭＳ Ｐゴシック" panose="020B0600070205080204" pitchFamily="34" charset="-128"/>
              </a:rPr>
            </a:br>
            <a:r>
              <a:rPr lang="en-US" altLang="ja-JP" sz="2400" dirty="0">
                <a:ea typeface="ＭＳ Ｐゴシック" panose="020B0600070205080204" pitchFamily="34" charset="-128"/>
              </a:rPr>
              <a:t>of the slit acts as a source </a:t>
            </a:r>
            <a:br>
              <a:rPr lang="en-US" altLang="ja-JP" sz="2400" dirty="0">
                <a:ea typeface="ＭＳ Ｐゴシック" panose="020B0600070205080204" pitchFamily="34" charset="-128"/>
              </a:rPr>
            </a:br>
            <a:r>
              <a:rPr lang="en-US" altLang="ja-JP" sz="2400" dirty="0">
                <a:ea typeface="ＭＳ Ｐゴシック" panose="020B0600070205080204" pitchFamily="34" charset="-128"/>
              </a:rPr>
              <a:t>of an individual wave</a:t>
            </a:r>
            <a:br>
              <a:rPr lang="en-US" altLang="ja-JP" sz="2400" dirty="0">
                <a:ea typeface="ＭＳ Ｐゴシック" panose="020B0600070205080204" pitchFamily="34" charset="-128"/>
              </a:rPr>
            </a:br>
            <a:endParaRPr lang="en-US" altLang="ja-JP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The light from one portion of the slit interferes with light from other portions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The resultant intensity 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on the screen depends 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on the direction θ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08D423-367B-CE2E-C189-8C0549F88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7076" y="3998968"/>
            <a:ext cx="18375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path difference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05990E-F907-6AE2-F366-954349D57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4428" y="4004581"/>
            <a:ext cx="7445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Arial" panose="020B0604020202020204" pitchFamily="34" charset="0"/>
              </a:rPr>
              <a:t>= </a:t>
            </a:r>
            <a:r>
              <a:rPr lang="el-GR" altLang="en-US" sz="2600" dirty="0">
                <a:latin typeface="Arial" panose="020B0604020202020204" pitchFamily="34" charset="0"/>
              </a:rPr>
              <a:t>δ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930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F1C2477-EB3F-61C5-17BF-94B5D73FD6C6}"/>
              </a:ext>
            </a:extLst>
          </p:cNvPr>
          <p:cNvSpPr txBox="1">
            <a:spLocks noChangeArrowheads="1"/>
          </p:cNvSpPr>
          <p:nvPr/>
        </p:nvSpPr>
        <p:spPr>
          <a:xfrm>
            <a:off x="331075" y="212834"/>
            <a:ext cx="11130456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All the waves that originate at the slit are in phase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Wave 1 travels farther than wave 3 by an amount equal to the path difference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where </a:t>
            </a:r>
            <a:r>
              <a:rPr lang="en-US" altLang="en-US" i="1" dirty="0">
                <a:ea typeface="ＭＳ Ｐゴシック" panose="020B0600070205080204" pitchFamily="34" charset="-128"/>
              </a:rPr>
              <a:t>a</a:t>
            </a:r>
            <a:r>
              <a:rPr lang="en-US" altLang="en-US" dirty="0">
                <a:ea typeface="ＭＳ Ｐゴシック" panose="020B0600070205080204" pitchFamily="34" charset="-128"/>
              </a:rPr>
              <a:t> is the width of the slit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If this path difference is exactly half of a wavelength, the two waves cancel each other and destructive interference results:   </a:t>
            </a:r>
          </a:p>
        </p:txBody>
      </p:sp>
      <p:sp>
        <p:nvSpPr>
          <p:cNvPr id="3" name="Rectangle 1027">
            <a:extLst>
              <a:ext uri="{FF2B5EF4-FFF2-40B4-BE49-F238E27FC236}">
                <a16:creationId xmlns:a16="http://schemas.microsoft.com/office/drawing/2014/main" id="{9FC69F7F-CA79-1826-D6F9-82EDFF942FDD}"/>
              </a:ext>
            </a:extLst>
          </p:cNvPr>
          <p:cNvSpPr txBox="1">
            <a:spLocks noChangeArrowheads="1"/>
          </p:cNvSpPr>
          <p:nvPr/>
        </p:nvSpPr>
        <p:spPr>
          <a:xfrm>
            <a:off x="1056289" y="3798861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In general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i="1" u="sng" dirty="0">
                <a:ea typeface="ＭＳ Ｐゴシック" panose="020B0600070205080204" pitchFamily="34" charset="-128"/>
              </a:rPr>
              <a:t>destructive interference</a:t>
            </a:r>
            <a:r>
              <a:rPr lang="en-US" altLang="en-US" u="sng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occurs for a single slit of width </a:t>
            </a:r>
            <a:r>
              <a:rPr lang="en-US" altLang="en-US" i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when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    sin </a:t>
            </a:r>
            <a:r>
              <a:rPr lang="en-US" altLang="en-US" dirty="0" err="1">
                <a:ea typeface="ＭＳ Ｐゴシック" panose="020B0600070205080204" pitchFamily="34" charset="-128"/>
              </a:rPr>
              <a:t>θ</a:t>
            </a:r>
            <a:r>
              <a:rPr lang="en-US" altLang="en-US" baseline="-25000" dirty="0" err="1">
                <a:ea typeface="ＭＳ Ｐゴシック" panose="020B0600070205080204" pitchFamily="34" charset="-128"/>
              </a:rPr>
              <a:t>dark</a:t>
            </a:r>
            <a:r>
              <a:rPr lang="en-US" altLang="en-US" dirty="0">
                <a:ea typeface="ＭＳ Ｐゴシック" panose="020B0600070205080204" pitchFamily="34" charset="-128"/>
              </a:rPr>
              <a:t> = </a:t>
            </a:r>
            <a:r>
              <a:rPr lang="en-US" altLang="en-US" dirty="0" err="1">
                <a:ea typeface="ＭＳ Ｐゴシック" panose="020B0600070205080204" pitchFamily="34" charset="-128"/>
              </a:rPr>
              <a:t>mλ</a:t>
            </a:r>
            <a:r>
              <a:rPr lang="en-US" altLang="en-US" dirty="0">
                <a:ea typeface="ＭＳ Ｐゴシック" panose="020B0600070205080204" pitchFamily="34" charset="-128"/>
              </a:rPr>
              <a:t> / a      m = 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</a:t>
            </a:r>
            <a:r>
              <a:rPr lang="en-US" altLang="en-US" dirty="0">
                <a:ea typeface="ＭＳ Ｐゴシック" panose="020B0600070205080204" pitchFamily="34" charset="-128"/>
                <a:sym typeface="UniversalMath1 BT" pitchFamily="18" charset="2"/>
              </a:rPr>
              <a:t>1, 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</a:t>
            </a:r>
            <a:r>
              <a:rPr lang="en-US" altLang="en-US" dirty="0">
                <a:ea typeface="ＭＳ Ｐゴシック" panose="020B0600070205080204" pitchFamily="34" charset="-128"/>
                <a:sym typeface="UniversalMath1 BT" pitchFamily="18" charset="2"/>
              </a:rPr>
              <a:t>2, 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</a:t>
            </a:r>
            <a:r>
              <a:rPr lang="en-US" altLang="en-US" dirty="0">
                <a:ea typeface="ＭＳ Ｐゴシック" panose="020B0600070205080204" pitchFamily="34" charset="-128"/>
                <a:sym typeface="UniversalMath1 BT" pitchFamily="18" charset="2"/>
              </a:rPr>
              <a:t>3, …</a:t>
            </a:r>
            <a:br>
              <a:rPr lang="en-US" altLang="en-US" dirty="0">
                <a:ea typeface="ＭＳ Ｐゴシック" panose="020B0600070205080204" pitchFamily="34" charset="-128"/>
                <a:sym typeface="UniversalMath1 BT" pitchFamily="18" charset="2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Does no</a:t>
            </a:r>
            <a:r>
              <a:rPr lang="en-US" altLang="ja-JP" dirty="0">
                <a:ea typeface="ＭＳ Ｐゴシック" panose="020B0600070205080204" pitchFamily="34" charset="-128"/>
              </a:rPr>
              <a:t>t give any information about </a:t>
            </a:r>
            <a:br>
              <a:rPr lang="en-US" altLang="ja-JP" dirty="0">
                <a:ea typeface="ＭＳ Ｐゴシック" panose="020B0600070205080204" pitchFamily="34" charset="-128"/>
              </a:rPr>
            </a:br>
            <a:r>
              <a:rPr lang="en-US" altLang="ja-JP" dirty="0">
                <a:ea typeface="ＭＳ Ｐゴシック" panose="020B0600070205080204" pitchFamily="34" charset="-128"/>
              </a:rPr>
              <a:t>the variations in intensity along the screen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1114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418">
            <a:extLst>
              <a:ext uri="{FF2B5EF4-FFF2-40B4-BE49-F238E27FC236}">
                <a16:creationId xmlns:a16="http://schemas.microsoft.com/office/drawing/2014/main" id="{EE09EC60-9224-7625-F142-407DC74B9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-36650" b="-36650"/>
          <a:stretch>
            <a:fillRect/>
          </a:stretch>
        </p:blipFill>
        <p:spPr>
          <a:xfrm>
            <a:off x="5880538" y="764628"/>
            <a:ext cx="5339255" cy="5029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A464572-E451-5C94-1099-F417614DAE3F}"/>
              </a:ext>
            </a:extLst>
          </p:cNvPr>
          <p:cNvSpPr txBox="1">
            <a:spLocks noChangeArrowheads="1"/>
          </p:cNvSpPr>
          <p:nvPr/>
        </p:nvSpPr>
        <p:spPr>
          <a:xfrm>
            <a:off x="972207" y="1457680"/>
            <a:ext cx="4038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ea typeface="ＭＳ Ｐゴシック" panose="020B0600070205080204" pitchFamily="34" charset="-128"/>
              </a:rPr>
              <a:t>The general features of the intensity distribution are shown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 broad central bright fringe is flanked by much weaker bright fringes alternating with dark fringes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The points of constructive interference lie approximately halfway between the dark fringes</a:t>
            </a:r>
          </a:p>
        </p:txBody>
      </p:sp>
    </p:spTree>
    <p:extLst>
      <p:ext uri="{BB962C8B-B14F-4D97-AF65-F5344CB8AC3E}">
        <p14:creationId xmlns:p14="http://schemas.microsoft.com/office/powerpoint/2010/main" val="2398307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7C6D526-38BD-652A-9C69-6C9538933252}"/>
              </a:ext>
            </a:extLst>
          </p:cNvPr>
          <p:cNvSpPr txBox="1">
            <a:spLocks noChangeArrowheads="1"/>
          </p:cNvSpPr>
          <p:nvPr/>
        </p:nvSpPr>
        <p:spPr>
          <a:xfrm>
            <a:off x="220717" y="2771040"/>
            <a:ext cx="6968358" cy="3808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The diffracting grating consists of many equally spaced parallel slits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 typical grating contains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several thousand lines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per centimeter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 intensity of the pattern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is the result of the </a:t>
            </a:r>
            <a:r>
              <a:rPr lang="en-US" altLang="en-US" i="1" dirty="0">
                <a:ea typeface="ＭＳ Ｐゴシック" panose="020B0600070205080204" pitchFamily="34" charset="-128"/>
              </a:rPr>
              <a:t>combined </a:t>
            </a:r>
            <a:br>
              <a:rPr lang="en-US" altLang="en-US" i="1" dirty="0">
                <a:ea typeface="ＭＳ Ｐゴシック" panose="020B0600070205080204" pitchFamily="34" charset="-128"/>
              </a:rPr>
            </a:br>
            <a:r>
              <a:rPr lang="en-US" altLang="en-US" i="1" dirty="0">
                <a:ea typeface="ＭＳ Ｐゴシック" panose="020B0600070205080204" pitchFamily="34" charset="-128"/>
              </a:rPr>
              <a:t>effects</a:t>
            </a:r>
            <a:r>
              <a:rPr lang="en-US" altLang="en-US" dirty="0">
                <a:ea typeface="ＭＳ Ｐゴシック" panose="020B0600070205080204" pitchFamily="34" charset="-128"/>
              </a:rPr>
              <a:t> of interference and diffraction</a:t>
            </a:r>
          </a:p>
        </p:txBody>
      </p:sp>
      <p:pic>
        <p:nvPicPr>
          <p:cNvPr id="3" name="Picture 5" descr="http://i204.photobucket.com/albums/bb270/lostpassword_2007/009-03.jpg">
            <a:extLst>
              <a:ext uri="{FF2B5EF4-FFF2-40B4-BE49-F238E27FC236}">
                <a16:creationId xmlns:a16="http://schemas.microsoft.com/office/drawing/2014/main" id="{8A938B03-EED8-DC23-B946-8D63E5151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25" y="3004212"/>
            <a:ext cx="3804745" cy="334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D6BB38-7764-B78B-9DC2-EDC2359B8FBC}"/>
              </a:ext>
            </a:extLst>
          </p:cNvPr>
          <p:cNvSpPr txBox="1"/>
          <p:nvPr/>
        </p:nvSpPr>
        <p:spPr>
          <a:xfrm>
            <a:off x="331075" y="603555"/>
            <a:ext cx="115245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diffraction grating 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periodic multiple-slits device that is designed to take advantage of the sensitivity of its diffraction pattern to the wavelength of the incident light.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invented by Fraunhofer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Slits are called lines or rulings , Grating spacing is the distance between Rulings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77DE7E-0536-76F1-A853-86A588BEACFF}"/>
              </a:ext>
            </a:extLst>
          </p:cNvPr>
          <p:cNvSpPr txBox="1"/>
          <p:nvPr/>
        </p:nvSpPr>
        <p:spPr>
          <a:xfrm>
            <a:off x="488730" y="110359"/>
            <a:ext cx="297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Diffraction grating</a:t>
            </a:r>
            <a:endParaRPr lang="en-GB" sz="2400" u="sng" dirty="0"/>
          </a:p>
        </p:txBody>
      </p:sp>
    </p:spTree>
    <p:extLst>
      <p:ext uri="{BB962C8B-B14F-4D97-AF65-F5344CB8AC3E}">
        <p14:creationId xmlns:p14="http://schemas.microsoft.com/office/powerpoint/2010/main" val="1185364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419">
            <a:extLst>
              <a:ext uri="{FF2B5EF4-FFF2-40B4-BE49-F238E27FC236}">
                <a16:creationId xmlns:a16="http://schemas.microsoft.com/office/drawing/2014/main" id="{B5AEFEED-667A-767B-9E9A-7ED4ED1C202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/>
          <a:srcRect t="-3792" b="-3792"/>
          <a:stretch>
            <a:fillRect/>
          </a:stretch>
        </p:blipFill>
        <p:spPr>
          <a:xfrm>
            <a:off x="6096000" y="685800"/>
            <a:ext cx="5507421" cy="50061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B87A31D3-C0EE-4C08-00E4-AE8CA0202586}"/>
              </a:ext>
            </a:extLst>
          </p:cNvPr>
          <p:cNvSpPr txBox="1">
            <a:spLocks noChangeArrowheads="1"/>
          </p:cNvSpPr>
          <p:nvPr/>
        </p:nvSpPr>
        <p:spPr>
          <a:xfrm>
            <a:off x="588579" y="243107"/>
            <a:ext cx="4495800" cy="4525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ea typeface="ＭＳ Ｐゴシック" panose="020B0600070205080204" pitchFamily="34" charset="-128"/>
              </a:rPr>
              <a:t>The condition for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maxima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        </a:t>
            </a:r>
            <a:r>
              <a:rPr lang="en-US" altLang="en-US" dirty="0">
                <a:ea typeface="ＭＳ Ｐゴシック" panose="020B0600070205080204" pitchFamily="34" charset="-128"/>
              </a:rPr>
              <a:t>d sin </a:t>
            </a:r>
            <a:r>
              <a:rPr lang="en-US" altLang="en-US" dirty="0" err="1">
                <a:ea typeface="ＭＳ Ｐゴシック" panose="020B0600070205080204" pitchFamily="34" charset="-128"/>
              </a:rPr>
              <a:t>θ</a:t>
            </a:r>
            <a:r>
              <a:rPr lang="en-US" altLang="en-US" baseline="-25000" dirty="0" err="1">
                <a:ea typeface="ＭＳ Ｐゴシック" panose="020B0600070205080204" pitchFamily="34" charset="-128"/>
              </a:rPr>
              <a:t>bright</a:t>
            </a:r>
            <a:r>
              <a:rPr lang="en-US" altLang="en-US" dirty="0">
                <a:ea typeface="ＭＳ Ｐゴシック" panose="020B0600070205080204" pitchFamily="34" charset="-128"/>
              </a:rPr>
              <a:t> = m λ</a:t>
            </a:r>
          </a:p>
          <a:p>
            <a:pPr lvl="2">
              <a:buFont typeface="Arial" panose="020B0604020202020204" pitchFamily="34" charset="0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  m = 0, ±1, ±2, …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The integer m is the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order number</a:t>
            </a:r>
            <a:r>
              <a:rPr lang="en-US" altLang="en-US" sz="2400" dirty="0">
                <a:ea typeface="ＭＳ Ｐゴシック" panose="020B0600070205080204" pitchFamily="34" charset="-128"/>
              </a:rPr>
              <a:t> of the diffraction pattern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If the incident radiation contains several wavelengths, each wavelength deviates through a specific angle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D158DE-FD01-F128-6E6C-FBDF4A6BE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2" y="5715000"/>
            <a:ext cx="314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</a:rPr>
              <a:t>d</a:t>
            </a:r>
            <a:r>
              <a:rPr lang="en-US" altLang="en-US" sz="2400" dirty="0">
                <a:latin typeface="Times New Roman" panose="02020603050405020304" pitchFamily="18" charset="0"/>
              </a:rPr>
              <a:t>, distance between slits</a:t>
            </a:r>
          </a:p>
        </p:txBody>
      </p:sp>
    </p:spTree>
    <p:extLst>
      <p:ext uri="{BB962C8B-B14F-4D97-AF65-F5344CB8AC3E}">
        <p14:creationId xmlns:p14="http://schemas.microsoft.com/office/powerpoint/2010/main" val="3073599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1257</Words>
  <Application>Microsoft Office PowerPoint</Application>
  <PresentationFormat>Widescreen</PresentationFormat>
  <Paragraphs>115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kurda</dc:creator>
  <cp:lastModifiedBy>ahmed kurda</cp:lastModifiedBy>
  <cp:revision>10</cp:revision>
  <dcterms:created xsi:type="dcterms:W3CDTF">2022-05-11T16:48:57Z</dcterms:created>
  <dcterms:modified xsi:type="dcterms:W3CDTF">2024-02-21T20:51:38Z</dcterms:modified>
</cp:coreProperties>
</file>