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62" r:id="rId2"/>
    <p:sldId id="266" r:id="rId3"/>
    <p:sldId id="257" r:id="rId4"/>
    <p:sldId id="267" r:id="rId5"/>
    <p:sldId id="269" r:id="rId6"/>
    <p:sldId id="265" r:id="rId7"/>
    <p:sldId id="263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16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14.11.22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14.11.22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14.11.22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14.11.22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14.11.22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14.11.22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14.11.22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BFECD78-3C8E-49F2-8FAB-59489D168ABB}" type="datetimeFigureOut">
              <a:rPr lang="en-US" smtClean="0"/>
              <a:t>14.11.22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81715" y="2108686"/>
            <a:ext cx="5017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﻿</a:t>
            </a:r>
            <a:r>
              <a:rPr lang="en-US" sz="2800" dirty="0" smtClean="0">
                <a:solidFill>
                  <a:srgbClr val="000000"/>
                </a:solidFill>
              </a:rPr>
              <a:t>Free Space Laser Communication 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5038" y="5114839"/>
            <a:ext cx="2415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DR. Ahmed Mammon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6714" y="242456"/>
            <a:ext cx="2736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Salahadin</a:t>
            </a:r>
            <a:r>
              <a:rPr lang="en-US" dirty="0" smtClean="0"/>
              <a:t> University </a:t>
            </a:r>
          </a:p>
          <a:p>
            <a:r>
              <a:rPr lang="en-US" dirty="0" smtClean="0"/>
              <a:t>Electrical &amp; Electronic Dep.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2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t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958" y="325"/>
            <a:ext cx="5032801" cy="39181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823245"/>
            <a:ext cx="42802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Laser </a:t>
            </a:r>
            <a:r>
              <a:rPr lang="en-US" dirty="0"/>
              <a:t>communication (LC) can pack data </a:t>
            </a:r>
            <a:r>
              <a:rPr lang="en-US" dirty="0" smtClean="0"/>
              <a:t>onto: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</a:t>
            </a:r>
            <a:r>
              <a:rPr lang="en-US" dirty="0" smtClean="0"/>
              <a:t>ighter </a:t>
            </a:r>
            <a:r>
              <a:rPr lang="en-US" dirty="0"/>
              <a:t>waves, </a:t>
            </a:r>
            <a:r>
              <a:rPr lang="en-US" dirty="0" smtClean="0"/>
              <a:t>higher bandwidth</a:t>
            </a:r>
            <a:r>
              <a:rPr lang="en-US" dirty="0"/>
              <a:t>, allowing more data to be transmitted </a:t>
            </a:r>
            <a:r>
              <a:rPr lang="en-US" dirty="0" smtClean="0"/>
              <a:t>over </a:t>
            </a:r>
            <a:r>
              <a:rPr lang="en-US" dirty="0"/>
              <a:t>a </a:t>
            </a:r>
            <a:r>
              <a:rPr lang="en-US" dirty="0" smtClean="0"/>
              <a:t>single  </a:t>
            </a:r>
            <a:r>
              <a:rPr lang="en-US" dirty="0"/>
              <a:t>link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/>
              <a:t>While </a:t>
            </a:r>
            <a:r>
              <a:rPr lang="en-US" dirty="0" smtClean="0"/>
              <a:t>the </a:t>
            </a:r>
            <a:r>
              <a:rPr lang="en-US" dirty="0"/>
              <a:t>achieved data rates depend on the signal-encoding </a:t>
            </a:r>
            <a:r>
              <a:rPr lang="en-US" dirty="0" smtClean="0"/>
              <a:t>scheme.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general, they could be 100 to 1000 times higher than rates in RF communication.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312" y="132976"/>
            <a:ext cx="3903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Why Use Laser Communications in </a:t>
            </a:r>
            <a:endParaRPr lang="en-US" b="1" dirty="0" smtClean="0"/>
          </a:p>
          <a:p>
            <a:r>
              <a:rPr lang="en-US" b="1" dirty="0" smtClean="0"/>
              <a:t>Space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312" y="4209453"/>
            <a:ext cx="9061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challenge for laser satellite communications is ensuring </a:t>
            </a:r>
            <a:r>
              <a:rPr lang="en-US" dirty="0" smtClean="0"/>
              <a:t>the </a:t>
            </a:r>
            <a:r>
              <a:rPr lang="en-US" dirty="0"/>
              <a:t>optimum operation of equipment in harsh </a:t>
            </a:r>
            <a:r>
              <a:rPr lang="en-US" dirty="0" smtClean="0"/>
              <a:t>environments.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Effects </a:t>
            </a:r>
            <a:r>
              <a:rPr lang="en-US" dirty="0"/>
              <a:t>from </a:t>
            </a:r>
            <a:r>
              <a:rPr lang="en-US" dirty="0" smtClean="0"/>
              <a:t>radiation,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Shock</a:t>
            </a:r>
            <a:r>
              <a:rPr lang="en-US" dirty="0"/>
              <a:t>, 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V</a:t>
            </a:r>
            <a:r>
              <a:rPr lang="en-US" dirty="0" smtClean="0"/>
              <a:t>ibration</a:t>
            </a:r>
            <a:r>
              <a:rPr lang="en-US" dirty="0"/>
              <a:t>, </a:t>
            </a:r>
            <a:r>
              <a:rPr lang="en-US" dirty="0" smtClean="0"/>
              <a:t>                                 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And temperature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955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61490" cy="788978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0" y="11758"/>
            <a:ext cx="75587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 order to effectively transmit over such long distances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/>
                </a:solidFill>
              </a:rPr>
              <a:t>the source </a:t>
            </a:r>
            <a:r>
              <a:rPr lang="en-US" dirty="0" smtClean="0">
                <a:solidFill>
                  <a:schemeClr val="bg1"/>
                </a:solidFill>
              </a:rPr>
              <a:t>laser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requires high optical power to overcome </a:t>
            </a:r>
            <a:r>
              <a:rPr lang="en-US" dirty="0" smtClean="0">
                <a:solidFill>
                  <a:schemeClr val="bg1"/>
                </a:solidFill>
              </a:rPr>
              <a:t>scattering </a:t>
            </a:r>
            <a:r>
              <a:rPr lang="en-US" dirty="0">
                <a:solidFill>
                  <a:schemeClr val="bg1"/>
                </a:solidFill>
              </a:rPr>
              <a:t>and enable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communication </a:t>
            </a:r>
            <a:r>
              <a:rPr lang="en-US" dirty="0">
                <a:solidFill>
                  <a:schemeClr val="bg1"/>
                </a:solidFill>
              </a:rPr>
              <a:t>between a transmitter and receiver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In space, these payloads must have low power consumption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be small and lightweight with a high capacity of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information transfer.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37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435646"/>
            <a:ext cx="90172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r>
              <a:rPr lang="en-US" dirty="0"/>
              <a:t>While two-way laser communication between vehicles in space is already </a:t>
            </a:r>
            <a:r>
              <a:rPr lang="en-US" dirty="0" smtClean="0"/>
              <a:t>a </a:t>
            </a:r>
            <a:r>
              <a:rPr lang="en-US" dirty="0"/>
              <a:t>well-</a:t>
            </a:r>
            <a:r>
              <a:rPr lang="en-US" dirty="0" smtClean="0"/>
              <a:t>tested</a:t>
            </a:r>
          </a:p>
          <a:p>
            <a:r>
              <a:rPr lang="en-US" dirty="0" smtClean="0"/>
              <a:t>solution over millions of </a:t>
            </a:r>
            <a:r>
              <a:rPr lang="en-US" dirty="0" err="1" smtClean="0"/>
              <a:t>kilometres</a:t>
            </a:r>
            <a:r>
              <a:rPr lang="en-US" dirty="0" smtClean="0"/>
              <a:t>, LC high-throughput links through Earth’s </a:t>
            </a:r>
          </a:p>
          <a:p>
            <a:r>
              <a:rPr lang="en-US" dirty="0" smtClean="0"/>
              <a:t>atmosphere </a:t>
            </a:r>
            <a:r>
              <a:rPr lang="en-US" dirty="0"/>
              <a:t>can quickly become problematic at distances of even a few </a:t>
            </a:r>
            <a:r>
              <a:rPr lang="en-US" dirty="0" err="1"/>
              <a:t>kilometres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432862"/>
            <a:ext cx="6904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/>
              <a:t>Is Laser Communication a substitute for RF Communication?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2" y="5038719"/>
            <a:ext cx="8876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Although LC has a lot of </a:t>
            </a:r>
            <a:r>
              <a:rPr lang="en-US" dirty="0" smtClean="0"/>
              <a:t>potentials. it </a:t>
            </a:r>
            <a:r>
              <a:rPr lang="en-US" dirty="0"/>
              <a:t>will never fully replace radio </a:t>
            </a:r>
            <a:r>
              <a:rPr lang="en-US" dirty="0" smtClean="0"/>
              <a:t>frequency communication </a:t>
            </a:r>
            <a:r>
              <a:rPr lang="en-US" dirty="0"/>
              <a:t>in the ground segment, as they are two very different things</a:t>
            </a:r>
            <a:endParaRPr lang="en-US" dirty="0"/>
          </a:p>
        </p:txBody>
      </p:sp>
      <p:pic>
        <p:nvPicPr>
          <p:cNvPr id="9" name="Picture 8" descr="sat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982" y="0"/>
            <a:ext cx="6491881" cy="43387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46982" y="89481"/>
            <a:ext cx="4216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The Optical Chain of Ground Stations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407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1391" cy="57101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955836"/>
            <a:ext cx="6864943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Mitsubishi Electric Corporation has developed an optical receiver 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prototype </a:t>
            </a:r>
            <a:r>
              <a:rPr lang="en-US" dirty="0">
                <a:solidFill>
                  <a:srgbClr val="FFFFFF"/>
                </a:solidFill>
              </a:rPr>
              <a:t>to circumvent the challenges in beam alignment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The new optical receiver integrates a function to detect </a:t>
            </a:r>
            <a:r>
              <a:rPr lang="en-US" dirty="0" smtClean="0">
                <a:solidFill>
                  <a:srgbClr val="FFFFFF"/>
                </a:solidFill>
              </a:rPr>
              <a:t>the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direction of the incident laser beam with space </a:t>
            </a:r>
            <a:r>
              <a:rPr lang="en-US" dirty="0" smtClean="0">
                <a:solidFill>
                  <a:srgbClr val="FFFFFF"/>
                </a:solidFill>
              </a:rPr>
              <a:t>optical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communication components. These prototypes can be </a:t>
            </a:r>
            <a:r>
              <a:rPr lang="en-US" dirty="0" smtClean="0">
                <a:solidFill>
                  <a:srgbClr val="FFFFFF"/>
                </a:solidFill>
              </a:rPr>
              <a:t>installed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on any laser communication terminals (LCTs)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367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a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010" y="0"/>
            <a:ext cx="5260790" cy="4117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409" y="4444619"/>
            <a:ext cx="83815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general, a photoelectric detector converts the laser </a:t>
            </a:r>
            <a:r>
              <a:rPr lang="en-US" dirty="0" smtClean="0"/>
              <a:t>light  </a:t>
            </a:r>
            <a:r>
              <a:rPr lang="en-US" dirty="0"/>
              <a:t>it receives into electric signals.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electric signals are read </a:t>
            </a:r>
            <a:r>
              <a:rPr lang="en-US" dirty="0" smtClean="0"/>
              <a:t>out </a:t>
            </a:r>
            <a:r>
              <a:rPr lang="en-US" dirty="0"/>
              <a:t>on an oscilloscope and proportional values are assigned </a:t>
            </a:r>
            <a:r>
              <a:rPr lang="en-US" dirty="0" smtClean="0"/>
              <a:t>to </a:t>
            </a:r>
            <a:r>
              <a:rPr lang="en-US" dirty="0"/>
              <a:t>the strength of the signals. </a:t>
            </a:r>
            <a:endParaRPr lang="en-US" dirty="0" smtClean="0"/>
          </a:p>
          <a:p>
            <a:r>
              <a:rPr lang="en-US" dirty="0" smtClean="0"/>
              <a:t>Mitsubishi </a:t>
            </a:r>
            <a:r>
              <a:rPr lang="en-US" dirty="0"/>
              <a:t>Electric uses a four-quadrant detector (4-QD) in </a:t>
            </a:r>
            <a:r>
              <a:rPr lang="en-US" dirty="0" smtClean="0"/>
              <a:t>their </a:t>
            </a:r>
            <a:r>
              <a:rPr lang="en-US" dirty="0"/>
              <a:t>new prototype to enhance spatial acquisition. 4-QD </a:t>
            </a:r>
            <a:r>
              <a:rPr lang="en-US" dirty="0" smtClean="0"/>
              <a:t>detectors are </a:t>
            </a:r>
            <a:r>
              <a:rPr lang="en-US" dirty="0"/>
              <a:t>constructed with advanced photolithography technology.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5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901" y="305716"/>
            <a:ext cx="8607501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/>
              <a:t>Advantages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Free </a:t>
            </a:r>
            <a:r>
              <a:rPr lang="en-US" dirty="0"/>
              <a:t>space laser communications links eliminate the need for </a:t>
            </a:r>
            <a:r>
              <a:rPr lang="en-US" dirty="0" smtClean="0"/>
              <a:t>securing </a:t>
            </a:r>
            <a:r>
              <a:rPr lang="en-US" dirty="0"/>
              <a:t>right of ways, and buried cable installations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As </a:t>
            </a:r>
            <a:r>
              <a:rPr lang="en-US" dirty="0"/>
              <a:t>the </a:t>
            </a:r>
            <a:r>
              <a:rPr lang="en-US" dirty="0" smtClean="0"/>
              <a:t>equipments </a:t>
            </a:r>
            <a:r>
              <a:rPr lang="en-US" dirty="0"/>
              <a:t>operate within the near infrared spectrum, they are not subject </a:t>
            </a:r>
            <a:r>
              <a:rPr lang="en-US" dirty="0" smtClean="0"/>
              <a:t>to </a:t>
            </a:r>
            <a:r>
              <a:rPr lang="en-US" dirty="0"/>
              <a:t>government licensing and no spectrum fees have to be paid </a:t>
            </a:r>
            <a:r>
              <a:rPr lang="en-US" dirty="0" smtClean="0"/>
              <a:t>Additionally,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since no radio interference studies are </a:t>
            </a:r>
            <a:r>
              <a:rPr lang="en-US" dirty="0" smtClean="0"/>
              <a:t>necessary. </a:t>
            </a:r>
            <a:endParaRPr lang="en-US" dirty="0"/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Security </a:t>
            </a:r>
            <a:r>
              <a:rPr lang="en-US" b="1" dirty="0"/>
              <a:t>Aspects </a:t>
            </a:r>
            <a:endParaRPr lang="en-US" b="1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Free </a:t>
            </a:r>
            <a:r>
              <a:rPr lang="en-US" dirty="0"/>
              <a:t>space laser communications systems have narrow optical beam paths</a:t>
            </a:r>
            <a:r>
              <a:rPr lang="en-US" dirty="0" smtClean="0"/>
              <a:t>,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which are not accessible unless viewing directly into the transmitter path. </a:t>
            </a:r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b="1" dirty="0"/>
              <a:t>Safety Aspects </a:t>
            </a:r>
            <a:endParaRPr lang="en-US" b="1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Although the emitted laser beam is invisible to the unaided eye, it can cause </a:t>
            </a:r>
            <a:endParaRPr lang="en-US" dirty="0" smtClean="0"/>
          </a:p>
          <a:p>
            <a:pPr algn="just"/>
            <a:r>
              <a:rPr lang="en-US" dirty="0" smtClean="0"/>
              <a:t>eye </a:t>
            </a:r>
            <a:r>
              <a:rPr lang="en-US" dirty="0"/>
              <a:t>damage if viewed directly at close range for extended periods of time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76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51776" y="2386925"/>
            <a:ext cx="422276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Thank you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09325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21093</TotalTime>
  <Words>485</Words>
  <Application>Microsoft Macintosh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mahmood</dc:creator>
  <cp:lastModifiedBy>ahmed mahmood</cp:lastModifiedBy>
  <cp:revision>31</cp:revision>
  <dcterms:created xsi:type="dcterms:W3CDTF">2022-04-26T08:50:40Z</dcterms:created>
  <dcterms:modified xsi:type="dcterms:W3CDTF">2022-11-15T09:36:28Z</dcterms:modified>
</cp:coreProperties>
</file>