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4"/>
  </p:notesMasterIdLst>
  <p:sldIdLst>
    <p:sldId id="258" r:id="rId2"/>
    <p:sldId id="280" r:id="rId3"/>
    <p:sldId id="287" r:id="rId4"/>
    <p:sldId id="275" r:id="rId5"/>
    <p:sldId id="286" r:id="rId6"/>
    <p:sldId id="276" r:id="rId7"/>
    <p:sldId id="288" r:id="rId8"/>
    <p:sldId id="271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675" autoAdjust="0"/>
    <p:restoredTop sz="96405"/>
  </p:normalViewPr>
  <p:slideViewPr>
    <p:cSldViewPr>
      <p:cViewPr varScale="1">
        <p:scale>
          <a:sx n="79" d="100"/>
          <a:sy n="79" d="100"/>
        </p:scale>
        <p:origin x="192" y="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7C4EB4-977D-8289-3DC7-23026E4702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6BDF12-C74E-5A3D-A18E-6C4663F54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C391261-4045-70FA-C259-936995593F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417F473-B302-6ECE-491C-F18B4B34EC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BC1CBC6-9A0B-5969-5DF8-E8DA660630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0CD92BB-DBE5-02AD-B18C-AA38FC4B8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A458B4-1FAD-644B-96DE-BC32D4637E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laser points at the beam splitter, which divides the beam of light into two parts.</a:t>
            </a:r>
          </a:p>
          <a:p>
            <a:pPr algn="l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Mirrors direct the paths of these two beams so that they hit their intended targets.</a:t>
            </a:r>
          </a:p>
          <a:p>
            <a:pPr algn="l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Each of the two beams passes through a diverging lens and becomes a wide swath of light rather than a narrow beam.</a:t>
            </a:r>
          </a:p>
          <a:p>
            <a:pPr algn="l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One beam, the 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object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beam, reflects off of the object and onto the photographic emulsion.</a:t>
            </a:r>
          </a:p>
          <a:p>
            <a:pPr algn="l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other beam, the 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reference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beam, hits the emulsion without reflecting off of anything other than a mirror.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458B4-1FAD-644B-96DE-BC32D4637E3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57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IN" altLang="en-US" sz="1200" dirty="0"/>
              <a:t>Destruction of a portion of a negative leads to an </a:t>
            </a:r>
            <a:r>
              <a:rPr lang="en-IN" altLang="en-US" sz="1200" dirty="0" err="1"/>
              <a:t>irrepairable</a:t>
            </a:r>
            <a:r>
              <a:rPr lang="en-IN" altLang="en-US" sz="1200" dirty="0"/>
              <a:t> </a:t>
            </a:r>
          </a:p>
          <a:p>
            <a:pPr marL="0" indent="0" eaLnBrk="1" hangingPunct="1">
              <a:buNone/>
            </a:pPr>
            <a:r>
              <a:rPr lang="en-IN" altLang="en-US" sz="1200" dirty="0"/>
              <a:t>    loss of information corresponding to the destroyed part. </a:t>
            </a:r>
          </a:p>
          <a:p>
            <a:pPr marL="0" indent="0" eaLnBrk="1" hangingPunct="1">
              <a:buNone/>
            </a:pPr>
            <a:r>
              <a:rPr lang="en-IN" altLang="en-US" sz="1200" dirty="0"/>
              <a:t>Destruction of a part of hologram does not cause a loss of information about the object, each separate fragment is capable of producing image with a reduced clarity.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458B4-1FAD-644B-96DE-BC32D4637E3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20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0" i="0" u="none" strike="noStrike" dirty="0">
                <a:solidFill>
                  <a:srgbClr val="333333"/>
                </a:solidFill>
                <a:effectLst/>
                <a:latin typeface="+mj-lt"/>
              </a:rPr>
              <a:t>University staff managed to create an interactive model</a:t>
            </a:r>
            <a:endParaRPr lang="en-US" sz="3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458B4-1FAD-644B-96DE-BC32D4637E3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34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A769712-0EF1-A94F-83F7-B20BF8A1928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66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A256-8DA1-2247-9428-88CC10536C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F453-D168-F246-BE8D-98FBC11F6C0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71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9C14-CE25-6047-97AC-0F08911D872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3400-DE60-3347-A2DF-0726C27FFA5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64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22C2-8EAC-C147-8FAA-900D80C77BF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05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3D98-A55B-B24B-B0A6-AF6746396B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43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826F-41BB-FF43-AA23-7DECCA4C07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D728-5718-7E4A-B1BC-500957BF83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6CFE-5E20-BB45-8C8D-E4C93495D5F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78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3D98-A55B-B24B-B0A6-AF6746396BE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50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F7B3D98-A55B-B24B-B0A6-AF6746396B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48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7FFB79-D355-C3EA-10A5-D8D515D7D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1713" y="1870274"/>
            <a:ext cx="5486400" cy="155872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0" u="none" strike="noStrike" dirty="0">
                <a:effectLst/>
                <a:latin typeface="Lato" panose="020F0502020204030203" pitchFamily="34" charset="0"/>
              </a:rPr>
              <a:t>Holograms</a:t>
            </a:r>
            <a:br>
              <a:rPr lang="en-US" b="1" i="0" u="none" strike="noStrike" dirty="0">
                <a:effectLst/>
                <a:latin typeface="Lato" panose="020F0502020204030203" pitchFamily="34" charset="0"/>
              </a:rPr>
            </a:br>
            <a:endParaRPr lang="en-US" dirty="0"/>
          </a:p>
        </p:txBody>
      </p:sp>
      <p:pic>
        <p:nvPicPr>
          <p:cNvPr id="5" name="Picture 4" descr="su-logo.png">
            <a:extLst>
              <a:ext uri="{FF2B5EF4-FFF2-40B4-BE49-F238E27FC236}">
                <a16:creationId xmlns:a16="http://schemas.microsoft.com/office/drawing/2014/main" id="{F5304E4B-CF82-F11C-10F7-78F5B746F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95" y="363597"/>
            <a:ext cx="1172004" cy="14064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BA0AC3-FDC6-235C-DDEA-8F5B3F3DD79F}"/>
              </a:ext>
            </a:extLst>
          </p:cNvPr>
          <p:cNvSpPr txBox="1"/>
          <p:nvPr/>
        </p:nvSpPr>
        <p:spPr>
          <a:xfrm>
            <a:off x="2483768" y="3717033"/>
            <a:ext cx="2982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2296" indent="0">
              <a:buNone/>
            </a:pPr>
            <a:r>
              <a:rPr lang="en-GB" i="1" dirty="0"/>
              <a:t> Edited by</a:t>
            </a:r>
          </a:p>
          <a:p>
            <a:pPr marL="82296" indent="0">
              <a:buNone/>
            </a:pPr>
            <a:r>
              <a:rPr lang="en-GB" i="1" dirty="0" err="1"/>
              <a:t>Dr.</a:t>
            </a:r>
            <a:r>
              <a:rPr lang="en-GB" i="1" dirty="0"/>
              <a:t> Ahmed Mahmood</a:t>
            </a:r>
            <a:r>
              <a:rPr lang="en-GB" dirty="0"/>
              <a:t>,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8FC4-2D5F-4272-4C3E-443B361A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836" y="704850"/>
            <a:ext cx="7363964" cy="114300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In Art </a:t>
            </a:r>
            <a:r>
              <a:rPr lang="en-US" i="0" u="none" strike="noStrike" dirty="0">
                <a:solidFill>
                  <a:srgbClr val="FF0000"/>
                </a:solidFill>
                <a:effectLst/>
              </a:rPr>
              <a:t>Entertainment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2D7ABA-476F-A8B7-0850-9D9F3732A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9840" y="2016124"/>
            <a:ext cx="5822826" cy="3933155"/>
          </a:xfrm>
        </p:spPr>
      </p:pic>
    </p:spTree>
    <p:extLst>
      <p:ext uri="{BB962C8B-B14F-4D97-AF65-F5344CB8AC3E}">
        <p14:creationId xmlns:p14="http://schemas.microsoft.com/office/powerpoint/2010/main" val="13681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0BE0-3270-009F-5186-2F75E345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316584"/>
            <a:ext cx="7139136" cy="687387"/>
          </a:xfrm>
        </p:spPr>
        <p:txBody>
          <a:bodyPr>
            <a:normAutofit/>
          </a:bodyPr>
          <a:lstStyle/>
          <a:p>
            <a:r>
              <a:rPr lang="en-US" i="0" u="none" strike="noStrike" dirty="0">
                <a:solidFill>
                  <a:srgbClr val="FF0000"/>
                </a:solidFill>
                <a:effectLst/>
              </a:rPr>
              <a:t>Medicine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4C769B-7BBB-1420-95D8-41CD19E99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7664" y="2016125"/>
            <a:ext cx="5550887" cy="4040822"/>
          </a:xfrm>
        </p:spPr>
      </p:pic>
    </p:spTree>
    <p:extLst>
      <p:ext uri="{BB962C8B-B14F-4D97-AF65-F5344CB8AC3E}">
        <p14:creationId xmlns:p14="http://schemas.microsoft.com/office/powerpoint/2010/main" val="128434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176C-57D2-AABD-BAE1-BE891B8C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14" y="2708920"/>
            <a:ext cx="82296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248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A6915994-E0A3-C67A-C623-893FD4E8B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What’s holography?</a:t>
            </a:r>
            <a:endParaRPr lang="th-TH" altLang="en-US" sz="32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5E8CB3-1986-B3E4-3D92-3150ECFE95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62163"/>
            <a:ext cx="8229600" cy="4068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sz="2800" b="1" i="1" dirty="0"/>
              <a:t>Holography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is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the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process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or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technique</a:t>
            </a:r>
            <a:r>
              <a:rPr lang="th-TH" altLang="en-US" sz="2800" i="1" dirty="0"/>
              <a:t> of </a:t>
            </a:r>
            <a:r>
              <a:rPr lang="th-TH" altLang="en-US" sz="2800" i="1" dirty="0" err="1"/>
              <a:t>making</a:t>
            </a:r>
            <a:r>
              <a:rPr lang="th-TH" altLang="en-US" sz="2800" i="1" dirty="0"/>
              <a:t>   </a:t>
            </a:r>
            <a:r>
              <a:rPr lang="th-TH" altLang="en-US" sz="2800" i="1" dirty="0" err="1"/>
              <a:t>three</a:t>
            </a:r>
            <a:r>
              <a:rPr lang="th-TH" altLang="en-US" sz="2800" i="1" dirty="0"/>
              <a:t>-</a:t>
            </a:r>
            <a:r>
              <a:rPr lang="th-TH" altLang="en-US" sz="2800" i="1" dirty="0" err="1"/>
              <a:t>dimensional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imag</a:t>
            </a:r>
            <a:r>
              <a:rPr lang="en-IN" altLang="en-US" sz="2800" i="1" dirty="0"/>
              <a:t>e of the object</a:t>
            </a:r>
            <a:r>
              <a:rPr lang="th-TH" altLang="en-US" sz="2800" i="1" dirty="0"/>
              <a:t>. </a:t>
            </a:r>
            <a:r>
              <a:rPr lang="th-TH" altLang="en-US" sz="2800" i="1" dirty="0" err="1"/>
              <a:t>A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hologram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is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produced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by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the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interaction</a:t>
            </a:r>
            <a:r>
              <a:rPr lang="th-TH" altLang="en-US" sz="2800" i="1" dirty="0"/>
              <a:t> of </a:t>
            </a:r>
            <a:r>
              <a:rPr lang="th-TH" altLang="en-US" sz="2800" i="1" dirty="0" err="1"/>
              <a:t>two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beams</a:t>
            </a:r>
            <a:r>
              <a:rPr lang="th-TH" altLang="en-US" sz="2800" i="1" dirty="0"/>
              <a:t> of </a:t>
            </a:r>
            <a:r>
              <a:rPr lang="th-TH" altLang="en-US" sz="2800" i="1" dirty="0" err="1"/>
              <a:t>laser</a:t>
            </a:r>
            <a:r>
              <a:rPr lang="th-TH" altLang="en-US" sz="2800" i="1" dirty="0"/>
              <a:t> </a:t>
            </a:r>
            <a:r>
              <a:rPr lang="th-TH" altLang="en-US" sz="2800" i="1" dirty="0" err="1"/>
              <a:t>light</a:t>
            </a:r>
            <a:r>
              <a:rPr lang="th-TH" altLang="en-US" sz="2800" i="1" dirty="0"/>
              <a:t> </a:t>
            </a:r>
            <a:r>
              <a:rPr lang="en-IN" altLang="en-US" sz="2800" i="1" dirty="0"/>
              <a:t>, one is the object beam  coming through the object and another is the reference beam coming directly from the source. </a:t>
            </a:r>
            <a:endParaRPr lang="th-TH" alt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12E4AAA-0E22-D204-0EAE-5486FC0D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>
            <a:normAutofit/>
          </a:bodyPr>
          <a:lstStyle/>
          <a:p>
            <a:pPr eaLnBrk="1" hangingPunct="1"/>
            <a:r>
              <a:rPr lang="en-IN" altLang="en-US">
                <a:solidFill>
                  <a:srgbClr val="FF0000"/>
                </a:solidFill>
              </a:rPr>
              <a:t>Construction of Hologram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F6844A-4621-C1EA-5E3D-E13F7AA21E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14666"/>
            <a:ext cx="6912768" cy="539464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8D64050-1327-70C3-59B1-1F2DB5D24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Construction of Holograms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8DA18C-44EB-0C86-7CD0-A433D3ABE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785813"/>
            <a:ext cx="8643937" cy="60721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/>
              <a:t>Need a laser (highly coherent and monochromatic light), lenses, mirror, photographic film, and an object</a:t>
            </a:r>
          </a:p>
          <a:p>
            <a:pPr eaLnBrk="1" hangingPunct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Roboto" panose="020F0502020204030204" pitchFamily="34" charset="0"/>
              </a:rPr>
              <a:t>A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Roboto" panose="020F0502020204030204" pitchFamily="34" charset="0"/>
              </a:rPr>
              <a:t>beam splitter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Roboto" panose="020F0502020204030204" pitchFamily="34" charset="0"/>
              </a:rPr>
              <a:t>: This is a device that uses mirrors and prisms to split one beam of light into two beams</a:t>
            </a:r>
          </a:p>
          <a:p>
            <a:pPr eaLnBrk="1" hangingPunct="1"/>
            <a:r>
              <a:rPr lang="en-US" altLang="en-US" sz="2400" dirty="0"/>
              <a:t>Reference beam  aimed at a piece of holographic film by mirrors.</a:t>
            </a:r>
          </a:p>
          <a:p>
            <a:pPr eaLnBrk="1" hangingPunct="1"/>
            <a:r>
              <a:rPr lang="en-US" altLang="en-US" sz="2400" dirty="0"/>
              <a:t>Object beam directed at object to be recorded to illuminate object  and then meets reference beam at film.</a:t>
            </a:r>
          </a:p>
          <a:p>
            <a:pPr eaLnBrk="1" hangingPunct="1"/>
            <a:r>
              <a:rPr lang="en-US" altLang="en-US" sz="2400" dirty="0"/>
              <a:t>Produces interference pattern of object beam and reference beam which is recorded.</a:t>
            </a:r>
          </a:p>
          <a:p>
            <a:pPr eaLnBrk="1" hangingPunct="1"/>
            <a:r>
              <a:rPr lang="en-US" altLang="en-US" sz="2400" dirty="0"/>
              <a:t>Film is developed. This is called as hologram.</a:t>
            </a:r>
          </a:p>
          <a:p>
            <a:pPr eaLnBrk="1" hangingPunct="1"/>
            <a:r>
              <a:rPr lang="en-US" altLang="en-US" sz="2400" dirty="0"/>
              <a:t>This hologram contains all the </a:t>
            </a:r>
            <a:r>
              <a:rPr lang="en-US" altLang="en-US" sz="2400" dirty="0" err="1"/>
              <a:t>informations</a:t>
            </a:r>
            <a:r>
              <a:rPr lang="en-US" altLang="en-US" sz="2400" dirty="0"/>
              <a:t> about the intensity and phases of the scattered waves from the object.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135A13-4A93-ABB4-FE49-33C91798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IN" dirty="0">
                <a:solidFill>
                  <a:srgbClr val="FF0000"/>
                </a:solidFill>
              </a:rPr>
              <a:t>Reconstruction of an image from Hologram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E7C1F1-BD84-3F35-6D77-EBD12D9DB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980728"/>
            <a:ext cx="5400600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AB4A8EA-68CD-495C-3D66-30A38FBC9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229600" cy="1490662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Reconstruction of an image from Hologram</a:t>
            </a:r>
            <a:r>
              <a:rPr lang="en-US" altLang="en-US" dirty="0"/>
              <a:t>	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0A422F-3408-4CE6-EC83-26584C69DD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6863" cy="4608511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</a:t>
            </a:r>
            <a:r>
              <a:rPr lang="en-US" altLang="en-US" sz="2400" dirty="0"/>
              <a:t>o view the image, the hologram is again illuminated with another laser beam called the reconstruction beam which is at same angle as reference beam.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Hologram acts as a diffraction grating.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This form a real image in front of the hologram and a virtual image behind the hologram.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The virtual image has all the characteristic of the object. The real image can be photographed directly without using a lens.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98036D8-25BE-AE86-BFC4-27B2CEB4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42937"/>
          </a:xfrm>
        </p:spPr>
        <p:txBody>
          <a:bodyPr>
            <a:normAutofit/>
          </a:bodyPr>
          <a:lstStyle/>
          <a:p>
            <a:pPr eaLnBrk="1" hangingPunct="1"/>
            <a:r>
              <a:rPr lang="en-IN" altLang="en-US">
                <a:solidFill>
                  <a:srgbClr val="FF0000"/>
                </a:solidFill>
              </a:rPr>
              <a:t>Hololography vs. Photography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F3B2835-FAB5-311D-67DB-C92F95BEA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286375"/>
          </a:xfrm>
        </p:spPr>
        <p:txBody>
          <a:bodyPr/>
          <a:lstStyle/>
          <a:p>
            <a:pPr eaLnBrk="1" hangingPunct="1"/>
            <a:r>
              <a:rPr lang="en-IN" altLang="en-US" sz="2400" dirty="0"/>
              <a:t>Photography is 2D record of a 3D object whereas holography gives a three dimensional form of original object..</a:t>
            </a:r>
          </a:p>
          <a:p>
            <a:pPr eaLnBrk="1" hangingPunct="1"/>
            <a:r>
              <a:rPr lang="en-IN" altLang="en-US" sz="2400" dirty="0"/>
              <a:t>Hologram is the positive pattern where as in conventional photography negative pattern is produced.</a:t>
            </a:r>
          </a:p>
          <a:p>
            <a:pPr eaLnBrk="1" hangingPunct="1"/>
            <a:r>
              <a:rPr lang="en-IN" altLang="en-US" sz="2400" dirty="0"/>
              <a:t>In ordinary photography each region contains separate and individual part of the original object.</a:t>
            </a:r>
          </a:p>
          <a:p>
            <a:pPr marL="0" indent="0" eaLnBrk="1" hangingPunct="1">
              <a:buNone/>
            </a:pPr>
            <a:r>
              <a:rPr lang="en-IN" altLang="en-US" sz="2400" dirty="0"/>
              <a:t>    On the other hand, each part of a hologram contains  </a:t>
            </a:r>
          </a:p>
          <a:p>
            <a:pPr marL="0" indent="0" eaLnBrk="1" hangingPunct="1">
              <a:buNone/>
            </a:pPr>
            <a:r>
              <a:rPr lang="en-IN" altLang="en-US" sz="2400" dirty="0"/>
              <a:t>    information about the entire object.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7320996-2B33-993C-6546-596A73531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Applications of Holography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3FB7EBB-A03E-5562-DB8C-B1A9DD789D8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85750" y="2071688"/>
            <a:ext cx="4038600" cy="44338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Holographic interferometry</a:t>
            </a:r>
          </a:p>
          <a:p>
            <a:pPr eaLnBrk="1" hangingPunct="1"/>
            <a:r>
              <a:rPr lang="en-US" altLang="en-US" sz="2400" dirty="0"/>
              <a:t>Holographic microscopes and radars</a:t>
            </a:r>
          </a:p>
          <a:p>
            <a:pPr eaLnBrk="1" hangingPunct="1"/>
            <a:r>
              <a:rPr lang="en-US" altLang="en-US" sz="2400" dirty="0"/>
              <a:t>Supermarket scanners</a:t>
            </a:r>
          </a:p>
          <a:p>
            <a:pPr eaLnBrk="1" hangingPunct="1"/>
            <a:r>
              <a:rPr lang="en-US" altLang="en-US" sz="2400" dirty="0"/>
              <a:t>Optical Computers , holographic television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E6BF68E-AE71-66D8-768B-AC5E8CF05CD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00563" y="2000250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Improve design of aircraft wings and turbine blades, holographic lens in aircraft head-up display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Data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Medical  applications or biomedicine</a:t>
            </a:r>
          </a:p>
        </p:txBody>
      </p:sp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CAD4DF-9CD5-9CBA-DBC1-3D8744CB8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84" y="2016124"/>
            <a:ext cx="5688480" cy="378913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4225E6-6046-B96C-C5CE-209C3A1222D0}"/>
              </a:ext>
            </a:extLst>
          </p:cNvPr>
          <p:cNvSpPr txBox="1"/>
          <p:nvPr/>
        </p:nvSpPr>
        <p:spPr>
          <a:xfrm>
            <a:off x="665041" y="836712"/>
            <a:ext cx="7813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0" u="none" strike="noStrike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Distance learning &amp; Communication</a:t>
            </a:r>
            <a:endParaRPr lang="en-US" sz="3200" b="0" i="0" u="none" strike="noStrike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  <a:p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16272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{85D255A9-B09E-7144-9FBB-F7E48851F5DE}tf10001119</Template>
  <TotalTime>4578</TotalTime>
  <Words>553</Words>
  <Application>Microsoft Macintosh PowerPoint</Application>
  <PresentationFormat>On-screen Show (4:3)</PresentationFormat>
  <Paragraphs>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Gill Sans MT</vt:lpstr>
      <vt:lpstr>Lato</vt:lpstr>
      <vt:lpstr>Open Sans</vt:lpstr>
      <vt:lpstr>Roboto</vt:lpstr>
      <vt:lpstr>Times New Roman</vt:lpstr>
      <vt:lpstr>Wingdings</vt:lpstr>
      <vt:lpstr>Gallery</vt:lpstr>
      <vt:lpstr>Holograms </vt:lpstr>
      <vt:lpstr>What’s holography?</vt:lpstr>
      <vt:lpstr>Construction of Hologram</vt:lpstr>
      <vt:lpstr>Construction of Holograms</vt:lpstr>
      <vt:lpstr>Reconstruction of an image from Hologram</vt:lpstr>
      <vt:lpstr>Reconstruction of an image from Hologram </vt:lpstr>
      <vt:lpstr>Hololography vs. Photography</vt:lpstr>
      <vt:lpstr>Applications of Holography</vt:lpstr>
      <vt:lpstr>PowerPoint Presentation</vt:lpstr>
      <vt:lpstr> In Art Entertainment</vt:lpstr>
      <vt:lpstr>Medicine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Physics of Holography</dc:title>
  <dc:creator>Shawn  Kennedy</dc:creator>
  <cp:lastModifiedBy>Microsoft Office User</cp:lastModifiedBy>
  <cp:revision>117</cp:revision>
  <dcterms:created xsi:type="dcterms:W3CDTF">2001-01-27T06:15:22Z</dcterms:created>
  <dcterms:modified xsi:type="dcterms:W3CDTF">2023-11-28T20:44:34Z</dcterms:modified>
</cp:coreProperties>
</file>