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60" r:id="rId2"/>
    <p:sldId id="356" r:id="rId3"/>
    <p:sldId id="363" r:id="rId4"/>
    <p:sldId id="358" r:id="rId5"/>
    <p:sldId id="327" r:id="rId6"/>
    <p:sldId id="364" r:id="rId7"/>
    <p:sldId id="365" r:id="rId8"/>
    <p:sldId id="366" r:id="rId9"/>
    <p:sldId id="367" r:id="rId10"/>
    <p:sldId id="368" r:id="rId11"/>
    <p:sldId id="326" r:id="rId12"/>
    <p:sldId id="359" r:id="rId13"/>
    <p:sldId id="369" r:id="rId14"/>
    <p:sldId id="370" r:id="rId15"/>
    <p:sldId id="372" r:id="rId16"/>
    <p:sldId id="371" r:id="rId17"/>
    <p:sldId id="373" r:id="rId18"/>
    <p:sldId id="3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60"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C4686-0614-4CBF-B94A-C65000CA3ACA}" type="datetimeFigureOut">
              <a:rPr lang="en-US" smtClean="0"/>
              <a:t>15.02.21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8C211-AFAC-427E-99B8-A74F9D6FF638}" type="slidenum">
              <a:rPr lang="en-US" smtClean="0"/>
              <a:t>‹#›</a:t>
            </a:fld>
            <a:endParaRPr lang="en-US"/>
          </a:p>
        </p:txBody>
      </p:sp>
    </p:spTree>
    <p:extLst>
      <p:ext uri="{BB962C8B-B14F-4D97-AF65-F5344CB8AC3E}">
        <p14:creationId xmlns:p14="http://schemas.microsoft.com/office/powerpoint/2010/main" val="3134192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F8C211-AFAC-427E-99B8-A74F9D6FF638}" type="slidenum">
              <a:rPr lang="en-US" smtClean="0"/>
              <a:t>5</a:t>
            </a:fld>
            <a:endParaRPr lang="en-US"/>
          </a:p>
        </p:txBody>
      </p:sp>
    </p:spTree>
    <p:extLst>
      <p:ext uri="{BB962C8B-B14F-4D97-AF65-F5344CB8AC3E}">
        <p14:creationId xmlns:p14="http://schemas.microsoft.com/office/powerpoint/2010/main" val="2507242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Vary large scale integrated </a:t>
            </a:r>
            <a:r>
              <a:rPr lang="en-US" dirty="0" err="1" smtClean="0"/>
              <a:t>ccts</a:t>
            </a:r>
            <a:endParaRPr lang="en-US" dirty="0" smtClean="0"/>
          </a:p>
          <a:p>
            <a:endParaRPr lang="en-US" dirty="0"/>
          </a:p>
        </p:txBody>
      </p:sp>
      <p:sp>
        <p:nvSpPr>
          <p:cNvPr id="4" name="Slide Number Placeholder 3"/>
          <p:cNvSpPr>
            <a:spLocks noGrp="1"/>
          </p:cNvSpPr>
          <p:nvPr>
            <p:ph type="sldNum" sz="quarter" idx="10"/>
          </p:nvPr>
        </p:nvSpPr>
        <p:spPr/>
        <p:txBody>
          <a:bodyPr/>
          <a:lstStyle/>
          <a:p>
            <a:fld id="{FFF8C211-AFAC-427E-99B8-A74F9D6FF638}" type="slidenum">
              <a:rPr lang="en-US" smtClean="0"/>
              <a:t>11</a:t>
            </a:fld>
            <a:endParaRPr lang="en-US"/>
          </a:p>
        </p:txBody>
      </p:sp>
    </p:spTree>
    <p:extLst>
      <p:ext uri="{BB962C8B-B14F-4D97-AF65-F5344CB8AC3E}">
        <p14:creationId xmlns:p14="http://schemas.microsoft.com/office/powerpoint/2010/main" val="95535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59C7927-AF6D-456C-B7E0-F37E87729B21}"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C7927-AF6D-456C-B7E0-F37E87729B21}" type="datetimeFigureOut">
              <a:rPr lang="en-US" smtClean="0"/>
              <a:t>15.02.21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AC5CD-E487-41FC-BD31-32230B2E0CF1}" type="slidenum">
              <a:rPr lang="en-US" smtClean="0"/>
              <a:t>‹#›</a:t>
            </a:fld>
            <a:endParaRPr lang="en-US"/>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9C7927-AF6D-456C-B7E0-F37E87729B21}"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9C7927-AF6D-456C-B7E0-F37E87729B21}"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9C7927-AF6D-456C-B7E0-F37E87729B21}"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359C7927-AF6D-456C-B7E0-F37E87729B21}"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AC5CD-E487-41FC-BD31-32230B2E0CF1}" type="slidenum">
              <a:rPr lang="en-US" smtClean="0"/>
              <a:t>‹#›</a:t>
            </a:fld>
            <a:endParaRPr lang="en-US"/>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9C7927-AF6D-456C-B7E0-F37E87729B21}" type="datetimeFigureOut">
              <a:rPr lang="en-US" smtClean="0"/>
              <a:t>15.02.21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59C7927-AF6D-456C-B7E0-F37E87729B21}" type="datetimeFigureOut">
              <a:rPr lang="en-US" smtClean="0"/>
              <a:t>15.02.21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59C7927-AF6D-456C-B7E0-F37E87729B21}" type="datetimeFigureOut">
              <a:rPr lang="en-US" smtClean="0"/>
              <a:t>15.02.21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59C7927-AF6D-456C-B7E0-F37E87729B21}" type="datetimeFigureOut">
              <a:rPr lang="en-US" smtClean="0"/>
              <a:t>15.02.21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9C7927-AF6D-456C-B7E0-F37E87729B21}" type="datetimeFigureOut">
              <a:rPr lang="en-US" smtClean="0"/>
              <a:t>15.02.21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C7927-AF6D-456C-B7E0-F37E87729B21}" type="datetimeFigureOut">
              <a:rPr lang="en-US" smtClean="0"/>
              <a:t>15.02.21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AC5CD-E487-41FC-BD31-32230B2E0CF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359C7927-AF6D-456C-B7E0-F37E87729B21}" type="datetimeFigureOut">
              <a:rPr lang="en-US" smtClean="0"/>
              <a:t>15.02.21</a:t>
            </a:fld>
            <a:endParaRPr lang="en-US"/>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F9DAC5CD-E487-41FC-BD31-32230B2E0CF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smithsonianchips.si.edu/augarten/p32.htm" TargetMode="Externa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A3F8A213-4B98-4BD2-A957-C9DD2A7FCFBA}"/>
              </a:ext>
            </a:extLst>
          </p:cNvPr>
          <p:cNvSpPr/>
          <p:nvPr/>
        </p:nvSpPr>
        <p:spPr>
          <a:xfrm>
            <a:off x="1617786" y="1391754"/>
            <a:ext cx="8575796" cy="3416320"/>
          </a:xfrm>
          <a:prstGeom prst="rect">
            <a:avLst/>
          </a:prstGeom>
          <a:noFill/>
        </p:spPr>
        <p:txBody>
          <a:bodyPr wrap="square" lIns="91440" tIns="45720" rIns="91440" bIns="45720">
            <a:spAutoFit/>
          </a:bodyPr>
          <a:lstStyle/>
          <a:p>
            <a:pPr algn="ctr"/>
            <a:r>
              <a:rPr lang="en-US" sz="54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Microprocessor </a:t>
            </a:r>
          </a:p>
          <a:p>
            <a:pPr algn="ctr"/>
            <a:r>
              <a:rPr lang="en-US" sz="54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&amp; Microcontroller</a:t>
            </a:r>
            <a:endParaRPr lang="en-US" sz="36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r>
              <a:rPr lang="en-US" sz="36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a:t>
            </a:r>
            <a:r>
              <a:rPr lang="en-US" sz="3600" baseline="300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rd</a:t>
            </a:r>
            <a:r>
              <a:rPr lang="en-US" sz="36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C/C</a:t>
            </a:r>
          </a:p>
          <a:p>
            <a:pPr algn="ctr"/>
            <a:r>
              <a:rPr lang="en-US" sz="36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Lect.12</a:t>
            </a:r>
          </a:p>
          <a:p>
            <a:pPr algn="ctr"/>
            <a:endParaRPr lang="en-US" sz="3600" dirty="0">
              <a:ln w="0"/>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6FB934A2-5463-45FD-8F2A-83D30A49D759}"/>
              </a:ext>
            </a:extLst>
          </p:cNvPr>
          <p:cNvSpPr/>
          <p:nvPr/>
        </p:nvSpPr>
        <p:spPr>
          <a:xfrm>
            <a:off x="178191" y="324787"/>
            <a:ext cx="6096000" cy="1200329"/>
          </a:xfrm>
          <a:prstGeom prst="rect">
            <a:avLst/>
          </a:prstGeom>
        </p:spPr>
        <p:txBody>
          <a:bodyPr>
            <a:spAutoFit/>
          </a:bodyPr>
          <a:lstStyle/>
          <a:p>
            <a:r>
              <a:rPr lang="en-US" dirty="0">
                <a:ln w="0"/>
                <a:solidFill>
                  <a:schemeClr val="accent1"/>
                </a:solidFill>
                <a:effectLst>
                  <a:outerShdw blurRad="38100" dist="25400" dir="5400000" algn="ctr" rotWithShape="0">
                    <a:srgbClr val="6E747A">
                      <a:alpha val="43000"/>
                    </a:srgbClr>
                  </a:outerShdw>
                </a:effectLst>
              </a:rPr>
              <a:t>Salahaddin University</a:t>
            </a:r>
            <a:br>
              <a:rPr lang="en-US" dirty="0">
                <a:ln w="0"/>
                <a:solidFill>
                  <a:schemeClr val="accent1"/>
                </a:solidFill>
                <a:effectLst>
                  <a:outerShdw blurRad="38100" dist="25400" dir="5400000" algn="ctr" rotWithShape="0">
                    <a:srgbClr val="6E747A">
                      <a:alpha val="43000"/>
                    </a:srgbClr>
                  </a:outerShdw>
                </a:effectLst>
              </a:rPr>
            </a:br>
            <a:r>
              <a:rPr lang="en-US" dirty="0">
                <a:ln w="0"/>
                <a:solidFill>
                  <a:schemeClr val="accent1"/>
                </a:solidFill>
                <a:effectLst>
                  <a:outerShdw blurRad="38100" dist="25400" dir="5400000" algn="ctr" rotWithShape="0">
                    <a:srgbClr val="6E747A">
                      <a:alpha val="43000"/>
                    </a:srgbClr>
                  </a:outerShdw>
                </a:effectLst>
              </a:rPr>
              <a:t>Engineering College</a:t>
            </a:r>
            <a:br>
              <a:rPr lang="en-US" dirty="0">
                <a:ln w="0"/>
                <a:solidFill>
                  <a:schemeClr val="accent1"/>
                </a:solidFill>
                <a:effectLst>
                  <a:outerShdw blurRad="38100" dist="25400" dir="5400000" algn="ctr" rotWithShape="0">
                    <a:srgbClr val="6E747A">
                      <a:alpha val="43000"/>
                    </a:srgbClr>
                  </a:outerShdw>
                </a:effectLst>
              </a:rPr>
            </a:br>
            <a:r>
              <a:rPr lang="en-US" dirty="0">
                <a:ln w="0"/>
                <a:solidFill>
                  <a:schemeClr val="accent1"/>
                </a:solidFill>
                <a:effectLst>
                  <a:outerShdw blurRad="38100" dist="25400" dir="5400000" algn="ctr" rotWithShape="0">
                    <a:srgbClr val="6E747A">
                      <a:alpha val="43000"/>
                    </a:srgbClr>
                  </a:outerShdw>
                </a:effectLst>
              </a:rPr>
              <a:t>Electrical Engineering Department</a:t>
            </a:r>
            <a:br>
              <a:rPr lang="en-US" dirty="0">
                <a:ln w="0"/>
                <a:solidFill>
                  <a:schemeClr val="accent1"/>
                </a:solidFill>
                <a:effectLst>
                  <a:outerShdw blurRad="38100" dist="25400" dir="5400000" algn="ctr" rotWithShape="0">
                    <a:srgbClr val="6E747A">
                      <a:alpha val="43000"/>
                    </a:srgbClr>
                  </a:outerShdw>
                </a:effectLst>
              </a:rPr>
            </a:br>
            <a:endParaRPr lang="en-US" dirty="0">
              <a:ln w="0"/>
              <a:solidFill>
                <a:schemeClr val="accent1"/>
              </a:solidFill>
              <a:effectLst>
                <a:outerShdw blurRad="38100" dist="25400" dir="5400000" algn="ctr" rotWithShape="0">
                  <a:srgbClr val="6E747A">
                    <a:alpha val="43000"/>
                  </a:srgbClr>
                </a:outerShdw>
              </a:effectLst>
            </a:endParaRPr>
          </a:p>
        </p:txBody>
      </p:sp>
      <p:pic>
        <p:nvPicPr>
          <p:cNvPr id="11" name="Picture 10">
            <a:extLst>
              <a:ext uri="{FF2B5EF4-FFF2-40B4-BE49-F238E27FC236}">
                <a16:creationId xmlns:a16="http://schemas.microsoft.com/office/drawing/2014/main" xmlns="" id="{521A5D43-3625-4D80-94A0-D27DD82E421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30266" y="194017"/>
            <a:ext cx="1751598" cy="1761392"/>
          </a:xfrm>
          <a:prstGeom prst="rect">
            <a:avLst/>
          </a:prstGeom>
          <a:noFill/>
          <a:ln>
            <a:noFill/>
          </a:ln>
        </p:spPr>
      </p:pic>
      <p:sp>
        <p:nvSpPr>
          <p:cNvPr id="2" name="Rectangle 1">
            <a:extLst>
              <a:ext uri="{FF2B5EF4-FFF2-40B4-BE49-F238E27FC236}">
                <a16:creationId xmlns:a16="http://schemas.microsoft.com/office/drawing/2014/main" xmlns="" id="{66E947CE-3C94-4C9C-9ED0-27E8F8ED61FB}"/>
              </a:ext>
            </a:extLst>
          </p:cNvPr>
          <p:cNvSpPr/>
          <p:nvPr/>
        </p:nvSpPr>
        <p:spPr>
          <a:xfrm>
            <a:off x="4119518" y="4749578"/>
            <a:ext cx="3266865" cy="646331"/>
          </a:xfrm>
          <a:prstGeom prst="rect">
            <a:avLst/>
          </a:prstGeom>
        </p:spPr>
        <p:txBody>
          <a:bodyPr wrap="none">
            <a:spAutoFit/>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Lecturer :</a:t>
            </a:r>
          </a:p>
          <a:p>
            <a:r>
              <a:rPr lang="en-US" b="1" dirty="0" smtClean="0">
                <a:latin typeface="Times New Roman" panose="02020603050405020304" pitchFamily="18" charset="0"/>
                <a:cs typeface="Times New Roman" panose="02020603050405020304" pitchFamily="18" charset="0"/>
              </a:rPr>
              <a:t>Dr</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Ahmed Mamoon Mahmood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0716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011DF61-2EE7-4E6E-BF8A-7439F1525FC5}"/>
              </a:ext>
            </a:extLst>
          </p:cNvPr>
          <p:cNvSpPr/>
          <p:nvPr/>
        </p:nvSpPr>
        <p:spPr>
          <a:xfrm>
            <a:off x="1057422" y="871344"/>
            <a:ext cx="9788770" cy="5115311"/>
          </a:xfrm>
          <a:prstGeom prst="rect">
            <a:avLst/>
          </a:prstGeom>
        </p:spPr>
        <p:txBody>
          <a:bodyPr wrap="square">
            <a:spAutoFit/>
          </a:bodyPr>
          <a:lstStyle/>
          <a:p>
            <a:pPr>
              <a:lnSpc>
                <a:spcPct val="150000"/>
              </a:lnSpc>
            </a:pPr>
            <a:r>
              <a:rPr lang="en-GB" sz="2000" dirty="0">
                <a:latin typeface="Times New Roman" panose="02020603050405020304" pitchFamily="18" charset="0"/>
                <a:cs typeface="Times New Roman" panose="02020603050405020304" pitchFamily="18" charset="0"/>
              </a:rPr>
              <a:t>So this way you didn’t waste chips every time you had to fix a bug. But it took around 20 minutes to erase one of these, so one usually had a couple of dozen chips and you would erase a bunch at a time.</a:t>
            </a:r>
          </a:p>
          <a:p>
            <a:pPr>
              <a:lnSpc>
                <a:spcPct val="150000"/>
              </a:lnSpc>
            </a:pPr>
            <a:r>
              <a:rPr lang="en-GB" sz="2000" dirty="0">
                <a:latin typeface="Times New Roman" panose="02020603050405020304" pitchFamily="18" charset="0"/>
                <a:cs typeface="Times New Roman" panose="02020603050405020304" pitchFamily="18" charset="0"/>
              </a:rPr>
              <a:t>EEPROM (Electrically-erasable PROM) made it possible to both program and erase the chip electrically.</a:t>
            </a:r>
          </a:p>
          <a:p>
            <a:pPr>
              <a:lnSpc>
                <a:spcPct val="150000"/>
              </a:lnSpc>
            </a:pPr>
            <a:r>
              <a:rPr lang="en-GB" sz="2000" dirty="0">
                <a:latin typeface="Times New Roman" panose="02020603050405020304" pitchFamily="18" charset="0"/>
                <a:cs typeface="Times New Roman" panose="02020603050405020304" pitchFamily="18" charset="0"/>
              </a:rPr>
              <a:t>Flash memory (which is used to store the code in today’s microcontrollers) is just a variation of EEPROM. They differ in the way they are erased — EEPROMs can be erased in single bytes, whereas flash memory is erased in larger blocks (e.g. 4K bytes). EEPROM requires two transistors structure per bit to erase a dedicated byte in the memory, while flash memory has one transistor per bit to erase a region of the memory.</a:t>
            </a:r>
          </a:p>
          <a:p>
            <a:pPr>
              <a:lnSpc>
                <a:spcPct val="150000"/>
              </a:lnSpc>
            </a:pPr>
            <a:r>
              <a:rPr lang="en-GB" sz="2000" dirty="0">
                <a:latin typeface="Times New Roman" panose="02020603050405020304" pitchFamily="18" charset="0"/>
                <a:cs typeface="Times New Roman" panose="02020603050405020304" pitchFamily="18" charset="0"/>
              </a:rPr>
              <a:t>EEPROM usually can permit more erase/write cycles than flash memory.</a:t>
            </a:r>
          </a:p>
        </p:txBody>
      </p:sp>
    </p:spTree>
    <p:extLst>
      <p:ext uri="{BB962C8B-B14F-4D97-AF65-F5344CB8AC3E}">
        <p14:creationId xmlns:p14="http://schemas.microsoft.com/office/powerpoint/2010/main" val="307528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0FC783A-FCF3-4245-9094-F39E72186450}"/>
              </a:ext>
            </a:extLst>
          </p:cNvPr>
          <p:cNvSpPr/>
          <p:nvPr/>
        </p:nvSpPr>
        <p:spPr>
          <a:xfrm>
            <a:off x="602567" y="604012"/>
            <a:ext cx="11200228" cy="5909310"/>
          </a:xfrm>
          <a:prstGeom prst="rect">
            <a:avLst/>
          </a:prstGeom>
        </p:spPr>
        <p:txBody>
          <a:bodyPr wrap="square">
            <a:spAutoFit/>
          </a:bodyPr>
          <a:lstStyle/>
          <a:p>
            <a:pPr algn="just">
              <a:lnSpc>
                <a:spcPct val="150000"/>
              </a:lnSpc>
            </a:pPr>
            <a:r>
              <a:rPr lang="en-GB" sz="2400" b="1" dirty="0">
                <a:latin typeface="Times New Roman" panose="02020603050405020304" pitchFamily="18" charset="0"/>
                <a:cs typeface="Times New Roman" panose="02020603050405020304" pitchFamily="18" charset="0"/>
              </a:rPr>
              <a:t>Introduction to Microcontroller:</a:t>
            </a:r>
          </a:p>
          <a:p>
            <a:pPr algn="just">
              <a:lnSpc>
                <a:spcPct val="150000"/>
              </a:lnSpc>
            </a:pPr>
            <a:r>
              <a:rPr lang="en-GB" sz="2400" dirty="0">
                <a:latin typeface="Times New Roman" panose="02020603050405020304" pitchFamily="18" charset="0"/>
                <a:cs typeface="Times New Roman" panose="02020603050405020304" pitchFamily="18" charset="0"/>
              </a:rPr>
              <a:t>A microcontroller (</a:t>
            </a:r>
            <a:r>
              <a:rPr lang="en-GB" sz="2400" dirty="0" err="1">
                <a:latin typeface="Times New Roman" panose="02020603050405020304" pitchFamily="18" charset="0"/>
                <a:cs typeface="Times New Roman" panose="02020603050405020304" pitchFamily="18" charset="0"/>
              </a:rPr>
              <a:t>μC</a:t>
            </a:r>
            <a:r>
              <a:rPr lang="en-GB" sz="2400" dirty="0">
                <a:latin typeface="Times New Roman" panose="02020603050405020304" pitchFamily="18" charset="0"/>
                <a:cs typeface="Times New Roman" panose="02020603050405020304" pitchFamily="18" charset="0"/>
              </a:rPr>
              <a:t> or </a:t>
            </a:r>
            <a:r>
              <a:rPr lang="en-GB" sz="2400" dirty="0" err="1">
                <a:latin typeface="Times New Roman" panose="02020603050405020304" pitchFamily="18" charset="0"/>
                <a:cs typeface="Times New Roman" panose="02020603050405020304" pitchFamily="18" charset="0"/>
              </a:rPr>
              <a:t>uC</a:t>
            </a:r>
            <a:r>
              <a:rPr lang="en-GB" sz="2400" dirty="0">
                <a:latin typeface="Times New Roman" panose="02020603050405020304" pitchFamily="18" charset="0"/>
                <a:cs typeface="Times New Roman" panose="02020603050405020304" pitchFamily="18" charset="0"/>
              </a:rPr>
              <a:t>) is a solitary chip microcomputer fabricated from VLSI fabrication. A micro controller is also known as embedded controller. Today various types of microcontrollers are available in market with different word lengths such as 4bit, 8bit, 64bit and 128bit microcontrollers. Microcontroller is a compressed micro computer manufactured to control the functions of embedded systems in office machines, robots, home appliances, motor vehicles, and a number of other gadgets. A microcontroller is comprises components like – memory, peripherals and most importantly a processor. Microcontrollers are basically employed in devices that need a degree of control to be applied by the user of the device.</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35769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FCE48E2A-58C4-404E-B523-9A4457476FD1}"/>
              </a:ext>
            </a:extLst>
          </p:cNvPr>
          <p:cNvSpPr/>
          <p:nvPr/>
        </p:nvSpPr>
        <p:spPr>
          <a:xfrm>
            <a:off x="684627" y="859530"/>
            <a:ext cx="10049021" cy="4930645"/>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Microcontroller Basics:</a:t>
            </a:r>
          </a:p>
          <a:p>
            <a:pPr>
              <a:lnSpc>
                <a:spcPct val="150000"/>
              </a:lnSpc>
            </a:pPr>
            <a:r>
              <a:rPr lang="en-GB" sz="2000" dirty="0">
                <a:latin typeface="Times New Roman" panose="02020603050405020304" pitchFamily="18" charset="0"/>
                <a:cs typeface="Times New Roman" panose="02020603050405020304" pitchFamily="18" charset="0"/>
              </a:rPr>
              <a:t>Any electric appliance that stores, measures, displays information or calculates comprise of a microcontroller chip inside it. The basic structure of a microcontroller comprise of:-</a:t>
            </a:r>
          </a:p>
          <a:p>
            <a:pPr>
              <a:lnSpc>
                <a:spcPct val="150000"/>
              </a:lnSpc>
              <a:buFont typeface="+mj-lt"/>
              <a:buAutoNum type="arabicPeriod"/>
            </a:pPr>
            <a:r>
              <a:rPr lang="en-GB" sz="2400" b="1" dirty="0">
                <a:latin typeface="Times New Roman" panose="02020603050405020304" pitchFamily="18" charset="0"/>
                <a:cs typeface="Times New Roman" panose="02020603050405020304" pitchFamily="18" charset="0"/>
              </a:rPr>
              <a:t>CPU</a:t>
            </a:r>
            <a:r>
              <a:rPr lang="en-GB" sz="2000" b="1" dirty="0">
                <a:latin typeface="Times New Roman" panose="02020603050405020304" pitchFamily="18" charset="0"/>
                <a:cs typeface="Times New Roman" panose="02020603050405020304" pitchFamily="18" charset="0"/>
              </a:rPr>
              <a:t> – </a:t>
            </a:r>
            <a:r>
              <a:rPr lang="en-GB" sz="2000" dirty="0">
                <a:latin typeface="Times New Roman" panose="02020603050405020304" pitchFamily="18" charset="0"/>
                <a:cs typeface="Times New Roman" panose="02020603050405020304" pitchFamily="18" charset="0"/>
              </a:rPr>
              <a:t>Microcontrollers brain is named as CPU. CPU is the device which is employed to fetch data, decode it and at the end complete the assigned task successfully. With the help of CPU all the components of microcontroller is connected into a single system. Instruction fetched by the programmable memory is decoded by the CPU.</a:t>
            </a:r>
          </a:p>
          <a:p>
            <a:pPr>
              <a:lnSpc>
                <a:spcPct val="150000"/>
              </a:lnSpc>
              <a:buFont typeface="+mj-lt"/>
              <a:buAutoNum type="arabicPeriod"/>
            </a:pPr>
            <a:r>
              <a:rPr lang="en-GB" sz="2400" b="1" dirty="0">
                <a:latin typeface="Times New Roman" panose="02020603050405020304" pitchFamily="18" charset="0"/>
                <a:cs typeface="Times New Roman" panose="02020603050405020304" pitchFamily="18" charset="0"/>
              </a:rPr>
              <a:t>Memory</a:t>
            </a:r>
            <a:r>
              <a:rPr lang="en-GB" sz="2000" b="1" dirty="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 In a microcontroller memory chip works same as microprocessor. Memory chip stores all programs &amp; data. Microcontrollers are built with certain amount of ROM or RAM (EPROM, EEPROM, etc) or flash memory for the storage of program source codes.</a:t>
            </a:r>
          </a:p>
        </p:txBody>
      </p:sp>
    </p:spTree>
    <p:extLst>
      <p:ext uri="{BB962C8B-B14F-4D97-AF65-F5344CB8AC3E}">
        <p14:creationId xmlns:p14="http://schemas.microsoft.com/office/powerpoint/2010/main" val="167566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D2587BA-026D-4A0A-8AE6-CF2DDE0FE1BE}"/>
              </a:ext>
            </a:extLst>
          </p:cNvPr>
          <p:cNvSpPr/>
          <p:nvPr/>
        </p:nvSpPr>
        <p:spPr>
          <a:xfrm>
            <a:off x="1134794" y="757109"/>
            <a:ext cx="9922412" cy="5484643"/>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3.Input/output ports – I/O </a:t>
            </a:r>
            <a:r>
              <a:rPr lang="en-GB" sz="2000" dirty="0">
                <a:latin typeface="Times New Roman" panose="02020603050405020304" pitchFamily="18" charset="0"/>
                <a:cs typeface="Times New Roman" panose="02020603050405020304" pitchFamily="18" charset="0"/>
              </a:rPr>
              <a:t>ports are basically employed to interface or drive different appliances such as- printers, LCD’s, LED’s, etc.</a:t>
            </a:r>
          </a:p>
          <a:p>
            <a:pPr>
              <a:lnSpc>
                <a:spcPct val="150000"/>
              </a:lnSpc>
            </a:pPr>
            <a:r>
              <a:rPr lang="en-GB" sz="2400" b="1" dirty="0">
                <a:latin typeface="Times New Roman" panose="02020603050405020304" pitchFamily="18" charset="0"/>
                <a:cs typeface="Times New Roman" panose="02020603050405020304" pitchFamily="18" charset="0"/>
              </a:rPr>
              <a:t>4.Serial Ports </a:t>
            </a:r>
            <a:r>
              <a:rPr lang="en-GB" sz="2000" dirty="0">
                <a:latin typeface="Times New Roman" panose="02020603050405020304" pitchFamily="18" charset="0"/>
                <a:cs typeface="Times New Roman" panose="02020603050405020304" pitchFamily="18" charset="0"/>
              </a:rPr>
              <a:t>– These ports give serial interfaces amid microcontroller &amp; various other peripherals such as parallel port.</a:t>
            </a:r>
          </a:p>
          <a:p>
            <a:pPr>
              <a:lnSpc>
                <a:spcPct val="150000"/>
              </a:lnSpc>
            </a:pPr>
            <a:r>
              <a:rPr lang="en-GB" sz="2400" b="1" dirty="0">
                <a:latin typeface="Times New Roman" panose="02020603050405020304" pitchFamily="18" charset="0"/>
                <a:cs typeface="Times New Roman" panose="02020603050405020304" pitchFamily="18" charset="0"/>
              </a:rPr>
              <a:t>5.Timers </a:t>
            </a:r>
            <a:r>
              <a:rPr lang="en-GB" sz="2000" dirty="0">
                <a:latin typeface="Times New Roman" panose="02020603050405020304" pitchFamily="18" charset="0"/>
                <a:cs typeface="Times New Roman" panose="02020603050405020304" pitchFamily="18" charset="0"/>
              </a:rPr>
              <a:t>– A microcontroller may be in-built with one or more timer or counters. The timers &amp; counters control all counting &amp; timing operations within a microcontroller. Timers are employed to count external pulses. The main operations performed by timers’ are- pulse generations, clock functions, frequency measuring, modulations, making oscillations, etc.</a:t>
            </a:r>
          </a:p>
          <a:p>
            <a:pPr>
              <a:lnSpc>
                <a:spcPct val="150000"/>
              </a:lnSpc>
            </a:pPr>
            <a:r>
              <a:rPr lang="en-GB" sz="2400" b="1" dirty="0">
                <a:latin typeface="Times New Roman" panose="02020603050405020304" pitchFamily="18" charset="0"/>
                <a:cs typeface="Times New Roman" panose="02020603050405020304" pitchFamily="18" charset="0"/>
              </a:rPr>
              <a:t>6. ADC </a:t>
            </a:r>
            <a:r>
              <a:rPr lang="en-GB" sz="2000" dirty="0">
                <a:latin typeface="Times New Roman" panose="02020603050405020304" pitchFamily="18" charset="0"/>
                <a:cs typeface="Times New Roman" panose="02020603050405020304" pitchFamily="18" charset="0"/>
              </a:rPr>
              <a:t>(Analog to digital converter) – ADC is employed to convert </a:t>
            </a:r>
            <a:r>
              <a:rPr lang="en-GB" sz="2000" dirty="0" err="1">
                <a:latin typeface="Times New Roman" panose="02020603050405020304" pitchFamily="18" charset="0"/>
                <a:cs typeface="Times New Roman" panose="02020603050405020304" pitchFamily="18" charset="0"/>
              </a:rPr>
              <a:t>analog</a:t>
            </a:r>
            <a:r>
              <a:rPr lang="en-GB" sz="2000" dirty="0">
                <a:latin typeface="Times New Roman" panose="02020603050405020304" pitchFamily="18" charset="0"/>
                <a:cs typeface="Times New Roman" panose="02020603050405020304" pitchFamily="18" charset="0"/>
              </a:rPr>
              <a:t> signals to digital ones. The input signals need to be </a:t>
            </a:r>
            <a:r>
              <a:rPr lang="en-GB" sz="2000" dirty="0" err="1">
                <a:latin typeface="Times New Roman" panose="02020603050405020304" pitchFamily="18" charset="0"/>
                <a:cs typeface="Times New Roman" panose="02020603050405020304" pitchFamily="18" charset="0"/>
              </a:rPr>
              <a:t>analog</a:t>
            </a:r>
            <a:r>
              <a:rPr lang="en-GB" sz="2000" dirty="0">
                <a:latin typeface="Times New Roman" panose="02020603050405020304" pitchFamily="18" charset="0"/>
                <a:cs typeface="Times New Roman" panose="02020603050405020304" pitchFamily="18" charset="0"/>
              </a:rPr>
              <a:t> for ADC. The digital signal production can be employed for different digital applications (such as- measurement gadgets).</a:t>
            </a:r>
          </a:p>
        </p:txBody>
      </p:sp>
    </p:spTree>
    <p:extLst>
      <p:ext uri="{BB962C8B-B14F-4D97-AF65-F5344CB8AC3E}">
        <p14:creationId xmlns:p14="http://schemas.microsoft.com/office/powerpoint/2010/main" val="197351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ED8E2D1-2B24-4DF2-9F36-174B43503214}"/>
              </a:ext>
            </a:extLst>
          </p:cNvPr>
          <p:cNvSpPr/>
          <p:nvPr/>
        </p:nvSpPr>
        <p:spPr>
          <a:xfrm>
            <a:off x="965980" y="1003388"/>
            <a:ext cx="8867335" cy="4468980"/>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8.DAC (digital to </a:t>
            </a:r>
            <a:r>
              <a:rPr lang="en-GB" sz="2400" b="1" dirty="0" err="1">
                <a:latin typeface="Times New Roman" panose="02020603050405020304" pitchFamily="18" charset="0"/>
                <a:cs typeface="Times New Roman" panose="02020603050405020304" pitchFamily="18" charset="0"/>
              </a:rPr>
              <a:t>analog</a:t>
            </a:r>
            <a:r>
              <a:rPr lang="en-GB" sz="2400" b="1" dirty="0">
                <a:latin typeface="Times New Roman" panose="02020603050405020304" pitchFamily="18" charset="0"/>
                <a:cs typeface="Times New Roman" panose="02020603050405020304" pitchFamily="18" charset="0"/>
              </a:rPr>
              <a:t> converter) </a:t>
            </a:r>
            <a:r>
              <a:rPr lang="en-GB" sz="2000" dirty="0">
                <a:latin typeface="Times New Roman" panose="02020603050405020304" pitchFamily="18" charset="0"/>
                <a:cs typeface="Times New Roman" panose="02020603050405020304" pitchFamily="18" charset="0"/>
              </a:rPr>
              <a:t>– this converter executes opposite functions that ADC perform. This device is generally employed to supervise </a:t>
            </a:r>
            <a:r>
              <a:rPr lang="en-GB" sz="2000" dirty="0" err="1">
                <a:latin typeface="Times New Roman" panose="02020603050405020304" pitchFamily="18" charset="0"/>
                <a:cs typeface="Times New Roman" panose="02020603050405020304" pitchFamily="18" charset="0"/>
              </a:rPr>
              <a:t>analog</a:t>
            </a:r>
            <a:r>
              <a:rPr lang="en-GB" sz="2000" dirty="0">
                <a:latin typeface="Times New Roman" panose="02020603050405020304" pitchFamily="18" charset="0"/>
                <a:cs typeface="Times New Roman" panose="02020603050405020304" pitchFamily="18" charset="0"/>
              </a:rPr>
              <a:t> appliances like- DC motors, etc.</a:t>
            </a:r>
          </a:p>
          <a:p>
            <a:pPr>
              <a:lnSpc>
                <a:spcPct val="150000"/>
              </a:lnSpc>
            </a:pPr>
            <a:r>
              <a:rPr lang="en-GB" sz="2400" b="1" dirty="0">
                <a:latin typeface="Times New Roman" panose="02020603050405020304" pitchFamily="18" charset="0"/>
                <a:cs typeface="Times New Roman" panose="02020603050405020304" pitchFamily="18" charset="0"/>
              </a:rPr>
              <a:t>9.Interpret Control- </a:t>
            </a:r>
            <a:r>
              <a:rPr lang="en-GB" sz="2000" dirty="0">
                <a:latin typeface="Times New Roman" panose="02020603050405020304" pitchFamily="18" charset="0"/>
                <a:cs typeface="Times New Roman" panose="02020603050405020304" pitchFamily="18" charset="0"/>
              </a:rPr>
              <a:t>This controller is employed for giving delayed control for a working program. The interpret can be internal or external.</a:t>
            </a:r>
          </a:p>
          <a:p>
            <a:pPr>
              <a:lnSpc>
                <a:spcPct val="150000"/>
              </a:lnSpc>
            </a:pPr>
            <a:r>
              <a:rPr lang="en-GB" sz="2400" b="1" dirty="0">
                <a:latin typeface="Times New Roman" panose="02020603050405020304" pitchFamily="18" charset="0"/>
                <a:cs typeface="Times New Roman" panose="02020603050405020304" pitchFamily="18" charset="0"/>
              </a:rPr>
              <a:t>10.Special Functioning Block </a:t>
            </a:r>
            <a:r>
              <a:rPr lang="en-GB" sz="2000" dirty="0">
                <a:latin typeface="Times New Roman" panose="02020603050405020304" pitchFamily="18" charset="0"/>
                <a:cs typeface="Times New Roman" panose="02020603050405020304" pitchFamily="18" charset="0"/>
              </a:rPr>
              <a:t>– Some special microcontrollers manufactured for special appliances like- space systems, robots, etc, comprise of this special function block. This special block has additional ports so as to carry out some special operations.</a:t>
            </a:r>
          </a:p>
        </p:txBody>
      </p:sp>
    </p:spTree>
    <p:extLst>
      <p:ext uri="{BB962C8B-B14F-4D97-AF65-F5344CB8AC3E}">
        <p14:creationId xmlns:p14="http://schemas.microsoft.com/office/powerpoint/2010/main" val="2136660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D72832F-E18E-4C70-932E-10ED69D8CCC3}"/>
              </a:ext>
            </a:extLst>
          </p:cNvPr>
          <p:cNvSpPr/>
          <p:nvPr/>
        </p:nvSpPr>
        <p:spPr>
          <a:xfrm>
            <a:off x="576775" y="758879"/>
            <a:ext cx="10649243" cy="5207644"/>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Types of Microcontroller:</a:t>
            </a:r>
          </a:p>
          <a:p>
            <a:pPr>
              <a:lnSpc>
                <a:spcPct val="150000"/>
              </a:lnSpc>
            </a:pPr>
            <a:r>
              <a:rPr lang="en-GB" sz="2000" dirty="0">
                <a:latin typeface="Times New Roman" panose="02020603050405020304" pitchFamily="18" charset="0"/>
                <a:cs typeface="Times New Roman" panose="02020603050405020304" pitchFamily="18" charset="0"/>
              </a:rPr>
              <a:t>Microcontrollers are divided into categories according to their memory, architecture, bits and instruction sets. So let’s discuss types of microcontrollers:-</a:t>
            </a:r>
          </a:p>
          <a:p>
            <a:pPr>
              <a:lnSpc>
                <a:spcPct val="150000"/>
              </a:lnSpc>
            </a:pPr>
            <a:r>
              <a:rPr lang="en-GB" sz="2000" dirty="0">
                <a:latin typeface="Times New Roman" panose="02020603050405020304" pitchFamily="18" charset="0"/>
                <a:cs typeface="Times New Roman" panose="02020603050405020304" pitchFamily="18" charset="0"/>
              </a:rPr>
              <a:t>Bits:</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8 bits microcontroller executes logic &amp; arithmetic operations. Examples of 8 bits micro controller is Intel 8031/8051.</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16 bits microcontroller executes with greater accuracy and performance in contrast to 8-bit. Example of 16 bit microcontroller is Intel 8096.</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32 bits microcontroller is employed mainly in automatically controlled appliances such as office machines, implantable medical appliances, etc. It requires 32-bit instructions to carry out any logical or arithmetic function.</a:t>
            </a:r>
          </a:p>
        </p:txBody>
      </p:sp>
    </p:spTree>
    <p:extLst>
      <p:ext uri="{BB962C8B-B14F-4D97-AF65-F5344CB8AC3E}">
        <p14:creationId xmlns:p14="http://schemas.microsoft.com/office/powerpoint/2010/main" val="1930435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634E48-4129-4854-93B1-8CC6DE235918}"/>
              </a:ext>
            </a:extLst>
          </p:cNvPr>
          <p:cNvSpPr/>
          <p:nvPr/>
        </p:nvSpPr>
        <p:spPr>
          <a:xfrm>
            <a:off x="1008183" y="726389"/>
            <a:ext cx="9711399" cy="5207644"/>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Memory:</a:t>
            </a:r>
          </a:p>
          <a:p>
            <a:pPr>
              <a:lnSpc>
                <a:spcPct val="150000"/>
              </a:lnSpc>
              <a:buFont typeface="Arial" panose="020B0604020202020204" pitchFamily="34" charset="0"/>
              <a:buChar char="•"/>
            </a:pPr>
            <a:r>
              <a:rPr lang="en-GB" sz="2000" b="1" dirty="0">
                <a:latin typeface="Times New Roman" panose="02020603050405020304" pitchFamily="18" charset="0"/>
                <a:cs typeface="Times New Roman" panose="02020603050405020304" pitchFamily="18" charset="0"/>
              </a:rPr>
              <a:t>External Memory Microcontroller </a:t>
            </a:r>
            <a:r>
              <a:rPr lang="en-GB" sz="2000" dirty="0">
                <a:latin typeface="Times New Roman" panose="02020603050405020304" pitchFamily="18" charset="0"/>
                <a:cs typeface="Times New Roman" panose="02020603050405020304" pitchFamily="18" charset="0"/>
              </a:rPr>
              <a:t>– When an embedded structure is built with a microcontroller which does not comprise of all the functioning blocks existing on a chip it is named as external memory microcontroller. For illustration- 8031 microcontroller does not have program memory on the chip.</a:t>
            </a:r>
          </a:p>
          <a:p>
            <a:pPr>
              <a:lnSpc>
                <a:spcPct val="150000"/>
              </a:lnSpc>
              <a:buFont typeface="Arial" panose="020B0604020202020204" pitchFamily="34" charset="0"/>
              <a:buChar char="•"/>
            </a:pPr>
            <a:endParaRPr lang="en-GB" sz="2000" dirty="0">
              <a:latin typeface="Times New Roman" panose="02020603050405020304" pitchFamily="18" charset="0"/>
              <a:cs typeface="Times New Roman" panose="02020603050405020304" pitchFamily="18" charset="0"/>
            </a:endParaRPr>
          </a:p>
          <a:p>
            <a:pPr>
              <a:lnSpc>
                <a:spcPct val="150000"/>
              </a:lnSpc>
              <a:buFont typeface="Arial" panose="020B0604020202020204" pitchFamily="34" charset="0"/>
              <a:buChar char="•"/>
            </a:pPr>
            <a:r>
              <a:rPr lang="en-GB" sz="2000" b="1" dirty="0">
                <a:latin typeface="Times New Roman" panose="02020603050405020304" pitchFamily="18" charset="0"/>
                <a:cs typeface="Times New Roman" panose="02020603050405020304" pitchFamily="18" charset="0"/>
              </a:rPr>
              <a:t>Embedded Memory Microcontroller </a:t>
            </a:r>
            <a:r>
              <a:rPr lang="en-GB" sz="2000" dirty="0">
                <a:latin typeface="Times New Roman" panose="02020603050405020304" pitchFamily="18" charset="0"/>
                <a:cs typeface="Times New Roman" panose="02020603050405020304" pitchFamily="18" charset="0"/>
              </a:rPr>
              <a:t>– When an embedded structure is built with a microcontroller which comprise of all the functioning blocks existing on a chip it is named as embedded memory microcontroller. For illustration- 8051 microcontroller has all program &amp; data memory, counters &amp; timers, interrupts, I/O ports and therefore its embedded memory microcontroller.</a:t>
            </a:r>
          </a:p>
        </p:txBody>
      </p:sp>
    </p:spTree>
    <p:extLst>
      <p:ext uri="{BB962C8B-B14F-4D97-AF65-F5344CB8AC3E}">
        <p14:creationId xmlns:p14="http://schemas.microsoft.com/office/powerpoint/2010/main" val="2031171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EF60BC1-36C6-4205-BCE4-E877E5E79617}"/>
              </a:ext>
            </a:extLst>
          </p:cNvPr>
          <p:cNvSpPr/>
          <p:nvPr/>
        </p:nvSpPr>
        <p:spPr>
          <a:xfrm>
            <a:off x="1322364" y="1435132"/>
            <a:ext cx="10086534" cy="4099648"/>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Instruction Set:</a:t>
            </a:r>
          </a:p>
          <a:p>
            <a:pPr>
              <a:lnSpc>
                <a:spcPct val="150000"/>
              </a:lnSpc>
              <a:buFont typeface="Arial" panose="020B0604020202020204" pitchFamily="34" charset="0"/>
              <a:buChar char="•"/>
            </a:pPr>
            <a:r>
              <a:rPr lang="en-GB" sz="2400" b="1" dirty="0">
                <a:latin typeface="Times New Roman" panose="02020603050405020304" pitchFamily="18" charset="0"/>
                <a:cs typeface="Times New Roman" panose="02020603050405020304" pitchFamily="18" charset="0"/>
              </a:rPr>
              <a:t>CISC- CISC </a:t>
            </a:r>
            <a:r>
              <a:rPr lang="en-GB" sz="2000" dirty="0">
                <a:latin typeface="Times New Roman" panose="02020603050405020304" pitchFamily="18" charset="0"/>
                <a:cs typeface="Times New Roman" panose="02020603050405020304" pitchFamily="18" charset="0"/>
              </a:rPr>
              <a:t>means complex instruction set computer, it allows the user to apply 1 instruction as an alternative to many simple instructions.</a:t>
            </a:r>
          </a:p>
          <a:p>
            <a:pPr>
              <a:lnSpc>
                <a:spcPct val="150000"/>
              </a:lnSpc>
              <a:buFont typeface="Arial" panose="020B0604020202020204" pitchFamily="34" charset="0"/>
              <a:buChar char="•"/>
            </a:pPr>
            <a:r>
              <a:rPr lang="en-GB" sz="2400" b="1" dirty="0">
                <a:latin typeface="Times New Roman" panose="02020603050405020304" pitchFamily="18" charset="0"/>
                <a:cs typeface="Times New Roman" panose="02020603050405020304" pitchFamily="18" charset="0"/>
              </a:rPr>
              <a:t>RISC- RISC </a:t>
            </a:r>
            <a:r>
              <a:rPr lang="en-GB" sz="2000" dirty="0">
                <a:latin typeface="Times New Roman" panose="02020603050405020304" pitchFamily="18" charset="0"/>
                <a:cs typeface="Times New Roman" panose="02020603050405020304" pitchFamily="18" charset="0"/>
              </a:rPr>
              <a:t>means Reduced Instruction Set Computers. RISC reduces the operation time by shortening the clock cycle per instruction.</a:t>
            </a:r>
          </a:p>
          <a:p>
            <a:pPr>
              <a:lnSpc>
                <a:spcPct val="150000"/>
              </a:lnSpc>
            </a:pPr>
            <a:r>
              <a:rPr lang="en-GB" sz="2400" b="1" dirty="0">
                <a:latin typeface="Times New Roman" panose="02020603050405020304" pitchFamily="18" charset="0"/>
                <a:cs typeface="Times New Roman" panose="02020603050405020304" pitchFamily="18" charset="0"/>
              </a:rPr>
              <a:t>Memory Architecture:</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Harvard Memory Architecture Microcontroller</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Princeton Memory Architecture Microcontroller</a:t>
            </a:r>
          </a:p>
        </p:txBody>
      </p:sp>
    </p:spTree>
    <p:extLst>
      <p:ext uri="{BB962C8B-B14F-4D97-AF65-F5344CB8AC3E}">
        <p14:creationId xmlns:p14="http://schemas.microsoft.com/office/powerpoint/2010/main" val="3597470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5BDA7D-1235-4647-9803-1C9B0A04AED0}"/>
              </a:ext>
            </a:extLst>
          </p:cNvPr>
          <p:cNvSpPr/>
          <p:nvPr/>
        </p:nvSpPr>
        <p:spPr>
          <a:xfrm>
            <a:off x="532227" y="410256"/>
            <a:ext cx="11127545" cy="6037487"/>
          </a:xfrm>
          <a:prstGeom prst="rect">
            <a:avLst/>
          </a:prstGeom>
        </p:spPr>
        <p:txBody>
          <a:bodyPr wrap="square">
            <a:spAutoFit/>
          </a:bodyPr>
          <a:lstStyle/>
          <a:p>
            <a:pPr>
              <a:lnSpc>
                <a:spcPct val="150000"/>
              </a:lnSpc>
            </a:pPr>
            <a:r>
              <a:rPr lang="en-GB" sz="2000" b="1" dirty="0">
                <a:solidFill>
                  <a:srgbClr val="333333"/>
                </a:solidFill>
                <a:latin typeface="Raleway"/>
              </a:rPr>
              <a:t>8051 Microcontroller:</a:t>
            </a:r>
            <a:endParaRPr lang="en-GB" sz="2000" b="1" dirty="0">
              <a:solidFill>
                <a:srgbClr val="000000"/>
              </a:solidFill>
              <a:latin typeface="Raleway"/>
            </a:endParaRPr>
          </a:p>
          <a:p>
            <a:pPr>
              <a:lnSpc>
                <a:spcPct val="150000"/>
              </a:lnSpc>
            </a:pPr>
            <a:r>
              <a:rPr lang="en-GB" sz="2000" dirty="0">
                <a:solidFill>
                  <a:srgbClr val="333333"/>
                </a:solidFill>
                <a:latin typeface="Raleway"/>
              </a:rPr>
              <a:t>The most universally employed set of microcontrollers come from the 8051 family. </a:t>
            </a:r>
            <a:r>
              <a:rPr lang="en-GB" sz="2000" b="1" dirty="0">
                <a:solidFill>
                  <a:srgbClr val="333333"/>
                </a:solidFill>
                <a:latin typeface="Raleway"/>
              </a:rPr>
              <a:t>8051 Microcontrollers</a:t>
            </a:r>
            <a:r>
              <a:rPr lang="en-GB" sz="2000" dirty="0">
                <a:solidFill>
                  <a:srgbClr val="333333"/>
                </a:solidFill>
                <a:latin typeface="Raleway"/>
              </a:rPr>
              <a:t> persist to be an ideal choice for a huge group of hobbyists and experts. In the course of </a:t>
            </a:r>
            <a:r>
              <a:rPr lang="en-GB" sz="2000" b="1" dirty="0">
                <a:solidFill>
                  <a:srgbClr val="333333"/>
                </a:solidFill>
                <a:latin typeface="Raleway"/>
              </a:rPr>
              <a:t>8051</a:t>
            </a:r>
            <a:r>
              <a:rPr lang="en-GB" sz="2000" dirty="0">
                <a:solidFill>
                  <a:srgbClr val="333333"/>
                </a:solidFill>
                <a:latin typeface="Raleway"/>
              </a:rPr>
              <a:t>, the humankind became eyewitness to the most ground-breaking set of microcontrollers. The original 8051 microcontroller was initially invented by Intel. The two other members of this 8051 family are-</a:t>
            </a:r>
            <a:endParaRPr lang="en-GB" sz="2000" dirty="0">
              <a:solidFill>
                <a:srgbClr val="666666"/>
              </a:solidFill>
              <a:latin typeface="Raleway"/>
            </a:endParaRPr>
          </a:p>
          <a:p>
            <a:pPr>
              <a:lnSpc>
                <a:spcPct val="150000"/>
              </a:lnSpc>
              <a:buFont typeface="Arial" panose="020B0604020202020204" pitchFamily="34" charset="0"/>
              <a:buChar char="•"/>
            </a:pPr>
            <a:r>
              <a:rPr lang="en-GB" sz="2000" dirty="0">
                <a:solidFill>
                  <a:srgbClr val="333333"/>
                </a:solidFill>
                <a:latin typeface="Raleway"/>
              </a:rPr>
              <a:t>8052 – This microcontroller has 3 timers &amp; 256 bytes of RAM. Additionally it has all the features of the traditional 8051 microcontroller. 8051 microcontroller is a subset of 8052 microcontroller.</a:t>
            </a:r>
            <a:endParaRPr lang="en-GB" sz="2000" dirty="0">
              <a:solidFill>
                <a:srgbClr val="666666"/>
              </a:solidFill>
              <a:latin typeface="Raleway"/>
            </a:endParaRPr>
          </a:p>
          <a:p>
            <a:pPr>
              <a:lnSpc>
                <a:spcPct val="150000"/>
              </a:lnSpc>
              <a:buFont typeface="Arial" panose="020B0604020202020204" pitchFamily="34" charset="0"/>
              <a:buChar char="•"/>
            </a:pPr>
            <a:r>
              <a:rPr lang="en-GB" sz="2000" dirty="0">
                <a:solidFill>
                  <a:srgbClr val="333333"/>
                </a:solidFill>
                <a:latin typeface="Raleway"/>
              </a:rPr>
              <a:t>8031 – This microcontroller is ROM less, other than that it has all the features of a traditional 8051 microcontroller. For execution an external ROM of size 64K bytes can be added to its chip.</a:t>
            </a:r>
            <a:endParaRPr lang="en-GB" sz="2000" dirty="0">
              <a:solidFill>
                <a:srgbClr val="666666"/>
              </a:solidFill>
              <a:latin typeface="Raleway"/>
            </a:endParaRPr>
          </a:p>
          <a:p>
            <a:pPr>
              <a:lnSpc>
                <a:spcPct val="150000"/>
              </a:lnSpc>
            </a:pPr>
            <a:r>
              <a:rPr lang="en-GB" sz="2000" dirty="0">
                <a:solidFill>
                  <a:srgbClr val="333333"/>
                </a:solidFill>
                <a:latin typeface="Raleway"/>
              </a:rPr>
              <a:t>8051 microcontroller brings into play 2 different sorts of memory such as- NV-RAM, UV-EPROM and Flash.</a:t>
            </a:r>
            <a:endParaRPr lang="en-GB" sz="2000" b="0" i="0" dirty="0">
              <a:solidFill>
                <a:srgbClr val="666666"/>
              </a:solidFill>
              <a:effectLst/>
              <a:latin typeface="Raleway"/>
            </a:endParaRPr>
          </a:p>
        </p:txBody>
      </p:sp>
    </p:spTree>
    <p:extLst>
      <p:ext uri="{BB962C8B-B14F-4D97-AF65-F5344CB8AC3E}">
        <p14:creationId xmlns:p14="http://schemas.microsoft.com/office/powerpoint/2010/main" val="1542871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7FED1425-FD99-4C55-B45A-20180ECB4F1D}"/>
              </a:ext>
            </a:extLst>
          </p:cNvPr>
          <p:cNvSpPr>
            <a:spLocks noGrp="1"/>
          </p:cNvSpPr>
          <p:nvPr/>
        </p:nvSpPr>
        <p:spPr bwMode="auto">
          <a:xfrm>
            <a:off x="1719189" y="129540"/>
            <a:ext cx="9319259"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eaLnBrk="1" hangingPunct="1"/>
            <a:r>
              <a:rPr lang="en-US" altLang="en-US" dirty="0"/>
              <a:t>Microprocessor vs. Microcontroller</a:t>
            </a:r>
          </a:p>
        </p:txBody>
      </p:sp>
      <p:sp>
        <p:nvSpPr>
          <p:cNvPr id="5" name="Content Placeholder 5">
            <a:extLst>
              <a:ext uri="{FF2B5EF4-FFF2-40B4-BE49-F238E27FC236}">
                <a16:creationId xmlns:a16="http://schemas.microsoft.com/office/drawing/2014/main" xmlns="" id="{A5422C8E-90B0-4DBC-92D7-E4420AB09097}"/>
              </a:ext>
            </a:extLst>
          </p:cNvPr>
          <p:cNvSpPr>
            <a:spLocks noGrp="1"/>
          </p:cNvSpPr>
          <p:nvPr/>
        </p:nvSpPr>
        <p:spPr bwMode="auto">
          <a:xfrm>
            <a:off x="575894" y="1120140"/>
            <a:ext cx="11605848" cy="553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Basically a features issue.</a:t>
            </a:r>
          </a:p>
          <a:p>
            <a:pPr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Microprocessor – (</a:t>
            </a:r>
            <a:r>
              <a:rPr lang="en-US" sz="2000" i="1" dirty="0">
                <a:latin typeface="Times New Roman" panose="02020603050405020304" pitchFamily="18" charset="0"/>
                <a:cs typeface="Times New Roman" panose="02020603050405020304" pitchFamily="18" charset="0"/>
              </a:rPr>
              <a:t>the physical processor chip</a:t>
            </a:r>
            <a:r>
              <a:rPr lang="en-US" sz="2000" dirty="0">
                <a:latin typeface="Times New Roman" panose="02020603050405020304" pitchFamily="18" charset="0"/>
                <a:cs typeface="Times New Roman" panose="02020603050405020304" pitchFamily="18" charset="0"/>
              </a:rPr>
              <a:t>)</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Composed of control unit, register, arithmetic and logic units</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NO Memory, May be timers, No direct external I/O ports</a:t>
            </a:r>
          </a:p>
          <a:p>
            <a:pPr lvl="2"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Does have pins for a data bus and an address bus</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When implemented in a PC, add a keyboard for input, a monitor, a mouse, a printer, etc.</a:t>
            </a:r>
          </a:p>
          <a:p>
            <a:pPr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Microcontroller</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Central core of microprocessor but limited capabilities in regards to registers, memory size, and speed.</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On board memory</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Several Timers</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I/O configurable ports</a:t>
            </a:r>
          </a:p>
          <a:p>
            <a:pPr marL="822960" lvl="1" indent="-457200" eaLnBrk="1" fontAlgn="auto" hangingPunct="1">
              <a:spcAft>
                <a:spcPts val="0"/>
              </a:spcAft>
              <a:buFont typeface="Wingdings" panose="05000000000000000000" pitchFamily="2" charset="2"/>
              <a:buChar char="Ø"/>
              <a:defRPr/>
            </a:pPr>
            <a:r>
              <a:rPr lang="en-US" sz="2000" dirty="0">
                <a:latin typeface="Times New Roman" panose="02020603050405020304" pitchFamily="18" charset="0"/>
                <a:cs typeface="Times New Roman" panose="02020603050405020304" pitchFamily="18" charset="0"/>
              </a:rPr>
              <a:t>In implementation, may or may not have a keyboard, rather a keypad/switches for input or other types of control, often does not have monitor </a:t>
            </a:r>
          </a:p>
        </p:txBody>
      </p:sp>
    </p:spTree>
    <p:extLst>
      <p:ext uri="{BB962C8B-B14F-4D97-AF65-F5344CB8AC3E}">
        <p14:creationId xmlns:p14="http://schemas.microsoft.com/office/powerpoint/2010/main" val="390078837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h6stzxdcl1wf9gj1fkj14uc-wpengine.netdna-ssl.com/wp-content/uploads/2017/10/Fig-1-MicrocontrollerMicroprocesser.png">
            <a:extLst>
              <a:ext uri="{FF2B5EF4-FFF2-40B4-BE49-F238E27FC236}">
                <a16:creationId xmlns:a16="http://schemas.microsoft.com/office/drawing/2014/main" xmlns="" id="{CE34843F-B254-4216-B089-E5DEADDCBC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791" y="758006"/>
            <a:ext cx="9969304" cy="5538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986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Slide Number Placeholder 4">
            <a:extLst>
              <a:ext uri="{FF2B5EF4-FFF2-40B4-BE49-F238E27FC236}">
                <a16:creationId xmlns:a16="http://schemas.microsoft.com/office/drawing/2014/main" xmlns="" id="{42CC47AF-02CC-4567-94AA-DEDB7DAB2054}"/>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2999" y="723328"/>
            <a:ext cx="1884348" cy="604269"/>
          </a:xfrm>
          <a:prstGeom prst="rect">
            <a:avLst/>
          </a:prstGeom>
        </p:spPr>
        <p:txBody>
          <a:bodyPr vert="horz" lIns="91440" tIns="45720" rIns="91440" bIns="45720" rtlCol="0" anchor="b"/>
          <a:lstStyle>
            <a:defPPr>
              <a:defRPr lang="en-US"/>
            </a:defPPr>
            <a:lvl1pPr marL="0" algn="r" defTabSz="457200" rtl="0" eaLnBrk="1" latinLnBrk="0" hangingPunct="1">
              <a:defRPr sz="4400" kern="1200" baseline="0">
                <a:solidFill>
                  <a:schemeClr val="tx2">
                    <a:lumMod val="75000"/>
                    <a:lumOff val="2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3E59737B-AF67-42EE-B20D-05656D79239C}" type="slidenum">
              <a:rPr lang="en-US" smtClean="0"/>
              <a:pPr>
                <a:spcAft>
                  <a:spcPts val="600"/>
                </a:spcAft>
              </a:pPr>
              <a:t>4</a:t>
            </a:fld>
            <a:endParaRPr lang="en-US" dirty="0"/>
          </a:p>
        </p:txBody>
      </p:sp>
      <p:sp>
        <p:nvSpPr>
          <p:cNvPr id="73" name="Rounded Rectangle 13">
            <a:extLst>
              <a:ext uri="{FF2B5EF4-FFF2-40B4-BE49-F238E27FC236}">
                <a16:creationId xmlns:a16="http://schemas.microsoft.com/office/drawing/2014/main" xmlns="" id="{2DE35105-F76B-4DEC-B98A-532304EA46A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21859" y="643467"/>
            <a:ext cx="7488599" cy="5571066"/>
          </a:xfrm>
          <a:prstGeom prst="roundRect">
            <a:avLst>
              <a:gd name="adj" fmla="val 2462"/>
            </a:avLst>
          </a:prstGeom>
          <a:solidFill>
            <a:srgbClr val="FF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https://rh6stzxdcl1wf9gj1fkj14uc-wpengine.netdna-ssl.com/wp-content/uploads/2017/10/table-MCU-vs-MP.jpg">
            <a:extLst>
              <a:ext uri="{FF2B5EF4-FFF2-40B4-BE49-F238E27FC236}">
                <a16:creationId xmlns:a16="http://schemas.microsoft.com/office/drawing/2014/main" xmlns="" id="{A34105B5-0427-4B53-A5D5-BB3A3E464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2156" y="203746"/>
            <a:ext cx="9515767" cy="6654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4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xmlns="" id="{841BDFC4-8A74-44A2-8025-4C41AB17CF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587"/>
            <a:ext cx="12192000" cy="68564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3">
            <a:extLst>
              <a:ext uri="{FF2B5EF4-FFF2-40B4-BE49-F238E27FC236}">
                <a16:creationId xmlns:a16="http://schemas.microsoft.com/office/drawing/2014/main" xmlns="" id="{D8BEE61E-6247-41C8-B933-FDDC329C64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2999" y="643467"/>
            <a:ext cx="7488599" cy="5571066"/>
          </a:xfrm>
          <a:prstGeom prst="roundRect">
            <a:avLst>
              <a:gd name="adj" fmla="val 2462"/>
            </a:avLst>
          </a:prstGeom>
          <a:solidFill>
            <a:srgbClr val="FFFFFF"/>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screenshot of a cell phone&#10;&#10;Description automatically generated">
            <a:extLst>
              <a:ext uri="{FF2B5EF4-FFF2-40B4-BE49-F238E27FC236}">
                <a16:creationId xmlns:a16="http://schemas.microsoft.com/office/drawing/2014/main" xmlns="" id="{6E5FAE53-0DE8-4851-961A-4426BA648F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4332" y="321734"/>
            <a:ext cx="9907114" cy="5892799"/>
          </a:xfrm>
          <a:prstGeom prst="rect">
            <a:avLst/>
          </a:prstGeom>
        </p:spPr>
      </p:pic>
      <p:sp>
        <p:nvSpPr>
          <p:cNvPr id="17" name="Freeform 15">
            <a:extLst>
              <a:ext uri="{FF2B5EF4-FFF2-40B4-BE49-F238E27FC236}">
                <a16:creationId xmlns:a16="http://schemas.microsoft.com/office/drawing/2014/main" xmlns="" id="{C253ACAD-263B-4888-9331-71C3DEE6DA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14" name="Slide Number Placeholder 4">
            <a:extLst>
              <a:ext uri="{FF2B5EF4-FFF2-40B4-BE49-F238E27FC236}">
                <a16:creationId xmlns:a16="http://schemas.microsoft.com/office/drawing/2014/main" xmlns="" id="{60CB4507-4E29-4162-9DEA-38B5AC553B72}"/>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819923" y="723328"/>
            <a:ext cx="1884348" cy="604269"/>
          </a:xfrm>
          <a:prstGeom prst="rect">
            <a:avLst/>
          </a:prstGeom>
        </p:spPr>
        <p:txBody>
          <a:bodyPr vert="horz" lIns="91440" tIns="45720" rIns="91440" bIns="45720" rtlCol="0" anchor="b"/>
          <a:lstStyle>
            <a:defPPr>
              <a:defRPr lang="en-US"/>
            </a:defPPr>
            <a:lvl1pPr marL="0" algn="r" defTabSz="457200" rtl="0" eaLnBrk="1" latinLnBrk="0" hangingPunct="1">
              <a:defRPr sz="4400" kern="1200" baseline="0">
                <a:solidFill>
                  <a:schemeClr val="tx2">
                    <a:lumMod val="75000"/>
                    <a:lumOff val="25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3E59737B-AF67-42EE-B20D-05656D79239C}" type="slidenum">
              <a:rPr lang="en-US" smtClean="0"/>
              <a:pPr>
                <a:spcAft>
                  <a:spcPts val="600"/>
                </a:spcAft>
              </a:pPr>
              <a:t>5</a:t>
            </a:fld>
            <a:endParaRPr lang="en-US" dirty="0"/>
          </a:p>
        </p:txBody>
      </p:sp>
    </p:spTree>
    <p:extLst>
      <p:ext uri="{BB962C8B-B14F-4D97-AF65-F5344CB8AC3E}">
        <p14:creationId xmlns:p14="http://schemas.microsoft.com/office/powerpoint/2010/main" val="145197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115B09F-8EE9-4A61-A484-22F882A57F61}"/>
              </a:ext>
            </a:extLst>
          </p:cNvPr>
          <p:cNvSpPr/>
          <p:nvPr/>
        </p:nvSpPr>
        <p:spPr>
          <a:xfrm>
            <a:off x="858127" y="812972"/>
            <a:ext cx="10213145" cy="5299977"/>
          </a:xfrm>
          <a:prstGeom prst="rect">
            <a:avLst/>
          </a:prstGeom>
        </p:spPr>
        <p:txBody>
          <a:bodyPr wrap="square">
            <a:spAutoFit/>
          </a:bodyPr>
          <a:lstStyle/>
          <a:p>
            <a:pPr>
              <a:lnSpc>
                <a:spcPct val="150000"/>
              </a:lnSpc>
              <a:spcAft>
                <a:spcPts val="0"/>
              </a:spcAft>
            </a:pPr>
            <a:r>
              <a:rPr lang="en-GB" sz="2400" b="1" dirty="0">
                <a:latin typeface="Times New Roman" panose="02020603050405020304" pitchFamily="18" charset="0"/>
                <a:cs typeface="Times New Roman" panose="02020603050405020304" pitchFamily="18" charset="0"/>
              </a:rPr>
              <a:t>What are the types of internal memory?</a:t>
            </a:r>
          </a:p>
          <a:p>
            <a:pPr>
              <a:lnSpc>
                <a:spcPct val="150000"/>
              </a:lnSpc>
              <a:spcAft>
                <a:spcPts val="0"/>
              </a:spcAft>
            </a:pPr>
            <a:endParaRPr lang="en-GB" sz="2400" b="1" dirty="0">
              <a:latin typeface="Times New Roman" panose="02020603050405020304" pitchFamily="18" charset="0"/>
              <a:cs typeface="Times New Roman" panose="02020603050405020304" pitchFamily="18" charset="0"/>
            </a:endParaRPr>
          </a:p>
          <a:p>
            <a:pPr>
              <a:lnSpc>
                <a:spcPct val="150000"/>
              </a:lnSpc>
              <a:spcAft>
                <a:spcPts val="0"/>
              </a:spcAft>
            </a:pPr>
            <a:r>
              <a:rPr lang="en-GB" sz="2000" dirty="0">
                <a:latin typeface="Times New Roman" panose="02020603050405020304" pitchFamily="18" charset="0"/>
                <a:cs typeface="Times New Roman" panose="02020603050405020304" pitchFamily="18" charset="0"/>
              </a:rPr>
              <a:t>There are basically two kinds of internal memory: </a:t>
            </a:r>
            <a:r>
              <a:rPr lang="en-GB" sz="2000" dirty="0">
                <a:solidFill>
                  <a:srgbClr val="FF0000"/>
                </a:solidFill>
                <a:latin typeface="Times New Roman" panose="02020603050405020304" pitchFamily="18" charset="0"/>
                <a:cs typeface="Times New Roman" panose="02020603050405020304" pitchFamily="18" charset="0"/>
              </a:rPr>
              <a:t>ROM and RAM</a:t>
            </a:r>
            <a:r>
              <a:rPr lang="en-GB" sz="2000" dirty="0">
                <a:latin typeface="Times New Roman" panose="02020603050405020304" pitchFamily="18" charset="0"/>
                <a:cs typeface="Times New Roman" panose="02020603050405020304" pitchFamily="18" charset="0"/>
              </a:rPr>
              <a:t>.</a:t>
            </a:r>
          </a:p>
          <a:p>
            <a:pPr>
              <a:lnSpc>
                <a:spcPct val="150000"/>
              </a:lnSpc>
              <a:spcAft>
                <a:spcPts val="0"/>
              </a:spcAft>
            </a:pPr>
            <a:r>
              <a:rPr lang="en-GB" sz="2000" b="1" dirty="0">
                <a:latin typeface="Times New Roman" panose="02020603050405020304" pitchFamily="18" charset="0"/>
                <a:cs typeface="Times New Roman" panose="02020603050405020304" pitchFamily="18" charset="0"/>
              </a:rPr>
              <a:t>ROM </a:t>
            </a:r>
            <a:r>
              <a:rPr lang="en-GB" sz="2000" dirty="0">
                <a:latin typeface="Times New Roman" panose="02020603050405020304" pitchFamily="18" charset="0"/>
                <a:cs typeface="Times New Roman" panose="02020603050405020304" pitchFamily="18" charset="0"/>
              </a:rPr>
              <a:t>stands for read-only memory. It is non-volatile, which means it can retain data even without power. It is used mainly to start or boot up a computer.</a:t>
            </a:r>
          </a:p>
          <a:p>
            <a:pPr>
              <a:lnSpc>
                <a:spcPct val="150000"/>
              </a:lnSpc>
              <a:spcAft>
                <a:spcPts val="0"/>
              </a:spcAft>
            </a:pPr>
            <a:r>
              <a:rPr lang="en-GB" sz="2000" dirty="0">
                <a:latin typeface="Times New Roman" panose="02020603050405020304" pitchFamily="18" charset="0"/>
                <a:cs typeface="Times New Roman" panose="02020603050405020304" pitchFamily="18" charset="0"/>
              </a:rPr>
              <a:t>Once the operating system is loaded, the computer uses </a:t>
            </a:r>
            <a:r>
              <a:rPr lang="en-GB" sz="2000" b="1" dirty="0">
                <a:latin typeface="Times New Roman" panose="02020603050405020304" pitchFamily="18" charset="0"/>
                <a:cs typeface="Times New Roman" panose="02020603050405020304" pitchFamily="18" charset="0"/>
              </a:rPr>
              <a:t>RAM</a:t>
            </a:r>
            <a:r>
              <a:rPr lang="en-GB" sz="2000" dirty="0">
                <a:latin typeface="Times New Roman" panose="02020603050405020304" pitchFamily="18" charset="0"/>
                <a:cs typeface="Times New Roman" panose="02020603050405020304" pitchFamily="18" charset="0"/>
              </a:rPr>
              <a:t>, which stands for random-access memory, which temporarily stores data while the central processing unit (CPU) is executing other tasks. With more RAM on the computer, the less the CPU has to read data from the external or secondary memory (storage device), allowing the computer to run faster. RAM is fast but it is volatile, which means it will not retain data if there is no power. It is therefore important to save data to the storage device before the system is turned off.</a:t>
            </a:r>
            <a:endParaRPr lang="en-GB" sz="20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3057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1AA2154-6780-4260-8EC9-217914CA6524}"/>
              </a:ext>
            </a:extLst>
          </p:cNvPr>
          <p:cNvSpPr/>
          <p:nvPr/>
        </p:nvSpPr>
        <p:spPr>
          <a:xfrm>
            <a:off x="703385" y="871344"/>
            <a:ext cx="10072468" cy="5207644"/>
          </a:xfrm>
          <a:prstGeom prst="rect">
            <a:avLst/>
          </a:prstGeom>
        </p:spPr>
        <p:txBody>
          <a:bodyPr wrap="square">
            <a:spAutoFit/>
          </a:bodyPr>
          <a:lstStyle/>
          <a:p>
            <a:pPr>
              <a:lnSpc>
                <a:spcPct val="150000"/>
              </a:lnSpc>
            </a:pPr>
            <a:r>
              <a:rPr lang="en-GB" sz="2400" b="1" dirty="0">
                <a:latin typeface="Times New Roman" panose="02020603050405020304" pitchFamily="18" charset="0"/>
                <a:cs typeface="Times New Roman" panose="02020603050405020304" pitchFamily="18" charset="0"/>
              </a:rPr>
              <a:t>What are the types of RAM?</a:t>
            </a:r>
          </a:p>
          <a:p>
            <a:pPr>
              <a:lnSpc>
                <a:spcPct val="150000"/>
              </a:lnSpc>
            </a:pPr>
            <a:r>
              <a:rPr lang="en-GB" sz="2000" dirty="0">
                <a:latin typeface="Times New Roman" panose="02020603050405020304" pitchFamily="18" charset="0"/>
                <a:cs typeface="Times New Roman" panose="02020603050405020304" pitchFamily="18" charset="0"/>
              </a:rPr>
              <a:t>There are two main types of RAM: </a:t>
            </a:r>
            <a:r>
              <a:rPr lang="en-GB" sz="2000" dirty="0">
                <a:solidFill>
                  <a:srgbClr val="FF0000"/>
                </a:solidFill>
                <a:latin typeface="Times New Roman" panose="02020603050405020304" pitchFamily="18" charset="0"/>
                <a:cs typeface="Times New Roman" panose="02020603050405020304" pitchFamily="18" charset="0"/>
              </a:rPr>
              <a:t>Dynamic RAM (DRAM) and Static RAM (SRAM).</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DRAM (pronounced DEE-RAM), is widely used as a computer’s main memory. Each DRAM memory cell is made up of a transistor and a capacitor within an integrated circuit, and a data bit is stored in the capacitor. Since transistors always leak a small amount, the capacitors will slowly discharge, causing information stored in it to drain; hence, DRAM has to be refreshed (given a new electronic charge) every few milliseconds to retain data.</a:t>
            </a:r>
          </a:p>
          <a:p>
            <a:pPr>
              <a:lnSpc>
                <a:spcPct val="150000"/>
              </a:lnSpc>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SRAM (pronounced ES-RAM) is made up of four to six transistors. It keeps data in the memory as long as power is supplied to the system unlike DRAM, which has to be refreshed periodically. As such, SRAM is faster but also more expensive, making DRAM the more prevalent memory in computer systems.</a:t>
            </a:r>
          </a:p>
        </p:txBody>
      </p:sp>
    </p:spTree>
    <p:extLst>
      <p:ext uri="{BB962C8B-B14F-4D97-AF65-F5344CB8AC3E}">
        <p14:creationId xmlns:p14="http://schemas.microsoft.com/office/powerpoint/2010/main" val="364061658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DB9CB01-1062-421E-9193-9076F8CEA680}"/>
              </a:ext>
            </a:extLst>
          </p:cNvPr>
          <p:cNvSpPr/>
          <p:nvPr/>
        </p:nvSpPr>
        <p:spPr>
          <a:xfrm>
            <a:off x="778412" y="548179"/>
            <a:ext cx="10925908" cy="5669309"/>
          </a:xfrm>
          <a:prstGeom prst="rect">
            <a:avLst/>
          </a:prstGeom>
        </p:spPr>
        <p:txBody>
          <a:bodyPr wrap="square">
            <a:spAutoFit/>
          </a:bodyPr>
          <a:lstStyle/>
          <a:p>
            <a:pPr>
              <a:lnSpc>
                <a:spcPct val="150000"/>
              </a:lnSpc>
              <a:spcAft>
                <a:spcPts val="0"/>
              </a:spcAft>
            </a:pPr>
            <a:r>
              <a:rPr lang="en-GB" sz="2400" b="1" dirty="0">
                <a:latin typeface="Times New Roman" panose="02020603050405020304" pitchFamily="18" charset="0"/>
                <a:cs typeface="Times New Roman" panose="02020603050405020304" pitchFamily="18" charset="0"/>
              </a:rPr>
              <a:t>What are the common types of DRAM?</a:t>
            </a:r>
          </a:p>
          <a:p>
            <a:pPr>
              <a:lnSpc>
                <a:spcPct val="150000"/>
              </a:lnSpc>
              <a:spcAft>
                <a:spcPts val="0"/>
              </a:spcAft>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Synchronous DRAM (SDRAM) “synchronizes” the memory speed with CPU clock speed so that the memory controller knows the exact clock cycle when the requested data will be ready. This allows the CPU to perform more instructions at a given time. Typical SDRAM transfers data at speeds up to 133 </a:t>
            </a:r>
            <a:r>
              <a:rPr lang="en-GB" sz="2000" dirty="0" err="1">
                <a:latin typeface="Times New Roman" panose="02020603050405020304" pitchFamily="18" charset="0"/>
                <a:cs typeface="Times New Roman" panose="02020603050405020304" pitchFamily="18" charset="0"/>
              </a:rPr>
              <a:t>MHz.</a:t>
            </a:r>
            <a:endParaRPr lang="en-GB" sz="2000" dirty="0">
              <a:latin typeface="Times New Roman" panose="02020603050405020304" pitchFamily="18" charset="0"/>
              <a:cs typeface="Times New Roman" panose="02020603050405020304" pitchFamily="18" charset="0"/>
            </a:endParaRPr>
          </a:p>
          <a:p>
            <a:pPr>
              <a:lnSpc>
                <a:spcPct val="150000"/>
              </a:lnSpc>
              <a:spcAft>
                <a:spcPts val="0"/>
              </a:spcAft>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 Rambus DRAM (RDRAM) takes its name after the company that made it, Rambus. It was popular in the early 2000s and was mainly used for video game devices and graphics cards, with transfer speeds up to 1 GHz.</a:t>
            </a:r>
          </a:p>
          <a:p>
            <a:pPr>
              <a:lnSpc>
                <a:spcPct val="150000"/>
              </a:lnSpc>
              <a:spcAft>
                <a:spcPts val="0"/>
              </a:spcAft>
              <a:buFont typeface="Arial" panose="020B0604020202020204" pitchFamily="34" charset="0"/>
              <a:buChar char="•"/>
            </a:pPr>
            <a:r>
              <a:rPr lang="en-GB" sz="2000" dirty="0">
                <a:latin typeface="Times New Roman" panose="02020603050405020304" pitchFamily="18" charset="0"/>
                <a:cs typeface="Times New Roman" panose="02020603050405020304" pitchFamily="18" charset="0"/>
              </a:rPr>
              <a:t>Double Data Rate SDRAM (DDR SDRAM) is a type of synchronous memory that nearly doubles the bandwidth of a single data rate (SDR) SDRAM running at the same clock frequency by employing a method  called "double pumping," which allows transfer of data on both the rising and falling edges of the clock signal without any increase in clock frequency.</a:t>
            </a:r>
          </a:p>
        </p:txBody>
      </p:sp>
    </p:spTree>
    <p:extLst>
      <p:ext uri="{BB962C8B-B14F-4D97-AF65-F5344CB8AC3E}">
        <p14:creationId xmlns:p14="http://schemas.microsoft.com/office/powerpoint/2010/main" val="310400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FC492D9-2F1D-4F8D-8E40-49A0B065A8F0}"/>
              </a:ext>
            </a:extLst>
          </p:cNvPr>
          <p:cNvSpPr/>
          <p:nvPr/>
        </p:nvSpPr>
        <p:spPr>
          <a:xfrm>
            <a:off x="1036320" y="772775"/>
            <a:ext cx="9612923" cy="1429622"/>
          </a:xfrm>
          <a:prstGeom prst="rect">
            <a:avLst/>
          </a:prstGeom>
        </p:spPr>
        <p:txBody>
          <a:bodyPr wrap="square">
            <a:spAutoFit/>
          </a:bodyPr>
          <a:lstStyle/>
          <a:p>
            <a:pPr>
              <a:lnSpc>
                <a:spcPct val="150000"/>
              </a:lnSpc>
            </a:pPr>
            <a:r>
              <a:rPr lang="en-GB" sz="2000" b="1" dirty="0">
                <a:latin typeface="Times New Roman" panose="02020603050405020304" pitchFamily="18" charset="0"/>
                <a:cs typeface="Times New Roman" panose="02020603050405020304" pitchFamily="18" charset="0"/>
              </a:rPr>
              <a:t>An EPROM (Erasable PROM</a:t>
            </a:r>
            <a:r>
              <a:rPr lang="en-GB" sz="2000" dirty="0">
                <a:latin typeface="Times New Roman" panose="02020603050405020304" pitchFamily="18" charset="0"/>
                <a:cs typeface="Times New Roman" panose="02020603050405020304" pitchFamily="18" charset="0"/>
              </a:rPr>
              <a:t>) had a little window on the top, which allowed it to be erased using a UV light. The first EPROM, introduced in 1971, was the </a:t>
            </a:r>
            <a:r>
              <a:rPr lang="en-GB" sz="20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xmlns="" val="tx"/>
                    </a:ext>
                  </a:extLst>
                </a:hlinkClick>
              </a:rPr>
              <a:t>1702</a:t>
            </a:r>
            <a:r>
              <a:rPr lang="en-GB" sz="2000" dirty="0">
                <a:latin typeface="Times New Roman" panose="02020603050405020304" pitchFamily="18" charset="0"/>
                <a:cs typeface="Times New Roman" panose="02020603050405020304" pitchFamily="18" charset="0"/>
              </a:rPr>
              <a:t>. It had 256 </a:t>
            </a:r>
            <a:r>
              <a:rPr lang="en-GB" sz="2000" i="1" dirty="0">
                <a:latin typeface="Times New Roman" panose="02020603050405020304" pitchFamily="18" charset="0"/>
                <a:cs typeface="Times New Roman" panose="02020603050405020304" pitchFamily="18" charset="0"/>
              </a:rPr>
              <a:t>bytes</a:t>
            </a:r>
            <a:r>
              <a:rPr lang="en-GB" sz="2000" dirty="0">
                <a:latin typeface="Times New Roman" panose="02020603050405020304" pitchFamily="18" charset="0"/>
                <a:cs typeface="Times New Roman" panose="02020603050405020304" pitchFamily="18" charset="0"/>
              </a:rPr>
              <a:t> of memory.</a:t>
            </a:r>
          </a:p>
        </p:txBody>
      </p:sp>
      <p:pic>
        <p:nvPicPr>
          <p:cNvPr id="4" name="Picture 3" descr="A circuit board&#10;&#10;Description automatically generated">
            <a:extLst>
              <a:ext uri="{FF2B5EF4-FFF2-40B4-BE49-F238E27FC236}">
                <a16:creationId xmlns:a16="http://schemas.microsoft.com/office/drawing/2014/main" xmlns="" id="{8A60DD1F-3C4A-4062-9532-F1360401F5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4291" y="2319375"/>
            <a:ext cx="8164785" cy="3603123"/>
          </a:xfrm>
          <a:prstGeom prst="rect">
            <a:avLst/>
          </a:prstGeom>
        </p:spPr>
      </p:pic>
    </p:spTree>
    <p:extLst>
      <p:ext uri="{BB962C8B-B14F-4D97-AF65-F5344CB8AC3E}">
        <p14:creationId xmlns:p14="http://schemas.microsoft.com/office/powerpoint/2010/main" val="1224193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324</TotalTime>
  <Words>1284</Words>
  <Application>Microsoft Macintosh PowerPoint</Application>
  <PresentationFormat>Custom</PresentationFormat>
  <Paragraphs>77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Lina Namiq</dc:creator>
  <cp:lastModifiedBy>ahmed mahmood</cp:lastModifiedBy>
  <cp:revision>16</cp:revision>
  <dcterms:created xsi:type="dcterms:W3CDTF">2019-02-27T04:12:45Z</dcterms:created>
  <dcterms:modified xsi:type="dcterms:W3CDTF">2021-02-15T19:56:34Z</dcterms:modified>
</cp:coreProperties>
</file>