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6" r:id="rId10"/>
    <p:sldId id="267" r:id="rId11"/>
    <p:sldId id="295" r:id="rId12"/>
    <p:sldId id="294" r:id="rId13"/>
    <p:sldId id="264" r:id="rId14"/>
    <p:sldId id="265" r:id="rId15"/>
    <p:sldId id="296" r:id="rId16"/>
    <p:sldId id="297" r:id="rId17"/>
    <p:sldId id="268" r:id="rId18"/>
    <p:sldId id="269" r:id="rId19"/>
    <p:sldId id="270" r:id="rId20"/>
    <p:sldId id="271" r:id="rId21"/>
    <p:sldId id="272" r:id="rId22"/>
    <p:sldId id="273" r:id="rId23"/>
    <p:sldId id="274" r:id="rId24"/>
    <p:sldId id="275" r:id="rId25"/>
    <p:sldId id="276" r:id="rId26"/>
    <p:sldId id="277" r:id="rId27"/>
    <p:sldId id="278"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0" d="100"/>
          <a:sy n="120" d="100"/>
        </p:scale>
        <p:origin x="-1312"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22C54D5-255C-44FB-A620-8A8A1A43F666}" type="datetimeFigureOut">
              <a:rPr lang="en-US" smtClean="0"/>
              <a:t>1.03.21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1CB00-1354-4821-8A89-C3187AD6896B}" type="slidenum">
              <a:rPr lang="en-US" smtClean="0"/>
              <a:t>‹#›</a:t>
            </a:fld>
            <a:endParaRPr lang="en-US"/>
          </a:p>
        </p:txBody>
      </p:sp>
    </p:spTree>
    <p:extLst>
      <p:ext uri="{BB962C8B-B14F-4D97-AF65-F5344CB8AC3E}">
        <p14:creationId xmlns:p14="http://schemas.microsoft.com/office/powerpoint/2010/main" val="198143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2C54D5-255C-44FB-A620-8A8A1A43F666}" type="datetimeFigureOut">
              <a:rPr lang="en-US" smtClean="0"/>
              <a:t>1.03.21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1CB00-1354-4821-8A89-C3187AD6896B}" type="slidenum">
              <a:rPr lang="en-US" smtClean="0"/>
              <a:t>‹#›</a:t>
            </a:fld>
            <a:endParaRPr lang="en-US"/>
          </a:p>
        </p:txBody>
      </p:sp>
    </p:spTree>
    <p:extLst>
      <p:ext uri="{BB962C8B-B14F-4D97-AF65-F5344CB8AC3E}">
        <p14:creationId xmlns:p14="http://schemas.microsoft.com/office/powerpoint/2010/main" val="364998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2C54D5-255C-44FB-A620-8A8A1A43F666}" type="datetimeFigureOut">
              <a:rPr lang="en-US" smtClean="0"/>
              <a:t>1.03.21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1CB00-1354-4821-8A89-C3187AD6896B}" type="slidenum">
              <a:rPr lang="en-US" smtClean="0"/>
              <a:t>‹#›</a:t>
            </a:fld>
            <a:endParaRPr lang="en-US"/>
          </a:p>
        </p:txBody>
      </p:sp>
    </p:spTree>
    <p:extLst>
      <p:ext uri="{BB962C8B-B14F-4D97-AF65-F5344CB8AC3E}">
        <p14:creationId xmlns:p14="http://schemas.microsoft.com/office/powerpoint/2010/main" val="302739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2C54D5-255C-44FB-A620-8A8A1A43F666}" type="datetimeFigureOut">
              <a:rPr lang="en-US" smtClean="0"/>
              <a:t>1.03.21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1CB00-1354-4821-8A89-C3187AD6896B}" type="slidenum">
              <a:rPr lang="en-US" smtClean="0"/>
              <a:t>‹#›</a:t>
            </a:fld>
            <a:endParaRPr lang="en-US"/>
          </a:p>
        </p:txBody>
      </p:sp>
    </p:spTree>
    <p:extLst>
      <p:ext uri="{BB962C8B-B14F-4D97-AF65-F5344CB8AC3E}">
        <p14:creationId xmlns:p14="http://schemas.microsoft.com/office/powerpoint/2010/main" val="568771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2C54D5-255C-44FB-A620-8A8A1A43F666}" type="datetimeFigureOut">
              <a:rPr lang="en-US" smtClean="0"/>
              <a:t>1.03.21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61CB00-1354-4821-8A89-C3187AD6896B}" type="slidenum">
              <a:rPr lang="en-US" smtClean="0"/>
              <a:t>‹#›</a:t>
            </a:fld>
            <a:endParaRPr lang="en-US"/>
          </a:p>
        </p:txBody>
      </p:sp>
    </p:spTree>
    <p:extLst>
      <p:ext uri="{BB962C8B-B14F-4D97-AF65-F5344CB8AC3E}">
        <p14:creationId xmlns:p14="http://schemas.microsoft.com/office/powerpoint/2010/main" val="3691978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22C54D5-255C-44FB-A620-8A8A1A43F666}" type="datetimeFigureOut">
              <a:rPr lang="en-US" smtClean="0"/>
              <a:t>1.03.21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1CB00-1354-4821-8A89-C3187AD6896B}" type="slidenum">
              <a:rPr lang="en-US" smtClean="0"/>
              <a:t>‹#›</a:t>
            </a:fld>
            <a:endParaRPr lang="en-US"/>
          </a:p>
        </p:txBody>
      </p:sp>
    </p:spTree>
    <p:extLst>
      <p:ext uri="{BB962C8B-B14F-4D97-AF65-F5344CB8AC3E}">
        <p14:creationId xmlns:p14="http://schemas.microsoft.com/office/powerpoint/2010/main" val="793429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2C54D5-255C-44FB-A620-8A8A1A43F666}" type="datetimeFigureOut">
              <a:rPr lang="en-US" smtClean="0"/>
              <a:t>1.03.21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61CB00-1354-4821-8A89-C3187AD6896B}" type="slidenum">
              <a:rPr lang="en-US" smtClean="0"/>
              <a:t>‹#›</a:t>
            </a:fld>
            <a:endParaRPr lang="en-US"/>
          </a:p>
        </p:txBody>
      </p:sp>
    </p:spTree>
    <p:extLst>
      <p:ext uri="{BB962C8B-B14F-4D97-AF65-F5344CB8AC3E}">
        <p14:creationId xmlns:p14="http://schemas.microsoft.com/office/powerpoint/2010/main" val="1436334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22C54D5-255C-44FB-A620-8A8A1A43F666}" type="datetimeFigureOut">
              <a:rPr lang="en-US" smtClean="0"/>
              <a:t>1.03.21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61CB00-1354-4821-8A89-C3187AD6896B}" type="slidenum">
              <a:rPr lang="en-US" smtClean="0"/>
              <a:t>‹#›</a:t>
            </a:fld>
            <a:endParaRPr lang="en-US"/>
          </a:p>
        </p:txBody>
      </p:sp>
    </p:spTree>
    <p:extLst>
      <p:ext uri="{BB962C8B-B14F-4D97-AF65-F5344CB8AC3E}">
        <p14:creationId xmlns:p14="http://schemas.microsoft.com/office/powerpoint/2010/main" val="1469275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C54D5-255C-44FB-A620-8A8A1A43F666}" type="datetimeFigureOut">
              <a:rPr lang="en-US" smtClean="0"/>
              <a:t>1.03.21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61CB00-1354-4821-8A89-C3187AD6896B}" type="slidenum">
              <a:rPr lang="en-US" smtClean="0"/>
              <a:t>‹#›</a:t>
            </a:fld>
            <a:endParaRPr lang="en-US"/>
          </a:p>
        </p:txBody>
      </p:sp>
    </p:spTree>
    <p:extLst>
      <p:ext uri="{BB962C8B-B14F-4D97-AF65-F5344CB8AC3E}">
        <p14:creationId xmlns:p14="http://schemas.microsoft.com/office/powerpoint/2010/main" val="574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C54D5-255C-44FB-A620-8A8A1A43F666}" type="datetimeFigureOut">
              <a:rPr lang="en-US" smtClean="0"/>
              <a:t>1.03.21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1CB00-1354-4821-8A89-C3187AD6896B}" type="slidenum">
              <a:rPr lang="en-US" smtClean="0"/>
              <a:t>‹#›</a:t>
            </a:fld>
            <a:endParaRPr lang="en-US"/>
          </a:p>
        </p:txBody>
      </p:sp>
    </p:spTree>
    <p:extLst>
      <p:ext uri="{BB962C8B-B14F-4D97-AF65-F5344CB8AC3E}">
        <p14:creationId xmlns:p14="http://schemas.microsoft.com/office/powerpoint/2010/main" val="1637510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C54D5-255C-44FB-A620-8A8A1A43F666}" type="datetimeFigureOut">
              <a:rPr lang="en-US" smtClean="0"/>
              <a:t>1.03.21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61CB00-1354-4821-8A89-C3187AD6896B}" type="slidenum">
              <a:rPr lang="en-US" smtClean="0"/>
              <a:t>‹#›</a:t>
            </a:fld>
            <a:endParaRPr lang="en-US"/>
          </a:p>
        </p:txBody>
      </p:sp>
    </p:spTree>
    <p:extLst>
      <p:ext uri="{BB962C8B-B14F-4D97-AF65-F5344CB8AC3E}">
        <p14:creationId xmlns:p14="http://schemas.microsoft.com/office/powerpoint/2010/main" val="15736120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C54D5-255C-44FB-A620-8A8A1A43F666}" type="datetimeFigureOut">
              <a:rPr lang="en-US" smtClean="0"/>
              <a:t>1.03.21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61CB00-1354-4821-8A89-C3187AD6896B}" type="slidenum">
              <a:rPr lang="en-US" smtClean="0"/>
              <a:t>‹#›</a:t>
            </a:fld>
            <a:endParaRPr lang="en-US"/>
          </a:p>
        </p:txBody>
      </p:sp>
    </p:spTree>
    <p:extLst>
      <p:ext uri="{BB962C8B-B14F-4D97-AF65-F5344CB8AC3E}">
        <p14:creationId xmlns:p14="http://schemas.microsoft.com/office/powerpoint/2010/main" val="16685630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Arduino Programming</a:t>
            </a:r>
            <a:endParaRPr lang="en-US" dirty="0"/>
          </a:p>
        </p:txBody>
      </p:sp>
      <p:sp>
        <p:nvSpPr>
          <p:cNvPr id="3" name="Subtitle 2"/>
          <p:cNvSpPr>
            <a:spLocks noGrp="1"/>
          </p:cNvSpPr>
          <p:nvPr>
            <p:ph type="subTitle" idx="1"/>
          </p:nvPr>
        </p:nvSpPr>
        <p:spPr/>
        <p:txBody>
          <a:bodyPr/>
          <a:lstStyle/>
          <a:p>
            <a:r>
              <a:rPr lang="en-US" dirty="0" smtClean="0"/>
              <a:t>Programing Structure</a:t>
            </a:r>
            <a:endParaRPr lang="en-US" dirty="0"/>
          </a:p>
        </p:txBody>
      </p:sp>
    </p:spTree>
    <p:extLst>
      <p:ext uri="{BB962C8B-B14F-4D97-AF65-F5344CB8AC3E}">
        <p14:creationId xmlns:p14="http://schemas.microsoft.com/office/powerpoint/2010/main" val="352162634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625" y="337625"/>
            <a:ext cx="8553157" cy="6246055"/>
          </a:xfrm>
        </p:spPr>
        <p:txBody>
          <a:bodyPr>
            <a:normAutofit/>
          </a:bodyPr>
          <a:lstStyle/>
          <a:p>
            <a:pPr marL="0" indent="0">
              <a:buNone/>
            </a:pPr>
            <a:r>
              <a:rPr lang="en-US" sz="2000" dirty="0" smtClean="0"/>
              <a:t>The </a:t>
            </a:r>
            <a:r>
              <a:rPr lang="en-US" sz="2000" b="1" dirty="0"/>
              <a:t>break</a:t>
            </a:r>
            <a:r>
              <a:rPr lang="en-US" sz="2000" dirty="0"/>
              <a:t> keyword exits the switch statement, and is typically used at the end of each case. Without a break statement, the switch statement will continue executing the following expressions ("falling-through") until a break, or the end of the switch statement is reached</a:t>
            </a:r>
            <a:r>
              <a:rPr lang="en-US" sz="2000" dirty="0" smtClean="0"/>
              <a:t>.</a:t>
            </a:r>
          </a:p>
          <a:p>
            <a:pPr marL="0" indent="0">
              <a:buNone/>
            </a:pPr>
            <a:endParaRPr lang="en-US" sz="2000" dirty="0"/>
          </a:p>
          <a:p>
            <a:pPr marL="0" indent="0">
              <a:buNone/>
            </a:pPr>
            <a:r>
              <a:rPr lang="en-US" sz="2000" dirty="0" smtClean="0">
                <a:solidFill>
                  <a:schemeClr val="accent4">
                    <a:lumMod val="75000"/>
                  </a:schemeClr>
                </a:solidFill>
              </a:rPr>
              <a:t>Example</a:t>
            </a:r>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p:txBody>
      </p:sp>
      <p:sp>
        <p:nvSpPr>
          <p:cNvPr id="5" name="TextBox 4"/>
          <p:cNvSpPr txBox="1"/>
          <p:nvPr/>
        </p:nvSpPr>
        <p:spPr>
          <a:xfrm>
            <a:off x="443132" y="2419642"/>
            <a:ext cx="8342141" cy="3416320"/>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switch (</a:t>
            </a:r>
            <a:r>
              <a:rPr lang="en-US" dirty="0" err="1" smtClean="0">
                <a:latin typeface="Consolas" panose="020B0609020204030204" pitchFamily="49" charset="0"/>
              </a:rPr>
              <a:t>var</a:t>
            </a:r>
            <a:r>
              <a:rPr lang="en-US" dirty="0" smtClean="0">
                <a:latin typeface="Consolas" panose="020B0609020204030204" pitchFamily="49" charset="0"/>
              </a:rPr>
              <a:t>) {</a:t>
            </a:r>
          </a:p>
          <a:p>
            <a:r>
              <a:rPr lang="en-US" dirty="0" smtClean="0">
                <a:latin typeface="Consolas" panose="020B0609020204030204" pitchFamily="49" charset="0"/>
              </a:rPr>
              <a:t>    case 1:</a:t>
            </a:r>
          </a:p>
          <a:p>
            <a:r>
              <a:rPr lang="en-US" dirty="0" smtClean="0">
                <a:latin typeface="Consolas" panose="020B0609020204030204" pitchFamily="49" charset="0"/>
              </a:rPr>
              <a:t>      //do something when </a:t>
            </a:r>
            <a:r>
              <a:rPr lang="en-US" dirty="0" err="1" smtClean="0">
                <a:latin typeface="Consolas" panose="020B0609020204030204" pitchFamily="49" charset="0"/>
              </a:rPr>
              <a:t>var</a:t>
            </a:r>
            <a:r>
              <a:rPr lang="en-US" dirty="0" smtClean="0">
                <a:latin typeface="Consolas" panose="020B0609020204030204" pitchFamily="49" charset="0"/>
              </a:rPr>
              <a:t> equals 1</a:t>
            </a:r>
          </a:p>
          <a:p>
            <a:r>
              <a:rPr lang="en-US" dirty="0" smtClean="0">
                <a:latin typeface="Consolas" panose="020B0609020204030204" pitchFamily="49" charset="0"/>
              </a:rPr>
              <a:t>      break;</a:t>
            </a:r>
          </a:p>
          <a:p>
            <a:r>
              <a:rPr lang="en-US" dirty="0" smtClean="0">
                <a:latin typeface="Consolas" panose="020B0609020204030204" pitchFamily="49" charset="0"/>
              </a:rPr>
              <a:t>    case 2:</a:t>
            </a:r>
          </a:p>
          <a:p>
            <a:r>
              <a:rPr lang="en-US" dirty="0" smtClean="0">
                <a:latin typeface="Consolas" panose="020B0609020204030204" pitchFamily="49" charset="0"/>
              </a:rPr>
              <a:t>      //do something when </a:t>
            </a:r>
            <a:r>
              <a:rPr lang="en-US" dirty="0" err="1" smtClean="0">
                <a:latin typeface="Consolas" panose="020B0609020204030204" pitchFamily="49" charset="0"/>
              </a:rPr>
              <a:t>var</a:t>
            </a:r>
            <a:r>
              <a:rPr lang="en-US" dirty="0" smtClean="0">
                <a:latin typeface="Consolas" panose="020B0609020204030204" pitchFamily="49" charset="0"/>
              </a:rPr>
              <a:t> equals 2</a:t>
            </a:r>
          </a:p>
          <a:p>
            <a:r>
              <a:rPr lang="en-US" dirty="0" smtClean="0">
                <a:latin typeface="Consolas" panose="020B0609020204030204" pitchFamily="49" charset="0"/>
              </a:rPr>
              <a:t>      break;</a:t>
            </a:r>
          </a:p>
          <a:p>
            <a:r>
              <a:rPr lang="en-US" dirty="0" smtClean="0">
                <a:latin typeface="Consolas" panose="020B0609020204030204" pitchFamily="49" charset="0"/>
              </a:rPr>
              <a:t>    default: </a:t>
            </a:r>
          </a:p>
          <a:p>
            <a:r>
              <a:rPr lang="en-US" dirty="0" smtClean="0">
                <a:latin typeface="Consolas" panose="020B0609020204030204" pitchFamily="49" charset="0"/>
              </a:rPr>
              <a:t>      // if nothing else matches, do the default</a:t>
            </a:r>
          </a:p>
          <a:p>
            <a:r>
              <a:rPr lang="en-US" dirty="0" smtClean="0">
                <a:latin typeface="Consolas" panose="020B0609020204030204" pitchFamily="49" charset="0"/>
              </a:rPr>
              <a:t>      // default is optional</a:t>
            </a:r>
          </a:p>
          <a:p>
            <a:r>
              <a:rPr lang="en-US" dirty="0" smtClean="0">
                <a:latin typeface="Consolas" panose="020B0609020204030204" pitchFamily="49" charset="0"/>
              </a:rPr>
              <a:t>    break;</a:t>
            </a:r>
          </a:p>
          <a:p>
            <a:r>
              <a:rPr lang="en-US" dirty="0" smtClean="0">
                <a:latin typeface="Consolas" panose="020B0609020204030204" pitchFamily="49" charset="0"/>
              </a:rPr>
              <a:t>  }</a:t>
            </a:r>
            <a:endParaRPr lang="en-US" dirty="0">
              <a:latin typeface="Consolas" panose="020B0609020204030204" pitchFamily="49" charset="0"/>
            </a:endParaRPr>
          </a:p>
        </p:txBody>
      </p:sp>
    </p:spTree>
    <p:extLst>
      <p:ext uri="{BB962C8B-B14F-4D97-AF65-F5344CB8AC3E}">
        <p14:creationId xmlns:p14="http://schemas.microsoft.com/office/powerpoint/2010/main" val="181571236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50216" y="622715"/>
            <a:ext cx="8124176" cy="5665544"/>
          </a:xfrm>
          <a:prstGeom prst="rect">
            <a:avLst/>
          </a:prstGeom>
        </p:spPr>
      </p:pic>
    </p:spTree>
    <p:extLst>
      <p:ext uri="{BB962C8B-B14F-4D97-AF65-F5344CB8AC3E}">
        <p14:creationId xmlns:p14="http://schemas.microsoft.com/office/powerpoint/2010/main" val="138944987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625" y="154745"/>
            <a:ext cx="8553157" cy="6428935"/>
          </a:xfrm>
        </p:spPr>
        <p:txBody>
          <a:bodyPr>
            <a:normAutofit/>
          </a:bodyPr>
          <a:lstStyle/>
          <a:p>
            <a:pPr marL="0" indent="0">
              <a:buNone/>
            </a:pPr>
            <a:r>
              <a:rPr lang="en-US" sz="2000" dirty="0" smtClean="0">
                <a:solidFill>
                  <a:schemeClr val="accent2">
                    <a:lumMod val="75000"/>
                  </a:schemeClr>
                </a:solidFill>
              </a:rPr>
              <a:t>Practical Example:</a:t>
            </a:r>
            <a:endParaRPr lang="en-US" sz="2000" dirty="0" smtClean="0"/>
          </a:p>
        </p:txBody>
      </p:sp>
      <p:sp>
        <p:nvSpPr>
          <p:cNvPr id="4" name="TextBox 3"/>
          <p:cNvSpPr txBox="1"/>
          <p:nvPr/>
        </p:nvSpPr>
        <p:spPr>
          <a:xfrm>
            <a:off x="443132" y="625400"/>
            <a:ext cx="8342141" cy="5262979"/>
          </a:xfrm>
          <a:prstGeom prst="rect">
            <a:avLst/>
          </a:prstGeom>
          <a:solidFill>
            <a:schemeClr val="bg1">
              <a:lumMod val="85000"/>
            </a:schemeClr>
          </a:solidFill>
        </p:spPr>
        <p:txBody>
          <a:bodyPr wrap="square" rtlCol="0">
            <a:spAutoFit/>
          </a:bodyPr>
          <a:lstStyle/>
          <a:p>
            <a:r>
              <a:rPr lang="en-US" sz="1200" dirty="0" err="1">
                <a:latin typeface="Consolas" panose="020B0609020204030204" pitchFamily="49" charset="0"/>
                <a:cs typeface="Courier New" panose="02070309020205020404" pitchFamily="49" charset="0"/>
              </a:rPr>
              <a:t>const</a:t>
            </a:r>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int</a:t>
            </a:r>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analogPin</a:t>
            </a:r>
            <a:r>
              <a:rPr lang="en-US" sz="1200" dirty="0">
                <a:latin typeface="Consolas" panose="020B0609020204030204" pitchFamily="49" charset="0"/>
                <a:cs typeface="Courier New" panose="02070309020205020404" pitchFamily="49" charset="0"/>
              </a:rPr>
              <a:t> = A0;    // pin that the sensor is attached to</a:t>
            </a:r>
          </a:p>
          <a:p>
            <a:r>
              <a:rPr lang="en-US" sz="1200" dirty="0" err="1">
                <a:latin typeface="Consolas" panose="020B0609020204030204" pitchFamily="49" charset="0"/>
                <a:cs typeface="Courier New" panose="02070309020205020404" pitchFamily="49" charset="0"/>
              </a:rPr>
              <a:t>const</a:t>
            </a:r>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int</a:t>
            </a:r>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ledPin</a:t>
            </a:r>
            <a:r>
              <a:rPr lang="en-US" sz="1200" dirty="0">
                <a:latin typeface="Consolas" panose="020B0609020204030204" pitchFamily="49" charset="0"/>
                <a:cs typeface="Courier New" panose="02070309020205020404" pitchFamily="49" charset="0"/>
              </a:rPr>
              <a:t> = 13;       // pin that the LED is attached to</a:t>
            </a:r>
          </a:p>
          <a:p>
            <a:r>
              <a:rPr lang="en-US" sz="1200" dirty="0" err="1">
                <a:latin typeface="Consolas" panose="020B0609020204030204" pitchFamily="49" charset="0"/>
                <a:cs typeface="Courier New" panose="02070309020205020404" pitchFamily="49" charset="0"/>
              </a:rPr>
              <a:t>const</a:t>
            </a:r>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int</a:t>
            </a:r>
            <a:r>
              <a:rPr lang="en-US" sz="1200" dirty="0">
                <a:latin typeface="Consolas" panose="020B0609020204030204" pitchFamily="49" charset="0"/>
                <a:cs typeface="Courier New" panose="02070309020205020404" pitchFamily="49" charset="0"/>
              </a:rPr>
              <a:t> threshold = 400;   // an arbitrary threshold level that's in the range of the analog input</a:t>
            </a:r>
          </a:p>
          <a:p>
            <a:endParaRPr lang="en-US" sz="1200" dirty="0">
              <a:latin typeface="Consolas" panose="020B0609020204030204" pitchFamily="49" charset="0"/>
              <a:cs typeface="Courier New" panose="02070309020205020404" pitchFamily="49" charset="0"/>
            </a:endParaRPr>
          </a:p>
          <a:p>
            <a:r>
              <a:rPr lang="en-US" sz="1200" dirty="0">
                <a:latin typeface="Consolas" panose="020B0609020204030204" pitchFamily="49" charset="0"/>
                <a:cs typeface="Courier New" panose="02070309020205020404" pitchFamily="49" charset="0"/>
              </a:rPr>
              <a:t>void setup() {</a:t>
            </a:r>
          </a:p>
          <a:p>
            <a:r>
              <a:rPr lang="en-US" sz="1200" dirty="0">
                <a:latin typeface="Consolas" panose="020B0609020204030204" pitchFamily="49" charset="0"/>
                <a:cs typeface="Courier New" panose="02070309020205020404" pitchFamily="49" charset="0"/>
              </a:rPr>
              <a:t>  // initialize the LED pin as an output:</a:t>
            </a:r>
          </a:p>
          <a:p>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pinMode</a:t>
            </a:r>
            <a:r>
              <a:rPr lang="en-US" sz="1200" dirty="0">
                <a:latin typeface="Consolas" panose="020B0609020204030204" pitchFamily="49" charset="0"/>
                <a:cs typeface="Courier New" panose="02070309020205020404" pitchFamily="49" charset="0"/>
              </a:rPr>
              <a:t>(</a:t>
            </a:r>
            <a:r>
              <a:rPr lang="en-US" sz="1200" dirty="0" err="1">
                <a:latin typeface="Consolas" panose="020B0609020204030204" pitchFamily="49" charset="0"/>
                <a:cs typeface="Courier New" panose="02070309020205020404" pitchFamily="49" charset="0"/>
              </a:rPr>
              <a:t>ledPin</a:t>
            </a:r>
            <a:r>
              <a:rPr lang="en-US" sz="1200" dirty="0">
                <a:latin typeface="Consolas" panose="020B0609020204030204" pitchFamily="49" charset="0"/>
                <a:cs typeface="Courier New" panose="02070309020205020404" pitchFamily="49" charset="0"/>
              </a:rPr>
              <a:t>, OUTPUT);</a:t>
            </a:r>
          </a:p>
          <a:p>
            <a:r>
              <a:rPr lang="en-US" sz="1200" dirty="0">
                <a:latin typeface="Consolas" panose="020B0609020204030204" pitchFamily="49" charset="0"/>
                <a:cs typeface="Courier New" panose="02070309020205020404" pitchFamily="49" charset="0"/>
              </a:rPr>
              <a:t>  // initialize serial communications:</a:t>
            </a:r>
          </a:p>
          <a:p>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Serial.begin</a:t>
            </a:r>
            <a:r>
              <a:rPr lang="en-US" sz="1200" dirty="0">
                <a:latin typeface="Consolas" panose="020B0609020204030204" pitchFamily="49" charset="0"/>
                <a:cs typeface="Courier New" panose="02070309020205020404" pitchFamily="49" charset="0"/>
              </a:rPr>
              <a:t>(9600);</a:t>
            </a:r>
          </a:p>
          <a:p>
            <a:r>
              <a:rPr lang="en-US" sz="1200" dirty="0">
                <a:latin typeface="Consolas" panose="020B0609020204030204" pitchFamily="49" charset="0"/>
                <a:cs typeface="Courier New" panose="02070309020205020404" pitchFamily="49" charset="0"/>
              </a:rPr>
              <a:t>}</a:t>
            </a:r>
          </a:p>
          <a:p>
            <a:endParaRPr lang="en-US" sz="1200" dirty="0">
              <a:latin typeface="Consolas" panose="020B0609020204030204" pitchFamily="49" charset="0"/>
              <a:cs typeface="Courier New" panose="02070309020205020404" pitchFamily="49" charset="0"/>
            </a:endParaRPr>
          </a:p>
          <a:p>
            <a:r>
              <a:rPr lang="en-US" sz="1200" dirty="0">
                <a:latin typeface="Consolas" panose="020B0609020204030204" pitchFamily="49" charset="0"/>
                <a:cs typeface="Courier New" panose="02070309020205020404" pitchFamily="49" charset="0"/>
              </a:rPr>
              <a:t>void loop() {</a:t>
            </a:r>
          </a:p>
          <a:p>
            <a:r>
              <a:rPr lang="en-US" sz="1200" dirty="0">
                <a:latin typeface="Consolas" panose="020B0609020204030204" pitchFamily="49" charset="0"/>
                <a:cs typeface="Courier New" panose="02070309020205020404" pitchFamily="49" charset="0"/>
              </a:rPr>
              <a:t>  // read the value of the potentiometer:</a:t>
            </a:r>
          </a:p>
          <a:p>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int</a:t>
            </a:r>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analogValue</a:t>
            </a:r>
            <a:r>
              <a:rPr lang="en-US" sz="1200" dirty="0">
                <a:latin typeface="Consolas" panose="020B0609020204030204" pitchFamily="49" charset="0"/>
                <a:cs typeface="Courier New" panose="02070309020205020404" pitchFamily="49" charset="0"/>
              </a:rPr>
              <a:t> = </a:t>
            </a:r>
            <a:r>
              <a:rPr lang="en-US" sz="1200" dirty="0" err="1">
                <a:latin typeface="Consolas" panose="020B0609020204030204" pitchFamily="49" charset="0"/>
                <a:cs typeface="Courier New" panose="02070309020205020404" pitchFamily="49" charset="0"/>
              </a:rPr>
              <a:t>analogRead</a:t>
            </a:r>
            <a:r>
              <a:rPr lang="en-US" sz="1200" dirty="0">
                <a:latin typeface="Consolas" panose="020B0609020204030204" pitchFamily="49" charset="0"/>
                <a:cs typeface="Courier New" panose="02070309020205020404" pitchFamily="49" charset="0"/>
              </a:rPr>
              <a:t>(</a:t>
            </a:r>
            <a:r>
              <a:rPr lang="en-US" sz="1200" dirty="0" err="1">
                <a:latin typeface="Consolas" panose="020B0609020204030204" pitchFamily="49" charset="0"/>
                <a:cs typeface="Courier New" panose="02070309020205020404" pitchFamily="49" charset="0"/>
              </a:rPr>
              <a:t>analogPin</a:t>
            </a:r>
            <a:r>
              <a:rPr lang="en-US" sz="1200" dirty="0">
                <a:latin typeface="Consolas" panose="020B0609020204030204" pitchFamily="49" charset="0"/>
                <a:cs typeface="Courier New" panose="02070309020205020404" pitchFamily="49" charset="0"/>
              </a:rPr>
              <a:t>);</a:t>
            </a:r>
          </a:p>
          <a:p>
            <a:endParaRPr lang="en-US" sz="1200" dirty="0">
              <a:latin typeface="Consolas" panose="020B0609020204030204" pitchFamily="49" charset="0"/>
              <a:cs typeface="Courier New" panose="02070309020205020404" pitchFamily="49" charset="0"/>
            </a:endParaRPr>
          </a:p>
          <a:p>
            <a:r>
              <a:rPr lang="en-US" sz="1200" dirty="0">
                <a:latin typeface="Consolas" panose="020B0609020204030204" pitchFamily="49" charset="0"/>
                <a:cs typeface="Courier New" panose="02070309020205020404" pitchFamily="49" charset="0"/>
              </a:rPr>
              <a:t>  // if the analog value is high enough, turn on the LED:</a:t>
            </a:r>
          </a:p>
          <a:p>
            <a:r>
              <a:rPr lang="en-US" sz="1200" dirty="0">
                <a:latin typeface="Consolas" panose="020B0609020204030204" pitchFamily="49" charset="0"/>
                <a:cs typeface="Courier New" panose="02070309020205020404" pitchFamily="49" charset="0"/>
              </a:rPr>
              <a:t>  if (</a:t>
            </a:r>
            <a:r>
              <a:rPr lang="en-US" sz="1200" dirty="0" err="1">
                <a:latin typeface="Consolas" panose="020B0609020204030204" pitchFamily="49" charset="0"/>
                <a:cs typeface="Courier New" panose="02070309020205020404" pitchFamily="49" charset="0"/>
              </a:rPr>
              <a:t>analogValue</a:t>
            </a:r>
            <a:r>
              <a:rPr lang="en-US" sz="1200" dirty="0">
                <a:latin typeface="Consolas" panose="020B0609020204030204" pitchFamily="49" charset="0"/>
                <a:cs typeface="Courier New" panose="02070309020205020404" pitchFamily="49" charset="0"/>
              </a:rPr>
              <a:t> &gt; threshold) {</a:t>
            </a:r>
          </a:p>
          <a:p>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digitalWrite</a:t>
            </a:r>
            <a:r>
              <a:rPr lang="en-US" sz="1200" dirty="0">
                <a:latin typeface="Consolas" panose="020B0609020204030204" pitchFamily="49" charset="0"/>
                <a:cs typeface="Courier New" panose="02070309020205020404" pitchFamily="49" charset="0"/>
              </a:rPr>
              <a:t>(</a:t>
            </a:r>
            <a:r>
              <a:rPr lang="en-US" sz="1200" dirty="0" err="1">
                <a:latin typeface="Consolas" panose="020B0609020204030204" pitchFamily="49" charset="0"/>
                <a:cs typeface="Courier New" panose="02070309020205020404" pitchFamily="49" charset="0"/>
              </a:rPr>
              <a:t>ledPin</a:t>
            </a:r>
            <a:r>
              <a:rPr lang="en-US" sz="1200" dirty="0">
                <a:latin typeface="Consolas" panose="020B0609020204030204" pitchFamily="49" charset="0"/>
                <a:cs typeface="Courier New" panose="02070309020205020404" pitchFamily="49" charset="0"/>
              </a:rPr>
              <a:t>, HIGH);</a:t>
            </a:r>
          </a:p>
          <a:p>
            <a:r>
              <a:rPr lang="en-US" sz="1200" dirty="0">
                <a:latin typeface="Consolas" panose="020B0609020204030204" pitchFamily="49" charset="0"/>
                <a:cs typeface="Courier New" panose="02070309020205020404" pitchFamily="49" charset="0"/>
              </a:rPr>
              <a:t>  } </a:t>
            </a:r>
          </a:p>
          <a:p>
            <a:r>
              <a:rPr lang="en-US" sz="1200" dirty="0">
                <a:latin typeface="Consolas" panose="020B0609020204030204" pitchFamily="49" charset="0"/>
                <a:cs typeface="Courier New" panose="02070309020205020404" pitchFamily="49" charset="0"/>
              </a:rPr>
              <a:t>  else {</a:t>
            </a:r>
          </a:p>
          <a:p>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digitalWrite</a:t>
            </a:r>
            <a:r>
              <a:rPr lang="en-US" sz="1200" dirty="0">
                <a:latin typeface="Consolas" panose="020B0609020204030204" pitchFamily="49" charset="0"/>
                <a:cs typeface="Courier New" panose="02070309020205020404" pitchFamily="49" charset="0"/>
              </a:rPr>
              <a:t>(</a:t>
            </a:r>
            <a:r>
              <a:rPr lang="en-US" sz="1200" dirty="0" err="1">
                <a:latin typeface="Consolas" panose="020B0609020204030204" pitchFamily="49" charset="0"/>
                <a:cs typeface="Courier New" panose="02070309020205020404" pitchFamily="49" charset="0"/>
              </a:rPr>
              <a:t>ledPin,LOW</a:t>
            </a:r>
            <a:r>
              <a:rPr lang="en-US" sz="1200" dirty="0">
                <a:latin typeface="Consolas" panose="020B0609020204030204" pitchFamily="49" charset="0"/>
                <a:cs typeface="Courier New" panose="02070309020205020404" pitchFamily="49" charset="0"/>
              </a:rPr>
              <a:t>); </a:t>
            </a:r>
          </a:p>
          <a:p>
            <a:r>
              <a:rPr lang="en-US" sz="1200" dirty="0">
                <a:latin typeface="Consolas" panose="020B0609020204030204" pitchFamily="49" charset="0"/>
                <a:cs typeface="Courier New" panose="02070309020205020404" pitchFamily="49" charset="0"/>
              </a:rPr>
              <a:t>  }</a:t>
            </a:r>
          </a:p>
          <a:p>
            <a:endParaRPr lang="en-US" sz="1200" dirty="0">
              <a:latin typeface="Consolas" panose="020B0609020204030204" pitchFamily="49" charset="0"/>
              <a:cs typeface="Courier New" panose="02070309020205020404" pitchFamily="49" charset="0"/>
            </a:endParaRPr>
          </a:p>
          <a:p>
            <a:r>
              <a:rPr lang="en-US" sz="1200" dirty="0">
                <a:latin typeface="Consolas" panose="020B0609020204030204" pitchFamily="49" charset="0"/>
                <a:cs typeface="Courier New" panose="02070309020205020404" pitchFamily="49" charset="0"/>
              </a:rPr>
              <a:t>  // print the analog value:</a:t>
            </a:r>
          </a:p>
          <a:p>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Serial.println</a:t>
            </a:r>
            <a:r>
              <a:rPr lang="en-US" sz="1200" dirty="0">
                <a:latin typeface="Consolas" panose="020B0609020204030204" pitchFamily="49" charset="0"/>
                <a:cs typeface="Courier New" panose="02070309020205020404" pitchFamily="49" charset="0"/>
              </a:rPr>
              <a:t>(</a:t>
            </a:r>
            <a:r>
              <a:rPr lang="en-US" sz="1200" dirty="0" err="1">
                <a:latin typeface="Consolas" panose="020B0609020204030204" pitchFamily="49" charset="0"/>
                <a:cs typeface="Courier New" panose="02070309020205020404" pitchFamily="49" charset="0"/>
              </a:rPr>
              <a:t>analogValue</a:t>
            </a:r>
            <a:r>
              <a:rPr lang="en-US" sz="1200" dirty="0">
                <a:latin typeface="Consolas" panose="020B0609020204030204" pitchFamily="49" charset="0"/>
                <a:cs typeface="Courier New" panose="02070309020205020404" pitchFamily="49" charset="0"/>
              </a:rPr>
              <a:t>);</a:t>
            </a:r>
          </a:p>
          <a:p>
            <a:r>
              <a:rPr lang="en-US" sz="1200" dirty="0">
                <a:latin typeface="Consolas" panose="020B0609020204030204" pitchFamily="49" charset="0"/>
                <a:cs typeface="Courier New" panose="02070309020205020404" pitchFamily="49" charset="0"/>
              </a:rPr>
              <a:t>  delay(500);        // delay in between reads for stability</a:t>
            </a:r>
          </a:p>
          <a:p>
            <a:r>
              <a:rPr lang="en-US" sz="1200" dirty="0">
                <a:latin typeface="Consolas" panose="020B0609020204030204" pitchFamily="49" charset="0"/>
                <a:cs typeface="Courier New" panose="02070309020205020404" pitchFamily="49" charset="0"/>
              </a:rPr>
              <a:t>}</a:t>
            </a:r>
          </a:p>
        </p:txBody>
      </p:sp>
    </p:spTree>
    <p:extLst>
      <p:ext uri="{BB962C8B-B14F-4D97-AF65-F5344CB8AC3E}">
        <p14:creationId xmlns:p14="http://schemas.microsoft.com/office/powerpoint/2010/main" val="155408564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lstStyle/>
          <a:p>
            <a:r>
              <a:rPr lang="en-US" dirty="0"/>
              <a:t>Control Structures - for statements</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t>The </a:t>
            </a:r>
            <a:r>
              <a:rPr lang="en-US" sz="2000" b="1" dirty="0"/>
              <a:t>for</a:t>
            </a:r>
            <a:r>
              <a:rPr lang="en-US" sz="2000" dirty="0"/>
              <a:t> statement is used to repeat a block of statements enclosed in curly braces. An increment counter is usually used to increment and terminate the loop. The for statement is useful for any repetitive operation, and is often used in combination with arrays to operate on collections of data/pins</a:t>
            </a:r>
            <a:r>
              <a:rPr lang="en-US" sz="2000" dirty="0" smtClean="0"/>
              <a:t>.</a:t>
            </a:r>
          </a:p>
          <a:p>
            <a:pPr marL="0" indent="0">
              <a:buNone/>
            </a:pPr>
            <a:r>
              <a:rPr lang="en-US" sz="2000" dirty="0"/>
              <a:t>There </a:t>
            </a:r>
            <a:r>
              <a:rPr lang="en-US" sz="2000" dirty="0" smtClean="0"/>
              <a:t>are </a:t>
            </a:r>
            <a:r>
              <a:rPr lang="en-US" sz="2000" dirty="0"/>
              <a:t>three parts to the for loop header</a:t>
            </a:r>
            <a:r>
              <a:rPr lang="en-US" sz="2000" dirty="0" smtClean="0"/>
              <a:t>:</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p:txBody>
      </p:sp>
      <p:sp>
        <p:nvSpPr>
          <p:cNvPr id="5" name="TextBox 4"/>
          <p:cNvSpPr txBox="1"/>
          <p:nvPr/>
        </p:nvSpPr>
        <p:spPr>
          <a:xfrm>
            <a:off x="443132" y="2823030"/>
            <a:ext cx="8342141" cy="923330"/>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for (initialization; condition; increment) {</a:t>
            </a:r>
          </a:p>
          <a:p>
            <a:r>
              <a:rPr lang="en-US" dirty="0" smtClean="0">
                <a:latin typeface="Consolas" panose="020B0609020204030204" pitchFamily="49" charset="0"/>
              </a:rPr>
              <a:t>    //statement(s);</a:t>
            </a:r>
          </a:p>
          <a:p>
            <a:r>
              <a:rPr lang="en-US" dirty="0" smtClean="0">
                <a:latin typeface="Consolas" panose="020B0609020204030204" pitchFamily="49" charset="0"/>
              </a:rPr>
              <a:t>}</a:t>
            </a:r>
            <a:endParaRPr lang="en-US" dirty="0">
              <a:latin typeface="Consolas" panose="020B0609020204030204" pitchFamily="49" charset="0"/>
            </a:endParaRPr>
          </a:p>
        </p:txBody>
      </p:sp>
      <p:pic>
        <p:nvPicPr>
          <p:cNvPr id="7170" name="Picture 2" descr="https://www.arduino.cc/en/uploads/Reference/ForLoopIllustrat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132" y="3856083"/>
            <a:ext cx="4832253" cy="2764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476154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625" y="154745"/>
            <a:ext cx="8553157" cy="6428935"/>
          </a:xfrm>
        </p:spPr>
        <p:txBody>
          <a:bodyPr>
            <a:normAutofit/>
          </a:bodyPr>
          <a:lstStyle/>
          <a:p>
            <a:pPr marL="0" indent="0">
              <a:buNone/>
            </a:pPr>
            <a:r>
              <a:rPr lang="en-US" sz="2000" dirty="0"/>
              <a:t>The initialization happens first and exactly once. Each time through the loop, the condition is tested; if it's true, the statement block, and the increment is executed, then the condition is tested again. When the condition becomes false, the loop ends</a:t>
            </a:r>
            <a:r>
              <a:rPr lang="en-US" sz="2000" dirty="0" smtClean="0"/>
              <a:t>.</a:t>
            </a:r>
          </a:p>
          <a:p>
            <a:pPr marL="0" indent="0">
              <a:buNone/>
            </a:pPr>
            <a:r>
              <a:rPr lang="en-US" sz="2000" dirty="0" smtClean="0">
                <a:solidFill>
                  <a:schemeClr val="accent4">
                    <a:lumMod val="75000"/>
                  </a:schemeClr>
                </a:solidFill>
              </a:rPr>
              <a:t>Example</a:t>
            </a:r>
          </a:p>
        </p:txBody>
      </p:sp>
      <p:sp>
        <p:nvSpPr>
          <p:cNvPr id="5" name="TextBox 4"/>
          <p:cNvSpPr txBox="1"/>
          <p:nvPr/>
        </p:nvSpPr>
        <p:spPr>
          <a:xfrm>
            <a:off x="443132" y="1835222"/>
            <a:ext cx="8342141" cy="3785652"/>
          </a:xfrm>
          <a:prstGeom prst="rect">
            <a:avLst/>
          </a:prstGeom>
          <a:solidFill>
            <a:schemeClr val="bg1">
              <a:lumMod val="85000"/>
            </a:schemeClr>
          </a:solidFill>
        </p:spPr>
        <p:txBody>
          <a:bodyPr wrap="square" rtlCol="0">
            <a:spAutoFit/>
          </a:bodyPr>
          <a:lstStyle/>
          <a:p>
            <a:r>
              <a:rPr lang="en-US" sz="1600" dirty="0" smtClean="0">
                <a:latin typeface="Consolas" panose="020B0609020204030204" pitchFamily="49" charset="0"/>
              </a:rPr>
              <a:t>// Dim an LED using a PWM pin</a:t>
            </a:r>
          </a:p>
          <a:p>
            <a:r>
              <a:rPr lang="en-US" sz="1600" dirty="0" err="1" smtClean="0">
                <a:latin typeface="Consolas" panose="020B0609020204030204" pitchFamily="49" charset="0"/>
              </a:rPr>
              <a:t>int</a:t>
            </a:r>
            <a:r>
              <a:rPr lang="en-US" sz="1600" dirty="0" smtClean="0">
                <a:latin typeface="Consolas" panose="020B0609020204030204" pitchFamily="49" charset="0"/>
              </a:rPr>
              <a:t> </a:t>
            </a:r>
            <a:r>
              <a:rPr lang="en-US" sz="1600" dirty="0" err="1" smtClean="0">
                <a:latin typeface="Consolas" panose="020B0609020204030204" pitchFamily="49" charset="0"/>
              </a:rPr>
              <a:t>PWMpin</a:t>
            </a:r>
            <a:r>
              <a:rPr lang="en-US" sz="1600" dirty="0" smtClean="0">
                <a:latin typeface="Consolas" panose="020B0609020204030204" pitchFamily="49" charset="0"/>
              </a:rPr>
              <a:t> = 10;   // LED in series with 470 ohm resistor on pin 10</a:t>
            </a:r>
          </a:p>
          <a:p>
            <a:endParaRPr lang="en-US" sz="1600" dirty="0" smtClean="0">
              <a:latin typeface="Consolas" panose="020B0609020204030204" pitchFamily="49" charset="0"/>
            </a:endParaRPr>
          </a:p>
          <a:p>
            <a:r>
              <a:rPr lang="en-US" sz="1600" dirty="0" smtClean="0">
                <a:latin typeface="Consolas" panose="020B0609020204030204" pitchFamily="49" charset="0"/>
              </a:rPr>
              <a:t>void setup()</a:t>
            </a:r>
          </a:p>
          <a:p>
            <a:r>
              <a:rPr lang="en-US" sz="1600" dirty="0" smtClean="0">
                <a:latin typeface="Consolas" panose="020B0609020204030204" pitchFamily="49" charset="0"/>
              </a:rPr>
              <a:t>{</a:t>
            </a:r>
          </a:p>
          <a:p>
            <a:r>
              <a:rPr lang="en-US" sz="1600" dirty="0" smtClean="0">
                <a:latin typeface="Consolas" panose="020B0609020204030204" pitchFamily="49" charset="0"/>
              </a:rPr>
              <a:t>  // no setup needed</a:t>
            </a:r>
          </a:p>
          <a:p>
            <a:r>
              <a:rPr lang="en-US" sz="1600" dirty="0" smtClean="0">
                <a:latin typeface="Consolas" panose="020B0609020204030204" pitchFamily="49" charset="0"/>
              </a:rPr>
              <a:t>}</a:t>
            </a:r>
          </a:p>
          <a:p>
            <a:endParaRPr lang="en-US" sz="1600" dirty="0" smtClean="0">
              <a:latin typeface="Consolas" panose="020B0609020204030204" pitchFamily="49" charset="0"/>
            </a:endParaRPr>
          </a:p>
          <a:p>
            <a:r>
              <a:rPr lang="en-US" sz="1600" dirty="0" smtClean="0">
                <a:latin typeface="Consolas" panose="020B0609020204030204" pitchFamily="49" charset="0"/>
              </a:rPr>
              <a:t>void loop()</a:t>
            </a:r>
          </a:p>
          <a:p>
            <a:r>
              <a:rPr lang="en-US" sz="1600" dirty="0" smtClean="0">
                <a:latin typeface="Consolas" panose="020B0609020204030204" pitchFamily="49" charset="0"/>
              </a:rPr>
              <a:t>{</a:t>
            </a:r>
          </a:p>
          <a:p>
            <a:r>
              <a:rPr lang="en-US" sz="1600" dirty="0" smtClean="0">
                <a:latin typeface="Consolas" panose="020B0609020204030204" pitchFamily="49" charset="0"/>
              </a:rPr>
              <a:t>   for (</a:t>
            </a:r>
            <a:r>
              <a:rPr lang="en-US" sz="1600" dirty="0" err="1" smtClean="0">
                <a:latin typeface="Consolas" panose="020B0609020204030204" pitchFamily="49" charset="0"/>
              </a:rPr>
              <a:t>int</a:t>
            </a:r>
            <a:r>
              <a:rPr lang="en-US" sz="1600" dirty="0" smtClean="0">
                <a:latin typeface="Consolas" panose="020B0609020204030204" pitchFamily="49" charset="0"/>
              </a:rPr>
              <a:t> </a:t>
            </a:r>
            <a:r>
              <a:rPr lang="en-US" sz="1600" dirty="0" err="1" smtClean="0">
                <a:latin typeface="Consolas" panose="020B0609020204030204" pitchFamily="49" charset="0"/>
              </a:rPr>
              <a:t>i</a:t>
            </a:r>
            <a:r>
              <a:rPr lang="en-US" sz="1600" dirty="0" smtClean="0">
                <a:latin typeface="Consolas" panose="020B0609020204030204" pitchFamily="49" charset="0"/>
              </a:rPr>
              <a:t>=0; </a:t>
            </a:r>
            <a:r>
              <a:rPr lang="en-US" sz="1600" dirty="0" err="1" smtClean="0">
                <a:latin typeface="Consolas" panose="020B0609020204030204" pitchFamily="49" charset="0"/>
              </a:rPr>
              <a:t>i</a:t>
            </a:r>
            <a:r>
              <a:rPr lang="en-US" sz="1600" dirty="0" smtClean="0">
                <a:latin typeface="Consolas" panose="020B0609020204030204" pitchFamily="49" charset="0"/>
              </a:rPr>
              <a:t> &lt;= 255; </a:t>
            </a:r>
            <a:r>
              <a:rPr lang="en-US" sz="1600" dirty="0" err="1" smtClean="0">
                <a:latin typeface="Consolas" panose="020B0609020204030204" pitchFamily="49" charset="0"/>
              </a:rPr>
              <a:t>i</a:t>
            </a:r>
            <a:r>
              <a:rPr lang="en-US" sz="1600" dirty="0" smtClean="0">
                <a:latin typeface="Consolas" panose="020B0609020204030204" pitchFamily="49" charset="0"/>
              </a:rPr>
              <a:t>++){</a:t>
            </a:r>
          </a:p>
          <a:p>
            <a:r>
              <a:rPr lang="en-US" sz="1600" dirty="0" smtClean="0">
                <a:latin typeface="Consolas" panose="020B0609020204030204" pitchFamily="49" charset="0"/>
              </a:rPr>
              <a:t>      </a:t>
            </a:r>
            <a:r>
              <a:rPr lang="en-US" sz="1600" dirty="0" err="1" smtClean="0">
                <a:latin typeface="Consolas" panose="020B0609020204030204" pitchFamily="49" charset="0"/>
              </a:rPr>
              <a:t>analogWrite</a:t>
            </a:r>
            <a:r>
              <a:rPr lang="en-US" sz="1600" dirty="0" smtClean="0">
                <a:latin typeface="Consolas" panose="020B0609020204030204" pitchFamily="49" charset="0"/>
              </a:rPr>
              <a:t>(</a:t>
            </a:r>
            <a:r>
              <a:rPr lang="en-US" sz="1600" dirty="0" err="1" smtClean="0">
                <a:latin typeface="Consolas" panose="020B0609020204030204" pitchFamily="49" charset="0"/>
              </a:rPr>
              <a:t>PWMpin</a:t>
            </a:r>
            <a:r>
              <a:rPr lang="en-US" sz="1600" dirty="0" smtClean="0">
                <a:latin typeface="Consolas" panose="020B0609020204030204" pitchFamily="49" charset="0"/>
              </a:rPr>
              <a:t>, </a:t>
            </a:r>
            <a:r>
              <a:rPr lang="en-US" sz="1600" dirty="0" err="1" smtClean="0">
                <a:latin typeface="Consolas" panose="020B0609020204030204" pitchFamily="49" charset="0"/>
              </a:rPr>
              <a:t>i</a:t>
            </a:r>
            <a:r>
              <a:rPr lang="en-US" sz="1600" dirty="0" smtClean="0">
                <a:latin typeface="Consolas" panose="020B0609020204030204" pitchFamily="49" charset="0"/>
              </a:rPr>
              <a:t>);</a:t>
            </a:r>
          </a:p>
          <a:p>
            <a:r>
              <a:rPr lang="en-US" sz="1600" dirty="0" smtClean="0">
                <a:latin typeface="Consolas" panose="020B0609020204030204" pitchFamily="49" charset="0"/>
              </a:rPr>
              <a:t>      delay(10);</a:t>
            </a:r>
          </a:p>
          <a:p>
            <a:r>
              <a:rPr lang="en-US" sz="1600" dirty="0" smtClean="0">
                <a:latin typeface="Consolas" panose="020B0609020204030204" pitchFamily="49" charset="0"/>
              </a:rPr>
              <a:t>   } </a:t>
            </a:r>
          </a:p>
          <a:p>
            <a:r>
              <a:rPr lang="en-US" sz="1600" dirty="0" smtClean="0">
                <a:latin typeface="Consolas" panose="020B0609020204030204" pitchFamily="49" charset="0"/>
              </a:rPr>
              <a:t>}</a:t>
            </a:r>
            <a:endParaRPr lang="en-US" sz="1600" dirty="0">
              <a:latin typeface="Consolas" panose="020B0609020204030204" pitchFamily="49" charset="0"/>
            </a:endParaRPr>
          </a:p>
        </p:txBody>
      </p:sp>
    </p:spTree>
    <p:extLst>
      <p:ext uri="{BB962C8B-B14F-4D97-AF65-F5344CB8AC3E}">
        <p14:creationId xmlns:p14="http://schemas.microsoft.com/office/powerpoint/2010/main" val="21783721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625" y="154745"/>
            <a:ext cx="8553157" cy="6428935"/>
          </a:xfrm>
        </p:spPr>
        <p:txBody>
          <a:bodyPr>
            <a:normAutofit/>
          </a:bodyPr>
          <a:lstStyle/>
          <a:p>
            <a:pPr marL="0" indent="0">
              <a:buNone/>
            </a:pPr>
            <a:r>
              <a:rPr lang="en-US" sz="2000" dirty="0" smtClean="0">
                <a:solidFill>
                  <a:schemeClr val="accent2">
                    <a:lumMod val="75000"/>
                  </a:schemeClr>
                </a:solidFill>
              </a:rPr>
              <a:t>Practical Example:</a:t>
            </a:r>
          </a:p>
          <a:p>
            <a:pPr marL="0" indent="0">
              <a:buNone/>
            </a:pPr>
            <a:endParaRPr lang="en-US" sz="2000" dirty="0">
              <a:solidFill>
                <a:schemeClr val="accent2">
                  <a:lumMod val="75000"/>
                </a:schemeClr>
              </a:solidFill>
            </a:endParaRPr>
          </a:p>
          <a:p>
            <a:pPr marL="0" indent="0">
              <a:buNone/>
            </a:pPr>
            <a:endParaRPr lang="en-US" sz="2000" dirty="0" smtClean="0">
              <a:solidFill>
                <a:schemeClr val="accent2">
                  <a:lumMod val="75000"/>
                </a:schemeClr>
              </a:solidFill>
            </a:endParaRPr>
          </a:p>
          <a:p>
            <a:pPr marL="0" indent="0">
              <a:buNone/>
            </a:pPr>
            <a:endParaRPr lang="en-US" sz="2000" dirty="0">
              <a:solidFill>
                <a:schemeClr val="accent2">
                  <a:lumMod val="75000"/>
                </a:schemeClr>
              </a:solidFill>
            </a:endParaRPr>
          </a:p>
          <a:p>
            <a:pPr marL="0" indent="0">
              <a:buNone/>
            </a:pPr>
            <a:endParaRPr lang="en-US" sz="2000" dirty="0" smtClean="0">
              <a:solidFill>
                <a:schemeClr val="accent2">
                  <a:lumMod val="75000"/>
                </a:schemeClr>
              </a:solidFill>
            </a:endParaRPr>
          </a:p>
          <a:p>
            <a:pPr marL="0" indent="0">
              <a:buNone/>
            </a:pPr>
            <a:endParaRPr lang="en-US" sz="2000" dirty="0">
              <a:solidFill>
                <a:schemeClr val="accent2">
                  <a:lumMod val="75000"/>
                </a:schemeClr>
              </a:solidFill>
            </a:endParaRPr>
          </a:p>
          <a:p>
            <a:pPr marL="0" indent="0">
              <a:buNone/>
            </a:pPr>
            <a:endParaRPr lang="en-US" sz="2000" dirty="0" smtClean="0">
              <a:solidFill>
                <a:schemeClr val="accent2">
                  <a:lumMod val="75000"/>
                </a:schemeClr>
              </a:solidFill>
            </a:endParaRPr>
          </a:p>
          <a:p>
            <a:pPr marL="0" indent="0">
              <a:buNone/>
            </a:pPr>
            <a:endParaRPr lang="en-US" sz="2000" dirty="0">
              <a:solidFill>
                <a:schemeClr val="accent2">
                  <a:lumMod val="75000"/>
                </a:schemeClr>
              </a:solidFill>
            </a:endParaRPr>
          </a:p>
          <a:p>
            <a:pPr marL="0" indent="0">
              <a:buNone/>
            </a:pPr>
            <a:endParaRPr lang="en-US" sz="2000" dirty="0" smtClean="0">
              <a:solidFill>
                <a:schemeClr val="accent2">
                  <a:lumMod val="75000"/>
                </a:schemeClr>
              </a:solidFill>
            </a:endParaRPr>
          </a:p>
          <a:p>
            <a:pPr marL="0" indent="0">
              <a:buNone/>
            </a:pPr>
            <a:endParaRPr lang="en-US" sz="2000" dirty="0">
              <a:solidFill>
                <a:schemeClr val="accent2">
                  <a:lumMod val="75000"/>
                </a:schemeClr>
              </a:solidFill>
            </a:endParaRPr>
          </a:p>
          <a:p>
            <a:pPr marL="0" indent="0">
              <a:buNone/>
            </a:pPr>
            <a:endParaRPr lang="en-US" sz="2000" dirty="0" smtClean="0">
              <a:solidFill>
                <a:schemeClr val="accent2">
                  <a:lumMod val="75000"/>
                </a:schemeClr>
              </a:solidFill>
            </a:endParaRPr>
          </a:p>
          <a:p>
            <a:pPr marL="0" indent="0">
              <a:buNone/>
            </a:pPr>
            <a:endParaRPr lang="en-US" sz="2000" dirty="0">
              <a:solidFill>
                <a:schemeClr val="accent2">
                  <a:lumMod val="75000"/>
                </a:schemeClr>
              </a:solidFill>
            </a:endParaRPr>
          </a:p>
          <a:p>
            <a:pPr marL="0" indent="0">
              <a:buNone/>
            </a:pPr>
            <a:endParaRPr lang="en-US" sz="2000" dirty="0" smtClean="0">
              <a:solidFill>
                <a:schemeClr val="accent2">
                  <a:lumMod val="75000"/>
                </a:schemeClr>
              </a:solidFill>
            </a:endParaRPr>
          </a:p>
          <a:p>
            <a:pPr marL="0" indent="0">
              <a:buNone/>
            </a:pPr>
            <a:endParaRPr lang="en-US" sz="2000" dirty="0">
              <a:solidFill>
                <a:schemeClr val="accent2">
                  <a:lumMod val="75000"/>
                </a:schemeClr>
              </a:solidFill>
            </a:endParaRPr>
          </a:p>
        </p:txBody>
      </p:sp>
      <p:sp>
        <p:nvSpPr>
          <p:cNvPr id="4" name="TextBox 3"/>
          <p:cNvSpPr txBox="1"/>
          <p:nvPr/>
        </p:nvSpPr>
        <p:spPr>
          <a:xfrm>
            <a:off x="443132" y="597265"/>
            <a:ext cx="8342141" cy="5262979"/>
          </a:xfrm>
          <a:prstGeom prst="rect">
            <a:avLst/>
          </a:prstGeom>
          <a:solidFill>
            <a:schemeClr val="bg1">
              <a:lumMod val="85000"/>
            </a:schemeClr>
          </a:solidFill>
        </p:spPr>
        <p:txBody>
          <a:bodyPr wrap="square" rtlCol="0">
            <a:spAutoFit/>
          </a:bodyPr>
          <a:lstStyle/>
          <a:p>
            <a:r>
              <a:rPr lang="en-US" sz="1200" dirty="0" err="1">
                <a:latin typeface="Consolas" panose="020B0609020204030204" pitchFamily="49" charset="0"/>
                <a:cs typeface="Courier New" panose="02070309020205020404" pitchFamily="49" charset="0"/>
              </a:rPr>
              <a:t>int</a:t>
            </a:r>
            <a:r>
              <a:rPr lang="en-US" sz="1200" dirty="0">
                <a:latin typeface="Consolas" panose="020B0609020204030204" pitchFamily="49" charset="0"/>
                <a:cs typeface="Courier New" panose="02070309020205020404" pitchFamily="49" charset="0"/>
              </a:rPr>
              <a:t> timer = 100;           // The higher the number, the slower the timing.</a:t>
            </a:r>
          </a:p>
          <a:p>
            <a:endParaRPr lang="en-US" sz="1200" dirty="0">
              <a:latin typeface="Consolas" panose="020B0609020204030204" pitchFamily="49" charset="0"/>
              <a:cs typeface="Courier New" panose="02070309020205020404" pitchFamily="49" charset="0"/>
            </a:endParaRPr>
          </a:p>
          <a:p>
            <a:r>
              <a:rPr lang="en-US" sz="1200" dirty="0">
                <a:latin typeface="Consolas" panose="020B0609020204030204" pitchFamily="49" charset="0"/>
                <a:cs typeface="Courier New" panose="02070309020205020404" pitchFamily="49" charset="0"/>
              </a:rPr>
              <a:t>void setup() {</a:t>
            </a:r>
          </a:p>
          <a:p>
            <a:r>
              <a:rPr lang="en-US" sz="1200" dirty="0">
                <a:latin typeface="Consolas" panose="020B0609020204030204" pitchFamily="49" charset="0"/>
                <a:cs typeface="Courier New" panose="02070309020205020404" pitchFamily="49" charset="0"/>
              </a:rPr>
              <a:t>  // use a for loop to initialize each pin as an output:</a:t>
            </a:r>
          </a:p>
          <a:p>
            <a:r>
              <a:rPr lang="en-US" sz="1200" dirty="0">
                <a:latin typeface="Consolas" panose="020B0609020204030204" pitchFamily="49" charset="0"/>
                <a:cs typeface="Courier New" panose="02070309020205020404" pitchFamily="49" charset="0"/>
              </a:rPr>
              <a:t>  for (</a:t>
            </a:r>
            <a:r>
              <a:rPr lang="en-US" sz="1200" dirty="0" err="1">
                <a:latin typeface="Consolas" panose="020B0609020204030204" pitchFamily="49" charset="0"/>
                <a:cs typeface="Courier New" panose="02070309020205020404" pitchFamily="49" charset="0"/>
              </a:rPr>
              <a:t>int</a:t>
            </a:r>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thisPin</a:t>
            </a:r>
            <a:r>
              <a:rPr lang="en-US" sz="1200" dirty="0">
                <a:latin typeface="Consolas" panose="020B0609020204030204" pitchFamily="49" charset="0"/>
                <a:cs typeface="Courier New" panose="02070309020205020404" pitchFamily="49" charset="0"/>
              </a:rPr>
              <a:t> = 2; </a:t>
            </a:r>
            <a:r>
              <a:rPr lang="en-US" sz="1200" dirty="0" err="1">
                <a:latin typeface="Consolas" panose="020B0609020204030204" pitchFamily="49" charset="0"/>
                <a:cs typeface="Courier New" panose="02070309020205020404" pitchFamily="49" charset="0"/>
              </a:rPr>
              <a:t>thisPin</a:t>
            </a:r>
            <a:r>
              <a:rPr lang="en-US" sz="1200" dirty="0">
                <a:latin typeface="Consolas" panose="020B0609020204030204" pitchFamily="49" charset="0"/>
                <a:cs typeface="Courier New" panose="02070309020205020404" pitchFamily="49" charset="0"/>
              </a:rPr>
              <a:t> &lt; 8; </a:t>
            </a:r>
            <a:r>
              <a:rPr lang="en-US" sz="1200" dirty="0" err="1">
                <a:latin typeface="Consolas" panose="020B0609020204030204" pitchFamily="49" charset="0"/>
                <a:cs typeface="Courier New" panose="02070309020205020404" pitchFamily="49" charset="0"/>
              </a:rPr>
              <a:t>thisPin</a:t>
            </a:r>
            <a:r>
              <a:rPr lang="en-US" sz="1200" dirty="0">
                <a:latin typeface="Consolas" panose="020B0609020204030204" pitchFamily="49" charset="0"/>
                <a:cs typeface="Courier New" panose="02070309020205020404" pitchFamily="49" charset="0"/>
              </a:rPr>
              <a:t>++) {</a:t>
            </a:r>
          </a:p>
          <a:p>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pinMode</a:t>
            </a:r>
            <a:r>
              <a:rPr lang="en-US" sz="1200" dirty="0">
                <a:latin typeface="Consolas" panose="020B0609020204030204" pitchFamily="49" charset="0"/>
                <a:cs typeface="Courier New" panose="02070309020205020404" pitchFamily="49" charset="0"/>
              </a:rPr>
              <a:t>(</a:t>
            </a:r>
            <a:r>
              <a:rPr lang="en-US" sz="1200" dirty="0" err="1">
                <a:latin typeface="Consolas" panose="020B0609020204030204" pitchFamily="49" charset="0"/>
                <a:cs typeface="Courier New" panose="02070309020205020404" pitchFamily="49" charset="0"/>
              </a:rPr>
              <a:t>thisPin</a:t>
            </a:r>
            <a:r>
              <a:rPr lang="en-US" sz="1200" dirty="0">
                <a:latin typeface="Consolas" panose="020B0609020204030204" pitchFamily="49" charset="0"/>
                <a:cs typeface="Courier New" panose="02070309020205020404" pitchFamily="49" charset="0"/>
              </a:rPr>
              <a:t>, OUTPUT);</a:t>
            </a:r>
          </a:p>
          <a:p>
            <a:r>
              <a:rPr lang="en-US" sz="1200" dirty="0">
                <a:latin typeface="Consolas" panose="020B0609020204030204" pitchFamily="49" charset="0"/>
                <a:cs typeface="Courier New" panose="02070309020205020404" pitchFamily="49" charset="0"/>
              </a:rPr>
              <a:t>  }</a:t>
            </a:r>
          </a:p>
          <a:p>
            <a:r>
              <a:rPr lang="en-US" sz="1200" dirty="0">
                <a:latin typeface="Consolas" panose="020B0609020204030204" pitchFamily="49" charset="0"/>
                <a:cs typeface="Courier New" panose="02070309020205020404" pitchFamily="49" charset="0"/>
              </a:rPr>
              <a:t>}</a:t>
            </a:r>
          </a:p>
          <a:p>
            <a:endParaRPr lang="en-US" sz="1200" dirty="0">
              <a:latin typeface="Consolas" panose="020B0609020204030204" pitchFamily="49" charset="0"/>
              <a:cs typeface="Courier New" panose="02070309020205020404" pitchFamily="49" charset="0"/>
            </a:endParaRPr>
          </a:p>
          <a:p>
            <a:r>
              <a:rPr lang="en-US" sz="1200" dirty="0">
                <a:latin typeface="Consolas" panose="020B0609020204030204" pitchFamily="49" charset="0"/>
                <a:cs typeface="Courier New" panose="02070309020205020404" pitchFamily="49" charset="0"/>
              </a:rPr>
              <a:t>void loop() {</a:t>
            </a:r>
          </a:p>
          <a:p>
            <a:r>
              <a:rPr lang="en-US" sz="1200" dirty="0">
                <a:latin typeface="Consolas" panose="020B0609020204030204" pitchFamily="49" charset="0"/>
                <a:cs typeface="Courier New" panose="02070309020205020404" pitchFamily="49" charset="0"/>
              </a:rPr>
              <a:t>  // loop from the lowest pin to the highest:</a:t>
            </a:r>
          </a:p>
          <a:p>
            <a:r>
              <a:rPr lang="en-US" sz="1200" dirty="0">
                <a:latin typeface="Consolas" panose="020B0609020204030204" pitchFamily="49" charset="0"/>
                <a:cs typeface="Courier New" panose="02070309020205020404" pitchFamily="49" charset="0"/>
              </a:rPr>
              <a:t>  for (</a:t>
            </a:r>
            <a:r>
              <a:rPr lang="en-US" sz="1200" dirty="0" err="1">
                <a:latin typeface="Consolas" panose="020B0609020204030204" pitchFamily="49" charset="0"/>
                <a:cs typeface="Courier New" panose="02070309020205020404" pitchFamily="49" charset="0"/>
              </a:rPr>
              <a:t>int</a:t>
            </a:r>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thisPin</a:t>
            </a:r>
            <a:r>
              <a:rPr lang="en-US" sz="1200" dirty="0">
                <a:latin typeface="Consolas" panose="020B0609020204030204" pitchFamily="49" charset="0"/>
                <a:cs typeface="Courier New" panose="02070309020205020404" pitchFamily="49" charset="0"/>
              </a:rPr>
              <a:t> = 2; </a:t>
            </a:r>
            <a:r>
              <a:rPr lang="en-US" sz="1200" dirty="0" err="1">
                <a:latin typeface="Consolas" panose="020B0609020204030204" pitchFamily="49" charset="0"/>
                <a:cs typeface="Courier New" panose="02070309020205020404" pitchFamily="49" charset="0"/>
              </a:rPr>
              <a:t>thisPin</a:t>
            </a:r>
            <a:r>
              <a:rPr lang="en-US" sz="1200" dirty="0">
                <a:latin typeface="Consolas" panose="020B0609020204030204" pitchFamily="49" charset="0"/>
                <a:cs typeface="Courier New" panose="02070309020205020404" pitchFamily="49" charset="0"/>
              </a:rPr>
              <a:t> &lt; 8; </a:t>
            </a:r>
            <a:r>
              <a:rPr lang="en-US" sz="1200" dirty="0" err="1">
                <a:latin typeface="Consolas" panose="020B0609020204030204" pitchFamily="49" charset="0"/>
                <a:cs typeface="Courier New" panose="02070309020205020404" pitchFamily="49" charset="0"/>
              </a:rPr>
              <a:t>thisPin</a:t>
            </a:r>
            <a:r>
              <a:rPr lang="en-US" sz="1200" dirty="0">
                <a:latin typeface="Consolas" panose="020B0609020204030204" pitchFamily="49" charset="0"/>
                <a:cs typeface="Courier New" panose="02070309020205020404" pitchFamily="49" charset="0"/>
              </a:rPr>
              <a:t>++) {</a:t>
            </a:r>
          </a:p>
          <a:p>
            <a:r>
              <a:rPr lang="en-US" sz="1200" dirty="0">
                <a:latin typeface="Consolas" panose="020B0609020204030204" pitchFamily="49" charset="0"/>
                <a:cs typeface="Courier New" panose="02070309020205020404" pitchFamily="49" charset="0"/>
              </a:rPr>
              <a:t>    // turn the pin on:</a:t>
            </a:r>
          </a:p>
          <a:p>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digitalWrite</a:t>
            </a:r>
            <a:r>
              <a:rPr lang="en-US" sz="1200" dirty="0">
                <a:latin typeface="Consolas" panose="020B0609020204030204" pitchFamily="49" charset="0"/>
                <a:cs typeface="Courier New" panose="02070309020205020404" pitchFamily="49" charset="0"/>
              </a:rPr>
              <a:t>(</a:t>
            </a:r>
            <a:r>
              <a:rPr lang="en-US" sz="1200" dirty="0" err="1">
                <a:latin typeface="Consolas" panose="020B0609020204030204" pitchFamily="49" charset="0"/>
                <a:cs typeface="Courier New" panose="02070309020205020404" pitchFamily="49" charset="0"/>
              </a:rPr>
              <a:t>thisPin</a:t>
            </a:r>
            <a:r>
              <a:rPr lang="en-US" sz="1200" dirty="0">
                <a:latin typeface="Consolas" panose="020B0609020204030204" pitchFamily="49" charset="0"/>
                <a:cs typeface="Courier New" panose="02070309020205020404" pitchFamily="49" charset="0"/>
              </a:rPr>
              <a:t>, HIGH);</a:t>
            </a:r>
          </a:p>
          <a:p>
            <a:r>
              <a:rPr lang="en-US" sz="1200" dirty="0">
                <a:latin typeface="Consolas" panose="020B0609020204030204" pitchFamily="49" charset="0"/>
                <a:cs typeface="Courier New" panose="02070309020205020404" pitchFamily="49" charset="0"/>
              </a:rPr>
              <a:t>    delay(timer);</a:t>
            </a:r>
          </a:p>
          <a:p>
            <a:r>
              <a:rPr lang="en-US" sz="1200" dirty="0">
                <a:latin typeface="Consolas" panose="020B0609020204030204" pitchFamily="49" charset="0"/>
                <a:cs typeface="Courier New" panose="02070309020205020404" pitchFamily="49" charset="0"/>
              </a:rPr>
              <a:t>    // turn the pin off:</a:t>
            </a:r>
          </a:p>
          <a:p>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digitalWrite</a:t>
            </a:r>
            <a:r>
              <a:rPr lang="en-US" sz="1200" dirty="0">
                <a:latin typeface="Consolas" panose="020B0609020204030204" pitchFamily="49" charset="0"/>
                <a:cs typeface="Courier New" panose="02070309020205020404" pitchFamily="49" charset="0"/>
              </a:rPr>
              <a:t>(</a:t>
            </a:r>
            <a:r>
              <a:rPr lang="en-US" sz="1200" dirty="0" err="1">
                <a:latin typeface="Consolas" panose="020B0609020204030204" pitchFamily="49" charset="0"/>
                <a:cs typeface="Courier New" panose="02070309020205020404" pitchFamily="49" charset="0"/>
              </a:rPr>
              <a:t>thisPin</a:t>
            </a:r>
            <a:r>
              <a:rPr lang="en-US" sz="1200" dirty="0">
                <a:latin typeface="Consolas" panose="020B0609020204030204" pitchFamily="49" charset="0"/>
                <a:cs typeface="Courier New" panose="02070309020205020404" pitchFamily="49" charset="0"/>
              </a:rPr>
              <a:t>, LOW);</a:t>
            </a:r>
          </a:p>
          <a:p>
            <a:r>
              <a:rPr lang="en-US" sz="1200" dirty="0">
                <a:latin typeface="Consolas" panose="020B0609020204030204" pitchFamily="49" charset="0"/>
                <a:cs typeface="Courier New" panose="02070309020205020404" pitchFamily="49" charset="0"/>
              </a:rPr>
              <a:t>  }</a:t>
            </a:r>
          </a:p>
          <a:p>
            <a:endParaRPr lang="en-US" sz="1200" dirty="0">
              <a:latin typeface="Consolas" panose="020B0609020204030204" pitchFamily="49" charset="0"/>
              <a:cs typeface="Courier New" panose="02070309020205020404" pitchFamily="49" charset="0"/>
            </a:endParaRPr>
          </a:p>
          <a:p>
            <a:r>
              <a:rPr lang="en-US" sz="1200" dirty="0">
                <a:latin typeface="Consolas" panose="020B0609020204030204" pitchFamily="49" charset="0"/>
                <a:cs typeface="Courier New" panose="02070309020205020404" pitchFamily="49" charset="0"/>
              </a:rPr>
              <a:t>  // loop from the highest pin to the lowest:</a:t>
            </a:r>
          </a:p>
          <a:p>
            <a:r>
              <a:rPr lang="en-US" sz="1200" dirty="0">
                <a:latin typeface="Consolas" panose="020B0609020204030204" pitchFamily="49" charset="0"/>
                <a:cs typeface="Courier New" panose="02070309020205020404" pitchFamily="49" charset="0"/>
              </a:rPr>
              <a:t>  for (</a:t>
            </a:r>
            <a:r>
              <a:rPr lang="en-US" sz="1200" dirty="0" err="1">
                <a:latin typeface="Consolas" panose="020B0609020204030204" pitchFamily="49" charset="0"/>
                <a:cs typeface="Courier New" panose="02070309020205020404" pitchFamily="49" charset="0"/>
              </a:rPr>
              <a:t>int</a:t>
            </a:r>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thisPin</a:t>
            </a:r>
            <a:r>
              <a:rPr lang="en-US" sz="1200" dirty="0">
                <a:latin typeface="Consolas" panose="020B0609020204030204" pitchFamily="49" charset="0"/>
                <a:cs typeface="Courier New" panose="02070309020205020404" pitchFamily="49" charset="0"/>
              </a:rPr>
              <a:t> = 7; </a:t>
            </a:r>
            <a:r>
              <a:rPr lang="en-US" sz="1200" dirty="0" err="1">
                <a:latin typeface="Consolas" panose="020B0609020204030204" pitchFamily="49" charset="0"/>
                <a:cs typeface="Courier New" panose="02070309020205020404" pitchFamily="49" charset="0"/>
              </a:rPr>
              <a:t>thisPin</a:t>
            </a:r>
            <a:r>
              <a:rPr lang="en-US" sz="1200" dirty="0">
                <a:latin typeface="Consolas" panose="020B0609020204030204" pitchFamily="49" charset="0"/>
                <a:cs typeface="Courier New" panose="02070309020205020404" pitchFamily="49" charset="0"/>
              </a:rPr>
              <a:t> &gt;= 2; </a:t>
            </a:r>
            <a:r>
              <a:rPr lang="en-US" sz="1200" dirty="0" err="1">
                <a:latin typeface="Consolas" panose="020B0609020204030204" pitchFamily="49" charset="0"/>
                <a:cs typeface="Courier New" panose="02070309020205020404" pitchFamily="49" charset="0"/>
              </a:rPr>
              <a:t>thisPin</a:t>
            </a:r>
            <a:r>
              <a:rPr lang="en-US" sz="1200" dirty="0">
                <a:latin typeface="Consolas" panose="020B0609020204030204" pitchFamily="49" charset="0"/>
                <a:cs typeface="Courier New" panose="02070309020205020404" pitchFamily="49" charset="0"/>
              </a:rPr>
              <a:t>--) {</a:t>
            </a:r>
          </a:p>
          <a:p>
            <a:r>
              <a:rPr lang="en-US" sz="1200" dirty="0">
                <a:latin typeface="Consolas" panose="020B0609020204030204" pitchFamily="49" charset="0"/>
                <a:cs typeface="Courier New" panose="02070309020205020404" pitchFamily="49" charset="0"/>
              </a:rPr>
              <a:t>    // turn the pin on:</a:t>
            </a:r>
          </a:p>
          <a:p>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digitalWrite</a:t>
            </a:r>
            <a:r>
              <a:rPr lang="en-US" sz="1200" dirty="0">
                <a:latin typeface="Consolas" panose="020B0609020204030204" pitchFamily="49" charset="0"/>
                <a:cs typeface="Courier New" panose="02070309020205020404" pitchFamily="49" charset="0"/>
              </a:rPr>
              <a:t>(</a:t>
            </a:r>
            <a:r>
              <a:rPr lang="en-US" sz="1200" dirty="0" err="1">
                <a:latin typeface="Consolas" panose="020B0609020204030204" pitchFamily="49" charset="0"/>
                <a:cs typeface="Courier New" panose="02070309020205020404" pitchFamily="49" charset="0"/>
              </a:rPr>
              <a:t>thisPin</a:t>
            </a:r>
            <a:r>
              <a:rPr lang="en-US" sz="1200" dirty="0">
                <a:latin typeface="Consolas" panose="020B0609020204030204" pitchFamily="49" charset="0"/>
                <a:cs typeface="Courier New" panose="02070309020205020404" pitchFamily="49" charset="0"/>
              </a:rPr>
              <a:t>, HIGH);</a:t>
            </a:r>
          </a:p>
          <a:p>
            <a:r>
              <a:rPr lang="en-US" sz="1200" dirty="0">
                <a:latin typeface="Consolas" panose="020B0609020204030204" pitchFamily="49" charset="0"/>
                <a:cs typeface="Courier New" panose="02070309020205020404" pitchFamily="49" charset="0"/>
              </a:rPr>
              <a:t>    delay(timer);</a:t>
            </a:r>
          </a:p>
          <a:p>
            <a:r>
              <a:rPr lang="en-US" sz="1200" dirty="0">
                <a:latin typeface="Consolas" panose="020B0609020204030204" pitchFamily="49" charset="0"/>
                <a:cs typeface="Courier New" panose="02070309020205020404" pitchFamily="49" charset="0"/>
              </a:rPr>
              <a:t>    // turn the pin off:</a:t>
            </a:r>
          </a:p>
          <a:p>
            <a:r>
              <a:rPr lang="en-US" sz="1200" dirty="0">
                <a:latin typeface="Consolas" panose="020B0609020204030204" pitchFamily="49" charset="0"/>
                <a:cs typeface="Courier New" panose="02070309020205020404" pitchFamily="49" charset="0"/>
              </a:rPr>
              <a:t>    </a:t>
            </a:r>
            <a:r>
              <a:rPr lang="en-US" sz="1200" dirty="0" err="1">
                <a:latin typeface="Consolas" panose="020B0609020204030204" pitchFamily="49" charset="0"/>
                <a:cs typeface="Courier New" panose="02070309020205020404" pitchFamily="49" charset="0"/>
              </a:rPr>
              <a:t>digitalWrite</a:t>
            </a:r>
            <a:r>
              <a:rPr lang="en-US" sz="1200" dirty="0">
                <a:latin typeface="Consolas" panose="020B0609020204030204" pitchFamily="49" charset="0"/>
                <a:cs typeface="Courier New" panose="02070309020205020404" pitchFamily="49" charset="0"/>
              </a:rPr>
              <a:t>(</a:t>
            </a:r>
            <a:r>
              <a:rPr lang="en-US" sz="1200" dirty="0" err="1">
                <a:latin typeface="Consolas" panose="020B0609020204030204" pitchFamily="49" charset="0"/>
                <a:cs typeface="Courier New" panose="02070309020205020404" pitchFamily="49" charset="0"/>
              </a:rPr>
              <a:t>thisPin</a:t>
            </a:r>
            <a:r>
              <a:rPr lang="en-US" sz="1200" dirty="0">
                <a:latin typeface="Consolas" panose="020B0609020204030204" pitchFamily="49" charset="0"/>
                <a:cs typeface="Courier New" panose="02070309020205020404" pitchFamily="49" charset="0"/>
              </a:rPr>
              <a:t>, LOW);</a:t>
            </a:r>
          </a:p>
          <a:p>
            <a:r>
              <a:rPr lang="en-US" sz="1200" dirty="0">
                <a:latin typeface="Consolas" panose="020B0609020204030204" pitchFamily="49" charset="0"/>
                <a:cs typeface="Courier New" panose="02070309020205020404" pitchFamily="49" charset="0"/>
              </a:rPr>
              <a:t>  }</a:t>
            </a:r>
          </a:p>
          <a:p>
            <a:r>
              <a:rPr lang="en-US" sz="1200" dirty="0">
                <a:latin typeface="Consolas" panose="020B0609020204030204" pitchFamily="49" charset="0"/>
                <a:cs typeface="Courier New" panose="02070309020205020404" pitchFamily="49" charset="0"/>
              </a:rPr>
              <a:t>}</a:t>
            </a:r>
          </a:p>
        </p:txBody>
      </p:sp>
    </p:spTree>
    <p:extLst>
      <p:ext uri="{BB962C8B-B14F-4D97-AF65-F5344CB8AC3E}">
        <p14:creationId xmlns:p14="http://schemas.microsoft.com/office/powerpoint/2010/main" val="231609023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31256" y="213806"/>
            <a:ext cx="4881489" cy="4628998"/>
          </a:xfrm>
          <a:prstGeom prst="rect">
            <a:avLst/>
          </a:prstGeom>
        </p:spPr>
      </p:pic>
      <p:sp>
        <p:nvSpPr>
          <p:cNvPr id="3" name="Rectangle 2"/>
          <p:cNvSpPr/>
          <p:nvPr/>
        </p:nvSpPr>
        <p:spPr>
          <a:xfrm>
            <a:off x="509953" y="5471385"/>
            <a:ext cx="8124093" cy="646331"/>
          </a:xfrm>
          <a:prstGeom prst="rect">
            <a:avLst/>
          </a:prstGeom>
        </p:spPr>
        <p:txBody>
          <a:bodyPr wrap="square">
            <a:spAutoFit/>
          </a:bodyPr>
          <a:lstStyle/>
          <a:p>
            <a:r>
              <a:rPr lang="en-US" dirty="0" smtClean="0">
                <a:solidFill>
                  <a:schemeClr val="accent2">
                    <a:lumMod val="75000"/>
                  </a:schemeClr>
                </a:solidFill>
              </a:rPr>
              <a:t>Exercise01: </a:t>
            </a:r>
            <a:r>
              <a:rPr lang="en-US" dirty="0"/>
              <a:t>Connect a </a:t>
            </a:r>
            <a:r>
              <a:rPr lang="en-US" dirty="0" smtClean="0"/>
              <a:t>potentiometer </a:t>
            </a:r>
            <a:r>
              <a:rPr lang="en-US" dirty="0"/>
              <a:t>to the circuit of this example to </a:t>
            </a:r>
            <a:r>
              <a:rPr lang="en-US" dirty="0" smtClean="0"/>
              <a:t>control </a:t>
            </a:r>
            <a:r>
              <a:rPr lang="en-US" dirty="0"/>
              <a:t>the </a:t>
            </a:r>
            <a:r>
              <a:rPr lang="en-US" dirty="0" smtClean="0"/>
              <a:t>direction and the speed of the LEDs.</a:t>
            </a:r>
            <a:endParaRPr lang="en-US" dirty="0"/>
          </a:p>
        </p:txBody>
      </p:sp>
    </p:spTree>
    <p:extLst>
      <p:ext uri="{BB962C8B-B14F-4D97-AF65-F5344CB8AC3E}">
        <p14:creationId xmlns:p14="http://schemas.microsoft.com/office/powerpoint/2010/main" val="1542908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lstStyle/>
          <a:p>
            <a:r>
              <a:rPr lang="en-US" dirty="0"/>
              <a:t>Control Structures - while loops</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t>while loops will loop continuously, and infinitely, until the expression inside the parenthesis, () becomes false. Something must change the tested variable, or the while loop will never exit. This could be in your code, such as an incremented variable, or an external condition, such as testing a sensor</a:t>
            </a:r>
            <a:r>
              <a:rPr lang="en-US" sz="2000" dirty="0" smtClean="0"/>
              <a:t>.</a:t>
            </a:r>
          </a:p>
          <a:p>
            <a:pPr marL="0" indent="0">
              <a:buNone/>
            </a:pPr>
            <a:r>
              <a:rPr lang="en-US" sz="2000" dirty="0" smtClean="0">
                <a:solidFill>
                  <a:schemeClr val="accent4">
                    <a:lumMod val="75000"/>
                  </a:schemeClr>
                </a:solidFill>
              </a:rPr>
              <a:t>Syntax</a:t>
            </a:r>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smtClean="0">
                <a:solidFill>
                  <a:schemeClr val="accent4">
                    <a:lumMod val="75000"/>
                  </a:schemeClr>
                </a:solidFill>
              </a:rPr>
              <a:t>Example</a:t>
            </a:r>
            <a:endParaRPr lang="en-US" sz="2000" dirty="0">
              <a:solidFill>
                <a:schemeClr val="accent4">
                  <a:lumMod val="75000"/>
                </a:schemeClr>
              </a:solidFill>
            </a:endParaRPr>
          </a:p>
          <a:p>
            <a:pPr marL="0" indent="0">
              <a:buNone/>
            </a:pPr>
            <a:endParaRPr lang="en-US" sz="2000" dirty="0"/>
          </a:p>
          <a:p>
            <a:pPr marL="0" indent="0">
              <a:buNone/>
            </a:pPr>
            <a:endParaRPr lang="en-US" sz="2000" dirty="0" smtClean="0"/>
          </a:p>
        </p:txBody>
      </p:sp>
      <p:sp>
        <p:nvSpPr>
          <p:cNvPr id="5" name="TextBox 4"/>
          <p:cNvSpPr txBox="1"/>
          <p:nvPr/>
        </p:nvSpPr>
        <p:spPr>
          <a:xfrm>
            <a:off x="443132" y="2883875"/>
            <a:ext cx="8342141" cy="923330"/>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while(expression){</a:t>
            </a:r>
          </a:p>
          <a:p>
            <a:r>
              <a:rPr lang="en-US" dirty="0" smtClean="0">
                <a:latin typeface="Consolas" panose="020B0609020204030204" pitchFamily="49" charset="0"/>
              </a:rPr>
              <a:t>  // statement(s)</a:t>
            </a:r>
          </a:p>
          <a:p>
            <a:r>
              <a:rPr lang="en-US" dirty="0" smtClean="0">
                <a:latin typeface="Consolas" panose="020B0609020204030204" pitchFamily="49" charset="0"/>
              </a:rPr>
              <a:t>}</a:t>
            </a:r>
            <a:endParaRPr lang="en-US" dirty="0">
              <a:latin typeface="Consolas" panose="020B0609020204030204" pitchFamily="49" charset="0"/>
            </a:endParaRPr>
          </a:p>
        </p:txBody>
      </p:sp>
      <p:sp>
        <p:nvSpPr>
          <p:cNvPr id="6" name="TextBox 5"/>
          <p:cNvSpPr txBox="1"/>
          <p:nvPr/>
        </p:nvSpPr>
        <p:spPr>
          <a:xfrm>
            <a:off x="443132" y="4456778"/>
            <a:ext cx="8342141" cy="1477328"/>
          </a:xfrm>
          <a:prstGeom prst="rect">
            <a:avLst/>
          </a:prstGeom>
          <a:solidFill>
            <a:schemeClr val="bg1">
              <a:lumMod val="85000"/>
            </a:schemeClr>
          </a:solidFill>
        </p:spPr>
        <p:txBody>
          <a:bodyPr wrap="square" rtlCol="0">
            <a:spAutoFit/>
          </a:bodyPr>
          <a:lstStyle/>
          <a:p>
            <a:r>
              <a:rPr lang="en-US" dirty="0" err="1" smtClean="0">
                <a:latin typeface="Consolas" panose="020B0609020204030204" pitchFamily="49" charset="0"/>
              </a:rPr>
              <a:t>var</a:t>
            </a:r>
            <a:r>
              <a:rPr lang="en-US" dirty="0" smtClean="0">
                <a:latin typeface="Consolas" panose="020B0609020204030204" pitchFamily="49" charset="0"/>
              </a:rPr>
              <a:t> = 0;</a:t>
            </a:r>
          </a:p>
          <a:p>
            <a:r>
              <a:rPr lang="en-US" dirty="0" smtClean="0">
                <a:latin typeface="Consolas" panose="020B0609020204030204" pitchFamily="49" charset="0"/>
              </a:rPr>
              <a:t>while(</a:t>
            </a:r>
            <a:r>
              <a:rPr lang="en-US" dirty="0" err="1" smtClean="0">
                <a:latin typeface="Consolas" panose="020B0609020204030204" pitchFamily="49" charset="0"/>
              </a:rPr>
              <a:t>var</a:t>
            </a:r>
            <a:r>
              <a:rPr lang="en-US" dirty="0" smtClean="0">
                <a:latin typeface="Consolas" panose="020B0609020204030204" pitchFamily="49" charset="0"/>
              </a:rPr>
              <a:t> &lt; 200){</a:t>
            </a:r>
          </a:p>
          <a:p>
            <a:r>
              <a:rPr lang="en-US" dirty="0" smtClean="0">
                <a:latin typeface="Consolas" panose="020B0609020204030204" pitchFamily="49" charset="0"/>
              </a:rPr>
              <a:t>  // do something repetitive 200 times</a:t>
            </a:r>
          </a:p>
          <a:p>
            <a:r>
              <a:rPr lang="en-US" dirty="0" smtClean="0">
                <a:latin typeface="Consolas" panose="020B0609020204030204" pitchFamily="49" charset="0"/>
              </a:rPr>
              <a:t>  </a:t>
            </a:r>
            <a:r>
              <a:rPr lang="en-US" dirty="0" err="1" smtClean="0">
                <a:latin typeface="Consolas" panose="020B0609020204030204" pitchFamily="49" charset="0"/>
              </a:rPr>
              <a:t>var</a:t>
            </a:r>
            <a:r>
              <a:rPr lang="en-US" dirty="0" smtClean="0">
                <a:latin typeface="Consolas" panose="020B0609020204030204" pitchFamily="49" charset="0"/>
              </a:rPr>
              <a:t>++;</a:t>
            </a:r>
          </a:p>
          <a:p>
            <a:r>
              <a:rPr lang="en-US" dirty="0" smtClean="0">
                <a:latin typeface="Consolas" panose="020B0609020204030204" pitchFamily="49" charset="0"/>
              </a:rPr>
              <a:t>}</a:t>
            </a:r>
            <a:endParaRPr lang="en-US" dirty="0">
              <a:latin typeface="Consolas" panose="020B0609020204030204" pitchFamily="49" charset="0"/>
            </a:endParaRPr>
          </a:p>
        </p:txBody>
      </p:sp>
    </p:spTree>
    <p:extLst>
      <p:ext uri="{BB962C8B-B14F-4D97-AF65-F5344CB8AC3E}">
        <p14:creationId xmlns:p14="http://schemas.microsoft.com/office/powerpoint/2010/main" val="54377817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lstStyle/>
          <a:p>
            <a:r>
              <a:rPr lang="en-US" dirty="0"/>
              <a:t>Control Structures </a:t>
            </a:r>
            <a:r>
              <a:rPr lang="en-US" dirty="0" smtClean="0"/>
              <a:t>– do…while</a:t>
            </a:r>
            <a:endParaRPr lang="en-US" dirty="0"/>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t>The do loop works in the same manner as the while loop, with the exception that the condition is tested at the end of the loop, so the do loop will always run at least once</a:t>
            </a:r>
            <a:r>
              <a:rPr lang="en-US" sz="2000" dirty="0" smtClean="0"/>
              <a:t>.</a:t>
            </a:r>
          </a:p>
          <a:p>
            <a:pPr marL="0" indent="0">
              <a:buNone/>
            </a:pPr>
            <a:r>
              <a:rPr lang="en-US" sz="2000" dirty="0" smtClean="0">
                <a:solidFill>
                  <a:schemeClr val="accent4">
                    <a:lumMod val="75000"/>
                  </a:schemeClr>
                </a:solidFill>
              </a:rPr>
              <a:t>Syntax</a:t>
            </a:r>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smtClean="0">
                <a:solidFill>
                  <a:schemeClr val="accent4">
                    <a:lumMod val="75000"/>
                  </a:schemeClr>
                </a:solidFill>
              </a:rPr>
              <a:t>Example</a:t>
            </a:r>
            <a:endParaRPr lang="en-US" sz="2000" dirty="0">
              <a:solidFill>
                <a:schemeClr val="accent4">
                  <a:lumMod val="75000"/>
                </a:schemeClr>
              </a:solidFill>
            </a:endParaRPr>
          </a:p>
          <a:p>
            <a:pPr marL="0" indent="0">
              <a:buNone/>
            </a:pPr>
            <a:endParaRPr lang="en-US" sz="2000" dirty="0"/>
          </a:p>
          <a:p>
            <a:pPr marL="0" indent="0">
              <a:buNone/>
            </a:pPr>
            <a:endParaRPr lang="en-US" sz="2000" dirty="0" smtClean="0"/>
          </a:p>
        </p:txBody>
      </p:sp>
      <p:sp>
        <p:nvSpPr>
          <p:cNvPr id="5" name="TextBox 4"/>
          <p:cNvSpPr txBox="1"/>
          <p:nvPr/>
        </p:nvSpPr>
        <p:spPr>
          <a:xfrm>
            <a:off x="443132" y="2550603"/>
            <a:ext cx="8342141" cy="1200329"/>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do</a:t>
            </a:r>
          </a:p>
          <a:p>
            <a:r>
              <a:rPr lang="en-US" dirty="0" smtClean="0">
                <a:latin typeface="Consolas" panose="020B0609020204030204" pitchFamily="49" charset="0"/>
              </a:rPr>
              <a:t>{</a:t>
            </a:r>
          </a:p>
          <a:p>
            <a:r>
              <a:rPr lang="en-US" dirty="0" smtClean="0">
                <a:latin typeface="Consolas" panose="020B0609020204030204" pitchFamily="49" charset="0"/>
              </a:rPr>
              <a:t>    //statement block</a:t>
            </a:r>
          </a:p>
          <a:p>
            <a:r>
              <a:rPr lang="en-US" dirty="0" smtClean="0">
                <a:latin typeface="Consolas" panose="020B0609020204030204" pitchFamily="49" charset="0"/>
              </a:rPr>
              <a:t>} while (test condition);</a:t>
            </a:r>
            <a:endParaRPr lang="en-US" dirty="0">
              <a:latin typeface="Consolas" panose="020B0609020204030204" pitchFamily="49" charset="0"/>
            </a:endParaRPr>
          </a:p>
        </p:txBody>
      </p:sp>
      <p:sp>
        <p:nvSpPr>
          <p:cNvPr id="6" name="TextBox 5"/>
          <p:cNvSpPr txBox="1"/>
          <p:nvPr/>
        </p:nvSpPr>
        <p:spPr>
          <a:xfrm>
            <a:off x="443132" y="4191667"/>
            <a:ext cx="8342141" cy="1754326"/>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do</a:t>
            </a:r>
          </a:p>
          <a:p>
            <a:r>
              <a:rPr lang="en-US" dirty="0" smtClean="0">
                <a:latin typeface="Consolas" panose="020B0609020204030204" pitchFamily="49" charset="0"/>
              </a:rPr>
              <a:t>{</a:t>
            </a:r>
          </a:p>
          <a:p>
            <a:r>
              <a:rPr lang="en-US" dirty="0" smtClean="0">
                <a:latin typeface="Consolas" panose="020B0609020204030204" pitchFamily="49" charset="0"/>
              </a:rPr>
              <a:t>  delay(50);          // wait for sensors to stabilize</a:t>
            </a:r>
          </a:p>
          <a:p>
            <a:r>
              <a:rPr lang="en-US" dirty="0" smtClean="0">
                <a:latin typeface="Consolas" panose="020B0609020204030204" pitchFamily="49" charset="0"/>
              </a:rPr>
              <a:t>  x = </a:t>
            </a:r>
            <a:r>
              <a:rPr lang="en-US" dirty="0" err="1" smtClean="0">
                <a:latin typeface="Consolas" panose="020B0609020204030204" pitchFamily="49" charset="0"/>
              </a:rPr>
              <a:t>readSensors</a:t>
            </a:r>
            <a:r>
              <a:rPr lang="en-US" dirty="0" smtClean="0">
                <a:latin typeface="Consolas" panose="020B0609020204030204" pitchFamily="49" charset="0"/>
              </a:rPr>
              <a:t>();  // check the sensors</a:t>
            </a:r>
          </a:p>
          <a:p>
            <a:endParaRPr lang="en-US" dirty="0" smtClean="0">
              <a:latin typeface="Consolas" panose="020B0609020204030204" pitchFamily="49" charset="0"/>
            </a:endParaRPr>
          </a:p>
          <a:p>
            <a:r>
              <a:rPr lang="en-US" dirty="0" smtClean="0">
                <a:latin typeface="Consolas" panose="020B0609020204030204" pitchFamily="49" charset="0"/>
              </a:rPr>
              <a:t>} while (x &lt; 100);</a:t>
            </a:r>
            <a:endParaRPr lang="en-US" dirty="0">
              <a:latin typeface="Consolas" panose="020B0609020204030204" pitchFamily="49" charset="0"/>
            </a:endParaRPr>
          </a:p>
        </p:txBody>
      </p:sp>
    </p:spTree>
    <p:extLst>
      <p:ext uri="{BB962C8B-B14F-4D97-AF65-F5344CB8AC3E}">
        <p14:creationId xmlns:p14="http://schemas.microsoft.com/office/powerpoint/2010/main" val="288842764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lstStyle/>
          <a:p>
            <a:r>
              <a:rPr lang="en-US" dirty="0"/>
              <a:t>Control Structures – continue</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t>The continue statement skips the rest of the current iteration of a loop (do, for, or while). It continues by checking the conditional expression of the loop, and proceeding with any subsequent iterations.</a:t>
            </a:r>
            <a:endParaRPr lang="en-US" sz="2000" dirty="0" smtClean="0"/>
          </a:p>
          <a:p>
            <a:pPr marL="0" indent="0">
              <a:buNone/>
            </a:pPr>
            <a:endParaRPr lang="en-US" sz="2000" dirty="0" smtClean="0">
              <a:solidFill>
                <a:schemeClr val="accent4">
                  <a:lumMod val="75000"/>
                </a:schemeClr>
              </a:solidFill>
            </a:endParaRPr>
          </a:p>
          <a:p>
            <a:pPr marL="0" indent="0">
              <a:buNone/>
            </a:pPr>
            <a:r>
              <a:rPr lang="en-US" sz="2000" dirty="0" smtClean="0">
                <a:solidFill>
                  <a:schemeClr val="accent4">
                    <a:lumMod val="75000"/>
                  </a:schemeClr>
                </a:solidFill>
              </a:rPr>
              <a:t>Example</a:t>
            </a:r>
            <a:endParaRPr lang="en-US" sz="2000" dirty="0">
              <a:solidFill>
                <a:schemeClr val="accent4">
                  <a:lumMod val="75000"/>
                </a:schemeClr>
              </a:solidFill>
            </a:endParaRPr>
          </a:p>
          <a:p>
            <a:pPr marL="0" indent="0">
              <a:buNone/>
            </a:pPr>
            <a:endParaRPr lang="en-US" sz="2000" dirty="0"/>
          </a:p>
          <a:p>
            <a:pPr marL="0" indent="0">
              <a:buNone/>
            </a:pPr>
            <a:endParaRPr lang="en-US" sz="2000" dirty="0" smtClean="0"/>
          </a:p>
        </p:txBody>
      </p:sp>
      <p:sp>
        <p:nvSpPr>
          <p:cNvPr id="6" name="TextBox 5"/>
          <p:cNvSpPr txBox="1"/>
          <p:nvPr/>
        </p:nvSpPr>
        <p:spPr>
          <a:xfrm>
            <a:off x="443132" y="3080319"/>
            <a:ext cx="8342141" cy="2585323"/>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for (x = 0; x &lt; 255; x ++)</a:t>
            </a:r>
          </a:p>
          <a:p>
            <a:r>
              <a:rPr lang="en-US" dirty="0" smtClean="0">
                <a:latin typeface="Consolas" panose="020B0609020204030204" pitchFamily="49" charset="0"/>
              </a:rPr>
              <a:t>{</a:t>
            </a:r>
          </a:p>
          <a:p>
            <a:r>
              <a:rPr lang="en-US" dirty="0" smtClean="0">
                <a:latin typeface="Consolas" panose="020B0609020204030204" pitchFamily="49" charset="0"/>
              </a:rPr>
              <a:t>    if (x &gt; 40 &amp;&amp; x &lt; 120){      // create jump in values</a:t>
            </a:r>
          </a:p>
          <a:p>
            <a:r>
              <a:rPr lang="en-US" dirty="0" smtClean="0">
                <a:latin typeface="Consolas" panose="020B0609020204030204" pitchFamily="49" charset="0"/>
              </a:rPr>
              <a:t>        continue;</a:t>
            </a:r>
          </a:p>
          <a:p>
            <a:r>
              <a:rPr lang="en-US" dirty="0" smtClean="0">
                <a:latin typeface="Consolas" panose="020B0609020204030204" pitchFamily="49" charset="0"/>
              </a:rPr>
              <a:t>    }</a:t>
            </a:r>
          </a:p>
          <a:p>
            <a:endParaRPr lang="en-US" dirty="0" smtClean="0">
              <a:latin typeface="Consolas" panose="020B0609020204030204" pitchFamily="49" charset="0"/>
            </a:endParaRPr>
          </a:p>
          <a:p>
            <a:r>
              <a:rPr lang="en-US" dirty="0" smtClean="0">
                <a:latin typeface="Consolas" panose="020B0609020204030204" pitchFamily="49" charset="0"/>
              </a:rPr>
              <a:t>    </a:t>
            </a:r>
            <a:r>
              <a:rPr lang="en-US" dirty="0" err="1" smtClean="0">
                <a:latin typeface="Consolas" panose="020B0609020204030204" pitchFamily="49" charset="0"/>
              </a:rPr>
              <a:t>analogWrite</a:t>
            </a:r>
            <a:r>
              <a:rPr lang="en-US" dirty="0" smtClean="0">
                <a:latin typeface="Consolas" panose="020B0609020204030204" pitchFamily="49" charset="0"/>
              </a:rPr>
              <a:t>(</a:t>
            </a:r>
            <a:r>
              <a:rPr lang="en-US" dirty="0" err="1" smtClean="0">
                <a:latin typeface="Consolas" panose="020B0609020204030204" pitchFamily="49" charset="0"/>
              </a:rPr>
              <a:t>PWMpin</a:t>
            </a:r>
            <a:r>
              <a:rPr lang="en-US" dirty="0" smtClean="0">
                <a:latin typeface="Consolas" panose="020B0609020204030204" pitchFamily="49" charset="0"/>
              </a:rPr>
              <a:t>, x);</a:t>
            </a:r>
          </a:p>
          <a:p>
            <a:r>
              <a:rPr lang="en-US" dirty="0" smtClean="0">
                <a:latin typeface="Consolas" panose="020B0609020204030204" pitchFamily="49" charset="0"/>
              </a:rPr>
              <a:t>    delay(50);</a:t>
            </a:r>
          </a:p>
          <a:p>
            <a:r>
              <a:rPr lang="en-US" dirty="0" smtClean="0">
                <a:latin typeface="Consolas" panose="020B0609020204030204" pitchFamily="49" charset="0"/>
              </a:rPr>
              <a:t>}</a:t>
            </a:r>
            <a:endParaRPr lang="en-US" dirty="0">
              <a:latin typeface="Consolas" panose="020B0609020204030204" pitchFamily="49" charset="0"/>
            </a:endParaRPr>
          </a:p>
        </p:txBody>
      </p:sp>
    </p:spTree>
    <p:extLst>
      <p:ext uri="{BB962C8B-B14F-4D97-AF65-F5344CB8AC3E}">
        <p14:creationId xmlns:p14="http://schemas.microsoft.com/office/powerpoint/2010/main" val="419091689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lstStyle/>
          <a:p>
            <a:r>
              <a:rPr lang="en-US" dirty="0"/>
              <a:t>Language </a:t>
            </a:r>
            <a:r>
              <a:rPr lang="en-US" dirty="0" smtClean="0"/>
              <a:t>Reference</a:t>
            </a:r>
            <a:endParaRPr lang="en-US" dirty="0"/>
          </a:p>
        </p:txBody>
      </p:sp>
      <p:sp>
        <p:nvSpPr>
          <p:cNvPr id="3" name="Content Placeholder 2"/>
          <p:cNvSpPr>
            <a:spLocks noGrp="1"/>
          </p:cNvSpPr>
          <p:nvPr>
            <p:ph idx="1"/>
          </p:nvPr>
        </p:nvSpPr>
        <p:spPr>
          <a:xfrm>
            <a:off x="337625" y="1237957"/>
            <a:ext cx="8553157" cy="5345723"/>
          </a:xfrm>
        </p:spPr>
        <p:txBody>
          <a:bodyPr/>
          <a:lstStyle/>
          <a:p>
            <a:pPr marL="0" indent="0">
              <a:buNone/>
            </a:pPr>
            <a:r>
              <a:rPr lang="en-US" sz="3600" dirty="0"/>
              <a:t>Arduino programs can be divided in three main parts</a:t>
            </a:r>
            <a:r>
              <a:rPr lang="en-US" sz="3600" dirty="0" smtClean="0"/>
              <a:t>:</a:t>
            </a:r>
          </a:p>
          <a:p>
            <a:pPr marL="858838" indent="-395288">
              <a:lnSpc>
                <a:spcPct val="200000"/>
              </a:lnSpc>
            </a:pPr>
            <a:r>
              <a:rPr lang="en-US" sz="3600" dirty="0" smtClean="0"/>
              <a:t>Structure</a:t>
            </a:r>
          </a:p>
          <a:p>
            <a:pPr marL="858838" indent="-395288">
              <a:lnSpc>
                <a:spcPct val="200000"/>
              </a:lnSpc>
            </a:pPr>
            <a:r>
              <a:rPr lang="en-US" sz="3600" dirty="0" smtClean="0"/>
              <a:t>Variables</a:t>
            </a:r>
          </a:p>
          <a:p>
            <a:pPr marL="858838" indent="-395288">
              <a:lnSpc>
                <a:spcPct val="200000"/>
              </a:lnSpc>
            </a:pPr>
            <a:r>
              <a:rPr lang="en-US" sz="3600" dirty="0"/>
              <a:t>Functions</a:t>
            </a:r>
          </a:p>
        </p:txBody>
      </p:sp>
    </p:spTree>
    <p:extLst>
      <p:ext uri="{BB962C8B-B14F-4D97-AF65-F5344CB8AC3E}">
        <p14:creationId xmlns:p14="http://schemas.microsoft.com/office/powerpoint/2010/main" val="867828354"/>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lstStyle/>
          <a:p>
            <a:r>
              <a:rPr lang="en-US" dirty="0"/>
              <a:t>Control Structures – return</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t>Terminate a function and return a value from a function to the calling function, if desired</a:t>
            </a:r>
            <a:r>
              <a:rPr lang="en-US" sz="2000" dirty="0" smtClean="0"/>
              <a:t>.</a:t>
            </a:r>
            <a:endParaRPr lang="en-US" sz="2000" dirty="0" smtClean="0">
              <a:solidFill>
                <a:schemeClr val="accent4">
                  <a:lumMod val="75000"/>
                </a:schemeClr>
              </a:solidFill>
            </a:endParaRPr>
          </a:p>
          <a:p>
            <a:pPr marL="0" indent="0">
              <a:buNone/>
            </a:pPr>
            <a:r>
              <a:rPr lang="en-US" sz="2000" dirty="0" smtClean="0">
                <a:solidFill>
                  <a:schemeClr val="accent4">
                    <a:lumMod val="75000"/>
                  </a:schemeClr>
                </a:solidFill>
              </a:rPr>
              <a:t>Syntax</a:t>
            </a:r>
            <a:endParaRPr lang="en-US" sz="2000" dirty="0">
              <a:solidFill>
                <a:schemeClr val="accent4">
                  <a:lumMod val="75000"/>
                </a:schemeClr>
              </a:solidFill>
            </a:endParaRPr>
          </a:p>
          <a:p>
            <a:pPr marL="0" indent="0">
              <a:buNone/>
            </a:pPr>
            <a:endParaRPr lang="en-US" sz="2000" dirty="0" smtClean="0"/>
          </a:p>
          <a:p>
            <a:pPr marL="0" indent="0">
              <a:buNone/>
            </a:pPr>
            <a:endParaRPr lang="en-US" sz="2000" dirty="0"/>
          </a:p>
          <a:p>
            <a:pPr marL="0" indent="0">
              <a:buNone/>
            </a:pPr>
            <a:r>
              <a:rPr lang="en-US" sz="2000" dirty="0" smtClean="0">
                <a:solidFill>
                  <a:schemeClr val="accent4">
                    <a:lumMod val="75000"/>
                  </a:schemeClr>
                </a:solidFill>
              </a:rPr>
              <a:t>Example:</a:t>
            </a:r>
            <a:endParaRPr lang="en-US" sz="2000" dirty="0">
              <a:solidFill>
                <a:schemeClr val="accent4">
                  <a:lumMod val="75000"/>
                </a:schemeClr>
              </a:solidFill>
            </a:endParaRPr>
          </a:p>
          <a:p>
            <a:pPr marL="0" indent="0">
              <a:buNone/>
            </a:pPr>
            <a:r>
              <a:rPr lang="en-US" sz="2000" dirty="0"/>
              <a:t>A function to compare a sensor input to a threshold</a:t>
            </a:r>
          </a:p>
          <a:p>
            <a:pPr marL="0" indent="0">
              <a:buNone/>
            </a:pPr>
            <a:endParaRPr lang="en-US" sz="2000" dirty="0" smtClean="0"/>
          </a:p>
          <a:p>
            <a:pPr marL="0" indent="0">
              <a:buNone/>
            </a:pPr>
            <a:endParaRPr lang="en-US" sz="2000" dirty="0"/>
          </a:p>
          <a:p>
            <a:pPr marL="0" indent="0">
              <a:buNone/>
            </a:pPr>
            <a:endParaRPr lang="en-US" sz="2000" dirty="0" smtClean="0"/>
          </a:p>
        </p:txBody>
      </p:sp>
      <p:sp>
        <p:nvSpPr>
          <p:cNvPr id="6" name="TextBox 5"/>
          <p:cNvSpPr txBox="1"/>
          <p:nvPr/>
        </p:nvSpPr>
        <p:spPr>
          <a:xfrm>
            <a:off x="443131" y="3910818"/>
            <a:ext cx="8342141" cy="2031325"/>
          </a:xfrm>
          <a:prstGeom prst="rect">
            <a:avLst/>
          </a:prstGeom>
          <a:solidFill>
            <a:schemeClr val="bg1">
              <a:lumMod val="85000"/>
            </a:schemeClr>
          </a:solidFill>
        </p:spPr>
        <p:txBody>
          <a:bodyPr wrap="square" rtlCol="0">
            <a:spAutoFit/>
          </a:bodyPr>
          <a:lstStyle/>
          <a:p>
            <a:r>
              <a:rPr lang="en-US" dirty="0" err="1" smtClean="0">
                <a:latin typeface="Consolas" panose="020B0609020204030204" pitchFamily="49" charset="0"/>
              </a:rPr>
              <a:t>int</a:t>
            </a:r>
            <a:r>
              <a:rPr lang="en-US" dirty="0" smtClean="0">
                <a:latin typeface="Consolas" panose="020B0609020204030204" pitchFamily="49" charset="0"/>
              </a:rPr>
              <a:t> </a:t>
            </a:r>
            <a:r>
              <a:rPr lang="en-US" dirty="0" err="1" smtClean="0">
                <a:latin typeface="Consolas" panose="020B0609020204030204" pitchFamily="49" charset="0"/>
              </a:rPr>
              <a:t>checkSensor</a:t>
            </a:r>
            <a:r>
              <a:rPr lang="en-US" dirty="0" smtClean="0">
                <a:latin typeface="Consolas" panose="020B0609020204030204" pitchFamily="49" charset="0"/>
              </a:rPr>
              <a:t>(){       </a:t>
            </a:r>
          </a:p>
          <a:p>
            <a:r>
              <a:rPr lang="en-US" dirty="0" smtClean="0">
                <a:latin typeface="Consolas" panose="020B0609020204030204" pitchFamily="49" charset="0"/>
              </a:rPr>
              <a:t>    if (</a:t>
            </a:r>
            <a:r>
              <a:rPr lang="en-US" dirty="0" err="1" smtClean="0">
                <a:latin typeface="Consolas" panose="020B0609020204030204" pitchFamily="49" charset="0"/>
              </a:rPr>
              <a:t>analogRead</a:t>
            </a:r>
            <a:r>
              <a:rPr lang="en-US" dirty="0" smtClean="0">
                <a:latin typeface="Consolas" panose="020B0609020204030204" pitchFamily="49" charset="0"/>
              </a:rPr>
              <a:t>(0) &gt; 400) {</a:t>
            </a:r>
          </a:p>
          <a:p>
            <a:r>
              <a:rPr lang="en-US" dirty="0" smtClean="0">
                <a:latin typeface="Consolas" panose="020B0609020204030204" pitchFamily="49" charset="0"/>
              </a:rPr>
              <a:t>        return 1;</a:t>
            </a:r>
          </a:p>
          <a:p>
            <a:r>
              <a:rPr lang="en-US" dirty="0" smtClean="0">
                <a:latin typeface="Consolas" panose="020B0609020204030204" pitchFamily="49" charset="0"/>
              </a:rPr>
              <a:t>    else{</a:t>
            </a:r>
          </a:p>
          <a:p>
            <a:r>
              <a:rPr lang="en-US" dirty="0" smtClean="0">
                <a:latin typeface="Consolas" panose="020B0609020204030204" pitchFamily="49" charset="0"/>
              </a:rPr>
              <a:t>        return 0;</a:t>
            </a:r>
          </a:p>
          <a:p>
            <a:r>
              <a:rPr lang="en-US" dirty="0" smtClean="0">
                <a:latin typeface="Consolas" panose="020B0609020204030204" pitchFamily="49" charset="0"/>
              </a:rPr>
              <a:t>    }</a:t>
            </a:r>
          </a:p>
          <a:p>
            <a:r>
              <a:rPr lang="en-US" dirty="0" smtClean="0">
                <a:latin typeface="Consolas" panose="020B0609020204030204" pitchFamily="49" charset="0"/>
              </a:rPr>
              <a:t>}</a:t>
            </a:r>
            <a:endParaRPr lang="en-US" dirty="0">
              <a:latin typeface="Consolas" panose="020B0609020204030204" pitchFamily="49" charset="0"/>
            </a:endParaRPr>
          </a:p>
        </p:txBody>
      </p:sp>
      <p:sp>
        <p:nvSpPr>
          <p:cNvPr id="5" name="TextBox 4"/>
          <p:cNvSpPr txBox="1"/>
          <p:nvPr/>
        </p:nvSpPr>
        <p:spPr>
          <a:xfrm>
            <a:off x="443132" y="2433988"/>
            <a:ext cx="8342141" cy="646331"/>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return;</a:t>
            </a:r>
          </a:p>
          <a:p>
            <a:r>
              <a:rPr lang="en-US" dirty="0" smtClean="0">
                <a:latin typeface="Consolas" panose="020B0609020204030204" pitchFamily="49" charset="0"/>
              </a:rPr>
              <a:t>return value; // both forms are valid</a:t>
            </a:r>
            <a:endParaRPr lang="en-US" dirty="0">
              <a:latin typeface="Consolas" panose="020B0609020204030204" pitchFamily="49" charset="0"/>
            </a:endParaRPr>
          </a:p>
        </p:txBody>
      </p:sp>
    </p:spTree>
    <p:extLst>
      <p:ext uri="{BB962C8B-B14F-4D97-AF65-F5344CB8AC3E}">
        <p14:creationId xmlns:p14="http://schemas.microsoft.com/office/powerpoint/2010/main" val="704716836"/>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lstStyle/>
          <a:p>
            <a:r>
              <a:rPr lang="en-US" dirty="0"/>
              <a:t>Control Structures – </a:t>
            </a:r>
            <a:r>
              <a:rPr lang="en-US" dirty="0" err="1"/>
              <a:t>goto</a:t>
            </a:r>
            <a:endParaRPr lang="en-US" dirty="0"/>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t>Transfers program flow to a labeled point in the </a:t>
            </a:r>
            <a:r>
              <a:rPr lang="en-US" sz="2000" dirty="0" smtClean="0"/>
              <a:t>program</a:t>
            </a:r>
          </a:p>
          <a:p>
            <a:pPr marL="0" indent="0">
              <a:buNone/>
            </a:pPr>
            <a:r>
              <a:rPr lang="en-US" sz="2000" dirty="0" smtClean="0">
                <a:solidFill>
                  <a:schemeClr val="accent4">
                    <a:lumMod val="75000"/>
                  </a:schemeClr>
                </a:solidFill>
              </a:rPr>
              <a:t>Syntax</a:t>
            </a:r>
            <a:endParaRPr lang="en-US" sz="2000" dirty="0" smtClean="0"/>
          </a:p>
          <a:p>
            <a:pPr marL="0" indent="0">
              <a:buNone/>
            </a:pPr>
            <a:endParaRPr lang="en-US" sz="2000" dirty="0"/>
          </a:p>
          <a:p>
            <a:pPr marL="0" indent="0">
              <a:buNone/>
            </a:pPr>
            <a:endParaRPr lang="en-US" sz="2000" dirty="0" smtClean="0">
              <a:solidFill>
                <a:schemeClr val="accent4">
                  <a:lumMod val="75000"/>
                </a:schemeClr>
              </a:solidFill>
            </a:endParaRPr>
          </a:p>
          <a:p>
            <a:pPr marL="0" indent="0">
              <a:buNone/>
            </a:pPr>
            <a:r>
              <a:rPr lang="en-US" sz="2000" dirty="0" smtClean="0">
                <a:solidFill>
                  <a:schemeClr val="accent4">
                    <a:lumMod val="75000"/>
                  </a:schemeClr>
                </a:solidFill>
              </a:rPr>
              <a:t>Example:</a:t>
            </a:r>
            <a:endParaRPr lang="en-US" sz="2000" dirty="0">
              <a:solidFill>
                <a:schemeClr val="accent4">
                  <a:lumMod val="75000"/>
                </a:schemeClr>
              </a:solidFill>
            </a:endParaRPr>
          </a:p>
          <a:p>
            <a:pPr marL="0" indent="0">
              <a:buNone/>
            </a:pPr>
            <a:r>
              <a:rPr lang="en-US" sz="2000" dirty="0"/>
              <a:t>One of </a:t>
            </a:r>
            <a:r>
              <a:rPr lang="en-US" sz="2000" dirty="0" smtClean="0"/>
              <a:t>the situations </a:t>
            </a:r>
            <a:r>
              <a:rPr lang="en-US" sz="2000" dirty="0"/>
              <a:t>that </a:t>
            </a:r>
            <a:r>
              <a:rPr lang="en-US" sz="2000" b="1" dirty="0" err="1"/>
              <a:t>goto</a:t>
            </a:r>
            <a:r>
              <a:rPr lang="en-US" sz="2000" dirty="0"/>
              <a:t> statement can come in </a:t>
            </a:r>
            <a:r>
              <a:rPr lang="en-US" sz="2000" dirty="0" smtClean="0"/>
              <a:t>handy </a:t>
            </a:r>
            <a:r>
              <a:rPr lang="en-US" sz="2000" dirty="0"/>
              <a:t>is to break out of deeply nested for loops, or if logic blocks, on a certain condition.</a:t>
            </a:r>
            <a:endParaRPr lang="en-US" sz="2000" dirty="0" smtClean="0"/>
          </a:p>
          <a:p>
            <a:pPr marL="0" indent="0">
              <a:buNone/>
            </a:pPr>
            <a:endParaRPr lang="en-US" sz="2000" dirty="0"/>
          </a:p>
          <a:p>
            <a:pPr marL="0" indent="0">
              <a:buNone/>
            </a:pPr>
            <a:endParaRPr lang="en-US" sz="2000" dirty="0" smtClean="0"/>
          </a:p>
        </p:txBody>
      </p:sp>
      <p:sp>
        <p:nvSpPr>
          <p:cNvPr id="6" name="TextBox 5"/>
          <p:cNvSpPr txBox="1"/>
          <p:nvPr/>
        </p:nvSpPr>
        <p:spPr>
          <a:xfrm>
            <a:off x="443131" y="3910818"/>
            <a:ext cx="8342141" cy="2585323"/>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for(byte r = 0; r &lt; 255; r++){</a:t>
            </a:r>
          </a:p>
          <a:p>
            <a:r>
              <a:rPr lang="en-US" dirty="0" smtClean="0">
                <a:latin typeface="Consolas" panose="020B0609020204030204" pitchFamily="49" charset="0"/>
              </a:rPr>
              <a:t>    for(byte g = 255; g &gt; -1; g--){</a:t>
            </a:r>
          </a:p>
          <a:p>
            <a:r>
              <a:rPr lang="en-US" dirty="0" smtClean="0">
                <a:latin typeface="Consolas" panose="020B0609020204030204" pitchFamily="49" charset="0"/>
              </a:rPr>
              <a:t>        for(byte b = 0; b &lt; 255; b++){</a:t>
            </a:r>
          </a:p>
          <a:p>
            <a:r>
              <a:rPr lang="en-US" dirty="0" smtClean="0">
                <a:latin typeface="Consolas" panose="020B0609020204030204" pitchFamily="49" charset="0"/>
              </a:rPr>
              <a:t>            if (</a:t>
            </a:r>
            <a:r>
              <a:rPr lang="en-US" dirty="0" err="1" smtClean="0">
                <a:latin typeface="Consolas" panose="020B0609020204030204" pitchFamily="49" charset="0"/>
              </a:rPr>
              <a:t>analogRead</a:t>
            </a:r>
            <a:r>
              <a:rPr lang="en-US" dirty="0" smtClean="0">
                <a:latin typeface="Consolas" panose="020B0609020204030204" pitchFamily="49" charset="0"/>
              </a:rPr>
              <a:t>(0) &gt; 250){ </a:t>
            </a:r>
            <a:r>
              <a:rPr lang="en-US" dirty="0" err="1" smtClean="0">
                <a:latin typeface="Consolas" panose="020B0609020204030204" pitchFamily="49" charset="0"/>
              </a:rPr>
              <a:t>goto</a:t>
            </a:r>
            <a:r>
              <a:rPr lang="en-US" dirty="0" smtClean="0">
                <a:latin typeface="Consolas" panose="020B0609020204030204" pitchFamily="49" charset="0"/>
              </a:rPr>
              <a:t> bailout;}</a:t>
            </a:r>
          </a:p>
          <a:p>
            <a:r>
              <a:rPr lang="en-US" dirty="0" smtClean="0">
                <a:latin typeface="Consolas" panose="020B0609020204030204" pitchFamily="49" charset="0"/>
              </a:rPr>
              <a:t>            // more statements ...</a:t>
            </a:r>
          </a:p>
          <a:p>
            <a:r>
              <a:rPr lang="en-US" dirty="0" smtClean="0">
                <a:latin typeface="Consolas" panose="020B0609020204030204" pitchFamily="49" charset="0"/>
              </a:rPr>
              <a:t>        }</a:t>
            </a:r>
          </a:p>
          <a:p>
            <a:r>
              <a:rPr lang="en-US" dirty="0" smtClean="0">
                <a:latin typeface="Consolas" panose="020B0609020204030204" pitchFamily="49" charset="0"/>
              </a:rPr>
              <a:t>    }</a:t>
            </a:r>
          </a:p>
          <a:p>
            <a:r>
              <a:rPr lang="en-US" dirty="0" smtClean="0">
                <a:latin typeface="Consolas" panose="020B0609020204030204" pitchFamily="49" charset="0"/>
              </a:rPr>
              <a:t>}</a:t>
            </a:r>
          </a:p>
          <a:p>
            <a:r>
              <a:rPr lang="en-US" dirty="0" smtClean="0">
                <a:latin typeface="Consolas" panose="020B0609020204030204" pitchFamily="49" charset="0"/>
              </a:rPr>
              <a:t>bailout:</a:t>
            </a:r>
            <a:endParaRPr lang="en-US" dirty="0">
              <a:latin typeface="Consolas" panose="020B0609020204030204" pitchFamily="49" charset="0"/>
            </a:endParaRPr>
          </a:p>
        </p:txBody>
      </p:sp>
      <p:sp>
        <p:nvSpPr>
          <p:cNvPr id="5" name="TextBox 4"/>
          <p:cNvSpPr txBox="1"/>
          <p:nvPr/>
        </p:nvSpPr>
        <p:spPr>
          <a:xfrm>
            <a:off x="443132" y="1972046"/>
            <a:ext cx="8342141" cy="646331"/>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label:</a:t>
            </a:r>
          </a:p>
          <a:p>
            <a:r>
              <a:rPr lang="en-US" dirty="0" err="1" smtClean="0">
                <a:latin typeface="Consolas" panose="020B0609020204030204" pitchFamily="49" charset="0"/>
              </a:rPr>
              <a:t>goto</a:t>
            </a:r>
            <a:r>
              <a:rPr lang="en-US" dirty="0" smtClean="0">
                <a:latin typeface="Consolas" panose="020B0609020204030204" pitchFamily="49" charset="0"/>
              </a:rPr>
              <a:t> label; // sends program flow to the label</a:t>
            </a:r>
            <a:endParaRPr lang="en-US" dirty="0">
              <a:latin typeface="Consolas" panose="020B0609020204030204" pitchFamily="49" charset="0"/>
            </a:endParaRPr>
          </a:p>
        </p:txBody>
      </p:sp>
    </p:spTree>
    <p:extLst>
      <p:ext uri="{BB962C8B-B14F-4D97-AF65-F5344CB8AC3E}">
        <p14:creationId xmlns:p14="http://schemas.microsoft.com/office/powerpoint/2010/main" val="274568179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lstStyle/>
          <a:p>
            <a:r>
              <a:rPr lang="en-US" dirty="0"/>
              <a:t>Further </a:t>
            </a:r>
            <a:r>
              <a:rPr lang="en-US" dirty="0" smtClean="0"/>
              <a:t>Syntax </a:t>
            </a:r>
            <a:r>
              <a:rPr lang="en-US" dirty="0"/>
              <a:t>– semicolon</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dirty="0"/>
              <a:t>; semicolon</a:t>
            </a:r>
            <a:endParaRPr lang="en-US" dirty="0" smtClean="0"/>
          </a:p>
          <a:p>
            <a:pPr marL="0" indent="0">
              <a:buNone/>
            </a:pPr>
            <a:r>
              <a:rPr lang="en-US" sz="2000" dirty="0"/>
              <a:t>Used to end a statement.</a:t>
            </a:r>
            <a:endParaRPr lang="en-US" sz="2000" dirty="0" smtClean="0">
              <a:solidFill>
                <a:schemeClr val="accent4">
                  <a:lumMod val="75000"/>
                </a:schemeClr>
              </a:solidFill>
            </a:endParaRPr>
          </a:p>
          <a:p>
            <a:pPr marL="0" indent="0">
              <a:buNone/>
            </a:pPr>
            <a:r>
              <a:rPr lang="en-US" sz="2000" dirty="0" smtClean="0">
                <a:solidFill>
                  <a:schemeClr val="accent4">
                    <a:lumMod val="75000"/>
                  </a:schemeClr>
                </a:solidFill>
              </a:rPr>
              <a:t>Example:</a:t>
            </a:r>
          </a:p>
          <a:p>
            <a:pPr marL="0" indent="0">
              <a:buNone/>
            </a:pPr>
            <a:endParaRPr lang="en-US" sz="2000" dirty="0" smtClean="0"/>
          </a:p>
          <a:p>
            <a:pPr marL="0" indent="0">
              <a:buNone/>
            </a:pPr>
            <a:endParaRPr lang="en-US" sz="2000" dirty="0"/>
          </a:p>
          <a:p>
            <a:pPr marL="0" indent="0">
              <a:buNone/>
            </a:pPr>
            <a:r>
              <a:rPr lang="en-US" sz="2000" dirty="0"/>
              <a:t>Forgetting to end a line in a semicolon will result in a compiler error. The error text may be obvious, and refer to a missing semicolon, or it may not. If an impenetrable or seemingly illogical compiler error comes up, one of the first things to check is a missing semicolon, in the immediate vicinity, preceding the line at which the compiler complained.</a:t>
            </a:r>
            <a:endParaRPr lang="en-US" sz="2000" dirty="0" smtClean="0"/>
          </a:p>
          <a:p>
            <a:pPr marL="0" indent="0">
              <a:buNone/>
            </a:pPr>
            <a:endParaRPr lang="en-US" sz="2000" dirty="0"/>
          </a:p>
          <a:p>
            <a:pPr marL="0" indent="0">
              <a:buNone/>
            </a:pPr>
            <a:endParaRPr lang="en-US" sz="2000" dirty="0" smtClean="0"/>
          </a:p>
        </p:txBody>
      </p:sp>
      <p:sp>
        <p:nvSpPr>
          <p:cNvPr id="6" name="TextBox 5"/>
          <p:cNvSpPr txBox="1"/>
          <p:nvPr/>
        </p:nvSpPr>
        <p:spPr>
          <a:xfrm>
            <a:off x="443131" y="2616590"/>
            <a:ext cx="8342141" cy="369332"/>
          </a:xfrm>
          <a:prstGeom prst="rect">
            <a:avLst/>
          </a:prstGeom>
          <a:solidFill>
            <a:schemeClr val="bg1">
              <a:lumMod val="85000"/>
            </a:schemeClr>
          </a:solidFill>
        </p:spPr>
        <p:txBody>
          <a:bodyPr wrap="square" rtlCol="0">
            <a:spAutoFit/>
          </a:bodyPr>
          <a:lstStyle/>
          <a:p>
            <a:r>
              <a:rPr lang="en-US" dirty="0" err="1" smtClean="0">
                <a:latin typeface="Consolas" panose="020B0609020204030204" pitchFamily="49" charset="0"/>
              </a:rPr>
              <a:t>int</a:t>
            </a:r>
            <a:r>
              <a:rPr lang="en-US" dirty="0" smtClean="0">
                <a:latin typeface="Consolas" panose="020B0609020204030204" pitchFamily="49" charset="0"/>
              </a:rPr>
              <a:t> a = 13;</a:t>
            </a:r>
            <a:endParaRPr lang="en-US" dirty="0">
              <a:latin typeface="Consolas" panose="020B0609020204030204" pitchFamily="49" charset="0"/>
            </a:endParaRPr>
          </a:p>
        </p:txBody>
      </p:sp>
    </p:spTree>
    <p:extLst>
      <p:ext uri="{BB962C8B-B14F-4D97-AF65-F5344CB8AC3E}">
        <p14:creationId xmlns:p14="http://schemas.microsoft.com/office/powerpoint/2010/main" val="420528802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lstStyle/>
          <a:p>
            <a:r>
              <a:rPr lang="en-US" dirty="0"/>
              <a:t>Further </a:t>
            </a:r>
            <a:r>
              <a:rPr lang="en-US" dirty="0" smtClean="0"/>
              <a:t>Syntax </a:t>
            </a:r>
            <a:r>
              <a:rPr lang="en-US" dirty="0"/>
              <a:t>– Comments</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t>Comments are lines in the program that are used to inform yourself or others about the way the program works. They are ignored by the compiler, and not exported to the processor, so they don't take up any space on the </a:t>
            </a:r>
            <a:r>
              <a:rPr lang="en-US" sz="2000" dirty="0" err="1"/>
              <a:t>Atmega</a:t>
            </a:r>
            <a:r>
              <a:rPr lang="en-US" sz="2000" dirty="0"/>
              <a:t> chip</a:t>
            </a:r>
            <a:r>
              <a:rPr lang="en-US" sz="2000" dirty="0" smtClean="0"/>
              <a:t>.</a:t>
            </a:r>
            <a:endParaRPr lang="en-US" sz="2000" dirty="0"/>
          </a:p>
          <a:p>
            <a:pPr marL="0" indent="0">
              <a:buNone/>
            </a:pPr>
            <a:r>
              <a:rPr lang="en-US" sz="2000" dirty="0"/>
              <a:t>Comments only purpose are to help you understand (or remember) how your program works or to inform others how your program works. There are two different ways of marking a line as a comment</a:t>
            </a:r>
            <a:r>
              <a:rPr lang="en-US" sz="2000" dirty="0" smtClean="0"/>
              <a:t>:</a:t>
            </a:r>
          </a:p>
          <a:p>
            <a:pPr marL="0" indent="0">
              <a:buNone/>
            </a:pPr>
            <a:r>
              <a:rPr lang="en-US" sz="2000" dirty="0" smtClean="0">
                <a:solidFill>
                  <a:schemeClr val="accent4">
                    <a:lumMod val="75000"/>
                  </a:schemeClr>
                </a:solidFill>
              </a:rPr>
              <a:t>Example:</a:t>
            </a:r>
          </a:p>
          <a:p>
            <a:pPr marL="0" indent="0">
              <a:buNone/>
            </a:pPr>
            <a:endParaRPr lang="en-US" sz="2000" dirty="0" smtClean="0"/>
          </a:p>
        </p:txBody>
      </p:sp>
      <p:sp>
        <p:nvSpPr>
          <p:cNvPr id="6" name="TextBox 5"/>
          <p:cNvSpPr txBox="1"/>
          <p:nvPr/>
        </p:nvSpPr>
        <p:spPr>
          <a:xfrm>
            <a:off x="443131" y="3541486"/>
            <a:ext cx="8342141" cy="2246769"/>
          </a:xfrm>
          <a:prstGeom prst="rect">
            <a:avLst/>
          </a:prstGeom>
          <a:solidFill>
            <a:schemeClr val="bg1">
              <a:lumMod val="85000"/>
            </a:schemeClr>
          </a:solidFill>
        </p:spPr>
        <p:txBody>
          <a:bodyPr wrap="square" rtlCol="0">
            <a:spAutoFit/>
          </a:bodyPr>
          <a:lstStyle/>
          <a:p>
            <a:r>
              <a:rPr lang="en-US" sz="1400" dirty="0" smtClean="0">
                <a:latin typeface="Consolas" panose="020B0609020204030204" pitchFamily="49" charset="0"/>
              </a:rPr>
              <a:t>x = 5;  // This is a single line comment. Anything after the slashes is a comment </a:t>
            </a:r>
          </a:p>
          <a:p>
            <a:r>
              <a:rPr lang="en-US" sz="1400" dirty="0" smtClean="0">
                <a:latin typeface="Consolas" panose="020B0609020204030204" pitchFamily="49" charset="0"/>
              </a:rPr>
              <a:t>        // to the end of the line</a:t>
            </a:r>
          </a:p>
          <a:p>
            <a:endParaRPr lang="en-US" sz="1400" dirty="0" smtClean="0">
              <a:latin typeface="Consolas" panose="020B0609020204030204" pitchFamily="49" charset="0"/>
            </a:endParaRPr>
          </a:p>
          <a:p>
            <a:r>
              <a:rPr lang="en-US" sz="1400" dirty="0" smtClean="0">
                <a:latin typeface="Consolas" panose="020B0609020204030204" pitchFamily="49" charset="0"/>
              </a:rPr>
              <a:t>/* this is multiline comment - use it to comment out whole blocks of code</a:t>
            </a:r>
          </a:p>
          <a:p>
            <a:endParaRPr lang="en-US" sz="1400" dirty="0" smtClean="0">
              <a:latin typeface="Consolas" panose="020B0609020204030204" pitchFamily="49" charset="0"/>
            </a:endParaRPr>
          </a:p>
          <a:p>
            <a:r>
              <a:rPr lang="en-US" sz="1400" dirty="0" smtClean="0">
                <a:latin typeface="Consolas" panose="020B0609020204030204" pitchFamily="49" charset="0"/>
              </a:rPr>
              <a:t>if (</a:t>
            </a:r>
            <a:r>
              <a:rPr lang="en-US" sz="1400" dirty="0" err="1" smtClean="0">
                <a:latin typeface="Consolas" panose="020B0609020204030204" pitchFamily="49" charset="0"/>
              </a:rPr>
              <a:t>gwb</a:t>
            </a:r>
            <a:r>
              <a:rPr lang="en-US" sz="1400" dirty="0" smtClean="0">
                <a:latin typeface="Consolas" panose="020B0609020204030204" pitchFamily="49" charset="0"/>
              </a:rPr>
              <a:t> == 0){   // single line comment is OK inside a multiline comment</a:t>
            </a:r>
          </a:p>
          <a:p>
            <a:r>
              <a:rPr lang="en-US" sz="1400" dirty="0" smtClean="0">
                <a:latin typeface="Consolas" panose="020B0609020204030204" pitchFamily="49" charset="0"/>
              </a:rPr>
              <a:t>x = 3;           /* but not another multiline comment - this is invalid */</a:t>
            </a:r>
          </a:p>
          <a:p>
            <a:r>
              <a:rPr lang="en-US" sz="1400" dirty="0" smtClean="0">
                <a:latin typeface="Consolas" panose="020B0609020204030204" pitchFamily="49" charset="0"/>
              </a:rPr>
              <a:t>}</a:t>
            </a:r>
          </a:p>
          <a:p>
            <a:r>
              <a:rPr lang="en-US" sz="1400" dirty="0" smtClean="0">
                <a:latin typeface="Consolas" panose="020B0609020204030204" pitchFamily="49" charset="0"/>
              </a:rPr>
              <a:t>// don't forget the "closing" comment - they have to be balanced!</a:t>
            </a:r>
          </a:p>
          <a:p>
            <a:r>
              <a:rPr lang="en-US" sz="1400" dirty="0" smtClean="0">
                <a:latin typeface="Consolas" panose="020B0609020204030204" pitchFamily="49" charset="0"/>
              </a:rPr>
              <a:t>*/</a:t>
            </a:r>
            <a:endParaRPr lang="en-US" sz="1400" dirty="0">
              <a:latin typeface="Consolas" panose="020B0609020204030204" pitchFamily="49" charset="0"/>
            </a:endParaRPr>
          </a:p>
        </p:txBody>
      </p:sp>
    </p:spTree>
    <p:extLst>
      <p:ext uri="{BB962C8B-B14F-4D97-AF65-F5344CB8AC3E}">
        <p14:creationId xmlns:p14="http://schemas.microsoft.com/office/powerpoint/2010/main" val="251075188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lstStyle/>
          <a:p>
            <a:r>
              <a:rPr lang="en-US" dirty="0"/>
              <a:t>Further </a:t>
            </a:r>
            <a:r>
              <a:rPr lang="en-US" dirty="0" smtClean="0"/>
              <a:t>Syntax </a:t>
            </a:r>
            <a:r>
              <a:rPr lang="en-US" dirty="0"/>
              <a:t>– </a:t>
            </a:r>
            <a:r>
              <a:rPr lang="en-US" dirty="0" smtClean="0"/>
              <a:t>#define</a:t>
            </a:r>
            <a:endParaRPr lang="en-US" dirty="0"/>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b="1" dirty="0"/>
              <a:t>#define</a:t>
            </a:r>
            <a:r>
              <a:rPr lang="en-US" sz="2000" dirty="0"/>
              <a:t> is a useful C component that allows the programmer to give a name to a constant value before the program is compiled. Defined constants in </a:t>
            </a:r>
            <a:r>
              <a:rPr lang="en-US" sz="2000" dirty="0" err="1"/>
              <a:t>arduino</a:t>
            </a:r>
            <a:r>
              <a:rPr lang="en-US" sz="2000" dirty="0"/>
              <a:t> don't take up any program memory space on the chip. The compiler will replace references to these constants with the defined value at compile time</a:t>
            </a:r>
            <a:r>
              <a:rPr lang="en-US" sz="2000" dirty="0" smtClean="0"/>
              <a:t>.</a:t>
            </a:r>
            <a:endParaRPr lang="en-US" sz="2000" dirty="0"/>
          </a:p>
          <a:p>
            <a:pPr marL="0" indent="0">
              <a:buNone/>
            </a:pPr>
            <a:r>
              <a:rPr lang="en-US" sz="2000" dirty="0"/>
              <a:t>This can have some unwanted side effects though, if for example, a constant name that had been #defined is included in some other constant or variable name. In that case the text would be replaced by the #defined number (or text</a:t>
            </a:r>
            <a:r>
              <a:rPr lang="en-US" sz="2000" dirty="0" smtClean="0"/>
              <a:t>).</a:t>
            </a:r>
            <a:endParaRPr lang="en-US" sz="2000" dirty="0"/>
          </a:p>
          <a:p>
            <a:pPr marL="0" indent="0">
              <a:buNone/>
            </a:pPr>
            <a:r>
              <a:rPr lang="en-US" sz="2000" dirty="0"/>
              <a:t>In general, the </a:t>
            </a:r>
            <a:r>
              <a:rPr lang="en-US" sz="2000" b="1" dirty="0" err="1"/>
              <a:t>const</a:t>
            </a:r>
            <a:r>
              <a:rPr lang="en-US" sz="2000" dirty="0"/>
              <a:t> keyword is preferred for defining constants and should be used instead of #define</a:t>
            </a:r>
            <a:r>
              <a:rPr lang="en-US" sz="2000" dirty="0" smtClean="0"/>
              <a:t>.</a:t>
            </a:r>
            <a:endParaRPr lang="en-US" sz="2000" dirty="0"/>
          </a:p>
          <a:p>
            <a:pPr marL="0" indent="0">
              <a:buNone/>
            </a:pPr>
            <a:r>
              <a:rPr lang="en-US" sz="2000" dirty="0"/>
              <a:t>Arduino defines have the same syntax as C defines</a:t>
            </a:r>
            <a:r>
              <a:rPr lang="en-US" sz="2000" dirty="0" smtClean="0"/>
              <a:t>:</a:t>
            </a:r>
          </a:p>
          <a:p>
            <a:pPr marL="0" indent="0">
              <a:buNone/>
            </a:pPr>
            <a:r>
              <a:rPr lang="en-US" sz="2000" dirty="0" smtClean="0">
                <a:solidFill>
                  <a:schemeClr val="accent4">
                    <a:lumMod val="75000"/>
                  </a:schemeClr>
                </a:solidFill>
              </a:rPr>
              <a:t>Syntax:</a:t>
            </a:r>
            <a:endParaRPr lang="en-US" sz="2000" dirty="0">
              <a:solidFill>
                <a:schemeClr val="accent4">
                  <a:lumMod val="75000"/>
                </a:schemeClr>
              </a:solidFill>
            </a:endParaRPr>
          </a:p>
          <a:p>
            <a:pPr marL="0" indent="0">
              <a:buNone/>
            </a:pPr>
            <a:endParaRPr lang="en-US" sz="2000" dirty="0" smtClean="0">
              <a:solidFill>
                <a:schemeClr val="accent4">
                  <a:lumMod val="75000"/>
                </a:schemeClr>
              </a:solidFill>
            </a:endParaRPr>
          </a:p>
          <a:p>
            <a:pPr marL="0" indent="0">
              <a:buNone/>
            </a:pPr>
            <a:r>
              <a:rPr lang="en-US" sz="2000" dirty="0"/>
              <a:t>Note that the # is necessary.</a:t>
            </a:r>
            <a:endParaRPr lang="en-US" sz="2000" dirty="0" smtClean="0"/>
          </a:p>
        </p:txBody>
      </p:sp>
      <p:sp>
        <p:nvSpPr>
          <p:cNvPr id="6" name="TextBox 5"/>
          <p:cNvSpPr txBox="1"/>
          <p:nvPr/>
        </p:nvSpPr>
        <p:spPr>
          <a:xfrm>
            <a:off x="443131" y="4863849"/>
            <a:ext cx="8342141" cy="369332"/>
          </a:xfrm>
          <a:prstGeom prst="rect">
            <a:avLst/>
          </a:prstGeom>
          <a:solidFill>
            <a:schemeClr val="bg1">
              <a:lumMod val="85000"/>
            </a:schemeClr>
          </a:solidFill>
        </p:spPr>
        <p:txBody>
          <a:bodyPr wrap="square" rtlCol="0">
            <a:spAutoFit/>
          </a:bodyPr>
          <a:lstStyle/>
          <a:p>
            <a:r>
              <a:rPr lang="en-US" dirty="0">
                <a:latin typeface="Consolas" panose="020B0609020204030204" pitchFamily="49" charset="0"/>
              </a:rPr>
              <a:t>#define </a:t>
            </a:r>
            <a:r>
              <a:rPr lang="en-US" dirty="0" err="1">
                <a:latin typeface="Consolas" panose="020B0609020204030204" pitchFamily="49" charset="0"/>
              </a:rPr>
              <a:t>constantName</a:t>
            </a:r>
            <a:r>
              <a:rPr lang="en-US" dirty="0">
                <a:latin typeface="Consolas" panose="020B0609020204030204" pitchFamily="49" charset="0"/>
              </a:rPr>
              <a:t> value</a:t>
            </a:r>
            <a:endParaRPr lang="en-US" dirty="0" smtClean="0">
              <a:latin typeface="Consolas" panose="020B0609020204030204" pitchFamily="49" charset="0"/>
            </a:endParaRPr>
          </a:p>
        </p:txBody>
      </p:sp>
    </p:spTree>
    <p:extLst>
      <p:ext uri="{BB962C8B-B14F-4D97-AF65-F5344CB8AC3E}">
        <p14:creationId xmlns:p14="http://schemas.microsoft.com/office/powerpoint/2010/main" val="179469938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625" y="323557"/>
            <a:ext cx="8553157" cy="6260123"/>
          </a:xfrm>
        </p:spPr>
        <p:txBody>
          <a:bodyPr>
            <a:normAutofit/>
          </a:bodyPr>
          <a:lstStyle/>
          <a:p>
            <a:pPr marL="0" indent="0">
              <a:buNone/>
            </a:pPr>
            <a:r>
              <a:rPr lang="en-US" sz="2000" dirty="0" smtClean="0">
                <a:solidFill>
                  <a:schemeClr val="accent4">
                    <a:lumMod val="75000"/>
                  </a:schemeClr>
                </a:solidFill>
              </a:rPr>
              <a:t>Example:</a:t>
            </a:r>
            <a:endParaRPr lang="en-US" sz="2000" dirty="0">
              <a:solidFill>
                <a:schemeClr val="accent4">
                  <a:lumMod val="75000"/>
                </a:schemeClr>
              </a:solidFill>
            </a:endParaRPr>
          </a:p>
          <a:p>
            <a:pPr marL="0" indent="0">
              <a:buNone/>
            </a:pPr>
            <a:endParaRPr lang="en-US" sz="2000" dirty="0" smtClean="0"/>
          </a:p>
          <a:p>
            <a:pPr marL="0" indent="0">
              <a:buNone/>
            </a:pPr>
            <a:endParaRPr lang="en-US" sz="2000" dirty="0" smtClean="0"/>
          </a:p>
          <a:p>
            <a:pPr marL="0" indent="0">
              <a:buNone/>
            </a:pPr>
            <a:endParaRPr lang="en-US" sz="2000" dirty="0" smtClean="0"/>
          </a:p>
          <a:p>
            <a:pPr marL="0" indent="0">
              <a:buNone/>
            </a:pPr>
            <a:r>
              <a:rPr lang="en-US" sz="2000" dirty="0" smtClean="0"/>
              <a:t>There </a:t>
            </a:r>
            <a:r>
              <a:rPr lang="en-US" sz="2000" dirty="0"/>
              <a:t>is no semicolon after the #define statement. If you include one, the compiler will throw cryptic </a:t>
            </a:r>
            <a:r>
              <a:rPr lang="en-US" sz="2000" dirty="0" smtClean="0"/>
              <a:t>errors </a:t>
            </a:r>
            <a:r>
              <a:rPr lang="en-US" sz="2000" dirty="0"/>
              <a:t>further down the page</a:t>
            </a:r>
            <a:r>
              <a:rPr lang="en-US" sz="2000" dirty="0" smtClean="0"/>
              <a:t>.</a:t>
            </a:r>
          </a:p>
          <a:p>
            <a:pPr marL="0" indent="0">
              <a:buNone/>
            </a:pPr>
            <a:endParaRPr lang="en-US" sz="2000" dirty="0"/>
          </a:p>
          <a:p>
            <a:pPr marL="0" indent="0">
              <a:buNone/>
            </a:pPr>
            <a:endParaRPr lang="en-US" sz="2000" dirty="0" smtClean="0"/>
          </a:p>
          <a:p>
            <a:pPr marL="0" indent="0">
              <a:buNone/>
            </a:pPr>
            <a:endParaRPr lang="en-US" sz="2000" dirty="0" smtClean="0"/>
          </a:p>
          <a:p>
            <a:pPr marL="0" indent="0">
              <a:buNone/>
            </a:pPr>
            <a:r>
              <a:rPr lang="en-US" sz="2000" dirty="0" smtClean="0"/>
              <a:t>Similarly</a:t>
            </a:r>
            <a:r>
              <a:rPr lang="en-US" sz="2000" dirty="0"/>
              <a:t>, including an equal sign after the #define statement will also generate a cryptic compiler error further down the page.</a:t>
            </a:r>
            <a:endParaRPr lang="en-US" sz="2000" dirty="0" smtClean="0"/>
          </a:p>
        </p:txBody>
      </p:sp>
      <p:sp>
        <p:nvSpPr>
          <p:cNvPr id="6" name="TextBox 5"/>
          <p:cNvSpPr txBox="1"/>
          <p:nvPr/>
        </p:nvSpPr>
        <p:spPr>
          <a:xfrm>
            <a:off x="443131" y="840489"/>
            <a:ext cx="8342141" cy="923330"/>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#define </a:t>
            </a:r>
            <a:r>
              <a:rPr lang="en-US" dirty="0" err="1" smtClean="0">
                <a:latin typeface="Consolas" panose="020B0609020204030204" pitchFamily="49" charset="0"/>
              </a:rPr>
              <a:t>ledPin</a:t>
            </a:r>
            <a:r>
              <a:rPr lang="en-US" dirty="0" smtClean="0">
                <a:latin typeface="Consolas" panose="020B0609020204030204" pitchFamily="49" charset="0"/>
              </a:rPr>
              <a:t> 3</a:t>
            </a:r>
          </a:p>
          <a:p>
            <a:r>
              <a:rPr lang="en-US" dirty="0" smtClean="0">
                <a:latin typeface="Consolas" panose="020B0609020204030204" pitchFamily="49" charset="0"/>
              </a:rPr>
              <a:t>// The compiler will replace any mention of </a:t>
            </a:r>
            <a:r>
              <a:rPr lang="en-US" dirty="0" err="1" smtClean="0">
                <a:latin typeface="Consolas" panose="020B0609020204030204" pitchFamily="49" charset="0"/>
              </a:rPr>
              <a:t>ledPin</a:t>
            </a:r>
            <a:r>
              <a:rPr lang="en-US" dirty="0" smtClean="0">
                <a:latin typeface="Consolas" panose="020B0609020204030204" pitchFamily="49" charset="0"/>
              </a:rPr>
              <a:t> with the value 3 at compile time.</a:t>
            </a:r>
          </a:p>
        </p:txBody>
      </p:sp>
      <p:sp>
        <p:nvSpPr>
          <p:cNvPr id="7" name="TextBox 6"/>
          <p:cNvSpPr txBox="1"/>
          <p:nvPr/>
        </p:nvSpPr>
        <p:spPr>
          <a:xfrm>
            <a:off x="443131" y="2714954"/>
            <a:ext cx="8342141" cy="369332"/>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#define </a:t>
            </a:r>
            <a:r>
              <a:rPr lang="en-US" dirty="0" err="1" smtClean="0">
                <a:latin typeface="Consolas" panose="020B0609020204030204" pitchFamily="49" charset="0"/>
              </a:rPr>
              <a:t>ledPin</a:t>
            </a:r>
            <a:r>
              <a:rPr lang="en-US" dirty="0" smtClean="0">
                <a:latin typeface="Consolas" panose="020B0609020204030204" pitchFamily="49" charset="0"/>
              </a:rPr>
              <a:t> 3;    // this is an error </a:t>
            </a:r>
          </a:p>
        </p:txBody>
      </p:sp>
      <p:sp>
        <p:nvSpPr>
          <p:cNvPr id="8" name="TextBox 7"/>
          <p:cNvSpPr txBox="1"/>
          <p:nvPr/>
        </p:nvSpPr>
        <p:spPr>
          <a:xfrm>
            <a:off x="443131" y="4642228"/>
            <a:ext cx="8342141" cy="369332"/>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#define </a:t>
            </a:r>
            <a:r>
              <a:rPr lang="en-US" dirty="0" err="1" smtClean="0">
                <a:latin typeface="Consolas" panose="020B0609020204030204" pitchFamily="49" charset="0"/>
              </a:rPr>
              <a:t>ledPin</a:t>
            </a:r>
            <a:r>
              <a:rPr lang="en-US" dirty="0" smtClean="0">
                <a:latin typeface="Consolas" panose="020B0609020204030204" pitchFamily="49" charset="0"/>
              </a:rPr>
              <a:t>  = 3  // this is also an error </a:t>
            </a:r>
          </a:p>
        </p:txBody>
      </p:sp>
    </p:spTree>
    <p:extLst>
      <p:ext uri="{BB962C8B-B14F-4D97-AF65-F5344CB8AC3E}">
        <p14:creationId xmlns:p14="http://schemas.microsoft.com/office/powerpoint/2010/main" val="2514639941"/>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lstStyle/>
          <a:p>
            <a:r>
              <a:rPr lang="en-US" dirty="0"/>
              <a:t>Further </a:t>
            </a:r>
            <a:r>
              <a:rPr lang="en-US" dirty="0" smtClean="0"/>
              <a:t>Syntax </a:t>
            </a:r>
            <a:r>
              <a:rPr lang="en-US" dirty="0"/>
              <a:t>– </a:t>
            </a:r>
            <a:r>
              <a:rPr lang="en-US" dirty="0" smtClean="0"/>
              <a:t>#include</a:t>
            </a:r>
            <a:endParaRPr lang="en-US" dirty="0"/>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b="1" dirty="0"/>
              <a:t>#include</a:t>
            </a:r>
            <a:r>
              <a:rPr lang="en-US" sz="2000" dirty="0"/>
              <a:t> is used to include outside libraries in your sketch. This gives the programmer access to a large group of standard C libraries (groups of pre-made functions), and also libraries written especially for Arduino</a:t>
            </a:r>
            <a:r>
              <a:rPr lang="en-US" sz="2000" dirty="0" smtClean="0"/>
              <a:t>.</a:t>
            </a:r>
          </a:p>
          <a:p>
            <a:pPr marL="0" indent="0">
              <a:buNone/>
            </a:pPr>
            <a:r>
              <a:rPr lang="en-US" sz="2000" dirty="0"/>
              <a:t>Note that #include, similar to #define, has no semicolon terminator, and the compiler will yield cryptic error messages if you add one.</a:t>
            </a:r>
            <a:endParaRPr lang="en-US" sz="2000" dirty="0" smtClean="0"/>
          </a:p>
          <a:p>
            <a:pPr marL="0" indent="0">
              <a:buNone/>
            </a:pPr>
            <a:r>
              <a:rPr lang="en-US" sz="2000" dirty="0" smtClean="0">
                <a:solidFill>
                  <a:schemeClr val="accent4">
                    <a:lumMod val="75000"/>
                  </a:schemeClr>
                </a:solidFill>
              </a:rPr>
              <a:t>Example:</a:t>
            </a:r>
          </a:p>
          <a:p>
            <a:pPr marL="0" indent="0">
              <a:buNone/>
            </a:pPr>
            <a:r>
              <a:rPr lang="en-US" sz="2000" dirty="0"/>
              <a:t>This example includes a library that is used to put data into the program space flash instead of ram. This saves the ram space for dynamic memory needs and makes large lookup tables more practical.</a:t>
            </a:r>
            <a:endParaRPr lang="en-US" sz="2000" dirty="0" smtClean="0"/>
          </a:p>
        </p:txBody>
      </p:sp>
      <p:sp>
        <p:nvSpPr>
          <p:cNvPr id="6" name="TextBox 5"/>
          <p:cNvSpPr txBox="1"/>
          <p:nvPr/>
        </p:nvSpPr>
        <p:spPr>
          <a:xfrm>
            <a:off x="443131" y="4357412"/>
            <a:ext cx="8342141" cy="1477328"/>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#include &lt;</a:t>
            </a:r>
            <a:r>
              <a:rPr lang="en-US" dirty="0" err="1" smtClean="0">
                <a:latin typeface="Consolas" panose="020B0609020204030204" pitchFamily="49" charset="0"/>
              </a:rPr>
              <a:t>avr</a:t>
            </a:r>
            <a:r>
              <a:rPr lang="en-US" dirty="0" smtClean="0">
                <a:latin typeface="Consolas" panose="020B0609020204030204" pitchFamily="49" charset="0"/>
              </a:rPr>
              <a:t>/</a:t>
            </a:r>
            <a:r>
              <a:rPr lang="en-US" dirty="0" err="1" smtClean="0">
                <a:latin typeface="Consolas" panose="020B0609020204030204" pitchFamily="49" charset="0"/>
              </a:rPr>
              <a:t>pgmspace.h</a:t>
            </a:r>
            <a:r>
              <a:rPr lang="en-US" dirty="0" smtClean="0">
                <a:latin typeface="Consolas" panose="020B0609020204030204" pitchFamily="49" charset="0"/>
              </a:rPr>
              <a:t>&gt;</a:t>
            </a:r>
          </a:p>
          <a:p>
            <a:endParaRPr lang="en-US" dirty="0" smtClean="0">
              <a:latin typeface="Consolas" panose="020B0609020204030204" pitchFamily="49" charset="0"/>
            </a:endParaRPr>
          </a:p>
          <a:p>
            <a:r>
              <a:rPr lang="en-US" dirty="0" smtClean="0">
                <a:latin typeface="Consolas" panose="020B0609020204030204" pitchFamily="49" charset="0"/>
              </a:rPr>
              <a:t>prog_uint16_t </a:t>
            </a:r>
            <a:r>
              <a:rPr lang="en-US" dirty="0" err="1" smtClean="0">
                <a:latin typeface="Consolas" panose="020B0609020204030204" pitchFamily="49" charset="0"/>
              </a:rPr>
              <a:t>myConstants</a:t>
            </a:r>
            <a:r>
              <a:rPr lang="en-US" dirty="0" smtClean="0">
                <a:latin typeface="Consolas" panose="020B0609020204030204" pitchFamily="49" charset="0"/>
              </a:rPr>
              <a:t>[] PROGMEM = {0, 21140, 702  , 9128,  0, 25764, 8456, 0, 0, 0, 0, 0, 0, 0, 0, 29810, 8968, 29762, 29762, 4500};</a:t>
            </a:r>
          </a:p>
        </p:txBody>
      </p:sp>
    </p:spTree>
    <p:extLst>
      <p:ext uri="{BB962C8B-B14F-4D97-AF65-F5344CB8AC3E}">
        <p14:creationId xmlns:p14="http://schemas.microsoft.com/office/powerpoint/2010/main" val="196202882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normAutofit/>
          </a:bodyPr>
          <a:lstStyle/>
          <a:p>
            <a:r>
              <a:rPr lang="en-US" sz="4000" dirty="0"/>
              <a:t>Arithmetic </a:t>
            </a:r>
            <a:r>
              <a:rPr lang="en-US" sz="4000" dirty="0" smtClean="0"/>
              <a:t>Operators </a:t>
            </a:r>
            <a:r>
              <a:rPr lang="en-US" sz="4000" dirty="0"/>
              <a:t>= (</a:t>
            </a:r>
            <a:r>
              <a:rPr lang="en-US" sz="4000" dirty="0" smtClean="0"/>
              <a:t>assignment)</a:t>
            </a:r>
            <a:endParaRPr lang="en-US" sz="4000" dirty="0"/>
          </a:p>
        </p:txBody>
      </p:sp>
      <p:sp>
        <p:nvSpPr>
          <p:cNvPr id="3" name="Content Placeholder 2"/>
          <p:cNvSpPr>
            <a:spLocks noGrp="1"/>
          </p:cNvSpPr>
          <p:nvPr>
            <p:ph idx="1"/>
          </p:nvPr>
        </p:nvSpPr>
        <p:spPr>
          <a:xfrm>
            <a:off x="337625" y="1237957"/>
            <a:ext cx="8553157" cy="5345723"/>
          </a:xfrm>
        </p:spPr>
        <p:txBody>
          <a:bodyPr>
            <a:normAutofit lnSpcReduction="10000"/>
          </a:bodyPr>
          <a:lstStyle/>
          <a:p>
            <a:pPr marL="0" indent="0">
              <a:buNone/>
            </a:pPr>
            <a:r>
              <a:rPr lang="en-US" sz="2000" dirty="0"/>
              <a:t>Stores the value to the right of the equal sign in the variable to the left of the equal sign</a:t>
            </a:r>
            <a:r>
              <a:rPr lang="en-US" sz="2000" dirty="0" smtClean="0"/>
              <a:t>.</a:t>
            </a:r>
          </a:p>
          <a:p>
            <a:pPr marL="0" indent="0">
              <a:buNone/>
            </a:pPr>
            <a:r>
              <a:rPr lang="en-US" sz="2000" dirty="0"/>
              <a:t>The single equal sign in the C programming language is called the assignment operator. It has a different meaning than in algebra class where it indicated an equation or equality. The assignment operator tells the microcontroller to evaluate whatever value or expression is on the right side of the equal sign, and store it in the variable to the left of the equal sign.</a:t>
            </a:r>
            <a:endParaRPr lang="en-US" sz="2000" dirty="0" smtClean="0"/>
          </a:p>
          <a:p>
            <a:pPr marL="0" indent="0">
              <a:buNone/>
            </a:pPr>
            <a:r>
              <a:rPr lang="en-US" sz="2000" dirty="0" smtClean="0">
                <a:solidFill>
                  <a:schemeClr val="accent4">
                    <a:lumMod val="75000"/>
                  </a:schemeClr>
                </a:solidFill>
              </a:rPr>
              <a:t>Example:</a:t>
            </a:r>
          </a:p>
          <a:p>
            <a:pPr marL="0" indent="0">
              <a:buNone/>
            </a:pPr>
            <a:endParaRPr lang="en-US" sz="2000" dirty="0"/>
          </a:p>
          <a:p>
            <a:pPr marL="0" indent="0">
              <a:buNone/>
            </a:pPr>
            <a:endParaRPr lang="en-US" sz="2000" dirty="0" smtClean="0"/>
          </a:p>
          <a:p>
            <a:pPr marL="0" indent="0">
              <a:buNone/>
            </a:pPr>
            <a:r>
              <a:rPr lang="en-US" sz="2000" dirty="0" smtClean="0"/>
              <a:t>Tips:</a:t>
            </a:r>
          </a:p>
          <a:p>
            <a:r>
              <a:rPr lang="en-US" sz="2000" dirty="0"/>
              <a:t>The variable on the left side of the assignment operator ( = sign ) needs to be able to hold the value stored in it. If it is not large enough to hold a value, the value stored in the variable will be incorrect</a:t>
            </a:r>
            <a:r>
              <a:rPr lang="en-US" sz="2000" dirty="0" smtClean="0"/>
              <a:t>.</a:t>
            </a:r>
          </a:p>
          <a:p>
            <a:r>
              <a:rPr lang="en-US" sz="2000" dirty="0"/>
              <a:t>Don't confuse the assignment operator [ = ] (single equal sign) with the comparison operator [ == ] (double equal signs), which evaluates whether two expressions are equal.</a:t>
            </a:r>
            <a:endParaRPr lang="en-US" sz="2000" dirty="0" smtClean="0"/>
          </a:p>
        </p:txBody>
      </p:sp>
      <p:sp>
        <p:nvSpPr>
          <p:cNvPr id="6" name="TextBox 5"/>
          <p:cNvSpPr txBox="1"/>
          <p:nvPr/>
        </p:nvSpPr>
        <p:spPr>
          <a:xfrm>
            <a:off x="337625" y="3531380"/>
            <a:ext cx="8560192" cy="738664"/>
          </a:xfrm>
          <a:prstGeom prst="rect">
            <a:avLst/>
          </a:prstGeom>
          <a:solidFill>
            <a:schemeClr val="bg1">
              <a:lumMod val="85000"/>
            </a:schemeClr>
          </a:solidFill>
        </p:spPr>
        <p:txBody>
          <a:bodyPr wrap="square" rtlCol="0">
            <a:spAutoFit/>
          </a:bodyPr>
          <a:lstStyle/>
          <a:p>
            <a:r>
              <a:rPr lang="en-US" sz="1400" dirty="0" err="1" smtClean="0">
                <a:latin typeface="Consolas" panose="020B0609020204030204" pitchFamily="49" charset="0"/>
              </a:rPr>
              <a:t>int</a:t>
            </a:r>
            <a:r>
              <a:rPr lang="en-US" sz="1400" dirty="0" smtClean="0">
                <a:latin typeface="Consolas" panose="020B0609020204030204" pitchFamily="49" charset="0"/>
              </a:rPr>
              <a:t> </a:t>
            </a:r>
            <a:r>
              <a:rPr lang="en-US" sz="1400" dirty="0" err="1">
                <a:latin typeface="Consolas" panose="020B0609020204030204" pitchFamily="49" charset="0"/>
              </a:rPr>
              <a:t>sensVal</a:t>
            </a:r>
            <a:r>
              <a:rPr lang="en-US" sz="1400" dirty="0">
                <a:latin typeface="Consolas" panose="020B0609020204030204" pitchFamily="49" charset="0"/>
              </a:rPr>
              <a:t>;     </a:t>
            </a:r>
            <a:r>
              <a:rPr lang="en-US" sz="1400" dirty="0" smtClean="0">
                <a:latin typeface="Consolas" panose="020B0609020204030204" pitchFamily="49" charset="0"/>
              </a:rPr>
              <a:t>   </a:t>
            </a:r>
            <a:r>
              <a:rPr lang="en-US" sz="1400" dirty="0">
                <a:latin typeface="Consolas" panose="020B0609020204030204" pitchFamily="49" charset="0"/>
              </a:rPr>
              <a:t>// declare an integer variable named </a:t>
            </a:r>
            <a:r>
              <a:rPr lang="en-US" sz="1400" dirty="0" err="1">
                <a:latin typeface="Consolas" panose="020B0609020204030204" pitchFamily="49" charset="0"/>
              </a:rPr>
              <a:t>sensVal</a:t>
            </a:r>
            <a:endParaRPr lang="en-US" sz="1400" dirty="0">
              <a:latin typeface="Consolas" panose="020B0609020204030204" pitchFamily="49" charset="0"/>
            </a:endParaRPr>
          </a:p>
          <a:p>
            <a:r>
              <a:rPr lang="en-US" sz="1400" dirty="0" err="1" smtClean="0">
                <a:latin typeface="Consolas" panose="020B0609020204030204" pitchFamily="49" charset="0"/>
              </a:rPr>
              <a:t>sensVal</a:t>
            </a:r>
            <a:r>
              <a:rPr lang="en-US" sz="1400" dirty="0" smtClean="0">
                <a:latin typeface="Consolas" panose="020B0609020204030204" pitchFamily="49" charset="0"/>
              </a:rPr>
              <a:t> </a:t>
            </a:r>
            <a:r>
              <a:rPr lang="en-US" sz="1400" dirty="0">
                <a:latin typeface="Consolas" panose="020B0609020204030204" pitchFamily="49" charset="0"/>
              </a:rPr>
              <a:t>= </a:t>
            </a:r>
            <a:r>
              <a:rPr lang="en-US" sz="1400" dirty="0" err="1">
                <a:latin typeface="Consolas" panose="020B0609020204030204" pitchFamily="49" charset="0"/>
              </a:rPr>
              <a:t>analogRead</a:t>
            </a:r>
            <a:r>
              <a:rPr lang="en-US" sz="1400" dirty="0">
                <a:latin typeface="Consolas" panose="020B0609020204030204" pitchFamily="49" charset="0"/>
              </a:rPr>
              <a:t>(0);  </a:t>
            </a:r>
            <a:r>
              <a:rPr lang="en-US" sz="1400" dirty="0" smtClean="0">
                <a:latin typeface="Consolas" panose="020B0609020204030204" pitchFamily="49" charset="0"/>
              </a:rPr>
              <a:t> </a:t>
            </a:r>
            <a:r>
              <a:rPr lang="en-US" sz="1400" dirty="0">
                <a:latin typeface="Consolas" panose="020B0609020204030204" pitchFamily="49" charset="0"/>
              </a:rPr>
              <a:t>// store the (digitized) input voltage at analog pin 0 in </a:t>
            </a:r>
            <a:r>
              <a:rPr lang="en-US" sz="1400" dirty="0" err="1">
                <a:latin typeface="Consolas" panose="020B0609020204030204" pitchFamily="49" charset="0"/>
              </a:rPr>
              <a:t>SensVal</a:t>
            </a:r>
            <a:endParaRPr lang="en-US" sz="1400" dirty="0">
              <a:latin typeface="Consolas" panose="020B0609020204030204" pitchFamily="49" charset="0"/>
            </a:endParaRPr>
          </a:p>
        </p:txBody>
      </p:sp>
    </p:spTree>
    <p:extLst>
      <p:ext uri="{BB962C8B-B14F-4D97-AF65-F5344CB8AC3E}">
        <p14:creationId xmlns:p14="http://schemas.microsoft.com/office/powerpoint/2010/main" val="179637649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normAutofit/>
          </a:bodyPr>
          <a:lstStyle/>
          <a:p>
            <a:r>
              <a:rPr lang="en-US" sz="3200" dirty="0"/>
              <a:t>Addition, Subtraction, Multiplication, &amp; Division</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t>These operators return the sum, difference, product, or quotient (respectively) of the two operands. The operation is conducted using the data type of the operands, so, for example, 9 / 4 gives 2 since 9 and 4 are </a:t>
            </a:r>
            <a:r>
              <a:rPr lang="en-US" sz="2000" dirty="0" err="1"/>
              <a:t>ints</a:t>
            </a:r>
            <a:r>
              <a:rPr lang="en-US" sz="2000" dirty="0"/>
              <a:t>. This also means that the operation can overflow if the result is larger than that which can be stored in the data type (e.g. adding 1 to an </a:t>
            </a:r>
            <a:r>
              <a:rPr lang="en-US" sz="2000" dirty="0" err="1"/>
              <a:t>int</a:t>
            </a:r>
            <a:r>
              <a:rPr lang="en-US" sz="2000" dirty="0"/>
              <a:t> with the value 32,767 gives -32,768). If the operands are of different types, the "larger" type is used for the calculation</a:t>
            </a:r>
            <a:r>
              <a:rPr lang="en-US" sz="2000" dirty="0" smtClean="0"/>
              <a:t>.</a:t>
            </a:r>
          </a:p>
          <a:p>
            <a:pPr marL="0" indent="0">
              <a:buNone/>
            </a:pPr>
            <a:r>
              <a:rPr lang="en-US" sz="2000" dirty="0"/>
              <a:t>If one of the numbers (operands) are of the type float or of type double, floating point math will be used for the calculation</a:t>
            </a:r>
            <a:r>
              <a:rPr lang="en-US" sz="2000" dirty="0" smtClean="0"/>
              <a:t>.</a:t>
            </a:r>
          </a:p>
          <a:p>
            <a:pPr marL="0" indent="0">
              <a:buNone/>
            </a:pPr>
            <a:endParaRPr lang="en-US" sz="2000" dirty="0" smtClean="0"/>
          </a:p>
          <a:p>
            <a:pPr marL="0" indent="0">
              <a:buNone/>
            </a:pPr>
            <a:r>
              <a:rPr lang="en-US" sz="2000" dirty="0" smtClean="0">
                <a:solidFill>
                  <a:schemeClr val="accent4">
                    <a:lumMod val="75000"/>
                  </a:schemeClr>
                </a:solidFill>
              </a:rPr>
              <a:t>Example:</a:t>
            </a:r>
          </a:p>
          <a:p>
            <a:pPr marL="0" indent="0">
              <a:buNone/>
            </a:pPr>
            <a:endParaRPr lang="en-US" sz="2000" dirty="0"/>
          </a:p>
          <a:p>
            <a:pPr marL="0" indent="0">
              <a:buNone/>
            </a:pPr>
            <a:endParaRPr lang="en-US" sz="2000" dirty="0" smtClean="0"/>
          </a:p>
        </p:txBody>
      </p:sp>
      <p:sp>
        <p:nvSpPr>
          <p:cNvPr id="6" name="TextBox 5"/>
          <p:cNvSpPr txBox="1"/>
          <p:nvPr/>
        </p:nvSpPr>
        <p:spPr>
          <a:xfrm>
            <a:off x="457200" y="4769338"/>
            <a:ext cx="8314005" cy="1200329"/>
          </a:xfrm>
          <a:prstGeom prst="rect">
            <a:avLst/>
          </a:prstGeom>
          <a:solidFill>
            <a:schemeClr val="bg1">
              <a:lumMod val="85000"/>
            </a:schemeClr>
          </a:solidFill>
        </p:spPr>
        <p:txBody>
          <a:bodyPr wrap="square" rtlCol="0">
            <a:spAutoFit/>
          </a:bodyPr>
          <a:lstStyle/>
          <a:p>
            <a:r>
              <a:rPr lang="pt-BR" dirty="0">
                <a:latin typeface="Consolas" panose="020B0609020204030204" pitchFamily="49" charset="0"/>
                <a:cs typeface="Courier New" panose="02070309020205020404" pitchFamily="49" charset="0"/>
              </a:rPr>
              <a:t>y = y + 3;</a:t>
            </a:r>
          </a:p>
          <a:p>
            <a:r>
              <a:rPr lang="pt-BR" dirty="0">
                <a:latin typeface="Consolas" panose="020B0609020204030204" pitchFamily="49" charset="0"/>
                <a:cs typeface="Courier New" panose="02070309020205020404" pitchFamily="49" charset="0"/>
              </a:rPr>
              <a:t>x = x - 7;</a:t>
            </a:r>
          </a:p>
          <a:p>
            <a:r>
              <a:rPr lang="pt-BR" dirty="0">
                <a:latin typeface="Consolas" panose="020B0609020204030204" pitchFamily="49" charset="0"/>
                <a:cs typeface="Courier New" panose="02070309020205020404" pitchFamily="49" charset="0"/>
              </a:rPr>
              <a:t>i = j * 6;</a:t>
            </a:r>
          </a:p>
          <a:p>
            <a:r>
              <a:rPr lang="pt-BR" dirty="0">
                <a:latin typeface="Consolas" panose="020B0609020204030204" pitchFamily="49" charset="0"/>
                <a:cs typeface="Courier New" panose="02070309020205020404" pitchFamily="49" charset="0"/>
              </a:rPr>
              <a:t>r = r / 5;</a:t>
            </a:r>
            <a:endParaRPr lang="en-US" dirty="0">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68994136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normAutofit/>
          </a:bodyPr>
          <a:lstStyle/>
          <a:p>
            <a:r>
              <a:rPr lang="en-US" sz="3200" dirty="0"/>
              <a:t>Addition, Subtraction, Multiplication, &amp; Division</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smtClean="0">
                <a:solidFill>
                  <a:schemeClr val="accent4">
                    <a:lumMod val="75000"/>
                  </a:schemeClr>
                </a:solidFill>
              </a:rPr>
              <a:t>Tips:</a:t>
            </a:r>
          </a:p>
          <a:p>
            <a:r>
              <a:rPr lang="en-US" sz="2000" dirty="0"/>
              <a:t>Know that integer constants default to </a:t>
            </a:r>
            <a:r>
              <a:rPr lang="en-US" sz="2000" dirty="0" err="1"/>
              <a:t>int</a:t>
            </a:r>
            <a:r>
              <a:rPr lang="en-US" sz="2000" dirty="0"/>
              <a:t>, so some constant calculations may overflow (e.g. 60 * 1000 will yield a negative result</a:t>
            </a:r>
            <a:r>
              <a:rPr lang="en-US" sz="2000" dirty="0" smtClean="0"/>
              <a:t>).</a:t>
            </a:r>
          </a:p>
          <a:p>
            <a:endParaRPr lang="en-US" sz="2000" dirty="0"/>
          </a:p>
          <a:p>
            <a:r>
              <a:rPr lang="en-US" sz="2000" dirty="0"/>
              <a:t>Choose variable sizes that are large enough to hold the largest results from your </a:t>
            </a:r>
            <a:r>
              <a:rPr lang="en-US" sz="2000" dirty="0" smtClean="0"/>
              <a:t>calculations</a:t>
            </a:r>
          </a:p>
          <a:p>
            <a:pPr marL="0" indent="0">
              <a:buNone/>
            </a:pPr>
            <a:endParaRPr lang="en-US" sz="2000" dirty="0"/>
          </a:p>
          <a:p>
            <a:r>
              <a:rPr lang="en-US" sz="2000" dirty="0"/>
              <a:t>For math that requires fractions, use float variables, but be aware of their drawbacks: large size, slow computation </a:t>
            </a:r>
            <a:r>
              <a:rPr lang="en-US" sz="2000" dirty="0" smtClean="0"/>
              <a:t>speeds</a:t>
            </a:r>
          </a:p>
          <a:p>
            <a:endParaRPr lang="en-US" sz="2000" dirty="0"/>
          </a:p>
          <a:p>
            <a:r>
              <a:rPr lang="en-US" sz="2000" dirty="0"/>
              <a:t>Use the cast operator e.g. (</a:t>
            </a:r>
            <a:r>
              <a:rPr lang="en-US" sz="2000" dirty="0" err="1"/>
              <a:t>int</a:t>
            </a:r>
            <a:r>
              <a:rPr lang="en-US" sz="2000" dirty="0"/>
              <a:t>)</a:t>
            </a:r>
            <a:r>
              <a:rPr lang="en-US" sz="2000" dirty="0" err="1"/>
              <a:t>myFloat</a:t>
            </a:r>
            <a:r>
              <a:rPr lang="en-US" sz="2000" dirty="0"/>
              <a:t> to convert one variable type to another on the fly.</a:t>
            </a:r>
            <a:endParaRPr lang="en-US" sz="2000" dirty="0" smtClean="0"/>
          </a:p>
          <a:p>
            <a:pPr marL="0" indent="0">
              <a:buNone/>
            </a:pPr>
            <a:endParaRPr lang="en-US" sz="2000" dirty="0"/>
          </a:p>
          <a:p>
            <a:pPr marL="0" indent="0">
              <a:buNone/>
            </a:pPr>
            <a:endParaRPr lang="en-US" sz="2000" dirty="0" smtClean="0"/>
          </a:p>
        </p:txBody>
      </p:sp>
    </p:spTree>
    <p:extLst>
      <p:ext uri="{BB962C8B-B14F-4D97-AF65-F5344CB8AC3E}">
        <p14:creationId xmlns:p14="http://schemas.microsoft.com/office/powerpoint/2010/main" val="26601627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lstStyle/>
          <a:p>
            <a:r>
              <a:rPr lang="en-US" dirty="0"/>
              <a:t>Structure</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dirty="0"/>
              <a:t>setup()</a:t>
            </a:r>
          </a:p>
          <a:p>
            <a:pPr marL="0" indent="0">
              <a:buNone/>
            </a:pPr>
            <a:r>
              <a:rPr lang="en-US" sz="2000" dirty="0"/>
              <a:t>The setup() function is called when a sketch starts. Use it to initialize variables, pin modes, start using libraries, etc. The setup function will only run once, after each </a:t>
            </a:r>
            <a:r>
              <a:rPr lang="en-US" sz="2000" dirty="0" smtClean="0"/>
              <a:t>power up </a:t>
            </a:r>
            <a:r>
              <a:rPr lang="en-US" sz="2000" dirty="0"/>
              <a:t>or reset of the Arduino board</a:t>
            </a:r>
            <a:r>
              <a:rPr lang="en-US" sz="2000" dirty="0" smtClean="0"/>
              <a:t>.</a:t>
            </a:r>
          </a:p>
          <a:p>
            <a:pPr marL="0" indent="0">
              <a:buNone/>
            </a:pPr>
            <a:r>
              <a:rPr lang="en-US" sz="2000" dirty="0" smtClean="0">
                <a:solidFill>
                  <a:schemeClr val="accent4">
                    <a:lumMod val="75000"/>
                  </a:schemeClr>
                </a:solidFill>
              </a:rPr>
              <a:t>Example</a:t>
            </a:r>
            <a:endParaRPr lang="en-US" sz="2000" dirty="0">
              <a:solidFill>
                <a:schemeClr val="accent4">
                  <a:lumMod val="75000"/>
                </a:schemeClr>
              </a:solidFill>
            </a:endParaRPr>
          </a:p>
        </p:txBody>
      </p:sp>
      <p:sp>
        <p:nvSpPr>
          <p:cNvPr id="5" name="TextBox 4"/>
          <p:cNvSpPr txBox="1"/>
          <p:nvPr/>
        </p:nvSpPr>
        <p:spPr>
          <a:xfrm>
            <a:off x="443132" y="3094893"/>
            <a:ext cx="8342141" cy="3488787"/>
          </a:xfrm>
          <a:prstGeom prst="rect">
            <a:avLst/>
          </a:prstGeom>
          <a:solidFill>
            <a:schemeClr val="bg1">
              <a:lumMod val="85000"/>
            </a:schemeClr>
          </a:solidFill>
        </p:spPr>
        <p:txBody>
          <a:bodyPr wrap="square" rtlCol="0">
            <a:spAutoFit/>
          </a:bodyPr>
          <a:lstStyle/>
          <a:p>
            <a:r>
              <a:rPr lang="en-US" dirty="0" err="1" smtClean="0">
                <a:latin typeface="Consolas" panose="020B0609020204030204" pitchFamily="49" charset="0"/>
              </a:rPr>
              <a:t>int</a:t>
            </a:r>
            <a:r>
              <a:rPr lang="en-US" dirty="0" smtClean="0">
                <a:latin typeface="Consolas" panose="020B0609020204030204" pitchFamily="49" charset="0"/>
              </a:rPr>
              <a:t> </a:t>
            </a:r>
            <a:r>
              <a:rPr lang="en-US" dirty="0" err="1" smtClean="0">
                <a:latin typeface="Consolas" panose="020B0609020204030204" pitchFamily="49" charset="0"/>
              </a:rPr>
              <a:t>buttonPin</a:t>
            </a:r>
            <a:r>
              <a:rPr lang="en-US" dirty="0" smtClean="0">
                <a:latin typeface="Consolas" panose="020B0609020204030204" pitchFamily="49" charset="0"/>
              </a:rPr>
              <a:t> = 3;</a:t>
            </a:r>
          </a:p>
          <a:p>
            <a:endParaRPr lang="en-US" dirty="0" smtClean="0">
              <a:latin typeface="Consolas" panose="020B0609020204030204" pitchFamily="49" charset="0"/>
            </a:endParaRPr>
          </a:p>
          <a:p>
            <a:r>
              <a:rPr lang="en-US" dirty="0" smtClean="0">
                <a:latin typeface="Consolas" panose="020B0609020204030204" pitchFamily="49" charset="0"/>
              </a:rPr>
              <a:t>void setup()</a:t>
            </a:r>
          </a:p>
          <a:p>
            <a:r>
              <a:rPr lang="en-US" dirty="0" smtClean="0">
                <a:latin typeface="Consolas" panose="020B0609020204030204" pitchFamily="49" charset="0"/>
              </a:rPr>
              <a:t>{</a:t>
            </a:r>
          </a:p>
          <a:p>
            <a:r>
              <a:rPr lang="en-US" dirty="0" smtClean="0">
                <a:latin typeface="Consolas" panose="020B0609020204030204" pitchFamily="49" charset="0"/>
              </a:rPr>
              <a:t>  </a:t>
            </a:r>
            <a:r>
              <a:rPr lang="en-US" dirty="0" err="1" smtClean="0">
                <a:latin typeface="Consolas" panose="020B0609020204030204" pitchFamily="49" charset="0"/>
              </a:rPr>
              <a:t>Serial.begin</a:t>
            </a:r>
            <a:r>
              <a:rPr lang="en-US" dirty="0" smtClean="0">
                <a:latin typeface="Consolas" panose="020B0609020204030204" pitchFamily="49" charset="0"/>
              </a:rPr>
              <a:t>(9600);</a:t>
            </a:r>
          </a:p>
          <a:p>
            <a:r>
              <a:rPr lang="en-US" dirty="0" smtClean="0">
                <a:latin typeface="Consolas" panose="020B0609020204030204" pitchFamily="49" charset="0"/>
              </a:rPr>
              <a:t>  </a:t>
            </a:r>
            <a:r>
              <a:rPr lang="en-US" dirty="0" err="1" smtClean="0">
                <a:latin typeface="Consolas" panose="020B0609020204030204" pitchFamily="49" charset="0"/>
              </a:rPr>
              <a:t>pinMode</a:t>
            </a:r>
            <a:r>
              <a:rPr lang="en-US" dirty="0" smtClean="0">
                <a:latin typeface="Consolas" panose="020B0609020204030204" pitchFamily="49" charset="0"/>
              </a:rPr>
              <a:t>(</a:t>
            </a:r>
            <a:r>
              <a:rPr lang="en-US" dirty="0" err="1" smtClean="0">
                <a:latin typeface="Consolas" panose="020B0609020204030204" pitchFamily="49" charset="0"/>
              </a:rPr>
              <a:t>buttonPin</a:t>
            </a:r>
            <a:r>
              <a:rPr lang="en-US" dirty="0" smtClean="0">
                <a:latin typeface="Consolas" panose="020B0609020204030204" pitchFamily="49" charset="0"/>
              </a:rPr>
              <a:t>, INPUT);</a:t>
            </a:r>
          </a:p>
          <a:p>
            <a:r>
              <a:rPr lang="en-US" dirty="0" smtClean="0">
                <a:latin typeface="Consolas" panose="020B0609020204030204" pitchFamily="49" charset="0"/>
              </a:rPr>
              <a:t>}</a:t>
            </a:r>
          </a:p>
          <a:p>
            <a:endParaRPr lang="en-US" dirty="0" smtClean="0">
              <a:latin typeface="Consolas" panose="020B0609020204030204" pitchFamily="49" charset="0"/>
            </a:endParaRPr>
          </a:p>
          <a:p>
            <a:r>
              <a:rPr lang="en-US" dirty="0" smtClean="0">
                <a:latin typeface="Consolas" panose="020B0609020204030204" pitchFamily="49" charset="0"/>
              </a:rPr>
              <a:t>void loop()</a:t>
            </a:r>
          </a:p>
          <a:p>
            <a:r>
              <a:rPr lang="en-US" dirty="0" smtClean="0">
                <a:latin typeface="Consolas" panose="020B0609020204030204" pitchFamily="49" charset="0"/>
              </a:rPr>
              <a:t>{</a:t>
            </a:r>
          </a:p>
          <a:p>
            <a:r>
              <a:rPr lang="en-US" dirty="0" smtClean="0">
                <a:latin typeface="Consolas" panose="020B0609020204030204" pitchFamily="49" charset="0"/>
              </a:rPr>
              <a:t>  // ...</a:t>
            </a:r>
          </a:p>
          <a:p>
            <a:r>
              <a:rPr lang="en-US" dirty="0" smtClean="0">
                <a:latin typeface="Consolas" panose="020B0609020204030204" pitchFamily="49" charset="0"/>
              </a:rPr>
              <a:t>}</a:t>
            </a:r>
            <a:endParaRPr lang="en-US" dirty="0">
              <a:latin typeface="Consolas" panose="020B0609020204030204" pitchFamily="49" charset="0"/>
            </a:endParaRPr>
          </a:p>
        </p:txBody>
      </p:sp>
    </p:spTree>
    <p:extLst>
      <p:ext uri="{BB962C8B-B14F-4D97-AF65-F5344CB8AC3E}">
        <p14:creationId xmlns:p14="http://schemas.microsoft.com/office/powerpoint/2010/main" val="197950714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normAutofit/>
          </a:bodyPr>
          <a:lstStyle/>
          <a:p>
            <a:r>
              <a:rPr lang="en-US" sz="4000" dirty="0"/>
              <a:t>Arithmetic </a:t>
            </a:r>
            <a:r>
              <a:rPr lang="en-US" sz="4000" dirty="0" smtClean="0"/>
              <a:t>Operators </a:t>
            </a:r>
            <a:r>
              <a:rPr lang="en-US" sz="4000" dirty="0"/>
              <a:t>% (modulo)</a:t>
            </a:r>
          </a:p>
        </p:txBody>
      </p:sp>
      <p:sp>
        <p:nvSpPr>
          <p:cNvPr id="3" name="Content Placeholder 2"/>
          <p:cNvSpPr>
            <a:spLocks noGrp="1"/>
          </p:cNvSpPr>
          <p:nvPr>
            <p:ph idx="1"/>
          </p:nvPr>
        </p:nvSpPr>
        <p:spPr>
          <a:xfrm>
            <a:off x="337625" y="1083209"/>
            <a:ext cx="8553157" cy="5345723"/>
          </a:xfrm>
        </p:spPr>
        <p:txBody>
          <a:bodyPr>
            <a:normAutofit/>
          </a:bodyPr>
          <a:lstStyle/>
          <a:p>
            <a:pPr marL="0" indent="0">
              <a:buNone/>
            </a:pPr>
            <a:r>
              <a:rPr lang="en-US" sz="2000" dirty="0"/>
              <a:t>Calculates the remainder when one integer is divided by another. It is useful for keeping a variable within a particular range (e.g. the size of an array</a:t>
            </a:r>
            <a:r>
              <a:rPr lang="en-US" sz="2000" dirty="0" smtClean="0"/>
              <a:t>).</a:t>
            </a:r>
          </a:p>
          <a:p>
            <a:pPr marL="0" indent="0">
              <a:buNone/>
            </a:pPr>
            <a:r>
              <a:rPr lang="en-US" sz="2000" dirty="0" smtClean="0">
                <a:solidFill>
                  <a:schemeClr val="accent4">
                    <a:lumMod val="75000"/>
                  </a:schemeClr>
                </a:solidFill>
              </a:rPr>
              <a:t>Example:</a:t>
            </a:r>
          </a:p>
          <a:p>
            <a:pPr marL="0" indent="0">
              <a:buNone/>
            </a:pPr>
            <a:endParaRPr lang="en-US" sz="2000" dirty="0" smtClean="0">
              <a:solidFill>
                <a:schemeClr val="accent4">
                  <a:lumMod val="75000"/>
                </a:schemeClr>
              </a:solidFill>
            </a:endParaRPr>
          </a:p>
          <a:p>
            <a:pPr marL="0" indent="0">
              <a:buNone/>
            </a:pPr>
            <a:endParaRPr lang="en-US" sz="2000" dirty="0" smtClean="0"/>
          </a:p>
          <a:p>
            <a:pPr marL="0" indent="0">
              <a:buNone/>
            </a:pPr>
            <a:endParaRPr lang="en-US" sz="2000" dirty="0"/>
          </a:p>
          <a:p>
            <a:pPr marL="0" indent="0">
              <a:buNone/>
            </a:pPr>
            <a:r>
              <a:rPr lang="en-US" sz="2000" dirty="0" smtClean="0">
                <a:solidFill>
                  <a:schemeClr val="accent2">
                    <a:lumMod val="75000"/>
                  </a:schemeClr>
                </a:solidFill>
              </a:rPr>
              <a:t>Example Code:</a:t>
            </a:r>
          </a:p>
          <a:p>
            <a:pPr marL="0" indent="0">
              <a:buNone/>
            </a:pPr>
            <a:endParaRPr lang="en-US" sz="2000" dirty="0" smtClean="0"/>
          </a:p>
        </p:txBody>
      </p:sp>
      <p:sp>
        <p:nvSpPr>
          <p:cNvPr id="6" name="TextBox 5"/>
          <p:cNvSpPr txBox="1"/>
          <p:nvPr/>
        </p:nvSpPr>
        <p:spPr>
          <a:xfrm>
            <a:off x="422032" y="2124611"/>
            <a:ext cx="7371470" cy="954107"/>
          </a:xfrm>
          <a:prstGeom prst="rect">
            <a:avLst/>
          </a:prstGeom>
          <a:solidFill>
            <a:schemeClr val="bg1">
              <a:lumMod val="85000"/>
            </a:schemeClr>
          </a:solidFill>
        </p:spPr>
        <p:txBody>
          <a:bodyPr wrap="square" rtlCol="0">
            <a:spAutoFit/>
          </a:bodyPr>
          <a:lstStyle/>
          <a:p>
            <a:r>
              <a:rPr lang="en-US" sz="1400" dirty="0">
                <a:latin typeface="Consolas" panose="020B0609020204030204" pitchFamily="49" charset="0"/>
                <a:cs typeface="Courier New" panose="02070309020205020404" pitchFamily="49" charset="0"/>
              </a:rPr>
              <a:t>x = 7 % 5;   // x now contains 2</a:t>
            </a:r>
          </a:p>
          <a:p>
            <a:r>
              <a:rPr lang="en-US" sz="1400" dirty="0">
                <a:latin typeface="Consolas" panose="020B0609020204030204" pitchFamily="49" charset="0"/>
                <a:cs typeface="Courier New" panose="02070309020205020404" pitchFamily="49" charset="0"/>
              </a:rPr>
              <a:t>x = 9 % 5;   // x now contains 4</a:t>
            </a:r>
          </a:p>
          <a:p>
            <a:r>
              <a:rPr lang="en-US" sz="1400" dirty="0">
                <a:latin typeface="Consolas" panose="020B0609020204030204" pitchFamily="49" charset="0"/>
                <a:cs typeface="Courier New" panose="02070309020205020404" pitchFamily="49" charset="0"/>
              </a:rPr>
              <a:t>x = 5 % 5;   // x now contains 0</a:t>
            </a:r>
          </a:p>
          <a:p>
            <a:r>
              <a:rPr lang="en-US" sz="1400" dirty="0">
                <a:latin typeface="Consolas" panose="020B0609020204030204" pitchFamily="49" charset="0"/>
                <a:cs typeface="Courier New" panose="02070309020205020404" pitchFamily="49" charset="0"/>
              </a:rPr>
              <a:t>x = 4 % 5;   // x now contains 4</a:t>
            </a:r>
          </a:p>
        </p:txBody>
      </p:sp>
      <p:sp>
        <p:nvSpPr>
          <p:cNvPr id="5" name="TextBox 4"/>
          <p:cNvSpPr txBox="1"/>
          <p:nvPr/>
        </p:nvSpPr>
        <p:spPr>
          <a:xfrm>
            <a:off x="422032" y="3747824"/>
            <a:ext cx="7371470" cy="2677656"/>
          </a:xfrm>
          <a:prstGeom prst="rect">
            <a:avLst/>
          </a:prstGeom>
          <a:solidFill>
            <a:schemeClr val="bg1">
              <a:lumMod val="85000"/>
            </a:schemeClr>
          </a:solidFill>
        </p:spPr>
        <p:txBody>
          <a:bodyPr wrap="square" rtlCol="0">
            <a:spAutoFit/>
          </a:bodyPr>
          <a:lstStyle/>
          <a:p>
            <a:r>
              <a:rPr lang="en-US" sz="1400" dirty="0">
                <a:latin typeface="Consolas" panose="020B0609020204030204" pitchFamily="49" charset="0"/>
                <a:cs typeface="Courier New" panose="02070309020205020404" pitchFamily="49" charset="0"/>
              </a:rPr>
              <a:t>/* update one value in an array each time through a loop */</a:t>
            </a:r>
          </a:p>
          <a:p>
            <a:endParaRPr lang="en-US" sz="1400" dirty="0">
              <a:latin typeface="Consolas" panose="020B0609020204030204" pitchFamily="49" charset="0"/>
              <a:cs typeface="Courier New" panose="02070309020205020404" pitchFamily="49" charset="0"/>
            </a:endParaRPr>
          </a:p>
          <a:p>
            <a:r>
              <a:rPr lang="en-US" sz="1400" dirty="0" err="1">
                <a:latin typeface="Consolas" panose="020B0609020204030204" pitchFamily="49" charset="0"/>
                <a:cs typeface="Courier New" panose="02070309020205020404" pitchFamily="49" charset="0"/>
              </a:rPr>
              <a:t>int</a:t>
            </a:r>
            <a:r>
              <a:rPr lang="en-US" sz="1400" dirty="0">
                <a:latin typeface="Consolas" panose="020B0609020204030204" pitchFamily="49" charset="0"/>
                <a:cs typeface="Courier New" panose="02070309020205020404" pitchFamily="49" charset="0"/>
              </a:rPr>
              <a:t> values[10];</a:t>
            </a:r>
          </a:p>
          <a:p>
            <a:r>
              <a:rPr lang="en-US" sz="1400" dirty="0" err="1">
                <a:latin typeface="Consolas" panose="020B0609020204030204" pitchFamily="49" charset="0"/>
                <a:cs typeface="Courier New" panose="02070309020205020404" pitchFamily="49" charset="0"/>
              </a:rPr>
              <a:t>int</a:t>
            </a:r>
            <a:r>
              <a:rPr lang="en-US" sz="1400" dirty="0">
                <a:latin typeface="Consolas" panose="020B0609020204030204" pitchFamily="49" charset="0"/>
                <a:cs typeface="Courier New" panose="02070309020205020404" pitchFamily="49" charset="0"/>
              </a:rPr>
              <a:t> </a:t>
            </a:r>
            <a:r>
              <a:rPr lang="en-US" sz="1400" dirty="0" err="1">
                <a:latin typeface="Consolas" panose="020B0609020204030204" pitchFamily="49" charset="0"/>
                <a:cs typeface="Courier New" panose="02070309020205020404" pitchFamily="49" charset="0"/>
              </a:rPr>
              <a:t>i</a:t>
            </a:r>
            <a:r>
              <a:rPr lang="en-US" sz="1400" dirty="0">
                <a:latin typeface="Consolas" panose="020B0609020204030204" pitchFamily="49" charset="0"/>
                <a:cs typeface="Courier New" panose="02070309020205020404" pitchFamily="49" charset="0"/>
              </a:rPr>
              <a:t> = 0;</a:t>
            </a:r>
          </a:p>
          <a:p>
            <a:endParaRPr lang="en-US" sz="1400" dirty="0">
              <a:latin typeface="Consolas" panose="020B0609020204030204" pitchFamily="49" charset="0"/>
              <a:cs typeface="Courier New" panose="02070309020205020404" pitchFamily="49" charset="0"/>
            </a:endParaRPr>
          </a:p>
          <a:p>
            <a:r>
              <a:rPr lang="en-US" sz="1400" dirty="0">
                <a:latin typeface="Consolas" panose="020B0609020204030204" pitchFamily="49" charset="0"/>
                <a:cs typeface="Courier New" panose="02070309020205020404" pitchFamily="49" charset="0"/>
              </a:rPr>
              <a:t>void setup() {}</a:t>
            </a:r>
          </a:p>
          <a:p>
            <a:endParaRPr lang="en-US" sz="1400" dirty="0">
              <a:latin typeface="Consolas" panose="020B0609020204030204" pitchFamily="49" charset="0"/>
              <a:cs typeface="Courier New" panose="02070309020205020404" pitchFamily="49" charset="0"/>
            </a:endParaRPr>
          </a:p>
          <a:p>
            <a:r>
              <a:rPr lang="en-US" sz="1400" dirty="0">
                <a:latin typeface="Consolas" panose="020B0609020204030204" pitchFamily="49" charset="0"/>
                <a:cs typeface="Courier New" panose="02070309020205020404" pitchFamily="49" charset="0"/>
              </a:rPr>
              <a:t>void loop()</a:t>
            </a:r>
          </a:p>
          <a:p>
            <a:r>
              <a:rPr lang="en-US" sz="1400" dirty="0">
                <a:latin typeface="Consolas" panose="020B0609020204030204" pitchFamily="49" charset="0"/>
                <a:cs typeface="Courier New" panose="02070309020205020404" pitchFamily="49" charset="0"/>
              </a:rPr>
              <a:t>{</a:t>
            </a:r>
          </a:p>
          <a:p>
            <a:r>
              <a:rPr lang="en-US" sz="1400" dirty="0">
                <a:latin typeface="Consolas" panose="020B0609020204030204" pitchFamily="49" charset="0"/>
                <a:cs typeface="Courier New" panose="02070309020205020404" pitchFamily="49" charset="0"/>
              </a:rPr>
              <a:t>  values[</a:t>
            </a:r>
            <a:r>
              <a:rPr lang="en-US" sz="1400" dirty="0" err="1">
                <a:latin typeface="Consolas" panose="020B0609020204030204" pitchFamily="49" charset="0"/>
                <a:cs typeface="Courier New" panose="02070309020205020404" pitchFamily="49" charset="0"/>
              </a:rPr>
              <a:t>i</a:t>
            </a:r>
            <a:r>
              <a:rPr lang="en-US" sz="1400" dirty="0">
                <a:latin typeface="Consolas" panose="020B0609020204030204" pitchFamily="49" charset="0"/>
                <a:cs typeface="Courier New" panose="02070309020205020404" pitchFamily="49" charset="0"/>
              </a:rPr>
              <a:t>] = </a:t>
            </a:r>
            <a:r>
              <a:rPr lang="en-US" sz="1400" dirty="0" err="1">
                <a:latin typeface="Consolas" panose="020B0609020204030204" pitchFamily="49" charset="0"/>
                <a:cs typeface="Courier New" panose="02070309020205020404" pitchFamily="49" charset="0"/>
              </a:rPr>
              <a:t>analogRead</a:t>
            </a:r>
            <a:r>
              <a:rPr lang="en-US" sz="1400" dirty="0">
                <a:latin typeface="Consolas" panose="020B0609020204030204" pitchFamily="49" charset="0"/>
                <a:cs typeface="Courier New" panose="02070309020205020404" pitchFamily="49" charset="0"/>
              </a:rPr>
              <a:t>(0);</a:t>
            </a:r>
          </a:p>
          <a:p>
            <a:r>
              <a:rPr lang="en-US" sz="1400" dirty="0">
                <a:latin typeface="Consolas" panose="020B0609020204030204" pitchFamily="49" charset="0"/>
                <a:cs typeface="Courier New" panose="02070309020205020404" pitchFamily="49" charset="0"/>
              </a:rPr>
              <a:t>  </a:t>
            </a:r>
            <a:r>
              <a:rPr lang="en-US" sz="1400" dirty="0" err="1">
                <a:latin typeface="Consolas" panose="020B0609020204030204" pitchFamily="49" charset="0"/>
                <a:cs typeface="Courier New" panose="02070309020205020404" pitchFamily="49" charset="0"/>
              </a:rPr>
              <a:t>i</a:t>
            </a:r>
            <a:r>
              <a:rPr lang="en-US" sz="1400" dirty="0">
                <a:latin typeface="Consolas" panose="020B0609020204030204" pitchFamily="49" charset="0"/>
                <a:cs typeface="Courier New" panose="02070309020205020404" pitchFamily="49" charset="0"/>
              </a:rPr>
              <a:t> = (</a:t>
            </a:r>
            <a:r>
              <a:rPr lang="en-US" sz="1400" dirty="0" err="1">
                <a:latin typeface="Consolas" panose="020B0609020204030204" pitchFamily="49" charset="0"/>
                <a:cs typeface="Courier New" panose="02070309020205020404" pitchFamily="49" charset="0"/>
              </a:rPr>
              <a:t>i</a:t>
            </a:r>
            <a:r>
              <a:rPr lang="en-US" sz="1400" dirty="0">
                <a:latin typeface="Consolas" panose="020B0609020204030204" pitchFamily="49" charset="0"/>
                <a:cs typeface="Courier New" panose="02070309020205020404" pitchFamily="49" charset="0"/>
              </a:rPr>
              <a:t> + 1) % 10;   // modulo operator rolls over variable  </a:t>
            </a:r>
          </a:p>
          <a:p>
            <a:r>
              <a:rPr lang="en-US" sz="1400" dirty="0">
                <a:latin typeface="Consolas" panose="020B0609020204030204" pitchFamily="49" charset="0"/>
                <a:cs typeface="Courier New" panose="02070309020205020404" pitchFamily="49" charset="0"/>
              </a:rPr>
              <a:t>}</a:t>
            </a:r>
          </a:p>
        </p:txBody>
      </p:sp>
    </p:spTree>
    <p:extLst>
      <p:ext uri="{BB962C8B-B14F-4D97-AF65-F5344CB8AC3E}">
        <p14:creationId xmlns:p14="http://schemas.microsoft.com/office/powerpoint/2010/main" val="1640964310"/>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normAutofit/>
          </a:bodyPr>
          <a:lstStyle/>
          <a:p>
            <a:r>
              <a:rPr lang="en-US" sz="4000" dirty="0"/>
              <a:t>Boolean Operators</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t>These can be used inside the condition of an if statement</a:t>
            </a:r>
            <a:r>
              <a:rPr lang="en-US" sz="2000" dirty="0" smtClean="0"/>
              <a:t>.</a:t>
            </a:r>
          </a:p>
          <a:p>
            <a:pPr marL="0" indent="0">
              <a:buNone/>
            </a:pPr>
            <a:r>
              <a:rPr lang="en-US" sz="2400" dirty="0" smtClean="0"/>
              <a:t>1. &amp;&amp; </a:t>
            </a:r>
            <a:r>
              <a:rPr lang="en-US" sz="2400" dirty="0"/>
              <a:t>(logical and</a:t>
            </a:r>
            <a:r>
              <a:rPr lang="en-US" sz="2400" dirty="0" smtClean="0"/>
              <a:t>)</a:t>
            </a:r>
          </a:p>
          <a:p>
            <a:pPr marL="0" indent="0">
              <a:buNone/>
            </a:pPr>
            <a:r>
              <a:rPr lang="en-US" sz="2000" dirty="0"/>
              <a:t>True only if both operands are true, e.g</a:t>
            </a:r>
            <a:r>
              <a:rPr lang="en-US" sz="2000" dirty="0" smtClean="0"/>
              <a:t>.</a:t>
            </a:r>
          </a:p>
          <a:p>
            <a:pPr marL="0" indent="0">
              <a:buNone/>
            </a:pPr>
            <a:endParaRPr lang="en-US" sz="2000" dirty="0" smtClean="0"/>
          </a:p>
          <a:p>
            <a:pPr marL="0" indent="0">
              <a:buNone/>
            </a:pPr>
            <a:endParaRPr lang="en-US" sz="2000" dirty="0" smtClean="0"/>
          </a:p>
          <a:p>
            <a:pPr marL="0" indent="0">
              <a:buNone/>
            </a:pPr>
            <a:r>
              <a:rPr lang="en-US" sz="2000" dirty="0"/>
              <a:t>is true only if both inputs are high</a:t>
            </a:r>
            <a:r>
              <a:rPr lang="en-US" sz="2000" dirty="0" smtClean="0"/>
              <a:t>.</a:t>
            </a:r>
          </a:p>
          <a:p>
            <a:pPr marL="0" indent="0">
              <a:buNone/>
            </a:pPr>
            <a:endParaRPr lang="en-US" sz="2000" dirty="0"/>
          </a:p>
          <a:p>
            <a:pPr marL="0" indent="0">
              <a:buNone/>
            </a:pPr>
            <a:r>
              <a:rPr lang="en-US" sz="2400" dirty="0"/>
              <a:t>2. || (logical or)</a:t>
            </a:r>
          </a:p>
          <a:p>
            <a:pPr marL="0" indent="0">
              <a:buNone/>
            </a:pPr>
            <a:r>
              <a:rPr lang="en-US" sz="2000" dirty="0"/>
              <a:t>True if either operand is true, e.g</a:t>
            </a:r>
            <a:r>
              <a:rPr lang="en-US" sz="2000" dirty="0" smtClean="0"/>
              <a:t>.</a:t>
            </a:r>
          </a:p>
          <a:p>
            <a:pPr marL="0" indent="0">
              <a:buNone/>
            </a:pPr>
            <a:endParaRPr lang="en-US" sz="2000" dirty="0"/>
          </a:p>
          <a:p>
            <a:pPr marL="0" indent="0">
              <a:buNone/>
            </a:pPr>
            <a:endParaRPr lang="en-US" sz="2000" dirty="0" smtClean="0"/>
          </a:p>
          <a:p>
            <a:pPr marL="0" indent="0">
              <a:buNone/>
            </a:pPr>
            <a:r>
              <a:rPr lang="en-US" sz="2000" dirty="0"/>
              <a:t>is true if either x or y is greater than 0.</a:t>
            </a:r>
            <a:endParaRPr lang="en-US" sz="2000" dirty="0" smtClean="0"/>
          </a:p>
        </p:txBody>
      </p:sp>
      <p:sp>
        <p:nvSpPr>
          <p:cNvPr id="6" name="TextBox 5"/>
          <p:cNvSpPr txBox="1"/>
          <p:nvPr/>
        </p:nvSpPr>
        <p:spPr>
          <a:xfrm>
            <a:off x="337625" y="2536807"/>
            <a:ext cx="8560192" cy="738664"/>
          </a:xfrm>
          <a:prstGeom prst="rect">
            <a:avLst/>
          </a:prstGeom>
          <a:solidFill>
            <a:schemeClr val="bg1">
              <a:lumMod val="85000"/>
            </a:schemeClr>
          </a:solidFill>
        </p:spPr>
        <p:txBody>
          <a:bodyPr wrap="square" rtlCol="0">
            <a:spAutoFit/>
          </a:bodyPr>
          <a:lstStyle/>
          <a:p>
            <a:r>
              <a:rPr lang="en-US" sz="1400" dirty="0">
                <a:latin typeface="Consolas" panose="020B0609020204030204" pitchFamily="49" charset="0"/>
                <a:cs typeface="Courier New" panose="02070309020205020404" pitchFamily="49" charset="0"/>
              </a:rPr>
              <a:t>if (</a:t>
            </a:r>
            <a:r>
              <a:rPr lang="en-US" sz="1400" dirty="0" err="1">
                <a:latin typeface="Consolas" panose="020B0609020204030204" pitchFamily="49" charset="0"/>
                <a:cs typeface="Courier New" panose="02070309020205020404" pitchFamily="49" charset="0"/>
              </a:rPr>
              <a:t>digitalRead</a:t>
            </a:r>
            <a:r>
              <a:rPr lang="en-US" sz="1400" dirty="0">
                <a:latin typeface="Consolas" panose="020B0609020204030204" pitchFamily="49" charset="0"/>
                <a:cs typeface="Courier New" panose="02070309020205020404" pitchFamily="49" charset="0"/>
              </a:rPr>
              <a:t>(2) == HIGH  &amp;&amp; </a:t>
            </a:r>
            <a:r>
              <a:rPr lang="en-US" sz="1400" dirty="0" err="1">
                <a:latin typeface="Consolas" panose="020B0609020204030204" pitchFamily="49" charset="0"/>
                <a:cs typeface="Courier New" panose="02070309020205020404" pitchFamily="49" charset="0"/>
              </a:rPr>
              <a:t>digitalRead</a:t>
            </a:r>
            <a:r>
              <a:rPr lang="en-US" sz="1400" dirty="0">
                <a:latin typeface="Consolas" panose="020B0609020204030204" pitchFamily="49" charset="0"/>
                <a:cs typeface="Courier New" panose="02070309020205020404" pitchFamily="49" charset="0"/>
              </a:rPr>
              <a:t>(3) == HIGH) { // read two switches </a:t>
            </a:r>
          </a:p>
          <a:p>
            <a:r>
              <a:rPr lang="en-US" sz="1400" dirty="0">
                <a:latin typeface="Consolas" panose="020B0609020204030204" pitchFamily="49" charset="0"/>
                <a:cs typeface="Courier New" panose="02070309020205020404" pitchFamily="49" charset="0"/>
              </a:rPr>
              <a:t>  // ...</a:t>
            </a:r>
          </a:p>
          <a:p>
            <a:r>
              <a:rPr lang="en-US" sz="1400" dirty="0">
                <a:latin typeface="Consolas" panose="020B0609020204030204" pitchFamily="49" charset="0"/>
                <a:cs typeface="Courier New" panose="02070309020205020404" pitchFamily="49" charset="0"/>
              </a:rPr>
              <a:t>} </a:t>
            </a:r>
          </a:p>
        </p:txBody>
      </p:sp>
      <p:sp>
        <p:nvSpPr>
          <p:cNvPr id="5" name="TextBox 4"/>
          <p:cNvSpPr txBox="1"/>
          <p:nvPr/>
        </p:nvSpPr>
        <p:spPr>
          <a:xfrm>
            <a:off x="337625" y="4938152"/>
            <a:ext cx="8560192" cy="738664"/>
          </a:xfrm>
          <a:prstGeom prst="rect">
            <a:avLst/>
          </a:prstGeom>
          <a:solidFill>
            <a:schemeClr val="bg1">
              <a:lumMod val="85000"/>
            </a:schemeClr>
          </a:solidFill>
        </p:spPr>
        <p:txBody>
          <a:bodyPr wrap="square" rtlCol="0">
            <a:spAutoFit/>
          </a:bodyPr>
          <a:lstStyle/>
          <a:p>
            <a:r>
              <a:rPr lang="en-US" sz="1400" dirty="0">
                <a:latin typeface="Consolas" panose="020B0609020204030204" pitchFamily="49" charset="0"/>
                <a:cs typeface="Courier New" panose="02070309020205020404" pitchFamily="49" charset="0"/>
              </a:rPr>
              <a:t>if (x &gt; 0 || y &gt; 0) {</a:t>
            </a:r>
          </a:p>
          <a:p>
            <a:r>
              <a:rPr lang="en-US" sz="1400" dirty="0">
                <a:latin typeface="Consolas" panose="020B0609020204030204" pitchFamily="49" charset="0"/>
                <a:cs typeface="Courier New" panose="02070309020205020404" pitchFamily="49" charset="0"/>
              </a:rPr>
              <a:t>  // ...</a:t>
            </a:r>
          </a:p>
          <a:p>
            <a:r>
              <a:rPr lang="en-US" sz="1400" dirty="0" smtClean="0">
                <a:latin typeface="Consolas" panose="020B0609020204030204" pitchFamily="49" charset="0"/>
                <a:cs typeface="Courier New" panose="02070309020205020404" pitchFamily="49" charset="0"/>
              </a:rPr>
              <a:t>}</a:t>
            </a:r>
            <a:endParaRPr lang="en-US" sz="1400" dirty="0">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3629300929"/>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normAutofit/>
          </a:bodyPr>
          <a:lstStyle/>
          <a:p>
            <a:r>
              <a:rPr lang="en-US" sz="4000" dirty="0"/>
              <a:t>Boolean Operators</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400" dirty="0" smtClean="0"/>
              <a:t>3. </a:t>
            </a:r>
            <a:r>
              <a:rPr lang="en-US" sz="2400" dirty="0"/>
              <a:t>! (not)</a:t>
            </a:r>
            <a:endParaRPr lang="en-US" sz="2400" dirty="0" smtClean="0"/>
          </a:p>
          <a:p>
            <a:pPr marL="0" indent="0">
              <a:buNone/>
            </a:pPr>
            <a:r>
              <a:rPr lang="en-US" sz="2000" dirty="0"/>
              <a:t>True if the operand is false, e.g</a:t>
            </a:r>
            <a:r>
              <a:rPr lang="en-US" sz="2000" dirty="0" smtClean="0"/>
              <a:t>.</a:t>
            </a:r>
          </a:p>
          <a:p>
            <a:pPr marL="0" indent="0">
              <a:buNone/>
            </a:pPr>
            <a:endParaRPr lang="en-US" sz="2000" dirty="0" smtClean="0"/>
          </a:p>
          <a:p>
            <a:pPr marL="0" indent="0">
              <a:buNone/>
            </a:pPr>
            <a:endParaRPr lang="en-US" sz="2000" dirty="0" smtClean="0"/>
          </a:p>
          <a:p>
            <a:pPr marL="0" indent="0">
              <a:buNone/>
            </a:pPr>
            <a:r>
              <a:rPr lang="en-US" sz="2000" dirty="0"/>
              <a:t>is true if x is false (i.e. if x equals 0</a:t>
            </a:r>
            <a:r>
              <a:rPr lang="en-US" sz="2000" dirty="0" smtClean="0"/>
              <a:t>).</a:t>
            </a:r>
            <a:endParaRPr lang="en-US" sz="2000" dirty="0" smtClean="0">
              <a:solidFill>
                <a:schemeClr val="accent4">
                  <a:lumMod val="75000"/>
                </a:schemeClr>
              </a:solidFill>
            </a:endParaRPr>
          </a:p>
          <a:p>
            <a:pPr marL="0" indent="0">
              <a:buNone/>
            </a:pPr>
            <a:r>
              <a:rPr lang="en-US" sz="2000" dirty="0" smtClean="0">
                <a:solidFill>
                  <a:schemeClr val="accent4">
                    <a:lumMod val="75000"/>
                  </a:schemeClr>
                </a:solidFill>
              </a:rPr>
              <a:t>Tips:</a:t>
            </a:r>
          </a:p>
          <a:p>
            <a:r>
              <a:rPr lang="en-US" sz="2000" dirty="0"/>
              <a:t>Make sure you don't mistake the </a:t>
            </a:r>
            <a:r>
              <a:rPr lang="en-US" sz="2000" dirty="0" err="1"/>
              <a:t>boolean</a:t>
            </a:r>
            <a:r>
              <a:rPr lang="en-US" sz="2000" dirty="0"/>
              <a:t> AND operator, &amp;&amp; (double ampersand) for the bitwise AND operator &amp; (single ampersand</a:t>
            </a:r>
            <a:r>
              <a:rPr lang="en-US" sz="2000" dirty="0" smtClean="0"/>
              <a:t>).</a:t>
            </a:r>
          </a:p>
          <a:p>
            <a:r>
              <a:rPr lang="en-US" sz="2000" dirty="0"/>
              <a:t>Similarly, do not confuse the </a:t>
            </a:r>
            <a:r>
              <a:rPr lang="en-US" sz="2000" dirty="0" err="1"/>
              <a:t>boolean</a:t>
            </a:r>
            <a:r>
              <a:rPr lang="en-US" sz="2000" dirty="0"/>
              <a:t> || (double pipe) operator with the bitwise OR operator | (single pipe</a:t>
            </a:r>
            <a:r>
              <a:rPr lang="en-US" sz="2000" dirty="0" smtClean="0"/>
              <a:t>).</a:t>
            </a:r>
          </a:p>
          <a:p>
            <a:r>
              <a:rPr lang="en-US" sz="2000" dirty="0"/>
              <a:t>The bitwise not </a:t>
            </a:r>
            <a:r>
              <a:rPr lang="en-US" sz="2000" dirty="0" smtClean="0">
                <a:latin typeface="Courier New" panose="02070309020205020404" pitchFamily="49" charset="0"/>
                <a:cs typeface="Courier New" panose="02070309020205020404" pitchFamily="49" charset="0"/>
              </a:rPr>
              <a:t>~</a:t>
            </a:r>
            <a:r>
              <a:rPr lang="en-US" sz="2000" dirty="0" smtClean="0"/>
              <a:t>(</a:t>
            </a:r>
            <a:r>
              <a:rPr lang="en-US" sz="2000" dirty="0"/>
              <a:t>tilde) looks much different than the </a:t>
            </a:r>
            <a:r>
              <a:rPr lang="en-US" sz="2000" dirty="0" err="1"/>
              <a:t>boolean</a:t>
            </a:r>
            <a:r>
              <a:rPr lang="en-US" sz="2000" dirty="0"/>
              <a:t> not </a:t>
            </a:r>
            <a:r>
              <a:rPr lang="en-US" sz="2000" dirty="0" smtClean="0"/>
              <a:t>!</a:t>
            </a:r>
          </a:p>
          <a:p>
            <a:pPr marL="0" indent="0">
              <a:buNone/>
            </a:pPr>
            <a:r>
              <a:rPr lang="en-US" sz="2000" dirty="0" smtClean="0">
                <a:solidFill>
                  <a:schemeClr val="accent4">
                    <a:lumMod val="75000"/>
                  </a:schemeClr>
                </a:solidFill>
              </a:rPr>
              <a:t>Example:</a:t>
            </a:r>
          </a:p>
        </p:txBody>
      </p:sp>
      <p:sp>
        <p:nvSpPr>
          <p:cNvPr id="6" name="TextBox 5"/>
          <p:cNvSpPr txBox="1"/>
          <p:nvPr/>
        </p:nvSpPr>
        <p:spPr>
          <a:xfrm>
            <a:off x="337625" y="2086641"/>
            <a:ext cx="8560192" cy="738664"/>
          </a:xfrm>
          <a:prstGeom prst="rect">
            <a:avLst/>
          </a:prstGeom>
          <a:solidFill>
            <a:schemeClr val="bg1">
              <a:lumMod val="85000"/>
            </a:schemeClr>
          </a:solidFill>
        </p:spPr>
        <p:txBody>
          <a:bodyPr wrap="square" rtlCol="0">
            <a:spAutoFit/>
          </a:bodyPr>
          <a:lstStyle/>
          <a:p>
            <a:r>
              <a:rPr lang="en-US" sz="1400" dirty="0">
                <a:latin typeface="Consolas" panose="020B0609020204030204" pitchFamily="49" charset="0"/>
                <a:cs typeface="Courier New" panose="02070309020205020404" pitchFamily="49" charset="0"/>
              </a:rPr>
              <a:t>if (!x) { </a:t>
            </a:r>
          </a:p>
          <a:p>
            <a:r>
              <a:rPr lang="en-US" sz="1400" dirty="0">
                <a:latin typeface="Consolas" panose="020B0609020204030204" pitchFamily="49" charset="0"/>
                <a:cs typeface="Courier New" panose="02070309020205020404" pitchFamily="49" charset="0"/>
              </a:rPr>
              <a:t>  // ...</a:t>
            </a:r>
          </a:p>
          <a:p>
            <a:r>
              <a:rPr lang="en-US" sz="1400" dirty="0">
                <a:latin typeface="Consolas" panose="020B0609020204030204" pitchFamily="49" charset="0"/>
                <a:cs typeface="Courier New" panose="02070309020205020404" pitchFamily="49" charset="0"/>
              </a:rPr>
              <a:t>} </a:t>
            </a:r>
          </a:p>
        </p:txBody>
      </p:sp>
      <p:sp>
        <p:nvSpPr>
          <p:cNvPr id="5" name="TextBox 4"/>
          <p:cNvSpPr txBox="1"/>
          <p:nvPr/>
        </p:nvSpPr>
        <p:spPr>
          <a:xfrm>
            <a:off x="330590" y="5910141"/>
            <a:ext cx="8560192" cy="307777"/>
          </a:xfrm>
          <a:prstGeom prst="rect">
            <a:avLst/>
          </a:prstGeom>
          <a:solidFill>
            <a:schemeClr val="bg1">
              <a:lumMod val="85000"/>
            </a:schemeClr>
          </a:solidFill>
        </p:spPr>
        <p:txBody>
          <a:bodyPr wrap="square" rtlCol="0">
            <a:spAutoFit/>
          </a:bodyPr>
          <a:lstStyle/>
          <a:p>
            <a:r>
              <a:rPr lang="en-US" sz="1400" dirty="0">
                <a:latin typeface="Consolas" panose="020B0609020204030204" pitchFamily="49" charset="0"/>
                <a:cs typeface="Courier New" panose="02070309020205020404" pitchFamily="49" charset="0"/>
              </a:rPr>
              <a:t>if (a &gt;= 10 &amp;&amp; a &lt;= 20){}   // true if a is between 10 and 20</a:t>
            </a:r>
          </a:p>
        </p:txBody>
      </p:sp>
    </p:spTree>
    <p:extLst>
      <p:ext uri="{BB962C8B-B14F-4D97-AF65-F5344CB8AC3E}">
        <p14:creationId xmlns:p14="http://schemas.microsoft.com/office/powerpoint/2010/main" val="334391079"/>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normAutofit/>
          </a:bodyPr>
          <a:lstStyle/>
          <a:p>
            <a:r>
              <a:rPr lang="en-US" sz="4000" dirty="0"/>
              <a:t>Bitwise Operators </a:t>
            </a:r>
            <a:r>
              <a:rPr lang="en-US" sz="4000" dirty="0" smtClean="0"/>
              <a:t>– </a:t>
            </a:r>
            <a:r>
              <a:rPr lang="en-US" sz="4000" dirty="0"/>
              <a:t>AND </a:t>
            </a:r>
            <a:r>
              <a:rPr lang="en-US" sz="4000" dirty="0" smtClean="0"/>
              <a:t>(&amp;), </a:t>
            </a:r>
            <a:r>
              <a:rPr lang="en-US" sz="4000" dirty="0"/>
              <a:t>OR (|)</a:t>
            </a:r>
            <a:r>
              <a:rPr lang="en-US" sz="4000" dirty="0" smtClean="0"/>
              <a:t> </a:t>
            </a:r>
            <a:endParaRPr lang="en-US" sz="4000" dirty="0"/>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t>The bitwise AND operator in C++ is a single ampersand, &amp;, used between two other integer expressions. Bitwise AND operates on each bit position of the surrounding expressions independently, according to this rule: if both input bits </a:t>
            </a:r>
            <a:r>
              <a:rPr lang="en-US" sz="2000" dirty="0" smtClean="0"/>
              <a:t>are </a:t>
            </a:r>
            <a:r>
              <a:rPr lang="en-US" sz="2000" dirty="0"/>
              <a:t>1, the resulting output is 1, otherwise the output is 0</a:t>
            </a:r>
            <a:r>
              <a:rPr lang="en-US" sz="2000" dirty="0" smtClean="0"/>
              <a:t>.</a:t>
            </a:r>
          </a:p>
          <a:p>
            <a:pPr marL="0" indent="0">
              <a:buNone/>
            </a:pPr>
            <a:r>
              <a:rPr lang="en-US" sz="2000" dirty="0"/>
              <a:t>In Arduino, the type </a:t>
            </a:r>
            <a:r>
              <a:rPr lang="en-US" sz="2000" dirty="0" err="1"/>
              <a:t>int</a:t>
            </a:r>
            <a:r>
              <a:rPr lang="en-US" sz="2000" dirty="0"/>
              <a:t> is a 16-bit value, so using &amp; between two </a:t>
            </a:r>
            <a:r>
              <a:rPr lang="en-US" sz="2000" dirty="0" err="1"/>
              <a:t>int</a:t>
            </a:r>
            <a:r>
              <a:rPr lang="en-US" sz="2000" dirty="0"/>
              <a:t> expressions causes 16 simultaneous AND operations to occur. In a code fragment like</a:t>
            </a:r>
            <a:r>
              <a:rPr lang="en-US" sz="2000" dirty="0" smtClean="0"/>
              <a:t>:</a:t>
            </a:r>
          </a:p>
          <a:p>
            <a:pPr marL="0" indent="0">
              <a:buNone/>
            </a:pPr>
            <a:endParaRPr lang="en-US" sz="2000" dirty="0"/>
          </a:p>
          <a:p>
            <a:pPr marL="0" indent="0">
              <a:buNone/>
            </a:pPr>
            <a:endParaRPr lang="en-US" sz="2000" dirty="0" smtClean="0"/>
          </a:p>
          <a:p>
            <a:pPr marL="0" indent="0">
              <a:buNone/>
            </a:pPr>
            <a:endParaRPr lang="en-US" sz="2000" dirty="0" smtClean="0"/>
          </a:p>
          <a:p>
            <a:pPr marL="0" indent="0">
              <a:buNone/>
            </a:pPr>
            <a:r>
              <a:rPr lang="en-US" sz="2000" dirty="0" smtClean="0"/>
              <a:t>One </a:t>
            </a:r>
            <a:r>
              <a:rPr lang="en-US" sz="2000" dirty="0"/>
              <a:t>of the most common uses of bitwise AND is to select a particular bit (or bits) from an integer value, often called masking.</a:t>
            </a:r>
            <a:endParaRPr lang="en-US" sz="2000" dirty="0" smtClean="0"/>
          </a:p>
        </p:txBody>
      </p:sp>
      <p:sp>
        <p:nvSpPr>
          <p:cNvPr id="6" name="TextBox 5"/>
          <p:cNvSpPr txBox="1"/>
          <p:nvPr/>
        </p:nvSpPr>
        <p:spPr>
          <a:xfrm>
            <a:off x="337625" y="3298763"/>
            <a:ext cx="8560192" cy="830997"/>
          </a:xfrm>
          <a:prstGeom prst="rect">
            <a:avLst/>
          </a:prstGeom>
          <a:solidFill>
            <a:schemeClr val="bg1">
              <a:lumMod val="85000"/>
            </a:schemeClr>
          </a:solidFill>
        </p:spPr>
        <p:txBody>
          <a:bodyPr wrap="square" rtlCol="0">
            <a:spAutoFit/>
          </a:bodyPr>
          <a:lstStyle/>
          <a:p>
            <a:r>
              <a:rPr lang="en-US" sz="1600" dirty="0" err="1" smtClean="0">
                <a:latin typeface="Consolas" panose="020B0609020204030204" pitchFamily="49" charset="0"/>
                <a:cs typeface="Courier New" panose="02070309020205020404" pitchFamily="49" charset="0"/>
              </a:rPr>
              <a:t>int</a:t>
            </a:r>
            <a:r>
              <a:rPr lang="en-US" sz="1600" dirty="0" smtClean="0">
                <a:latin typeface="Consolas" panose="020B0609020204030204" pitchFamily="49" charset="0"/>
                <a:cs typeface="Courier New" panose="02070309020205020404" pitchFamily="49" charset="0"/>
              </a:rPr>
              <a:t> </a:t>
            </a:r>
            <a:r>
              <a:rPr lang="en-US" sz="1600" dirty="0">
                <a:latin typeface="Consolas" panose="020B0609020204030204" pitchFamily="49" charset="0"/>
                <a:cs typeface="Courier New" panose="02070309020205020404" pitchFamily="49" charset="0"/>
              </a:rPr>
              <a:t>a = </a:t>
            </a:r>
            <a:r>
              <a:rPr lang="en-US" sz="1600" dirty="0" smtClean="0">
                <a:latin typeface="Consolas" panose="020B0609020204030204" pitchFamily="49" charset="0"/>
                <a:cs typeface="Courier New" panose="02070309020205020404" pitchFamily="49" charset="0"/>
              </a:rPr>
              <a:t>92</a:t>
            </a:r>
            <a:r>
              <a:rPr lang="en-US" sz="1600">
                <a:latin typeface="Consolas" panose="020B0609020204030204" pitchFamily="49" charset="0"/>
                <a:cs typeface="Courier New" panose="02070309020205020404" pitchFamily="49" charset="0"/>
              </a:rPr>
              <a:t>;    </a:t>
            </a:r>
            <a:r>
              <a:rPr lang="en-US" sz="1600" smtClean="0">
                <a:latin typeface="Consolas" panose="020B0609020204030204" pitchFamily="49" charset="0"/>
                <a:cs typeface="Courier New" panose="02070309020205020404" pitchFamily="49" charset="0"/>
              </a:rPr>
              <a:t> // </a:t>
            </a:r>
            <a:r>
              <a:rPr lang="en-US" sz="1600" dirty="0">
                <a:latin typeface="Consolas" panose="020B0609020204030204" pitchFamily="49" charset="0"/>
                <a:cs typeface="Courier New" panose="02070309020205020404" pitchFamily="49" charset="0"/>
              </a:rPr>
              <a:t>in binary: 0000000001011100</a:t>
            </a:r>
          </a:p>
          <a:p>
            <a:r>
              <a:rPr lang="en-US" sz="1600" dirty="0" err="1" smtClean="0">
                <a:latin typeface="Consolas" panose="020B0609020204030204" pitchFamily="49" charset="0"/>
                <a:cs typeface="Courier New" panose="02070309020205020404" pitchFamily="49" charset="0"/>
              </a:rPr>
              <a:t>int</a:t>
            </a:r>
            <a:r>
              <a:rPr lang="en-US" sz="1600" dirty="0" smtClean="0">
                <a:latin typeface="Consolas" panose="020B0609020204030204" pitchFamily="49" charset="0"/>
                <a:cs typeface="Courier New" panose="02070309020205020404" pitchFamily="49" charset="0"/>
              </a:rPr>
              <a:t> </a:t>
            </a:r>
            <a:r>
              <a:rPr lang="en-US" sz="1600" dirty="0">
                <a:latin typeface="Consolas" panose="020B0609020204030204" pitchFamily="49" charset="0"/>
                <a:cs typeface="Courier New" panose="02070309020205020404" pitchFamily="49" charset="0"/>
              </a:rPr>
              <a:t>b = 101;    // in binary: 0000000001100101</a:t>
            </a:r>
          </a:p>
          <a:p>
            <a:r>
              <a:rPr lang="en-US" sz="1600" dirty="0" err="1" smtClean="0">
                <a:latin typeface="Consolas" panose="020B0609020204030204" pitchFamily="49" charset="0"/>
                <a:cs typeface="Courier New" panose="02070309020205020404" pitchFamily="49" charset="0"/>
              </a:rPr>
              <a:t>int</a:t>
            </a:r>
            <a:r>
              <a:rPr lang="en-US" sz="1600" dirty="0" smtClean="0">
                <a:latin typeface="Consolas" panose="020B0609020204030204" pitchFamily="49" charset="0"/>
                <a:cs typeface="Courier New" panose="02070309020205020404" pitchFamily="49" charset="0"/>
              </a:rPr>
              <a:t> </a:t>
            </a:r>
            <a:r>
              <a:rPr lang="en-US" sz="1600" dirty="0">
                <a:latin typeface="Consolas" panose="020B0609020204030204" pitchFamily="49" charset="0"/>
                <a:cs typeface="Courier New" panose="02070309020205020404" pitchFamily="49" charset="0"/>
              </a:rPr>
              <a:t>c = a &amp; b;  // result:    0000000001000100, or 68 in decimal.</a:t>
            </a:r>
          </a:p>
        </p:txBody>
      </p:sp>
    </p:spTree>
    <p:extLst>
      <p:ext uri="{BB962C8B-B14F-4D97-AF65-F5344CB8AC3E}">
        <p14:creationId xmlns:p14="http://schemas.microsoft.com/office/powerpoint/2010/main" val="24226023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normAutofit/>
          </a:bodyPr>
          <a:lstStyle/>
          <a:p>
            <a:r>
              <a:rPr lang="en-US" sz="4000" dirty="0"/>
              <a:t>Bitwise Operators </a:t>
            </a:r>
            <a:r>
              <a:rPr lang="en-US" sz="4000" dirty="0" smtClean="0"/>
              <a:t>– </a:t>
            </a:r>
            <a:r>
              <a:rPr lang="en-US" sz="4000" dirty="0"/>
              <a:t>AND (&amp;), OR (|) </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t>The bitwise OR operator in C++ is the vertical bar symbol, |. Like the &amp; operator, | operates independently each bit in its two surrounding integer expressions, but what it does is different (of course). The bitwise OR of two bits is 1 if either or both of the input bits is 1, otherwise it is 0. In other words</a:t>
            </a:r>
            <a:r>
              <a:rPr lang="en-US" sz="2000" dirty="0" smtClean="0"/>
              <a:t>:</a:t>
            </a:r>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a:t>Here is an example of the bitwise OR used in a snippet of C++ code:</a:t>
            </a:r>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smtClean="0"/>
          </a:p>
        </p:txBody>
      </p:sp>
      <p:sp>
        <p:nvSpPr>
          <p:cNvPr id="6" name="TextBox 5"/>
          <p:cNvSpPr txBox="1"/>
          <p:nvPr/>
        </p:nvSpPr>
        <p:spPr>
          <a:xfrm>
            <a:off x="337625" y="2468769"/>
            <a:ext cx="8560192" cy="1077218"/>
          </a:xfrm>
          <a:prstGeom prst="rect">
            <a:avLst/>
          </a:prstGeom>
          <a:solidFill>
            <a:schemeClr val="bg1">
              <a:lumMod val="85000"/>
            </a:schemeClr>
          </a:solidFill>
        </p:spPr>
        <p:txBody>
          <a:bodyPr wrap="square" rtlCol="0">
            <a:spAutoFit/>
          </a:bodyPr>
          <a:lstStyle/>
          <a:p>
            <a:r>
              <a:rPr lang="en-US" sz="1600" dirty="0" smtClean="0">
                <a:latin typeface="Consolas" panose="020B0609020204030204" pitchFamily="49" charset="0"/>
                <a:cs typeface="Courier New" panose="02070309020205020404" pitchFamily="49" charset="0"/>
              </a:rPr>
              <a:t>    </a:t>
            </a:r>
            <a:r>
              <a:rPr lang="en-US" sz="1600" dirty="0">
                <a:latin typeface="Consolas" panose="020B0609020204030204" pitchFamily="49" charset="0"/>
                <a:cs typeface="Courier New" panose="02070309020205020404" pitchFamily="49" charset="0"/>
              </a:rPr>
              <a:t>0  0  1  1    operand1</a:t>
            </a:r>
          </a:p>
          <a:p>
            <a:r>
              <a:rPr lang="en-US" sz="1600" dirty="0">
                <a:latin typeface="Consolas" panose="020B0609020204030204" pitchFamily="49" charset="0"/>
                <a:cs typeface="Courier New" panose="02070309020205020404" pitchFamily="49" charset="0"/>
              </a:rPr>
              <a:t>    0  1  0  1    operand2</a:t>
            </a:r>
          </a:p>
          <a:p>
            <a:r>
              <a:rPr lang="en-US" sz="1600" dirty="0">
                <a:latin typeface="Consolas" panose="020B0609020204030204" pitchFamily="49" charset="0"/>
                <a:cs typeface="Courier New" panose="02070309020205020404" pitchFamily="49" charset="0"/>
              </a:rPr>
              <a:t>    ----------</a:t>
            </a:r>
          </a:p>
          <a:p>
            <a:r>
              <a:rPr lang="en-US" sz="1600" dirty="0">
                <a:latin typeface="Consolas" panose="020B0609020204030204" pitchFamily="49" charset="0"/>
                <a:cs typeface="Courier New" panose="02070309020205020404" pitchFamily="49" charset="0"/>
              </a:rPr>
              <a:t>    0  1  1  1    (operand1 | operand2) - returned result</a:t>
            </a:r>
          </a:p>
        </p:txBody>
      </p:sp>
      <p:sp>
        <p:nvSpPr>
          <p:cNvPr id="5" name="TextBox 4"/>
          <p:cNvSpPr txBox="1"/>
          <p:nvPr/>
        </p:nvSpPr>
        <p:spPr>
          <a:xfrm>
            <a:off x="337625" y="4459774"/>
            <a:ext cx="8560192" cy="830997"/>
          </a:xfrm>
          <a:prstGeom prst="rect">
            <a:avLst/>
          </a:prstGeom>
          <a:solidFill>
            <a:schemeClr val="bg1">
              <a:lumMod val="85000"/>
            </a:schemeClr>
          </a:solidFill>
        </p:spPr>
        <p:txBody>
          <a:bodyPr wrap="square" rtlCol="0">
            <a:spAutoFit/>
          </a:bodyPr>
          <a:lstStyle/>
          <a:p>
            <a:r>
              <a:rPr lang="en-US" sz="1600" dirty="0" err="1" smtClean="0">
                <a:latin typeface="Consolas" panose="020B0609020204030204" pitchFamily="49" charset="0"/>
                <a:cs typeface="Courier New" panose="02070309020205020404" pitchFamily="49" charset="0"/>
              </a:rPr>
              <a:t>int</a:t>
            </a:r>
            <a:r>
              <a:rPr lang="en-US" sz="1600" dirty="0" smtClean="0">
                <a:latin typeface="Consolas" panose="020B0609020204030204" pitchFamily="49" charset="0"/>
                <a:cs typeface="Courier New" panose="02070309020205020404" pitchFamily="49" charset="0"/>
              </a:rPr>
              <a:t> </a:t>
            </a:r>
            <a:r>
              <a:rPr lang="en-US" sz="1600" dirty="0">
                <a:latin typeface="Consolas" panose="020B0609020204030204" pitchFamily="49" charset="0"/>
                <a:cs typeface="Courier New" panose="02070309020205020404" pitchFamily="49" charset="0"/>
              </a:rPr>
              <a:t>a = </a:t>
            </a:r>
            <a:r>
              <a:rPr lang="en-US" sz="1600" dirty="0" smtClean="0">
                <a:latin typeface="Consolas" panose="020B0609020204030204" pitchFamily="49" charset="0"/>
                <a:cs typeface="Courier New" panose="02070309020205020404" pitchFamily="49" charset="0"/>
              </a:rPr>
              <a:t>92</a:t>
            </a:r>
            <a:r>
              <a:rPr lang="en-US" sz="1600" dirty="0">
                <a:latin typeface="Consolas" panose="020B0609020204030204" pitchFamily="49" charset="0"/>
                <a:cs typeface="Courier New" panose="02070309020205020404" pitchFamily="49" charset="0"/>
              </a:rPr>
              <a:t>;    </a:t>
            </a:r>
            <a:r>
              <a:rPr lang="en-US" sz="1600" dirty="0" smtClean="0">
                <a:latin typeface="Consolas" panose="020B0609020204030204" pitchFamily="49" charset="0"/>
                <a:cs typeface="Courier New" panose="02070309020205020404" pitchFamily="49" charset="0"/>
              </a:rPr>
              <a:t> // </a:t>
            </a:r>
            <a:r>
              <a:rPr lang="en-US" sz="1600" dirty="0">
                <a:latin typeface="Consolas" panose="020B0609020204030204" pitchFamily="49" charset="0"/>
                <a:cs typeface="Courier New" panose="02070309020205020404" pitchFamily="49" charset="0"/>
              </a:rPr>
              <a:t>in binary: 0000000001011100</a:t>
            </a:r>
          </a:p>
          <a:p>
            <a:r>
              <a:rPr lang="en-US" sz="1600" dirty="0" err="1" smtClean="0">
                <a:latin typeface="Consolas" panose="020B0609020204030204" pitchFamily="49" charset="0"/>
                <a:cs typeface="Courier New" panose="02070309020205020404" pitchFamily="49" charset="0"/>
              </a:rPr>
              <a:t>int</a:t>
            </a:r>
            <a:r>
              <a:rPr lang="en-US" sz="1600" dirty="0" smtClean="0">
                <a:latin typeface="Consolas" panose="020B0609020204030204" pitchFamily="49" charset="0"/>
                <a:cs typeface="Courier New" panose="02070309020205020404" pitchFamily="49" charset="0"/>
              </a:rPr>
              <a:t> </a:t>
            </a:r>
            <a:r>
              <a:rPr lang="en-US" sz="1600" dirty="0">
                <a:latin typeface="Consolas" panose="020B0609020204030204" pitchFamily="49" charset="0"/>
                <a:cs typeface="Courier New" panose="02070309020205020404" pitchFamily="49" charset="0"/>
              </a:rPr>
              <a:t>b = 101;    // in binary: 0000000001100101</a:t>
            </a:r>
          </a:p>
          <a:p>
            <a:r>
              <a:rPr lang="en-US" sz="1600" dirty="0" err="1" smtClean="0">
                <a:latin typeface="Consolas" panose="020B0609020204030204" pitchFamily="49" charset="0"/>
                <a:cs typeface="Courier New" panose="02070309020205020404" pitchFamily="49" charset="0"/>
              </a:rPr>
              <a:t>int</a:t>
            </a:r>
            <a:r>
              <a:rPr lang="en-US" sz="1600" dirty="0" smtClean="0">
                <a:latin typeface="Consolas" panose="020B0609020204030204" pitchFamily="49" charset="0"/>
                <a:cs typeface="Courier New" panose="02070309020205020404" pitchFamily="49" charset="0"/>
              </a:rPr>
              <a:t> </a:t>
            </a:r>
            <a:r>
              <a:rPr lang="en-US" sz="1600" dirty="0">
                <a:latin typeface="Consolas" panose="020B0609020204030204" pitchFamily="49" charset="0"/>
                <a:cs typeface="Courier New" panose="02070309020205020404" pitchFamily="49" charset="0"/>
              </a:rPr>
              <a:t>c = a | b;  // result:    0000000001111101, or 125 in decimal.</a:t>
            </a:r>
          </a:p>
        </p:txBody>
      </p:sp>
    </p:spTree>
    <p:extLst>
      <p:ext uri="{BB962C8B-B14F-4D97-AF65-F5344CB8AC3E}">
        <p14:creationId xmlns:p14="http://schemas.microsoft.com/office/powerpoint/2010/main" val="350273280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normAutofit/>
          </a:bodyPr>
          <a:lstStyle/>
          <a:p>
            <a:r>
              <a:rPr lang="en-US" sz="4000" dirty="0"/>
              <a:t>Bitwise Operators </a:t>
            </a:r>
            <a:r>
              <a:rPr lang="en-US" sz="4000" dirty="0" smtClean="0"/>
              <a:t>– </a:t>
            </a:r>
            <a:r>
              <a:rPr lang="en-US" sz="4000" dirty="0"/>
              <a:t>AND (&amp;), OR (|) </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solidFill>
                  <a:schemeClr val="accent4">
                    <a:lumMod val="75000"/>
                  </a:schemeClr>
                </a:solidFill>
              </a:rPr>
              <a:t>Example Program for Arduino</a:t>
            </a:r>
            <a:r>
              <a:rPr lang="en-US" sz="2000" dirty="0" smtClean="0">
                <a:solidFill>
                  <a:schemeClr val="accent4">
                    <a:lumMod val="75000"/>
                  </a:schemeClr>
                </a:solidFill>
              </a:rPr>
              <a:t>:</a:t>
            </a:r>
          </a:p>
          <a:p>
            <a:pPr marL="0" indent="0">
              <a:buNone/>
            </a:pPr>
            <a:r>
              <a:rPr lang="en-US" sz="2000" dirty="0"/>
              <a:t>A common job for the bitwise AND </a:t>
            </a:r>
            <a:r>
              <a:rPr lang="en-US" sz="2000" dirty="0" err="1"/>
              <a:t>and</a:t>
            </a:r>
            <a:r>
              <a:rPr lang="en-US" sz="2000" dirty="0"/>
              <a:t> OR operators is what programmers call Read-Modify-Write on a port. On microcontrollers, a port is an 8 bit number that represents something about the condition of the pins. Writing to a port controls all of the pins at once</a:t>
            </a:r>
            <a:r>
              <a:rPr lang="en-US" sz="2000" dirty="0" smtClean="0"/>
              <a:t>.</a:t>
            </a:r>
            <a:endParaRPr lang="en-US" sz="2000" dirty="0"/>
          </a:p>
          <a:p>
            <a:pPr marL="0" indent="0">
              <a:buNone/>
            </a:pPr>
            <a:r>
              <a:rPr lang="en-US" sz="2000" dirty="0"/>
              <a:t>PORTD is a built-in constant that refers to the output states of digital pins 0,1,2,3,4,5,6,7. If there is 1 in an bit position, then that pin is HIGH. (The pins already need to be set to outputs with the </a:t>
            </a:r>
            <a:r>
              <a:rPr lang="en-US" sz="2000" dirty="0" err="1"/>
              <a:t>pinMode</a:t>
            </a:r>
            <a:r>
              <a:rPr lang="en-US" sz="2000" dirty="0"/>
              <a:t>() command</a:t>
            </a:r>
            <a:r>
              <a:rPr lang="en-US" sz="2000" dirty="0" smtClean="0"/>
              <a:t>. </a:t>
            </a:r>
            <a:r>
              <a:rPr lang="en-US" sz="2000" dirty="0"/>
              <a:t>So if we write PORTD = B00110001; we have made pins 0,4 &amp; 5 HIGH. </a:t>
            </a:r>
            <a:endParaRPr lang="en-US" sz="2000" dirty="0" smtClean="0"/>
          </a:p>
          <a:p>
            <a:pPr marL="0" indent="0">
              <a:buNone/>
            </a:pPr>
            <a:r>
              <a:rPr lang="en-US" sz="2000" dirty="0"/>
              <a:t>Our algorithm for the program is</a:t>
            </a:r>
            <a:r>
              <a:rPr lang="en-US" sz="2000" dirty="0" smtClean="0"/>
              <a:t>:</a:t>
            </a:r>
          </a:p>
          <a:p>
            <a:r>
              <a:rPr lang="en-US" sz="2000" dirty="0"/>
              <a:t>Get PORTD and clear out only the bits corresponding to the pins we wish to control (with bitwise AND</a:t>
            </a:r>
            <a:r>
              <a:rPr lang="en-US" sz="2000" dirty="0" smtClean="0"/>
              <a:t>).</a:t>
            </a:r>
          </a:p>
          <a:p>
            <a:r>
              <a:rPr lang="en-US" sz="2000" dirty="0"/>
              <a:t>Combine the modified PORTD value with the new value for the pins under control (with </a:t>
            </a:r>
            <a:r>
              <a:rPr lang="en-US" sz="2000" dirty="0" err="1"/>
              <a:t>biwise</a:t>
            </a:r>
            <a:r>
              <a:rPr lang="en-US" sz="2000" dirty="0"/>
              <a:t> OR).</a:t>
            </a: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smtClean="0"/>
          </a:p>
        </p:txBody>
      </p:sp>
    </p:spTree>
    <p:extLst>
      <p:ext uri="{BB962C8B-B14F-4D97-AF65-F5344CB8AC3E}">
        <p14:creationId xmlns:p14="http://schemas.microsoft.com/office/powerpoint/2010/main" val="67533383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normAutofit/>
          </a:bodyPr>
          <a:lstStyle/>
          <a:p>
            <a:r>
              <a:rPr lang="en-US" sz="4000" dirty="0"/>
              <a:t>Bitwise Operators </a:t>
            </a:r>
            <a:r>
              <a:rPr lang="en-US" sz="4000" dirty="0" smtClean="0"/>
              <a:t>– </a:t>
            </a:r>
            <a:r>
              <a:rPr lang="en-US" sz="4000" dirty="0"/>
              <a:t>AND (&amp;), OR (|) </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smtClean="0"/>
          </a:p>
        </p:txBody>
      </p:sp>
      <p:sp>
        <p:nvSpPr>
          <p:cNvPr id="6" name="TextBox 5"/>
          <p:cNvSpPr txBox="1"/>
          <p:nvPr/>
        </p:nvSpPr>
        <p:spPr>
          <a:xfrm>
            <a:off x="337625" y="1237957"/>
            <a:ext cx="8560192" cy="5047536"/>
          </a:xfrm>
          <a:prstGeom prst="rect">
            <a:avLst/>
          </a:prstGeom>
          <a:solidFill>
            <a:schemeClr val="bg1">
              <a:lumMod val="85000"/>
            </a:schemeClr>
          </a:solidFill>
        </p:spPr>
        <p:txBody>
          <a:bodyPr wrap="square" rtlCol="0">
            <a:spAutoFit/>
          </a:bodyPr>
          <a:lstStyle/>
          <a:p>
            <a:r>
              <a:rPr lang="en-US" sz="1400" dirty="0" err="1">
                <a:latin typeface="Consolas" panose="020B0609020204030204" pitchFamily="49" charset="0"/>
                <a:cs typeface="Courier New" panose="02070309020205020404" pitchFamily="49" charset="0"/>
              </a:rPr>
              <a:t>int</a:t>
            </a:r>
            <a:r>
              <a:rPr lang="en-US" sz="1400" dirty="0">
                <a:latin typeface="Consolas" panose="020B0609020204030204" pitchFamily="49" charset="0"/>
                <a:cs typeface="Courier New" panose="02070309020205020404" pitchFamily="49" charset="0"/>
              </a:rPr>
              <a:t> </a:t>
            </a:r>
            <a:r>
              <a:rPr lang="en-US" sz="1400" dirty="0" err="1">
                <a:latin typeface="Consolas" panose="020B0609020204030204" pitchFamily="49" charset="0"/>
                <a:cs typeface="Courier New" panose="02070309020205020404" pitchFamily="49" charset="0"/>
              </a:rPr>
              <a:t>i</a:t>
            </a:r>
            <a:r>
              <a:rPr lang="en-US" sz="1400" dirty="0">
                <a:latin typeface="Consolas" panose="020B0609020204030204" pitchFamily="49" charset="0"/>
                <a:cs typeface="Courier New" panose="02070309020205020404" pitchFamily="49" charset="0"/>
              </a:rPr>
              <a:t>;     // counter variable</a:t>
            </a:r>
          </a:p>
          <a:p>
            <a:r>
              <a:rPr lang="en-US" sz="1400" dirty="0" err="1">
                <a:latin typeface="Consolas" panose="020B0609020204030204" pitchFamily="49" charset="0"/>
                <a:cs typeface="Courier New" panose="02070309020205020404" pitchFamily="49" charset="0"/>
              </a:rPr>
              <a:t>int</a:t>
            </a:r>
            <a:r>
              <a:rPr lang="en-US" sz="1400" dirty="0">
                <a:latin typeface="Consolas" panose="020B0609020204030204" pitchFamily="49" charset="0"/>
                <a:cs typeface="Courier New" panose="02070309020205020404" pitchFamily="49" charset="0"/>
              </a:rPr>
              <a:t> j;</a:t>
            </a:r>
          </a:p>
          <a:p>
            <a:endParaRPr lang="en-US" sz="1400" dirty="0">
              <a:latin typeface="Consolas" panose="020B0609020204030204" pitchFamily="49" charset="0"/>
              <a:cs typeface="Courier New" panose="02070309020205020404" pitchFamily="49" charset="0"/>
            </a:endParaRPr>
          </a:p>
          <a:p>
            <a:r>
              <a:rPr lang="en-US" sz="1400" dirty="0">
                <a:latin typeface="Consolas" panose="020B0609020204030204" pitchFamily="49" charset="0"/>
                <a:cs typeface="Courier New" panose="02070309020205020404" pitchFamily="49" charset="0"/>
              </a:rPr>
              <a:t>void setup(){</a:t>
            </a:r>
          </a:p>
          <a:p>
            <a:r>
              <a:rPr lang="en-US" sz="1400" dirty="0">
                <a:latin typeface="Consolas" panose="020B0609020204030204" pitchFamily="49" charset="0"/>
                <a:cs typeface="Courier New" panose="02070309020205020404" pitchFamily="49" charset="0"/>
              </a:rPr>
              <a:t>DDRD = DDRD | B11111100; // set direction bits for pins 2 to 7, leave 0 and 1 untouched (xx | 00 == xx)</a:t>
            </a:r>
          </a:p>
          <a:p>
            <a:r>
              <a:rPr lang="en-US" sz="1400" dirty="0">
                <a:latin typeface="Consolas" panose="020B0609020204030204" pitchFamily="49" charset="0"/>
                <a:cs typeface="Courier New" panose="02070309020205020404" pitchFamily="49" charset="0"/>
              </a:rPr>
              <a:t>// same as </a:t>
            </a:r>
            <a:r>
              <a:rPr lang="en-US" sz="1400" dirty="0" err="1">
                <a:latin typeface="Consolas" panose="020B0609020204030204" pitchFamily="49" charset="0"/>
                <a:cs typeface="Courier New" panose="02070309020205020404" pitchFamily="49" charset="0"/>
              </a:rPr>
              <a:t>pinMode</a:t>
            </a:r>
            <a:r>
              <a:rPr lang="en-US" sz="1400" dirty="0">
                <a:latin typeface="Consolas" panose="020B0609020204030204" pitchFamily="49" charset="0"/>
                <a:cs typeface="Courier New" panose="02070309020205020404" pitchFamily="49" charset="0"/>
              </a:rPr>
              <a:t>(pin, OUTPUT) for pins 2 to 7</a:t>
            </a:r>
          </a:p>
          <a:p>
            <a:r>
              <a:rPr lang="en-US" sz="1400" dirty="0" err="1">
                <a:latin typeface="Consolas" panose="020B0609020204030204" pitchFamily="49" charset="0"/>
                <a:cs typeface="Courier New" panose="02070309020205020404" pitchFamily="49" charset="0"/>
              </a:rPr>
              <a:t>Serial.begin</a:t>
            </a:r>
            <a:r>
              <a:rPr lang="en-US" sz="1400" dirty="0">
                <a:latin typeface="Consolas" panose="020B0609020204030204" pitchFamily="49" charset="0"/>
                <a:cs typeface="Courier New" panose="02070309020205020404" pitchFamily="49" charset="0"/>
              </a:rPr>
              <a:t>(9600);</a:t>
            </a:r>
          </a:p>
          <a:p>
            <a:r>
              <a:rPr lang="en-US" sz="1400" dirty="0">
                <a:latin typeface="Consolas" panose="020B0609020204030204" pitchFamily="49" charset="0"/>
                <a:cs typeface="Courier New" panose="02070309020205020404" pitchFamily="49" charset="0"/>
              </a:rPr>
              <a:t>}</a:t>
            </a:r>
          </a:p>
          <a:p>
            <a:endParaRPr lang="en-US" sz="1400" dirty="0">
              <a:latin typeface="Consolas" panose="020B0609020204030204" pitchFamily="49" charset="0"/>
              <a:cs typeface="Courier New" panose="02070309020205020404" pitchFamily="49" charset="0"/>
            </a:endParaRPr>
          </a:p>
          <a:p>
            <a:r>
              <a:rPr lang="en-US" sz="1400" dirty="0">
                <a:latin typeface="Consolas" panose="020B0609020204030204" pitchFamily="49" charset="0"/>
                <a:cs typeface="Courier New" panose="02070309020205020404" pitchFamily="49" charset="0"/>
              </a:rPr>
              <a:t>void loop(){</a:t>
            </a:r>
          </a:p>
          <a:p>
            <a:r>
              <a:rPr lang="en-US" sz="1400" dirty="0">
                <a:latin typeface="Consolas" panose="020B0609020204030204" pitchFamily="49" charset="0"/>
                <a:cs typeface="Courier New" panose="02070309020205020404" pitchFamily="49" charset="0"/>
              </a:rPr>
              <a:t>for (</a:t>
            </a:r>
            <a:r>
              <a:rPr lang="en-US" sz="1400" dirty="0" err="1">
                <a:latin typeface="Consolas" panose="020B0609020204030204" pitchFamily="49" charset="0"/>
                <a:cs typeface="Courier New" panose="02070309020205020404" pitchFamily="49" charset="0"/>
              </a:rPr>
              <a:t>i</a:t>
            </a:r>
            <a:r>
              <a:rPr lang="en-US" sz="1400" dirty="0">
                <a:latin typeface="Consolas" panose="020B0609020204030204" pitchFamily="49" charset="0"/>
                <a:cs typeface="Courier New" panose="02070309020205020404" pitchFamily="49" charset="0"/>
              </a:rPr>
              <a:t>=0; </a:t>
            </a:r>
            <a:r>
              <a:rPr lang="en-US" sz="1400" dirty="0" err="1">
                <a:latin typeface="Consolas" panose="020B0609020204030204" pitchFamily="49" charset="0"/>
                <a:cs typeface="Courier New" panose="02070309020205020404" pitchFamily="49" charset="0"/>
              </a:rPr>
              <a:t>i</a:t>
            </a:r>
            <a:r>
              <a:rPr lang="en-US" sz="1400" dirty="0">
                <a:latin typeface="Consolas" panose="020B0609020204030204" pitchFamily="49" charset="0"/>
                <a:cs typeface="Courier New" panose="02070309020205020404" pitchFamily="49" charset="0"/>
              </a:rPr>
              <a:t>&lt;64; </a:t>
            </a:r>
            <a:r>
              <a:rPr lang="en-US" sz="1400" dirty="0" err="1">
                <a:latin typeface="Consolas" panose="020B0609020204030204" pitchFamily="49" charset="0"/>
                <a:cs typeface="Courier New" panose="02070309020205020404" pitchFamily="49" charset="0"/>
              </a:rPr>
              <a:t>i</a:t>
            </a:r>
            <a:r>
              <a:rPr lang="en-US" sz="1400" dirty="0">
                <a:latin typeface="Consolas" panose="020B0609020204030204" pitchFamily="49" charset="0"/>
                <a:cs typeface="Courier New" panose="02070309020205020404" pitchFamily="49" charset="0"/>
              </a:rPr>
              <a:t>++){</a:t>
            </a:r>
          </a:p>
          <a:p>
            <a:endParaRPr lang="en-US" sz="1400" dirty="0">
              <a:latin typeface="Consolas" panose="020B0609020204030204" pitchFamily="49" charset="0"/>
              <a:cs typeface="Courier New" panose="02070309020205020404" pitchFamily="49" charset="0"/>
            </a:endParaRPr>
          </a:p>
          <a:p>
            <a:r>
              <a:rPr lang="en-US" sz="1400" dirty="0">
                <a:latin typeface="Consolas" panose="020B0609020204030204" pitchFamily="49" charset="0"/>
                <a:cs typeface="Courier New" panose="02070309020205020404" pitchFamily="49" charset="0"/>
              </a:rPr>
              <a:t>PORTD = PORTD &amp; B00000011;  // clear out bits 2 - 7, leave pins 0 and </a:t>
            </a:r>
            <a:r>
              <a:rPr lang="en-US" sz="1400" dirty="0" smtClean="0">
                <a:latin typeface="Consolas" panose="020B0609020204030204" pitchFamily="49" charset="0"/>
                <a:cs typeface="Courier New" panose="02070309020205020404" pitchFamily="49" charset="0"/>
              </a:rPr>
              <a:t>1 untouched </a:t>
            </a:r>
            <a:r>
              <a:rPr lang="en-US" sz="1400" dirty="0">
                <a:latin typeface="Consolas" panose="020B0609020204030204" pitchFamily="49" charset="0"/>
                <a:cs typeface="Courier New" panose="02070309020205020404" pitchFamily="49" charset="0"/>
              </a:rPr>
              <a:t>(xx &amp; 11 == xx)</a:t>
            </a:r>
          </a:p>
          <a:p>
            <a:r>
              <a:rPr lang="en-US" sz="1400" dirty="0">
                <a:latin typeface="Consolas" panose="020B0609020204030204" pitchFamily="49" charset="0"/>
                <a:cs typeface="Courier New" panose="02070309020205020404" pitchFamily="49" charset="0"/>
              </a:rPr>
              <a:t>j = (</a:t>
            </a:r>
            <a:r>
              <a:rPr lang="en-US" sz="1400" dirty="0" err="1">
                <a:latin typeface="Consolas" panose="020B0609020204030204" pitchFamily="49" charset="0"/>
                <a:cs typeface="Courier New" panose="02070309020205020404" pitchFamily="49" charset="0"/>
              </a:rPr>
              <a:t>i</a:t>
            </a:r>
            <a:r>
              <a:rPr lang="en-US" sz="1400" dirty="0">
                <a:latin typeface="Consolas" panose="020B0609020204030204" pitchFamily="49" charset="0"/>
                <a:cs typeface="Courier New" panose="02070309020205020404" pitchFamily="49" charset="0"/>
              </a:rPr>
              <a:t> &lt;&lt; 2);               // shift variable up to pins 2 - 7 - to avoid pins 0 and 1</a:t>
            </a:r>
          </a:p>
          <a:p>
            <a:r>
              <a:rPr lang="en-US" sz="1400" dirty="0">
                <a:latin typeface="Consolas" panose="020B0609020204030204" pitchFamily="49" charset="0"/>
                <a:cs typeface="Courier New" panose="02070309020205020404" pitchFamily="49" charset="0"/>
              </a:rPr>
              <a:t>PORTD = PORTD | j;          // combine the port information with the new information for LED pins</a:t>
            </a:r>
          </a:p>
          <a:p>
            <a:r>
              <a:rPr lang="en-US" sz="1400" dirty="0" err="1">
                <a:latin typeface="Consolas" panose="020B0609020204030204" pitchFamily="49" charset="0"/>
                <a:cs typeface="Courier New" panose="02070309020205020404" pitchFamily="49" charset="0"/>
              </a:rPr>
              <a:t>Serial.println</a:t>
            </a:r>
            <a:r>
              <a:rPr lang="en-US" sz="1400" dirty="0">
                <a:latin typeface="Consolas" panose="020B0609020204030204" pitchFamily="49" charset="0"/>
                <a:cs typeface="Courier New" panose="02070309020205020404" pitchFamily="49" charset="0"/>
              </a:rPr>
              <a:t>(PORTD, BIN); // debug to show masking</a:t>
            </a:r>
          </a:p>
          <a:p>
            <a:r>
              <a:rPr lang="en-US" sz="1400" dirty="0">
                <a:latin typeface="Consolas" panose="020B0609020204030204" pitchFamily="49" charset="0"/>
                <a:cs typeface="Courier New" panose="02070309020205020404" pitchFamily="49" charset="0"/>
              </a:rPr>
              <a:t>delay(100);</a:t>
            </a:r>
          </a:p>
          <a:p>
            <a:r>
              <a:rPr lang="en-US" sz="1400" dirty="0">
                <a:latin typeface="Consolas" panose="020B0609020204030204" pitchFamily="49" charset="0"/>
                <a:cs typeface="Courier New" panose="02070309020205020404" pitchFamily="49" charset="0"/>
              </a:rPr>
              <a:t>   }</a:t>
            </a:r>
          </a:p>
          <a:p>
            <a:r>
              <a:rPr lang="en-US" sz="1400" dirty="0">
                <a:latin typeface="Consolas" panose="020B0609020204030204" pitchFamily="49" charset="0"/>
                <a:cs typeface="Courier New" panose="02070309020205020404" pitchFamily="49" charset="0"/>
              </a:rPr>
              <a:t>}</a:t>
            </a:r>
          </a:p>
        </p:txBody>
      </p:sp>
    </p:spTree>
    <p:extLst>
      <p:ext uri="{BB962C8B-B14F-4D97-AF65-F5344CB8AC3E}">
        <p14:creationId xmlns:p14="http://schemas.microsoft.com/office/powerpoint/2010/main" val="295813678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normAutofit/>
          </a:bodyPr>
          <a:lstStyle/>
          <a:p>
            <a:r>
              <a:rPr lang="en-US" sz="4000" dirty="0"/>
              <a:t>Bitwise Operators – XOR (^)</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t>The bitwise XOR operator is written using the caret symbol </a:t>
            </a:r>
            <a:r>
              <a:rPr lang="en-US" sz="2000" dirty="0" smtClean="0"/>
              <a:t>^. The result of </a:t>
            </a:r>
            <a:r>
              <a:rPr lang="en-US" sz="2000" dirty="0"/>
              <a:t>bitwise XOR </a:t>
            </a:r>
            <a:r>
              <a:rPr lang="en-US" sz="2000" dirty="0" smtClean="0"/>
              <a:t>is </a:t>
            </a:r>
            <a:r>
              <a:rPr lang="en-US" sz="2000" dirty="0"/>
              <a:t>a 1 if the input bits are different, or 0 if they are the </a:t>
            </a:r>
            <a:r>
              <a:rPr lang="en-US" sz="2000" dirty="0" smtClean="0"/>
              <a:t>same. Here </a:t>
            </a:r>
            <a:r>
              <a:rPr lang="en-US" sz="2000" dirty="0"/>
              <a:t>is a simple code example</a:t>
            </a:r>
            <a:r>
              <a:rPr lang="en-US" sz="2000" dirty="0" smtClean="0"/>
              <a:t>:</a:t>
            </a:r>
          </a:p>
          <a:p>
            <a:pPr marL="0" indent="0">
              <a:buNone/>
            </a:pPr>
            <a:endParaRPr lang="en-US" sz="2000" dirty="0" smtClean="0"/>
          </a:p>
          <a:p>
            <a:pPr marL="0" indent="0">
              <a:buNone/>
            </a:pPr>
            <a:endParaRPr lang="en-US" sz="2000" dirty="0"/>
          </a:p>
          <a:p>
            <a:pPr marL="0" indent="0">
              <a:buNone/>
            </a:pPr>
            <a:r>
              <a:rPr lang="en-US" sz="2000" dirty="0" smtClean="0"/>
              <a:t>The </a:t>
            </a:r>
            <a:r>
              <a:rPr lang="en-US" sz="2000" dirty="0"/>
              <a:t>^ operator is often used to toggle </a:t>
            </a:r>
            <a:r>
              <a:rPr lang="en-US" sz="2000" dirty="0" smtClean="0"/>
              <a:t>some </a:t>
            </a:r>
            <a:r>
              <a:rPr lang="en-US" sz="2000" dirty="0"/>
              <a:t>of the bits in an integer expression. In a bitwise </a:t>
            </a:r>
            <a:r>
              <a:rPr lang="en-US" sz="2000" dirty="0" smtClean="0"/>
              <a:t>XOR </a:t>
            </a:r>
            <a:r>
              <a:rPr lang="en-US" sz="2000" dirty="0"/>
              <a:t>operation if there is a 1 in the mask bit, that bit is inverted; if there is a 0, the bit is not inverted and stays the same. Below is a program to blink digital pin 5</a:t>
            </a:r>
            <a:r>
              <a:rPr lang="en-US" sz="2000" dirty="0" smtClean="0"/>
              <a:t>.</a:t>
            </a:r>
          </a:p>
          <a:p>
            <a:pPr marL="0" indent="0">
              <a:buNone/>
            </a:pPr>
            <a:endParaRPr lang="en-US" sz="2000" dirty="0" smtClean="0"/>
          </a:p>
          <a:p>
            <a:pPr marL="0" indent="0">
              <a:buNone/>
            </a:pPr>
            <a:endParaRPr lang="en-US" sz="2000" dirty="0" smtClean="0"/>
          </a:p>
        </p:txBody>
      </p:sp>
      <p:sp>
        <p:nvSpPr>
          <p:cNvPr id="4" name="TextBox 3"/>
          <p:cNvSpPr txBox="1"/>
          <p:nvPr/>
        </p:nvSpPr>
        <p:spPr>
          <a:xfrm>
            <a:off x="337625" y="2158779"/>
            <a:ext cx="8560192" cy="738664"/>
          </a:xfrm>
          <a:prstGeom prst="rect">
            <a:avLst/>
          </a:prstGeom>
          <a:solidFill>
            <a:schemeClr val="bg1">
              <a:lumMod val="85000"/>
            </a:schemeClr>
          </a:solidFill>
        </p:spPr>
        <p:txBody>
          <a:bodyPr wrap="square" rtlCol="0">
            <a:spAutoFit/>
          </a:bodyPr>
          <a:lstStyle/>
          <a:p>
            <a:r>
              <a:rPr lang="en-US" sz="1400" dirty="0" err="1">
                <a:latin typeface="Consolas" panose="020B0609020204030204" pitchFamily="49" charset="0"/>
                <a:cs typeface="Courier New" panose="02070309020205020404" pitchFamily="49" charset="0"/>
              </a:rPr>
              <a:t>int</a:t>
            </a:r>
            <a:r>
              <a:rPr lang="en-US" sz="1400" dirty="0">
                <a:latin typeface="Consolas" panose="020B0609020204030204" pitchFamily="49" charset="0"/>
                <a:cs typeface="Courier New" panose="02070309020205020404" pitchFamily="49" charset="0"/>
              </a:rPr>
              <a:t> x = 12;     // binary: 1100</a:t>
            </a:r>
          </a:p>
          <a:p>
            <a:r>
              <a:rPr lang="en-US" sz="1400" dirty="0" err="1" smtClean="0">
                <a:latin typeface="Consolas" panose="020B0609020204030204" pitchFamily="49" charset="0"/>
                <a:cs typeface="Courier New" panose="02070309020205020404" pitchFamily="49" charset="0"/>
              </a:rPr>
              <a:t>int</a:t>
            </a:r>
            <a:r>
              <a:rPr lang="en-US" sz="1400" dirty="0" smtClean="0">
                <a:latin typeface="Consolas" panose="020B0609020204030204" pitchFamily="49" charset="0"/>
                <a:cs typeface="Courier New" panose="02070309020205020404" pitchFamily="49" charset="0"/>
              </a:rPr>
              <a:t> y = 10;     // binary: 1010</a:t>
            </a:r>
          </a:p>
          <a:p>
            <a:r>
              <a:rPr lang="en-US" sz="1400" dirty="0" err="1" smtClean="0">
                <a:latin typeface="Consolas" panose="020B0609020204030204" pitchFamily="49" charset="0"/>
                <a:cs typeface="Courier New" panose="02070309020205020404" pitchFamily="49" charset="0"/>
              </a:rPr>
              <a:t>int</a:t>
            </a:r>
            <a:r>
              <a:rPr lang="en-US" sz="1400" dirty="0" smtClean="0">
                <a:latin typeface="Consolas" panose="020B0609020204030204" pitchFamily="49" charset="0"/>
                <a:cs typeface="Courier New" panose="02070309020205020404" pitchFamily="49" charset="0"/>
              </a:rPr>
              <a:t> z = x ^ y;  // binary: 0110, or decimal 6</a:t>
            </a:r>
            <a:endParaRPr lang="en-US" sz="1400" dirty="0">
              <a:latin typeface="Consolas" panose="020B0609020204030204" pitchFamily="49" charset="0"/>
              <a:cs typeface="Courier New" panose="02070309020205020404" pitchFamily="49" charset="0"/>
            </a:endParaRPr>
          </a:p>
        </p:txBody>
      </p:sp>
      <p:sp>
        <p:nvSpPr>
          <p:cNvPr id="5" name="TextBox 4"/>
          <p:cNvSpPr txBox="1"/>
          <p:nvPr/>
        </p:nvSpPr>
        <p:spPr>
          <a:xfrm>
            <a:off x="337625" y="4163671"/>
            <a:ext cx="8560192" cy="2246769"/>
          </a:xfrm>
          <a:prstGeom prst="rect">
            <a:avLst/>
          </a:prstGeom>
          <a:solidFill>
            <a:schemeClr val="bg1">
              <a:lumMod val="85000"/>
            </a:schemeClr>
          </a:solidFill>
        </p:spPr>
        <p:txBody>
          <a:bodyPr wrap="square" rtlCol="0">
            <a:spAutoFit/>
          </a:bodyPr>
          <a:lstStyle/>
          <a:p>
            <a:r>
              <a:rPr lang="en-US" sz="1400" dirty="0">
                <a:latin typeface="Consolas" panose="020B0609020204030204" pitchFamily="49" charset="0"/>
                <a:cs typeface="Courier New" panose="02070309020205020404" pitchFamily="49" charset="0"/>
              </a:rPr>
              <a:t>// Blink_Pin_5</a:t>
            </a:r>
          </a:p>
          <a:p>
            <a:r>
              <a:rPr lang="en-US" sz="1400" dirty="0">
                <a:latin typeface="Consolas" panose="020B0609020204030204" pitchFamily="49" charset="0"/>
                <a:cs typeface="Courier New" panose="02070309020205020404" pitchFamily="49" charset="0"/>
              </a:rPr>
              <a:t>// demo for Exclusive OR</a:t>
            </a:r>
          </a:p>
          <a:p>
            <a:r>
              <a:rPr lang="en-US" sz="1400" dirty="0">
                <a:latin typeface="Consolas" panose="020B0609020204030204" pitchFamily="49" charset="0"/>
                <a:cs typeface="Courier New" panose="02070309020205020404" pitchFamily="49" charset="0"/>
              </a:rPr>
              <a:t>void setup(){</a:t>
            </a:r>
          </a:p>
          <a:p>
            <a:r>
              <a:rPr lang="en-US" sz="1400" dirty="0">
                <a:latin typeface="Consolas" panose="020B0609020204030204" pitchFamily="49" charset="0"/>
                <a:cs typeface="Courier New" panose="02070309020205020404" pitchFamily="49" charset="0"/>
              </a:rPr>
              <a:t>DDRD = DDRD | B00100000; // set digital pin five as OUTPUT </a:t>
            </a:r>
          </a:p>
          <a:p>
            <a:r>
              <a:rPr lang="en-US" sz="1400" dirty="0" err="1">
                <a:latin typeface="Consolas" panose="020B0609020204030204" pitchFamily="49" charset="0"/>
                <a:cs typeface="Courier New" panose="02070309020205020404" pitchFamily="49" charset="0"/>
              </a:rPr>
              <a:t>Serial.begin</a:t>
            </a:r>
            <a:r>
              <a:rPr lang="en-US" sz="1400" dirty="0">
                <a:latin typeface="Consolas" panose="020B0609020204030204" pitchFamily="49" charset="0"/>
                <a:cs typeface="Courier New" panose="02070309020205020404" pitchFamily="49" charset="0"/>
              </a:rPr>
              <a:t>(9600);</a:t>
            </a:r>
          </a:p>
          <a:p>
            <a:r>
              <a:rPr lang="en-US" sz="1400" dirty="0" smtClean="0">
                <a:latin typeface="Consolas" panose="020B0609020204030204" pitchFamily="49" charset="0"/>
                <a:cs typeface="Courier New" panose="02070309020205020404" pitchFamily="49" charset="0"/>
              </a:rPr>
              <a:t>}</a:t>
            </a:r>
            <a:endParaRPr lang="en-US" sz="1400" dirty="0">
              <a:latin typeface="Consolas" panose="020B0609020204030204" pitchFamily="49" charset="0"/>
              <a:cs typeface="Courier New" panose="02070309020205020404" pitchFamily="49" charset="0"/>
            </a:endParaRPr>
          </a:p>
          <a:p>
            <a:r>
              <a:rPr lang="en-US" sz="1400" dirty="0">
                <a:latin typeface="Consolas" panose="020B0609020204030204" pitchFamily="49" charset="0"/>
                <a:cs typeface="Courier New" panose="02070309020205020404" pitchFamily="49" charset="0"/>
              </a:rPr>
              <a:t>void loop(){</a:t>
            </a:r>
          </a:p>
          <a:p>
            <a:r>
              <a:rPr lang="en-US" sz="1400" dirty="0">
                <a:latin typeface="Consolas" panose="020B0609020204030204" pitchFamily="49" charset="0"/>
                <a:cs typeface="Courier New" panose="02070309020205020404" pitchFamily="49" charset="0"/>
              </a:rPr>
              <a:t>PORTD = PORTD ^ B00100000;  // invert bit 5 (digital pin 5), leave others untouched</a:t>
            </a:r>
          </a:p>
          <a:p>
            <a:r>
              <a:rPr lang="en-US" sz="1400" dirty="0">
                <a:latin typeface="Consolas" panose="020B0609020204030204" pitchFamily="49" charset="0"/>
                <a:cs typeface="Courier New" panose="02070309020205020404" pitchFamily="49" charset="0"/>
              </a:rPr>
              <a:t>delay(100);</a:t>
            </a:r>
          </a:p>
          <a:p>
            <a:r>
              <a:rPr lang="en-US" sz="1400" dirty="0">
                <a:latin typeface="Consolas" panose="020B0609020204030204" pitchFamily="49" charset="0"/>
                <a:cs typeface="Courier New" panose="02070309020205020404" pitchFamily="49" charset="0"/>
              </a:rPr>
              <a:t>}</a:t>
            </a:r>
          </a:p>
        </p:txBody>
      </p:sp>
    </p:spTree>
    <p:extLst>
      <p:ext uri="{BB962C8B-B14F-4D97-AF65-F5344CB8AC3E}">
        <p14:creationId xmlns:p14="http://schemas.microsoft.com/office/powerpoint/2010/main" val="577167240"/>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normAutofit/>
          </a:bodyPr>
          <a:lstStyle/>
          <a:p>
            <a:r>
              <a:rPr lang="en-US" sz="4000" dirty="0"/>
              <a:t>Bitwise Operators – NOT (</a:t>
            </a:r>
            <a:r>
              <a:rPr lang="en-US" sz="4000" dirty="0">
                <a:latin typeface="Courier New" panose="02070309020205020404" pitchFamily="49" charset="0"/>
                <a:cs typeface="Courier New" panose="02070309020205020404" pitchFamily="49" charset="0"/>
              </a:rPr>
              <a:t>~</a:t>
            </a:r>
            <a:r>
              <a:rPr lang="en-US" sz="4000" dirty="0"/>
              <a:t>)</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t>The bitwise NOT operator in C++ is the tilde character ~. Unlike &amp; and |, the bitwise NOT operator is applied to a single operand to its right. Bitwise NOT changes each bit to its opposite: 0 becomes 1, and 1 becomes 0. </a:t>
            </a:r>
            <a:endParaRPr lang="en-US" sz="2000" dirty="0" smtClean="0"/>
          </a:p>
          <a:p>
            <a:pPr marL="0" indent="0">
              <a:buNone/>
            </a:pPr>
            <a:r>
              <a:rPr lang="en-US" sz="2000" dirty="0" smtClean="0">
                <a:solidFill>
                  <a:schemeClr val="accent4">
                    <a:lumMod val="75000"/>
                  </a:schemeClr>
                </a:solidFill>
              </a:rPr>
              <a:t>Example:</a:t>
            </a:r>
          </a:p>
          <a:p>
            <a:pPr marL="0" indent="0">
              <a:buNone/>
            </a:pPr>
            <a:endParaRPr lang="en-US" sz="2000" dirty="0"/>
          </a:p>
          <a:p>
            <a:pPr marL="0" indent="0">
              <a:buNone/>
            </a:pPr>
            <a:endParaRPr lang="en-US" sz="2000" dirty="0"/>
          </a:p>
          <a:p>
            <a:pPr marL="0" indent="0">
              <a:buNone/>
            </a:pPr>
            <a:r>
              <a:rPr lang="en-US" sz="2000" dirty="0"/>
              <a:t>You might be surprised to see a negative number like -104 as the result of this operation. This is because the highest bit in an </a:t>
            </a:r>
            <a:r>
              <a:rPr lang="en-US" sz="2000" dirty="0" err="1"/>
              <a:t>int</a:t>
            </a:r>
            <a:r>
              <a:rPr lang="en-US" sz="2000" dirty="0"/>
              <a:t> variable is the so-called sign bit. If the highest bit is 1, the number is interpreted as negative. This encoding of positive and negative numbers is referred to as two's complement</a:t>
            </a:r>
            <a:r>
              <a:rPr lang="en-US" sz="2000" dirty="0" smtClean="0"/>
              <a:t>.</a:t>
            </a:r>
          </a:p>
          <a:p>
            <a:pPr marL="0" indent="0">
              <a:buNone/>
            </a:pPr>
            <a:r>
              <a:rPr lang="en-US" sz="2000" dirty="0" smtClean="0">
                <a:solidFill>
                  <a:schemeClr val="accent4">
                    <a:lumMod val="75000"/>
                  </a:schemeClr>
                </a:solidFill>
              </a:rPr>
              <a:t>Note:</a:t>
            </a:r>
          </a:p>
          <a:p>
            <a:r>
              <a:rPr lang="en-US" sz="2000" dirty="0" smtClean="0"/>
              <a:t>It </a:t>
            </a:r>
            <a:r>
              <a:rPr lang="en-US" sz="2000" dirty="0"/>
              <a:t>is interesting to note that for any integer x, ~x is the same as -x-1</a:t>
            </a:r>
            <a:r>
              <a:rPr lang="en-US" sz="2000" dirty="0" smtClean="0"/>
              <a:t>.</a:t>
            </a:r>
            <a:endParaRPr lang="en-US" sz="2000" dirty="0"/>
          </a:p>
          <a:p>
            <a:r>
              <a:rPr lang="en-US" sz="2000" dirty="0" smtClean="0"/>
              <a:t>You have to be careful because </a:t>
            </a:r>
            <a:r>
              <a:rPr lang="en-US" sz="2000" dirty="0"/>
              <a:t>the sign bit in a signed integer expression can cause some unwanted surprises.</a:t>
            </a:r>
            <a:endParaRPr lang="en-US" sz="2000" dirty="0" smtClean="0"/>
          </a:p>
        </p:txBody>
      </p:sp>
      <p:sp>
        <p:nvSpPr>
          <p:cNvPr id="4" name="TextBox 3"/>
          <p:cNvSpPr txBox="1"/>
          <p:nvPr/>
        </p:nvSpPr>
        <p:spPr>
          <a:xfrm>
            <a:off x="337625" y="2538606"/>
            <a:ext cx="8560192" cy="523220"/>
          </a:xfrm>
          <a:prstGeom prst="rect">
            <a:avLst/>
          </a:prstGeom>
          <a:solidFill>
            <a:schemeClr val="bg1">
              <a:lumMod val="85000"/>
            </a:schemeClr>
          </a:solidFill>
        </p:spPr>
        <p:txBody>
          <a:bodyPr wrap="square" rtlCol="0">
            <a:spAutoFit/>
          </a:bodyPr>
          <a:lstStyle/>
          <a:p>
            <a:r>
              <a:rPr lang="en-US" sz="1400" dirty="0" err="1">
                <a:latin typeface="Consolas" panose="020B0609020204030204" pitchFamily="49" charset="0"/>
                <a:cs typeface="Courier New" panose="02070309020205020404" pitchFamily="49" charset="0"/>
              </a:rPr>
              <a:t>int</a:t>
            </a:r>
            <a:r>
              <a:rPr lang="en-US" sz="1400" dirty="0">
                <a:latin typeface="Consolas" panose="020B0609020204030204" pitchFamily="49" charset="0"/>
                <a:cs typeface="Courier New" panose="02070309020205020404" pitchFamily="49" charset="0"/>
              </a:rPr>
              <a:t> a = 103;    // binary:  0000000001100111</a:t>
            </a:r>
          </a:p>
          <a:p>
            <a:r>
              <a:rPr lang="en-US" sz="1400" dirty="0" err="1" smtClean="0">
                <a:latin typeface="Consolas" panose="020B0609020204030204" pitchFamily="49" charset="0"/>
                <a:cs typeface="Courier New" panose="02070309020205020404" pitchFamily="49" charset="0"/>
              </a:rPr>
              <a:t>int</a:t>
            </a:r>
            <a:r>
              <a:rPr lang="en-US" sz="1400" dirty="0" smtClean="0">
                <a:latin typeface="Consolas" panose="020B0609020204030204" pitchFamily="49" charset="0"/>
                <a:cs typeface="Courier New" panose="02070309020205020404" pitchFamily="49" charset="0"/>
              </a:rPr>
              <a:t> </a:t>
            </a:r>
            <a:r>
              <a:rPr lang="en-US" sz="1400" dirty="0">
                <a:latin typeface="Consolas" panose="020B0609020204030204" pitchFamily="49" charset="0"/>
                <a:cs typeface="Courier New" panose="02070309020205020404" pitchFamily="49" charset="0"/>
              </a:rPr>
              <a:t>b = ~a;     // binary:  1111111110011000 = -104</a:t>
            </a:r>
          </a:p>
        </p:txBody>
      </p:sp>
    </p:spTree>
    <p:extLst>
      <p:ext uri="{BB962C8B-B14F-4D97-AF65-F5344CB8AC3E}">
        <p14:creationId xmlns:p14="http://schemas.microsoft.com/office/powerpoint/2010/main" val="95734847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normAutofit/>
          </a:bodyPr>
          <a:lstStyle/>
          <a:p>
            <a:r>
              <a:rPr lang="en-US" sz="2800" dirty="0"/>
              <a:t>Bitwise Operators – </a:t>
            </a:r>
            <a:r>
              <a:rPr lang="en-US" sz="2800" dirty="0" err="1"/>
              <a:t>bitshift</a:t>
            </a:r>
            <a:r>
              <a:rPr lang="en-US" sz="2800" dirty="0"/>
              <a:t> left (&lt;&lt;), </a:t>
            </a:r>
            <a:r>
              <a:rPr lang="en-US" sz="2800" dirty="0" err="1"/>
              <a:t>bitshift</a:t>
            </a:r>
            <a:r>
              <a:rPr lang="en-US" sz="2800" dirty="0"/>
              <a:t> right (&gt;&gt;)</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t>There are two bit shift operators in C++: the left shift operator &lt;&lt; and the right shift operator &gt;&gt;. These operators cause the bits in the left operand to be shifted left or right by the number of positions specified by the right operand</a:t>
            </a:r>
            <a:r>
              <a:rPr lang="en-US" sz="2000" dirty="0" smtClean="0"/>
              <a:t>.</a:t>
            </a:r>
          </a:p>
          <a:p>
            <a:pPr marL="0" indent="0">
              <a:buNone/>
            </a:pPr>
            <a:r>
              <a:rPr lang="en-US" sz="2000" dirty="0" smtClean="0">
                <a:solidFill>
                  <a:schemeClr val="accent4">
                    <a:lumMod val="75000"/>
                  </a:schemeClr>
                </a:solidFill>
              </a:rPr>
              <a:t>Example:</a:t>
            </a:r>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smtClean="0">
                <a:solidFill>
                  <a:schemeClr val="accent4">
                    <a:lumMod val="75000"/>
                  </a:schemeClr>
                </a:solidFill>
              </a:rPr>
              <a:t>Note:</a:t>
            </a:r>
          </a:p>
          <a:p>
            <a:pPr marL="0" indent="0">
              <a:buNone/>
            </a:pPr>
            <a:r>
              <a:rPr lang="en-US" sz="2000" dirty="0" smtClean="0"/>
              <a:t>When </a:t>
            </a:r>
            <a:r>
              <a:rPr lang="en-US" sz="2000" dirty="0"/>
              <a:t>you shift x right by y bits (x &gt;&gt; y), and the highest bit in x is a 1, the behavior depends on the exact data type of x. If x is of type </a:t>
            </a:r>
            <a:r>
              <a:rPr lang="en-US" sz="2000" dirty="0" err="1"/>
              <a:t>int</a:t>
            </a:r>
            <a:r>
              <a:rPr lang="en-US" sz="2000" dirty="0"/>
              <a:t>, the highest bit is the sign bit, determining whether x is negative or </a:t>
            </a:r>
            <a:r>
              <a:rPr lang="en-US" sz="2000" dirty="0" smtClean="0"/>
              <a:t>not. In </a:t>
            </a:r>
            <a:r>
              <a:rPr lang="en-US" sz="2000" dirty="0"/>
              <a:t>that case, the sign bit is copied into lower bits</a:t>
            </a:r>
            <a:endParaRPr lang="en-US" sz="2000" dirty="0" smtClean="0"/>
          </a:p>
        </p:txBody>
      </p:sp>
      <p:sp>
        <p:nvSpPr>
          <p:cNvPr id="4" name="TextBox 3"/>
          <p:cNvSpPr txBox="1"/>
          <p:nvPr/>
        </p:nvSpPr>
        <p:spPr>
          <a:xfrm>
            <a:off x="337625" y="2637080"/>
            <a:ext cx="8560192" cy="738664"/>
          </a:xfrm>
          <a:prstGeom prst="rect">
            <a:avLst/>
          </a:prstGeom>
          <a:solidFill>
            <a:schemeClr val="bg1">
              <a:lumMod val="85000"/>
            </a:schemeClr>
          </a:solidFill>
        </p:spPr>
        <p:txBody>
          <a:bodyPr wrap="square" rtlCol="0">
            <a:spAutoFit/>
          </a:bodyPr>
          <a:lstStyle/>
          <a:p>
            <a:r>
              <a:rPr lang="en-US" sz="1400" dirty="0" err="1">
                <a:latin typeface="Consolas" panose="020B0609020204030204" pitchFamily="49" charset="0"/>
                <a:cs typeface="Courier New" panose="02070309020205020404" pitchFamily="49" charset="0"/>
              </a:rPr>
              <a:t>int</a:t>
            </a:r>
            <a:r>
              <a:rPr lang="en-US" sz="1400" dirty="0">
                <a:latin typeface="Consolas" panose="020B0609020204030204" pitchFamily="49" charset="0"/>
                <a:cs typeface="Courier New" panose="02070309020205020404" pitchFamily="49" charset="0"/>
              </a:rPr>
              <a:t> a = 5;        // binary: 0000000000000101</a:t>
            </a:r>
          </a:p>
          <a:p>
            <a:r>
              <a:rPr lang="en-US" sz="1400" dirty="0" err="1" smtClean="0">
                <a:latin typeface="Consolas" panose="020B0609020204030204" pitchFamily="49" charset="0"/>
                <a:cs typeface="Courier New" panose="02070309020205020404" pitchFamily="49" charset="0"/>
              </a:rPr>
              <a:t>int</a:t>
            </a:r>
            <a:r>
              <a:rPr lang="en-US" sz="1400" dirty="0" smtClean="0">
                <a:latin typeface="Consolas" panose="020B0609020204030204" pitchFamily="49" charset="0"/>
                <a:cs typeface="Courier New" panose="02070309020205020404" pitchFamily="49" charset="0"/>
              </a:rPr>
              <a:t> </a:t>
            </a:r>
            <a:r>
              <a:rPr lang="en-US" sz="1400" dirty="0">
                <a:latin typeface="Consolas" panose="020B0609020204030204" pitchFamily="49" charset="0"/>
                <a:cs typeface="Courier New" panose="02070309020205020404" pitchFamily="49" charset="0"/>
              </a:rPr>
              <a:t>b = a &lt;&lt; 3;   // binary: 0000000000101000, or 40 in decimal</a:t>
            </a:r>
          </a:p>
          <a:p>
            <a:r>
              <a:rPr lang="en-US" sz="1400" dirty="0" err="1" smtClean="0">
                <a:latin typeface="Consolas" panose="020B0609020204030204" pitchFamily="49" charset="0"/>
                <a:cs typeface="Courier New" panose="02070309020205020404" pitchFamily="49" charset="0"/>
              </a:rPr>
              <a:t>int</a:t>
            </a:r>
            <a:r>
              <a:rPr lang="en-US" sz="1400" dirty="0" smtClean="0">
                <a:latin typeface="Consolas" panose="020B0609020204030204" pitchFamily="49" charset="0"/>
                <a:cs typeface="Courier New" panose="02070309020205020404" pitchFamily="49" charset="0"/>
              </a:rPr>
              <a:t> </a:t>
            </a:r>
            <a:r>
              <a:rPr lang="en-US" sz="1400" dirty="0">
                <a:latin typeface="Consolas" panose="020B0609020204030204" pitchFamily="49" charset="0"/>
                <a:cs typeface="Courier New" panose="02070309020205020404" pitchFamily="49" charset="0"/>
              </a:rPr>
              <a:t>c = b &gt;&gt; 3;   // binary: 0000000000000101, or back to 5 like we started with</a:t>
            </a:r>
          </a:p>
        </p:txBody>
      </p:sp>
      <p:sp>
        <p:nvSpPr>
          <p:cNvPr id="5" name="TextBox 4"/>
          <p:cNvSpPr txBox="1"/>
          <p:nvPr/>
        </p:nvSpPr>
        <p:spPr>
          <a:xfrm>
            <a:off x="337625" y="5408416"/>
            <a:ext cx="8560192" cy="523220"/>
          </a:xfrm>
          <a:prstGeom prst="rect">
            <a:avLst/>
          </a:prstGeom>
          <a:solidFill>
            <a:schemeClr val="bg1">
              <a:lumMod val="85000"/>
            </a:schemeClr>
          </a:solidFill>
        </p:spPr>
        <p:txBody>
          <a:bodyPr wrap="square" rtlCol="0">
            <a:spAutoFit/>
          </a:bodyPr>
          <a:lstStyle/>
          <a:p>
            <a:r>
              <a:rPr lang="en-US" sz="1400" dirty="0" err="1">
                <a:latin typeface="Consolas" panose="020B0609020204030204" pitchFamily="49" charset="0"/>
                <a:cs typeface="Courier New" panose="02070309020205020404" pitchFamily="49" charset="0"/>
              </a:rPr>
              <a:t>int</a:t>
            </a:r>
            <a:r>
              <a:rPr lang="en-US" sz="1400" dirty="0">
                <a:latin typeface="Consolas" panose="020B0609020204030204" pitchFamily="49" charset="0"/>
                <a:cs typeface="Courier New" panose="02070309020205020404" pitchFamily="49" charset="0"/>
              </a:rPr>
              <a:t> x = -16;     // binary: 1111111111110000</a:t>
            </a:r>
          </a:p>
          <a:p>
            <a:r>
              <a:rPr lang="en-US" sz="1400" dirty="0" err="1" smtClean="0">
                <a:latin typeface="Consolas" panose="020B0609020204030204" pitchFamily="49" charset="0"/>
                <a:cs typeface="Courier New" panose="02070309020205020404" pitchFamily="49" charset="0"/>
              </a:rPr>
              <a:t>int</a:t>
            </a:r>
            <a:r>
              <a:rPr lang="en-US" sz="1400" dirty="0" smtClean="0">
                <a:latin typeface="Consolas" panose="020B0609020204030204" pitchFamily="49" charset="0"/>
                <a:cs typeface="Courier New" panose="02070309020205020404" pitchFamily="49" charset="0"/>
              </a:rPr>
              <a:t> </a:t>
            </a:r>
            <a:r>
              <a:rPr lang="en-US" sz="1400" dirty="0">
                <a:latin typeface="Consolas" panose="020B0609020204030204" pitchFamily="49" charset="0"/>
                <a:cs typeface="Courier New" panose="02070309020205020404" pitchFamily="49" charset="0"/>
              </a:rPr>
              <a:t>y = x &gt;&gt; 3;  // binary: 1111111111111110</a:t>
            </a:r>
          </a:p>
        </p:txBody>
      </p:sp>
    </p:spTree>
    <p:extLst>
      <p:ext uri="{BB962C8B-B14F-4D97-AF65-F5344CB8AC3E}">
        <p14:creationId xmlns:p14="http://schemas.microsoft.com/office/powerpoint/2010/main" val="38300645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625" y="154745"/>
            <a:ext cx="8553157" cy="6428935"/>
          </a:xfrm>
        </p:spPr>
        <p:txBody>
          <a:bodyPr>
            <a:normAutofit/>
          </a:bodyPr>
          <a:lstStyle/>
          <a:p>
            <a:pPr marL="0" indent="0">
              <a:buNone/>
            </a:pPr>
            <a:r>
              <a:rPr lang="en-US" dirty="0"/>
              <a:t>loop()</a:t>
            </a:r>
            <a:endParaRPr lang="en-US" dirty="0" smtClean="0"/>
          </a:p>
          <a:p>
            <a:pPr marL="0" indent="0">
              <a:buNone/>
            </a:pPr>
            <a:r>
              <a:rPr lang="en-US" sz="2000" dirty="0" smtClean="0"/>
              <a:t>After creating a setup() function, which initializes and sets the initial values, the loop() function does precisely what its name suggests, and loops consecutively, allowing your program to change and respond. Use it to actively control the Arduino board.</a:t>
            </a:r>
          </a:p>
          <a:p>
            <a:pPr marL="0" indent="0">
              <a:buNone/>
            </a:pPr>
            <a:endParaRPr lang="en-US" sz="2000" dirty="0" smtClean="0"/>
          </a:p>
          <a:p>
            <a:pPr marL="0" indent="0">
              <a:buNone/>
            </a:pPr>
            <a:r>
              <a:rPr lang="en-US" sz="2000" dirty="0" smtClean="0">
                <a:solidFill>
                  <a:schemeClr val="accent4">
                    <a:lumMod val="75000"/>
                  </a:schemeClr>
                </a:solidFill>
              </a:rPr>
              <a:t>Example</a:t>
            </a:r>
            <a:endParaRPr lang="en-US" sz="2000" dirty="0">
              <a:solidFill>
                <a:schemeClr val="accent4">
                  <a:lumMod val="75000"/>
                </a:schemeClr>
              </a:solidFill>
            </a:endParaRPr>
          </a:p>
        </p:txBody>
      </p:sp>
      <p:sp>
        <p:nvSpPr>
          <p:cNvPr id="5" name="TextBox 4"/>
          <p:cNvSpPr txBox="1"/>
          <p:nvPr/>
        </p:nvSpPr>
        <p:spPr>
          <a:xfrm>
            <a:off x="337625" y="2715064"/>
            <a:ext cx="8342141" cy="3139321"/>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 loop checks the button pin each time,</a:t>
            </a:r>
          </a:p>
          <a:p>
            <a:r>
              <a:rPr lang="en-US" dirty="0" smtClean="0">
                <a:latin typeface="Consolas" panose="020B0609020204030204" pitchFamily="49" charset="0"/>
              </a:rPr>
              <a:t>// and will send serial if it is pressed</a:t>
            </a:r>
          </a:p>
          <a:p>
            <a:r>
              <a:rPr lang="en-US" dirty="0" smtClean="0">
                <a:latin typeface="Consolas" panose="020B0609020204030204" pitchFamily="49" charset="0"/>
              </a:rPr>
              <a:t>void loop()</a:t>
            </a:r>
          </a:p>
          <a:p>
            <a:r>
              <a:rPr lang="en-US" dirty="0" smtClean="0">
                <a:latin typeface="Consolas" panose="020B0609020204030204" pitchFamily="49" charset="0"/>
              </a:rPr>
              <a:t>{</a:t>
            </a:r>
          </a:p>
          <a:p>
            <a:r>
              <a:rPr lang="en-US" dirty="0" smtClean="0">
                <a:latin typeface="Consolas" panose="020B0609020204030204" pitchFamily="49" charset="0"/>
              </a:rPr>
              <a:t>  if (</a:t>
            </a:r>
            <a:r>
              <a:rPr lang="en-US" dirty="0" err="1" smtClean="0">
                <a:latin typeface="Consolas" panose="020B0609020204030204" pitchFamily="49" charset="0"/>
              </a:rPr>
              <a:t>digitalRead</a:t>
            </a:r>
            <a:r>
              <a:rPr lang="en-US" dirty="0" smtClean="0">
                <a:latin typeface="Consolas" panose="020B0609020204030204" pitchFamily="49" charset="0"/>
              </a:rPr>
              <a:t>(</a:t>
            </a:r>
            <a:r>
              <a:rPr lang="en-US" dirty="0" err="1" smtClean="0">
                <a:latin typeface="Consolas" panose="020B0609020204030204" pitchFamily="49" charset="0"/>
              </a:rPr>
              <a:t>buttonPin</a:t>
            </a:r>
            <a:r>
              <a:rPr lang="en-US" dirty="0" smtClean="0">
                <a:latin typeface="Consolas" panose="020B0609020204030204" pitchFamily="49" charset="0"/>
              </a:rPr>
              <a:t>) == HIGH)</a:t>
            </a:r>
          </a:p>
          <a:p>
            <a:r>
              <a:rPr lang="en-US" dirty="0" smtClean="0">
                <a:latin typeface="Consolas" panose="020B0609020204030204" pitchFamily="49" charset="0"/>
              </a:rPr>
              <a:t>    </a:t>
            </a:r>
            <a:r>
              <a:rPr lang="en-US" dirty="0" err="1" smtClean="0">
                <a:latin typeface="Consolas" panose="020B0609020204030204" pitchFamily="49" charset="0"/>
              </a:rPr>
              <a:t>Serial.write</a:t>
            </a:r>
            <a:r>
              <a:rPr lang="en-US" dirty="0" smtClean="0">
                <a:latin typeface="Consolas" panose="020B0609020204030204" pitchFamily="49" charset="0"/>
              </a:rPr>
              <a:t>('H');</a:t>
            </a:r>
          </a:p>
          <a:p>
            <a:r>
              <a:rPr lang="en-US" dirty="0" smtClean="0">
                <a:latin typeface="Consolas" panose="020B0609020204030204" pitchFamily="49" charset="0"/>
              </a:rPr>
              <a:t>  else</a:t>
            </a:r>
          </a:p>
          <a:p>
            <a:r>
              <a:rPr lang="en-US" dirty="0" smtClean="0">
                <a:latin typeface="Consolas" panose="020B0609020204030204" pitchFamily="49" charset="0"/>
              </a:rPr>
              <a:t>    </a:t>
            </a:r>
            <a:r>
              <a:rPr lang="en-US" dirty="0" err="1" smtClean="0">
                <a:latin typeface="Consolas" panose="020B0609020204030204" pitchFamily="49" charset="0"/>
              </a:rPr>
              <a:t>Serial.write</a:t>
            </a:r>
            <a:r>
              <a:rPr lang="en-US" dirty="0" smtClean="0">
                <a:latin typeface="Consolas" panose="020B0609020204030204" pitchFamily="49" charset="0"/>
              </a:rPr>
              <a:t>('L');</a:t>
            </a:r>
          </a:p>
          <a:p>
            <a:endParaRPr lang="en-US" dirty="0" smtClean="0">
              <a:latin typeface="Consolas" panose="020B0609020204030204" pitchFamily="49" charset="0"/>
            </a:endParaRPr>
          </a:p>
          <a:p>
            <a:r>
              <a:rPr lang="en-US" dirty="0" smtClean="0">
                <a:latin typeface="Consolas" panose="020B0609020204030204" pitchFamily="49" charset="0"/>
              </a:rPr>
              <a:t>  delay(1000);</a:t>
            </a:r>
          </a:p>
          <a:p>
            <a:r>
              <a:rPr lang="en-US" dirty="0" smtClean="0">
                <a:latin typeface="Consolas" panose="020B0609020204030204" pitchFamily="49" charset="0"/>
              </a:rPr>
              <a:t>}</a:t>
            </a:r>
            <a:endParaRPr lang="en-US" dirty="0">
              <a:latin typeface="Consolas" panose="020B0609020204030204" pitchFamily="49" charset="0"/>
            </a:endParaRPr>
          </a:p>
        </p:txBody>
      </p:sp>
    </p:spTree>
    <p:extLst>
      <p:ext uri="{BB962C8B-B14F-4D97-AF65-F5344CB8AC3E}">
        <p14:creationId xmlns:p14="http://schemas.microsoft.com/office/powerpoint/2010/main" val="160839097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normAutofit/>
          </a:bodyPr>
          <a:lstStyle/>
          <a:p>
            <a:r>
              <a:rPr lang="en-US" sz="2800" dirty="0"/>
              <a:t>Compound Operators </a:t>
            </a:r>
            <a:r>
              <a:rPr lang="en-US" sz="2800" dirty="0" smtClean="0"/>
              <a:t>–   </a:t>
            </a:r>
            <a:r>
              <a:rPr lang="en-US" sz="2800" dirty="0"/>
              <a:t>++ (increment) / -- (decrement)</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t>Increment or decrement a </a:t>
            </a:r>
            <a:r>
              <a:rPr lang="en-US" sz="2000" dirty="0" smtClean="0"/>
              <a:t>variable</a:t>
            </a:r>
          </a:p>
          <a:p>
            <a:pPr marL="0" indent="0">
              <a:buNone/>
            </a:pPr>
            <a:r>
              <a:rPr lang="en-US" sz="2000" dirty="0">
                <a:solidFill>
                  <a:schemeClr val="accent4">
                    <a:lumMod val="75000"/>
                  </a:schemeClr>
                </a:solidFill>
              </a:rPr>
              <a:t>Syntax:</a:t>
            </a:r>
            <a:endParaRPr lang="en-US" sz="2000" dirty="0" smtClean="0">
              <a:solidFill>
                <a:schemeClr val="accent4">
                  <a:lumMod val="75000"/>
                </a:schemeClr>
              </a:solidFill>
            </a:endParaRPr>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solidFill>
                <a:schemeClr val="accent4">
                  <a:lumMod val="75000"/>
                </a:schemeClr>
              </a:solidFill>
            </a:endParaRPr>
          </a:p>
          <a:p>
            <a:pPr marL="0" indent="0">
              <a:buNone/>
            </a:pPr>
            <a:endParaRPr lang="en-US" sz="2000" dirty="0" smtClean="0">
              <a:solidFill>
                <a:schemeClr val="accent4">
                  <a:lumMod val="75000"/>
                </a:schemeClr>
              </a:solidFill>
            </a:endParaRPr>
          </a:p>
          <a:p>
            <a:pPr marL="0" indent="0">
              <a:buNone/>
            </a:pPr>
            <a:r>
              <a:rPr lang="en-US" sz="2000" dirty="0" smtClean="0">
                <a:solidFill>
                  <a:schemeClr val="accent4">
                    <a:lumMod val="75000"/>
                  </a:schemeClr>
                </a:solidFill>
              </a:rPr>
              <a:t>Examples:</a:t>
            </a:r>
          </a:p>
        </p:txBody>
      </p:sp>
      <p:sp>
        <p:nvSpPr>
          <p:cNvPr id="4" name="TextBox 3"/>
          <p:cNvSpPr txBox="1"/>
          <p:nvPr/>
        </p:nvSpPr>
        <p:spPr>
          <a:xfrm>
            <a:off x="337625" y="1989966"/>
            <a:ext cx="8560192" cy="1477328"/>
          </a:xfrm>
          <a:prstGeom prst="rect">
            <a:avLst/>
          </a:prstGeom>
          <a:solidFill>
            <a:schemeClr val="bg1">
              <a:lumMod val="85000"/>
            </a:schemeClr>
          </a:solidFill>
        </p:spPr>
        <p:txBody>
          <a:bodyPr wrap="square" rtlCol="0">
            <a:spAutoFit/>
          </a:bodyPr>
          <a:lstStyle/>
          <a:p>
            <a:r>
              <a:rPr lang="en-US" dirty="0">
                <a:latin typeface="Consolas" panose="020B0609020204030204" pitchFamily="49" charset="0"/>
                <a:cs typeface="Courier New" panose="02070309020205020404" pitchFamily="49" charset="0"/>
              </a:rPr>
              <a:t>x</a:t>
            </a:r>
            <a:r>
              <a:rPr lang="en-US" dirty="0" smtClean="0">
                <a:latin typeface="Consolas" panose="020B0609020204030204" pitchFamily="49" charset="0"/>
                <a:cs typeface="Courier New" panose="02070309020205020404" pitchFamily="49" charset="0"/>
              </a:rPr>
              <a:t>++;    </a:t>
            </a:r>
            <a:r>
              <a:rPr lang="en-US" dirty="0">
                <a:latin typeface="Consolas" panose="020B0609020204030204" pitchFamily="49" charset="0"/>
                <a:cs typeface="Courier New" panose="02070309020205020404" pitchFamily="49" charset="0"/>
              </a:rPr>
              <a:t>// increment x by one and returns the old value of x</a:t>
            </a:r>
          </a:p>
          <a:p>
            <a:r>
              <a:rPr lang="en-US" dirty="0">
                <a:latin typeface="Consolas" panose="020B0609020204030204" pitchFamily="49" charset="0"/>
                <a:cs typeface="Courier New" panose="02070309020205020404" pitchFamily="49" charset="0"/>
              </a:rPr>
              <a:t>++x; </a:t>
            </a:r>
            <a:r>
              <a:rPr lang="en-US" dirty="0" smtClean="0">
                <a:latin typeface="Consolas" panose="020B0609020204030204" pitchFamily="49" charset="0"/>
                <a:cs typeface="Courier New" panose="02070309020205020404" pitchFamily="49" charset="0"/>
              </a:rPr>
              <a:t>   </a:t>
            </a:r>
            <a:r>
              <a:rPr lang="en-US" dirty="0">
                <a:latin typeface="Consolas" panose="020B0609020204030204" pitchFamily="49" charset="0"/>
                <a:cs typeface="Courier New" panose="02070309020205020404" pitchFamily="49" charset="0"/>
              </a:rPr>
              <a:t>// increment x by one and returns the new value of x</a:t>
            </a:r>
          </a:p>
          <a:p>
            <a:endParaRPr lang="en-US" dirty="0">
              <a:latin typeface="Consolas" panose="020B0609020204030204" pitchFamily="49" charset="0"/>
              <a:cs typeface="Courier New" panose="02070309020205020404" pitchFamily="49" charset="0"/>
            </a:endParaRPr>
          </a:p>
          <a:p>
            <a:r>
              <a:rPr lang="en-US" dirty="0">
                <a:latin typeface="Consolas" panose="020B0609020204030204" pitchFamily="49" charset="0"/>
                <a:cs typeface="Courier New" panose="02070309020205020404" pitchFamily="49" charset="0"/>
              </a:rPr>
              <a:t>x-- ;   // decrement x by one and returns the old value of x </a:t>
            </a:r>
          </a:p>
          <a:p>
            <a:r>
              <a:rPr lang="en-US" dirty="0">
                <a:latin typeface="Consolas" panose="020B0609020204030204" pitchFamily="49" charset="0"/>
                <a:cs typeface="Courier New" panose="02070309020205020404" pitchFamily="49" charset="0"/>
              </a:rPr>
              <a:t>--x ;   // decrement x by one and returns the new value of x </a:t>
            </a:r>
          </a:p>
        </p:txBody>
      </p:sp>
      <p:sp>
        <p:nvSpPr>
          <p:cNvPr id="5" name="TextBox 4"/>
          <p:cNvSpPr txBox="1"/>
          <p:nvPr/>
        </p:nvSpPr>
        <p:spPr>
          <a:xfrm>
            <a:off x="337625" y="4563822"/>
            <a:ext cx="8560192" cy="923330"/>
          </a:xfrm>
          <a:prstGeom prst="rect">
            <a:avLst/>
          </a:prstGeom>
          <a:solidFill>
            <a:schemeClr val="bg1">
              <a:lumMod val="85000"/>
            </a:schemeClr>
          </a:solidFill>
        </p:spPr>
        <p:txBody>
          <a:bodyPr wrap="square" rtlCol="0">
            <a:spAutoFit/>
          </a:bodyPr>
          <a:lstStyle/>
          <a:p>
            <a:r>
              <a:rPr lang="en-US" dirty="0">
                <a:latin typeface="Consolas" panose="020B0609020204030204" pitchFamily="49" charset="0"/>
                <a:cs typeface="Courier New" panose="02070309020205020404" pitchFamily="49" charset="0"/>
              </a:rPr>
              <a:t>x = 2;</a:t>
            </a:r>
          </a:p>
          <a:p>
            <a:r>
              <a:rPr lang="en-US" dirty="0">
                <a:latin typeface="Consolas" panose="020B0609020204030204" pitchFamily="49" charset="0"/>
                <a:cs typeface="Courier New" panose="02070309020205020404" pitchFamily="49" charset="0"/>
              </a:rPr>
              <a:t>y = ++x;      // x now contains 3, y contains 3</a:t>
            </a:r>
          </a:p>
          <a:p>
            <a:r>
              <a:rPr lang="en-US" dirty="0">
                <a:latin typeface="Consolas" panose="020B0609020204030204" pitchFamily="49" charset="0"/>
                <a:cs typeface="Courier New" panose="02070309020205020404" pitchFamily="49" charset="0"/>
              </a:rPr>
              <a:t>y = x--;      // x contains 2 again, y still contains 3 </a:t>
            </a:r>
          </a:p>
        </p:txBody>
      </p:sp>
    </p:spTree>
    <p:extLst>
      <p:ext uri="{BB962C8B-B14F-4D97-AF65-F5344CB8AC3E}">
        <p14:creationId xmlns:p14="http://schemas.microsoft.com/office/powerpoint/2010/main" val="2979672004"/>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normAutofit/>
          </a:bodyPr>
          <a:lstStyle/>
          <a:p>
            <a:r>
              <a:rPr lang="en-US" sz="2800" dirty="0"/>
              <a:t>Compound Operators </a:t>
            </a:r>
            <a:r>
              <a:rPr lang="en-US" sz="2800" dirty="0" smtClean="0"/>
              <a:t>–      </a:t>
            </a:r>
            <a:r>
              <a:rPr lang="en-US" sz="2800" dirty="0"/>
              <a:t>+= , -= , *= , /= , %=</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t>Perform a mathematical operation on a variable with another constant or variable. The </a:t>
            </a:r>
            <a:r>
              <a:rPr lang="en-US" sz="2000" dirty="0" smtClean="0"/>
              <a:t>+= </a:t>
            </a:r>
            <a:r>
              <a:rPr lang="en-US" sz="2000" dirty="0"/>
              <a:t>operators are just a convenient shorthand for the expanded syntax, listed below.</a:t>
            </a:r>
            <a:endParaRPr lang="en-US" sz="2000" dirty="0" smtClean="0"/>
          </a:p>
          <a:p>
            <a:pPr marL="0" indent="0">
              <a:buNone/>
            </a:pPr>
            <a:r>
              <a:rPr lang="en-US" sz="2000" dirty="0">
                <a:solidFill>
                  <a:schemeClr val="accent4">
                    <a:lumMod val="75000"/>
                  </a:schemeClr>
                </a:solidFill>
              </a:rPr>
              <a:t>Syntax</a:t>
            </a:r>
            <a:r>
              <a:rPr lang="en-US" sz="2000" dirty="0" smtClean="0">
                <a:solidFill>
                  <a:schemeClr val="accent4">
                    <a:lumMod val="75000"/>
                  </a:schemeClr>
                </a:solidFill>
              </a:rPr>
              <a:t>:</a:t>
            </a:r>
          </a:p>
          <a:p>
            <a:pPr marL="0" indent="0">
              <a:buNone/>
            </a:pPr>
            <a:endParaRPr lang="en-US" sz="2000" dirty="0"/>
          </a:p>
          <a:p>
            <a:pPr marL="0" indent="0">
              <a:buNone/>
            </a:pPr>
            <a:endParaRPr lang="en-US" sz="2000" dirty="0" smtClean="0"/>
          </a:p>
          <a:p>
            <a:pPr marL="0" indent="0">
              <a:buNone/>
            </a:pPr>
            <a:endParaRPr lang="en-US" sz="2000" dirty="0" smtClean="0">
              <a:solidFill>
                <a:schemeClr val="accent4">
                  <a:lumMod val="75000"/>
                </a:schemeClr>
              </a:solidFill>
            </a:endParaRPr>
          </a:p>
          <a:p>
            <a:pPr marL="0" indent="0">
              <a:buNone/>
            </a:pPr>
            <a:endParaRPr lang="en-US" sz="2000" dirty="0" smtClean="0">
              <a:solidFill>
                <a:schemeClr val="accent4">
                  <a:lumMod val="75000"/>
                </a:schemeClr>
              </a:solidFill>
            </a:endParaRPr>
          </a:p>
          <a:p>
            <a:pPr marL="0" indent="0">
              <a:buNone/>
            </a:pPr>
            <a:r>
              <a:rPr lang="en-US" sz="2000" dirty="0" smtClean="0">
                <a:solidFill>
                  <a:schemeClr val="accent4">
                    <a:lumMod val="75000"/>
                  </a:schemeClr>
                </a:solidFill>
              </a:rPr>
              <a:t>Examples:</a:t>
            </a:r>
          </a:p>
        </p:txBody>
      </p:sp>
      <p:sp>
        <p:nvSpPr>
          <p:cNvPr id="4" name="TextBox 3"/>
          <p:cNvSpPr txBox="1"/>
          <p:nvPr/>
        </p:nvSpPr>
        <p:spPr>
          <a:xfrm>
            <a:off x="337625" y="2559817"/>
            <a:ext cx="8560192" cy="1477328"/>
          </a:xfrm>
          <a:prstGeom prst="rect">
            <a:avLst/>
          </a:prstGeom>
          <a:solidFill>
            <a:schemeClr val="bg1">
              <a:lumMod val="85000"/>
            </a:schemeClr>
          </a:solidFill>
        </p:spPr>
        <p:txBody>
          <a:bodyPr wrap="square" rtlCol="0">
            <a:spAutoFit/>
          </a:bodyPr>
          <a:lstStyle/>
          <a:p>
            <a:r>
              <a:rPr lang="en-US" dirty="0">
                <a:latin typeface="Consolas" panose="020B0609020204030204" pitchFamily="49" charset="0"/>
                <a:cs typeface="Courier New" panose="02070309020205020404" pitchFamily="49" charset="0"/>
              </a:rPr>
              <a:t>x += y;   // equivalent to the expression x = x + y;</a:t>
            </a:r>
          </a:p>
          <a:p>
            <a:r>
              <a:rPr lang="en-US" dirty="0">
                <a:latin typeface="Consolas" panose="020B0609020204030204" pitchFamily="49" charset="0"/>
                <a:cs typeface="Courier New" panose="02070309020205020404" pitchFamily="49" charset="0"/>
              </a:rPr>
              <a:t>x -= y;   // equivalent to the expression x = x - y; </a:t>
            </a:r>
          </a:p>
          <a:p>
            <a:r>
              <a:rPr lang="en-US" dirty="0">
                <a:latin typeface="Consolas" panose="020B0609020204030204" pitchFamily="49" charset="0"/>
                <a:cs typeface="Courier New" panose="02070309020205020404" pitchFamily="49" charset="0"/>
              </a:rPr>
              <a:t>x *= y;   // equivalent to the expression x = x * y; </a:t>
            </a:r>
          </a:p>
          <a:p>
            <a:r>
              <a:rPr lang="en-US" dirty="0">
                <a:latin typeface="Consolas" panose="020B0609020204030204" pitchFamily="49" charset="0"/>
                <a:cs typeface="Courier New" panose="02070309020205020404" pitchFamily="49" charset="0"/>
              </a:rPr>
              <a:t>x /= y;   // equivalent to the expression x = x / y; </a:t>
            </a:r>
          </a:p>
          <a:p>
            <a:r>
              <a:rPr lang="en-US" dirty="0">
                <a:latin typeface="Consolas" panose="020B0609020204030204" pitchFamily="49" charset="0"/>
                <a:cs typeface="Courier New" panose="02070309020205020404" pitchFamily="49" charset="0"/>
              </a:rPr>
              <a:t>x %= y;  </a:t>
            </a:r>
            <a:r>
              <a:rPr lang="en-US" dirty="0" smtClean="0">
                <a:latin typeface="Consolas" panose="020B0609020204030204" pitchFamily="49" charset="0"/>
                <a:cs typeface="Courier New" panose="02070309020205020404" pitchFamily="49" charset="0"/>
              </a:rPr>
              <a:t> // </a:t>
            </a:r>
            <a:r>
              <a:rPr lang="en-US" dirty="0">
                <a:latin typeface="Consolas" panose="020B0609020204030204" pitchFamily="49" charset="0"/>
                <a:cs typeface="Courier New" panose="02070309020205020404" pitchFamily="49" charset="0"/>
              </a:rPr>
              <a:t>equivalent to the expression x = x % y</a:t>
            </a:r>
            <a:r>
              <a:rPr lang="en-US" dirty="0" smtClean="0">
                <a:latin typeface="Consolas" panose="020B0609020204030204" pitchFamily="49" charset="0"/>
                <a:cs typeface="Courier New" panose="02070309020205020404" pitchFamily="49" charset="0"/>
              </a:rPr>
              <a:t>;</a:t>
            </a:r>
            <a:endParaRPr lang="en-US" dirty="0">
              <a:latin typeface="Consolas" panose="020B0609020204030204" pitchFamily="49" charset="0"/>
              <a:cs typeface="Courier New" panose="02070309020205020404" pitchFamily="49" charset="0"/>
            </a:endParaRPr>
          </a:p>
        </p:txBody>
      </p:sp>
      <p:sp>
        <p:nvSpPr>
          <p:cNvPr id="5" name="TextBox 4"/>
          <p:cNvSpPr txBox="1"/>
          <p:nvPr/>
        </p:nvSpPr>
        <p:spPr>
          <a:xfrm>
            <a:off x="337625" y="4580316"/>
            <a:ext cx="8560192" cy="1754326"/>
          </a:xfrm>
          <a:prstGeom prst="rect">
            <a:avLst/>
          </a:prstGeom>
          <a:solidFill>
            <a:schemeClr val="bg1">
              <a:lumMod val="85000"/>
            </a:schemeClr>
          </a:solidFill>
        </p:spPr>
        <p:txBody>
          <a:bodyPr wrap="square" rtlCol="0">
            <a:spAutoFit/>
          </a:bodyPr>
          <a:lstStyle/>
          <a:p>
            <a:r>
              <a:rPr lang="en-US" dirty="0">
                <a:latin typeface="Consolas" panose="020B0609020204030204" pitchFamily="49" charset="0"/>
                <a:cs typeface="Courier New" panose="02070309020205020404" pitchFamily="49" charset="0"/>
              </a:rPr>
              <a:t>x = 2;</a:t>
            </a:r>
          </a:p>
          <a:p>
            <a:r>
              <a:rPr lang="en-US" dirty="0">
                <a:latin typeface="Consolas" panose="020B0609020204030204" pitchFamily="49" charset="0"/>
                <a:cs typeface="Courier New" panose="02070309020205020404" pitchFamily="49" charset="0"/>
              </a:rPr>
              <a:t>x += 4;      // x now contains 6</a:t>
            </a:r>
          </a:p>
          <a:p>
            <a:r>
              <a:rPr lang="en-US" dirty="0">
                <a:latin typeface="Consolas" panose="020B0609020204030204" pitchFamily="49" charset="0"/>
                <a:cs typeface="Courier New" panose="02070309020205020404" pitchFamily="49" charset="0"/>
              </a:rPr>
              <a:t>x -= 3;      // x now contains 3</a:t>
            </a:r>
          </a:p>
          <a:p>
            <a:r>
              <a:rPr lang="en-US" dirty="0">
                <a:latin typeface="Consolas" panose="020B0609020204030204" pitchFamily="49" charset="0"/>
                <a:cs typeface="Courier New" panose="02070309020205020404" pitchFamily="49" charset="0"/>
              </a:rPr>
              <a:t>x *= 10;     // x now contains 30</a:t>
            </a:r>
          </a:p>
          <a:p>
            <a:r>
              <a:rPr lang="en-US" dirty="0">
                <a:latin typeface="Consolas" panose="020B0609020204030204" pitchFamily="49" charset="0"/>
                <a:cs typeface="Courier New" panose="02070309020205020404" pitchFamily="49" charset="0"/>
              </a:rPr>
              <a:t>x /= 2;      // x now contains 15</a:t>
            </a:r>
          </a:p>
          <a:p>
            <a:r>
              <a:rPr lang="en-US" dirty="0">
                <a:latin typeface="Consolas" panose="020B0609020204030204" pitchFamily="49" charset="0"/>
                <a:cs typeface="Courier New" panose="02070309020205020404" pitchFamily="49" charset="0"/>
              </a:rPr>
              <a:t>x %= 5;      // x now contains 0</a:t>
            </a:r>
          </a:p>
        </p:txBody>
      </p:sp>
    </p:spTree>
    <p:extLst>
      <p:ext uri="{BB962C8B-B14F-4D97-AF65-F5344CB8AC3E}">
        <p14:creationId xmlns:p14="http://schemas.microsoft.com/office/powerpoint/2010/main" val="177223629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lstStyle/>
          <a:p>
            <a:r>
              <a:rPr lang="en-US" dirty="0" smtClean="0"/>
              <a:t>Control Structures – if Statements</a:t>
            </a:r>
            <a:endParaRPr lang="en-US" dirty="0"/>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dirty="0"/>
              <a:t>if (conditional</a:t>
            </a:r>
            <a:r>
              <a:rPr lang="en-US" dirty="0" smtClean="0"/>
              <a:t>)</a:t>
            </a:r>
          </a:p>
          <a:p>
            <a:pPr marL="0" indent="0">
              <a:buNone/>
            </a:pPr>
            <a:r>
              <a:rPr lang="en-US" sz="2000" dirty="0" smtClean="0"/>
              <a:t>if, which is used in conjunction with a comparison operator, tests whether a certain condition has been reached, such as an input being above a certain number. The format for an if test is:</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smtClean="0"/>
              <a:t>The </a:t>
            </a:r>
            <a:r>
              <a:rPr lang="en-US" sz="2000" dirty="0"/>
              <a:t>program tests to see if </a:t>
            </a:r>
            <a:r>
              <a:rPr lang="en-US" sz="2000" dirty="0" err="1"/>
              <a:t>someVariable</a:t>
            </a:r>
            <a:r>
              <a:rPr lang="en-US" sz="2000" dirty="0"/>
              <a:t> is greater than 50. If it is, the program takes a particular action. Put another way, if the statement in parentheses is true, the statements inside the brackets are run. If not, the program skips over the code</a:t>
            </a:r>
            <a:r>
              <a:rPr lang="en-US" sz="2000" dirty="0" smtClean="0"/>
              <a:t>.</a:t>
            </a:r>
          </a:p>
          <a:p>
            <a:pPr marL="0" indent="0">
              <a:buNone/>
            </a:pPr>
            <a:r>
              <a:rPr lang="en-US" sz="2000" dirty="0"/>
              <a:t>The brackets may be omitted after an </a:t>
            </a:r>
            <a:r>
              <a:rPr lang="en-US" sz="2000" i="1" dirty="0"/>
              <a:t>if</a:t>
            </a:r>
            <a:r>
              <a:rPr lang="en-US" sz="2000" dirty="0"/>
              <a:t> statement. If this is done, the next line (defined by the semicolon) becomes the only conditional statement.</a:t>
            </a:r>
            <a:endParaRPr lang="en-US" sz="2000" dirty="0" smtClean="0"/>
          </a:p>
        </p:txBody>
      </p:sp>
      <p:sp>
        <p:nvSpPr>
          <p:cNvPr id="5" name="TextBox 4"/>
          <p:cNvSpPr txBox="1"/>
          <p:nvPr/>
        </p:nvSpPr>
        <p:spPr>
          <a:xfrm>
            <a:off x="443132" y="2823030"/>
            <a:ext cx="8342141" cy="1200329"/>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if (</a:t>
            </a:r>
            <a:r>
              <a:rPr lang="en-US" dirty="0" err="1" smtClean="0">
                <a:latin typeface="Consolas" panose="020B0609020204030204" pitchFamily="49" charset="0"/>
              </a:rPr>
              <a:t>someVariable</a:t>
            </a:r>
            <a:r>
              <a:rPr lang="en-US" dirty="0" smtClean="0">
                <a:latin typeface="Consolas" panose="020B0609020204030204" pitchFamily="49" charset="0"/>
              </a:rPr>
              <a:t> &gt; 50)</a:t>
            </a:r>
          </a:p>
          <a:p>
            <a:r>
              <a:rPr lang="en-US" dirty="0" smtClean="0">
                <a:latin typeface="Consolas" panose="020B0609020204030204" pitchFamily="49" charset="0"/>
              </a:rPr>
              <a:t>{</a:t>
            </a:r>
          </a:p>
          <a:p>
            <a:r>
              <a:rPr lang="en-US" dirty="0" smtClean="0">
                <a:latin typeface="Consolas" panose="020B0609020204030204" pitchFamily="49" charset="0"/>
              </a:rPr>
              <a:t>  // do something here</a:t>
            </a:r>
          </a:p>
          <a:p>
            <a:r>
              <a:rPr lang="en-US" dirty="0" smtClean="0">
                <a:latin typeface="Consolas" panose="020B0609020204030204" pitchFamily="49" charset="0"/>
              </a:rPr>
              <a:t>}</a:t>
            </a:r>
            <a:endParaRPr lang="en-US" dirty="0">
              <a:latin typeface="Consolas" panose="020B0609020204030204" pitchFamily="49" charset="0"/>
            </a:endParaRPr>
          </a:p>
        </p:txBody>
      </p:sp>
    </p:spTree>
    <p:extLst>
      <p:ext uri="{BB962C8B-B14F-4D97-AF65-F5344CB8AC3E}">
        <p14:creationId xmlns:p14="http://schemas.microsoft.com/office/powerpoint/2010/main" val="348949329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625" y="281355"/>
            <a:ext cx="8553157" cy="6302326"/>
          </a:xfrm>
        </p:spPr>
        <p:txBody>
          <a:bodyPr>
            <a:normAutofit/>
          </a:bodyPr>
          <a:lstStyle/>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a:t>The statements being evaluated inside the parentheses require the use of one or more operators:</a:t>
            </a:r>
          </a:p>
          <a:p>
            <a:pPr marL="0" indent="0">
              <a:buNone/>
            </a:pPr>
            <a:r>
              <a:rPr lang="en-US" dirty="0" smtClean="0"/>
              <a:t>Comparison Operators</a:t>
            </a:r>
          </a:p>
        </p:txBody>
      </p:sp>
      <p:sp>
        <p:nvSpPr>
          <p:cNvPr id="5" name="TextBox 4"/>
          <p:cNvSpPr txBox="1"/>
          <p:nvPr/>
        </p:nvSpPr>
        <p:spPr>
          <a:xfrm>
            <a:off x="443132" y="293197"/>
            <a:ext cx="8342141" cy="3046988"/>
          </a:xfrm>
          <a:prstGeom prst="rect">
            <a:avLst/>
          </a:prstGeom>
          <a:solidFill>
            <a:schemeClr val="bg1">
              <a:lumMod val="85000"/>
            </a:schemeClr>
          </a:solidFill>
        </p:spPr>
        <p:txBody>
          <a:bodyPr wrap="square" rtlCol="0">
            <a:spAutoFit/>
          </a:bodyPr>
          <a:lstStyle/>
          <a:p>
            <a:r>
              <a:rPr lang="en-US" sz="1600" dirty="0" smtClean="0">
                <a:latin typeface="Consolas" panose="020B0609020204030204" pitchFamily="49" charset="0"/>
              </a:rPr>
              <a:t>if (x &gt; 120) </a:t>
            </a:r>
            <a:r>
              <a:rPr lang="en-US" sz="1600" dirty="0" err="1" smtClean="0">
                <a:latin typeface="Consolas" panose="020B0609020204030204" pitchFamily="49" charset="0"/>
              </a:rPr>
              <a:t>digitalWrite</a:t>
            </a:r>
            <a:r>
              <a:rPr lang="en-US" sz="1600" dirty="0" smtClean="0">
                <a:latin typeface="Consolas" panose="020B0609020204030204" pitchFamily="49" charset="0"/>
              </a:rPr>
              <a:t>(</a:t>
            </a:r>
            <a:r>
              <a:rPr lang="en-US" sz="1600" dirty="0" err="1" smtClean="0">
                <a:latin typeface="Consolas" panose="020B0609020204030204" pitchFamily="49" charset="0"/>
              </a:rPr>
              <a:t>LEDpin</a:t>
            </a:r>
            <a:r>
              <a:rPr lang="en-US" sz="1600" dirty="0" smtClean="0">
                <a:latin typeface="Consolas" panose="020B0609020204030204" pitchFamily="49" charset="0"/>
              </a:rPr>
              <a:t>, HIGH); </a:t>
            </a:r>
          </a:p>
          <a:p>
            <a:endParaRPr lang="en-US" sz="1600" dirty="0" smtClean="0">
              <a:latin typeface="Consolas" panose="020B0609020204030204" pitchFamily="49" charset="0"/>
            </a:endParaRPr>
          </a:p>
          <a:p>
            <a:r>
              <a:rPr lang="en-US" sz="1600" dirty="0" smtClean="0">
                <a:latin typeface="Consolas" panose="020B0609020204030204" pitchFamily="49" charset="0"/>
              </a:rPr>
              <a:t>if (x &gt; 120)</a:t>
            </a:r>
          </a:p>
          <a:p>
            <a:r>
              <a:rPr lang="en-US" sz="1600" dirty="0" err="1" smtClean="0">
                <a:latin typeface="Consolas" panose="020B0609020204030204" pitchFamily="49" charset="0"/>
              </a:rPr>
              <a:t>digitalWrite</a:t>
            </a:r>
            <a:r>
              <a:rPr lang="en-US" sz="1600" dirty="0" smtClean="0">
                <a:latin typeface="Consolas" panose="020B0609020204030204" pitchFamily="49" charset="0"/>
              </a:rPr>
              <a:t>(</a:t>
            </a:r>
            <a:r>
              <a:rPr lang="en-US" sz="1600" dirty="0" err="1" smtClean="0">
                <a:latin typeface="Consolas" panose="020B0609020204030204" pitchFamily="49" charset="0"/>
              </a:rPr>
              <a:t>LEDpin</a:t>
            </a:r>
            <a:r>
              <a:rPr lang="en-US" sz="1600" dirty="0" smtClean="0">
                <a:latin typeface="Consolas" panose="020B0609020204030204" pitchFamily="49" charset="0"/>
              </a:rPr>
              <a:t>, HIGH); </a:t>
            </a:r>
          </a:p>
          <a:p>
            <a:endParaRPr lang="en-US" sz="1600" dirty="0" smtClean="0">
              <a:latin typeface="Consolas" panose="020B0609020204030204" pitchFamily="49" charset="0"/>
            </a:endParaRPr>
          </a:p>
          <a:p>
            <a:r>
              <a:rPr lang="en-US" sz="1600" dirty="0" smtClean="0">
                <a:latin typeface="Consolas" panose="020B0609020204030204" pitchFamily="49" charset="0"/>
              </a:rPr>
              <a:t>if (x &gt; 120){ </a:t>
            </a:r>
            <a:r>
              <a:rPr lang="en-US" sz="1600" dirty="0" err="1" smtClean="0">
                <a:latin typeface="Consolas" panose="020B0609020204030204" pitchFamily="49" charset="0"/>
              </a:rPr>
              <a:t>digitalWrite</a:t>
            </a:r>
            <a:r>
              <a:rPr lang="en-US" sz="1600" dirty="0" smtClean="0">
                <a:latin typeface="Consolas" panose="020B0609020204030204" pitchFamily="49" charset="0"/>
              </a:rPr>
              <a:t>(</a:t>
            </a:r>
            <a:r>
              <a:rPr lang="en-US" sz="1600" dirty="0" err="1" smtClean="0">
                <a:latin typeface="Consolas" panose="020B0609020204030204" pitchFamily="49" charset="0"/>
              </a:rPr>
              <a:t>LEDpin</a:t>
            </a:r>
            <a:r>
              <a:rPr lang="en-US" sz="1600" dirty="0" smtClean="0">
                <a:latin typeface="Consolas" panose="020B0609020204030204" pitchFamily="49" charset="0"/>
              </a:rPr>
              <a:t>, HIGH); } </a:t>
            </a:r>
          </a:p>
          <a:p>
            <a:endParaRPr lang="en-US" sz="1600" dirty="0" smtClean="0">
              <a:latin typeface="Consolas" panose="020B0609020204030204" pitchFamily="49" charset="0"/>
            </a:endParaRPr>
          </a:p>
          <a:p>
            <a:r>
              <a:rPr lang="en-US" sz="1600" dirty="0" smtClean="0">
                <a:latin typeface="Consolas" panose="020B0609020204030204" pitchFamily="49" charset="0"/>
              </a:rPr>
              <a:t>if (x &gt; 120){ </a:t>
            </a:r>
          </a:p>
          <a:p>
            <a:r>
              <a:rPr lang="en-US" sz="1600" dirty="0" smtClean="0">
                <a:latin typeface="Consolas" panose="020B0609020204030204" pitchFamily="49" charset="0"/>
              </a:rPr>
              <a:t>  </a:t>
            </a:r>
            <a:r>
              <a:rPr lang="en-US" sz="1600" dirty="0" err="1" smtClean="0">
                <a:latin typeface="Consolas" panose="020B0609020204030204" pitchFamily="49" charset="0"/>
              </a:rPr>
              <a:t>digitalWrite</a:t>
            </a:r>
            <a:r>
              <a:rPr lang="en-US" sz="1600" dirty="0" smtClean="0">
                <a:latin typeface="Consolas" panose="020B0609020204030204" pitchFamily="49" charset="0"/>
              </a:rPr>
              <a:t>(LEDpin1, HIGH);</a:t>
            </a:r>
          </a:p>
          <a:p>
            <a:r>
              <a:rPr lang="en-US" sz="1600" dirty="0" smtClean="0">
                <a:latin typeface="Consolas" panose="020B0609020204030204" pitchFamily="49" charset="0"/>
              </a:rPr>
              <a:t>  </a:t>
            </a:r>
            <a:r>
              <a:rPr lang="en-US" sz="1600" dirty="0" err="1" smtClean="0">
                <a:latin typeface="Consolas" panose="020B0609020204030204" pitchFamily="49" charset="0"/>
              </a:rPr>
              <a:t>digitalWrite</a:t>
            </a:r>
            <a:r>
              <a:rPr lang="en-US" sz="1600" dirty="0" smtClean="0">
                <a:latin typeface="Consolas" panose="020B0609020204030204" pitchFamily="49" charset="0"/>
              </a:rPr>
              <a:t>(LEDpin2, HIGH); </a:t>
            </a:r>
          </a:p>
          <a:p>
            <a:r>
              <a:rPr lang="en-US" sz="1600" dirty="0" smtClean="0">
                <a:latin typeface="Consolas" panose="020B0609020204030204" pitchFamily="49" charset="0"/>
              </a:rPr>
              <a:t>}</a:t>
            </a:r>
          </a:p>
          <a:p>
            <a:r>
              <a:rPr lang="en-US" sz="1600" dirty="0" smtClean="0">
                <a:latin typeface="Consolas" panose="020B0609020204030204" pitchFamily="49" charset="0"/>
              </a:rPr>
              <a:t>// all are correct</a:t>
            </a:r>
            <a:endParaRPr lang="en-US" sz="1600" dirty="0">
              <a:latin typeface="Consolas" panose="020B0609020204030204" pitchFamily="49" charset="0"/>
            </a:endParaRPr>
          </a:p>
        </p:txBody>
      </p:sp>
      <p:sp>
        <p:nvSpPr>
          <p:cNvPr id="7" name="TextBox 6"/>
          <p:cNvSpPr txBox="1"/>
          <p:nvPr/>
        </p:nvSpPr>
        <p:spPr>
          <a:xfrm>
            <a:off x="443132" y="4674610"/>
            <a:ext cx="8342141" cy="1754326"/>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x == y (x is equal to y)</a:t>
            </a:r>
          </a:p>
          <a:p>
            <a:r>
              <a:rPr lang="en-US" dirty="0" smtClean="0">
                <a:latin typeface="Consolas" panose="020B0609020204030204" pitchFamily="49" charset="0"/>
              </a:rPr>
              <a:t>x != y (x is not equal to y)</a:t>
            </a:r>
          </a:p>
          <a:p>
            <a:r>
              <a:rPr lang="en-US" dirty="0" smtClean="0">
                <a:latin typeface="Consolas" panose="020B0609020204030204" pitchFamily="49" charset="0"/>
              </a:rPr>
              <a:t>x &lt; y (x is less than y)  </a:t>
            </a:r>
          </a:p>
          <a:p>
            <a:r>
              <a:rPr lang="en-US" dirty="0" smtClean="0">
                <a:latin typeface="Consolas" panose="020B0609020204030204" pitchFamily="49" charset="0"/>
              </a:rPr>
              <a:t>x &gt; y (x is greater than y) </a:t>
            </a:r>
          </a:p>
          <a:p>
            <a:r>
              <a:rPr lang="en-US" dirty="0" smtClean="0">
                <a:latin typeface="Consolas" panose="020B0609020204030204" pitchFamily="49" charset="0"/>
              </a:rPr>
              <a:t>x &lt;= y (x is less than or equal to y) </a:t>
            </a:r>
          </a:p>
          <a:p>
            <a:r>
              <a:rPr lang="en-US" dirty="0" smtClean="0">
                <a:latin typeface="Consolas" panose="020B0609020204030204" pitchFamily="49" charset="0"/>
              </a:rPr>
              <a:t>x &gt;= y (x is greater than or equal to y)</a:t>
            </a:r>
            <a:endParaRPr lang="en-US" dirty="0">
              <a:latin typeface="Consolas" panose="020B0609020204030204" pitchFamily="49" charset="0"/>
            </a:endParaRPr>
          </a:p>
        </p:txBody>
      </p:sp>
    </p:spTree>
    <p:extLst>
      <p:ext uri="{BB962C8B-B14F-4D97-AF65-F5344CB8AC3E}">
        <p14:creationId xmlns:p14="http://schemas.microsoft.com/office/powerpoint/2010/main" val="7913865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625" y="154745"/>
            <a:ext cx="8553157" cy="6428935"/>
          </a:xfrm>
        </p:spPr>
        <p:txBody>
          <a:bodyPr>
            <a:normAutofit/>
          </a:bodyPr>
          <a:lstStyle/>
          <a:p>
            <a:pPr marL="0" indent="0">
              <a:buNone/>
            </a:pPr>
            <a:r>
              <a:rPr lang="en-US" dirty="0" smtClean="0"/>
              <a:t>if/else</a:t>
            </a:r>
          </a:p>
          <a:p>
            <a:pPr marL="0" indent="0">
              <a:buNone/>
            </a:pPr>
            <a:r>
              <a:rPr lang="en-US" sz="2000" b="1" dirty="0" smtClean="0"/>
              <a:t>if/else</a:t>
            </a:r>
            <a:r>
              <a:rPr lang="en-US" sz="2000" dirty="0" smtClean="0"/>
              <a:t> </a:t>
            </a:r>
            <a:r>
              <a:rPr lang="en-US" sz="2000" dirty="0"/>
              <a:t>allows greater control over the flow of code than the basic </a:t>
            </a:r>
            <a:r>
              <a:rPr lang="en-US" sz="2000" b="1" dirty="0"/>
              <a:t>if</a:t>
            </a:r>
            <a:r>
              <a:rPr lang="en-US" sz="2000" dirty="0"/>
              <a:t> statement, by allowing multiple tests to be grouped together. For example, an analog input could be tested and one action taken if the input was less than 500, and another action taken if the input was 500 or greater. The code would look like this</a:t>
            </a:r>
            <a:r>
              <a:rPr lang="en-US" sz="2000" dirty="0" smtClean="0"/>
              <a:t>:</a:t>
            </a:r>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r>
              <a:rPr lang="en-US" sz="2000" b="1" dirty="0" smtClean="0"/>
              <a:t>else</a:t>
            </a:r>
            <a:r>
              <a:rPr lang="en-US" sz="2000" dirty="0" smtClean="0"/>
              <a:t> </a:t>
            </a:r>
            <a:r>
              <a:rPr lang="en-US" sz="2000" dirty="0"/>
              <a:t>can proceed another </a:t>
            </a:r>
            <a:r>
              <a:rPr lang="en-US" sz="2000" b="1" dirty="0"/>
              <a:t>if</a:t>
            </a:r>
            <a:r>
              <a:rPr lang="en-US" sz="2000" dirty="0"/>
              <a:t> test, so that multiple, mutually exclusive tests can be run at the same time.</a:t>
            </a:r>
            <a:endParaRPr lang="en-US" sz="2000" dirty="0" smtClean="0"/>
          </a:p>
        </p:txBody>
      </p:sp>
      <p:sp>
        <p:nvSpPr>
          <p:cNvPr id="5" name="TextBox 4"/>
          <p:cNvSpPr txBox="1"/>
          <p:nvPr/>
        </p:nvSpPr>
        <p:spPr>
          <a:xfrm>
            <a:off x="443132" y="2215050"/>
            <a:ext cx="8342141" cy="2308324"/>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if (</a:t>
            </a:r>
            <a:r>
              <a:rPr lang="en-US" dirty="0" err="1" smtClean="0">
                <a:latin typeface="Consolas" panose="020B0609020204030204" pitchFamily="49" charset="0"/>
              </a:rPr>
              <a:t>pinFiveInput</a:t>
            </a:r>
            <a:r>
              <a:rPr lang="en-US" dirty="0" smtClean="0">
                <a:latin typeface="Consolas" panose="020B0609020204030204" pitchFamily="49" charset="0"/>
              </a:rPr>
              <a:t> &lt; 500)</a:t>
            </a:r>
          </a:p>
          <a:p>
            <a:r>
              <a:rPr lang="en-US" dirty="0" smtClean="0">
                <a:latin typeface="Consolas" panose="020B0609020204030204" pitchFamily="49" charset="0"/>
              </a:rPr>
              <a:t>{</a:t>
            </a:r>
          </a:p>
          <a:p>
            <a:r>
              <a:rPr lang="en-US" dirty="0" smtClean="0">
                <a:latin typeface="Consolas" panose="020B0609020204030204" pitchFamily="49" charset="0"/>
              </a:rPr>
              <a:t>  // action A</a:t>
            </a:r>
          </a:p>
          <a:p>
            <a:r>
              <a:rPr lang="en-US" dirty="0" smtClean="0">
                <a:latin typeface="Consolas" panose="020B0609020204030204" pitchFamily="49" charset="0"/>
              </a:rPr>
              <a:t>}</a:t>
            </a:r>
          </a:p>
          <a:p>
            <a:r>
              <a:rPr lang="en-US" dirty="0" smtClean="0">
                <a:latin typeface="Consolas" panose="020B0609020204030204" pitchFamily="49" charset="0"/>
              </a:rPr>
              <a:t>else</a:t>
            </a:r>
          </a:p>
          <a:p>
            <a:r>
              <a:rPr lang="en-US" dirty="0" smtClean="0">
                <a:latin typeface="Consolas" panose="020B0609020204030204" pitchFamily="49" charset="0"/>
              </a:rPr>
              <a:t>{</a:t>
            </a:r>
          </a:p>
          <a:p>
            <a:r>
              <a:rPr lang="en-US" dirty="0" smtClean="0">
                <a:latin typeface="Consolas" panose="020B0609020204030204" pitchFamily="49" charset="0"/>
              </a:rPr>
              <a:t>  // action B</a:t>
            </a:r>
          </a:p>
          <a:p>
            <a:r>
              <a:rPr lang="en-US" dirty="0" smtClean="0">
                <a:latin typeface="Consolas" panose="020B0609020204030204" pitchFamily="49" charset="0"/>
              </a:rPr>
              <a:t>}</a:t>
            </a:r>
            <a:endParaRPr lang="en-US" dirty="0">
              <a:latin typeface="Consolas" panose="020B0609020204030204" pitchFamily="49" charset="0"/>
            </a:endParaRPr>
          </a:p>
        </p:txBody>
      </p:sp>
    </p:spTree>
    <p:extLst>
      <p:ext uri="{BB962C8B-B14F-4D97-AF65-F5344CB8AC3E}">
        <p14:creationId xmlns:p14="http://schemas.microsoft.com/office/powerpoint/2010/main" val="315314736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7625" y="154745"/>
            <a:ext cx="8553157" cy="6428935"/>
          </a:xfrm>
        </p:spPr>
        <p:txBody>
          <a:bodyPr>
            <a:normAutofit/>
          </a:bodyPr>
          <a:lstStyle/>
          <a:p>
            <a:pPr marL="0" indent="0">
              <a:buNone/>
            </a:pPr>
            <a:r>
              <a:rPr lang="en-US" sz="2000" dirty="0"/>
              <a:t>Each test will proceed to the next one until a true test is encountered. When a true test is found, its associated block of code is run, and the program then skips to the line following the entire if/else construction. If no test proves to be true, the default </a:t>
            </a:r>
            <a:r>
              <a:rPr lang="en-US" sz="2000" b="1" dirty="0"/>
              <a:t>else</a:t>
            </a:r>
            <a:r>
              <a:rPr lang="en-US" sz="2000" dirty="0"/>
              <a:t> block is executed, if one is present, and sets the default behavior</a:t>
            </a:r>
            <a:r>
              <a:rPr lang="en-US" sz="2000" dirty="0" smtClean="0"/>
              <a:t>.</a:t>
            </a:r>
          </a:p>
          <a:p>
            <a:pPr marL="0" indent="0">
              <a:buNone/>
            </a:pPr>
            <a:r>
              <a:rPr lang="en-US" sz="2000" dirty="0"/>
              <a:t>Note that an else if block may be used with or without a terminating else block and vice versa. An unlimited number of such else if branches is allowed</a:t>
            </a:r>
            <a:r>
              <a:rPr lang="en-US" sz="2000" dirty="0" smtClean="0"/>
              <a:t>.</a:t>
            </a:r>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smtClean="0"/>
          </a:p>
          <a:p>
            <a:pPr marL="0" indent="0">
              <a:buNone/>
            </a:pPr>
            <a:endParaRPr lang="en-US" sz="2000" dirty="0"/>
          </a:p>
          <a:p>
            <a:pPr marL="0" indent="0">
              <a:buNone/>
            </a:pPr>
            <a:r>
              <a:rPr lang="en-US" sz="2000" dirty="0"/>
              <a:t>Another way to express branching, mutually exclusive tests, is with the </a:t>
            </a:r>
            <a:r>
              <a:rPr lang="en-US" sz="2000" b="1" dirty="0"/>
              <a:t>switch case</a:t>
            </a:r>
            <a:r>
              <a:rPr lang="en-US" sz="2000" dirty="0"/>
              <a:t> statement.</a:t>
            </a:r>
            <a:endParaRPr lang="en-US" sz="2000" dirty="0" smtClean="0"/>
          </a:p>
        </p:txBody>
      </p:sp>
      <p:sp>
        <p:nvSpPr>
          <p:cNvPr id="5" name="TextBox 4"/>
          <p:cNvSpPr txBox="1"/>
          <p:nvPr/>
        </p:nvSpPr>
        <p:spPr>
          <a:xfrm>
            <a:off x="443132" y="2440133"/>
            <a:ext cx="8342141" cy="3416320"/>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if (</a:t>
            </a:r>
            <a:r>
              <a:rPr lang="en-US" dirty="0" err="1" smtClean="0">
                <a:latin typeface="Consolas" panose="020B0609020204030204" pitchFamily="49" charset="0"/>
              </a:rPr>
              <a:t>pinFiveInput</a:t>
            </a:r>
            <a:r>
              <a:rPr lang="en-US" dirty="0" smtClean="0">
                <a:latin typeface="Consolas" panose="020B0609020204030204" pitchFamily="49" charset="0"/>
              </a:rPr>
              <a:t> &lt; 500)</a:t>
            </a:r>
          </a:p>
          <a:p>
            <a:r>
              <a:rPr lang="en-US" dirty="0" smtClean="0">
                <a:latin typeface="Consolas" panose="020B0609020204030204" pitchFamily="49" charset="0"/>
              </a:rPr>
              <a:t>{</a:t>
            </a:r>
          </a:p>
          <a:p>
            <a:r>
              <a:rPr lang="en-US" dirty="0" smtClean="0">
                <a:latin typeface="Consolas" panose="020B0609020204030204" pitchFamily="49" charset="0"/>
              </a:rPr>
              <a:t>  // do Thing A</a:t>
            </a:r>
          </a:p>
          <a:p>
            <a:r>
              <a:rPr lang="en-US" dirty="0" smtClean="0">
                <a:latin typeface="Consolas" panose="020B0609020204030204" pitchFamily="49" charset="0"/>
              </a:rPr>
              <a:t>}</a:t>
            </a:r>
          </a:p>
          <a:p>
            <a:r>
              <a:rPr lang="en-US" dirty="0" smtClean="0">
                <a:latin typeface="Consolas" panose="020B0609020204030204" pitchFamily="49" charset="0"/>
              </a:rPr>
              <a:t>else if (</a:t>
            </a:r>
            <a:r>
              <a:rPr lang="en-US" dirty="0" err="1" smtClean="0">
                <a:latin typeface="Consolas" panose="020B0609020204030204" pitchFamily="49" charset="0"/>
              </a:rPr>
              <a:t>pinFiveInput</a:t>
            </a:r>
            <a:r>
              <a:rPr lang="en-US" dirty="0" smtClean="0">
                <a:latin typeface="Consolas" panose="020B0609020204030204" pitchFamily="49" charset="0"/>
              </a:rPr>
              <a:t> &gt;= 1000)</a:t>
            </a:r>
          </a:p>
          <a:p>
            <a:r>
              <a:rPr lang="en-US" dirty="0" smtClean="0">
                <a:latin typeface="Consolas" panose="020B0609020204030204" pitchFamily="49" charset="0"/>
              </a:rPr>
              <a:t>{</a:t>
            </a:r>
          </a:p>
          <a:p>
            <a:r>
              <a:rPr lang="en-US" dirty="0" smtClean="0">
                <a:latin typeface="Consolas" panose="020B0609020204030204" pitchFamily="49" charset="0"/>
              </a:rPr>
              <a:t>  // do Thing B</a:t>
            </a:r>
          </a:p>
          <a:p>
            <a:r>
              <a:rPr lang="en-US" dirty="0" smtClean="0">
                <a:latin typeface="Consolas" panose="020B0609020204030204" pitchFamily="49" charset="0"/>
              </a:rPr>
              <a:t>}</a:t>
            </a:r>
          </a:p>
          <a:p>
            <a:r>
              <a:rPr lang="en-US" dirty="0" smtClean="0">
                <a:latin typeface="Consolas" panose="020B0609020204030204" pitchFamily="49" charset="0"/>
              </a:rPr>
              <a:t>else</a:t>
            </a:r>
          </a:p>
          <a:p>
            <a:r>
              <a:rPr lang="en-US" dirty="0" smtClean="0">
                <a:latin typeface="Consolas" panose="020B0609020204030204" pitchFamily="49" charset="0"/>
              </a:rPr>
              <a:t>{</a:t>
            </a:r>
          </a:p>
          <a:p>
            <a:r>
              <a:rPr lang="en-US" dirty="0" smtClean="0">
                <a:latin typeface="Consolas" panose="020B0609020204030204" pitchFamily="49" charset="0"/>
              </a:rPr>
              <a:t>  // do Thing C</a:t>
            </a:r>
          </a:p>
          <a:p>
            <a:r>
              <a:rPr lang="en-US" dirty="0" smtClean="0">
                <a:latin typeface="Consolas" panose="020B0609020204030204" pitchFamily="49" charset="0"/>
              </a:rPr>
              <a:t>}</a:t>
            </a:r>
            <a:endParaRPr lang="en-US" dirty="0">
              <a:latin typeface="Consolas" panose="020B0609020204030204" pitchFamily="49" charset="0"/>
            </a:endParaRPr>
          </a:p>
        </p:txBody>
      </p:sp>
    </p:spTree>
    <p:extLst>
      <p:ext uri="{BB962C8B-B14F-4D97-AF65-F5344CB8AC3E}">
        <p14:creationId xmlns:p14="http://schemas.microsoft.com/office/powerpoint/2010/main" val="24936460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625" y="365127"/>
            <a:ext cx="8553157" cy="774356"/>
          </a:xfrm>
        </p:spPr>
        <p:txBody>
          <a:bodyPr>
            <a:normAutofit/>
          </a:bodyPr>
          <a:lstStyle/>
          <a:p>
            <a:r>
              <a:rPr lang="en-US" sz="3600" dirty="0"/>
              <a:t>Control Structures - </a:t>
            </a:r>
            <a:r>
              <a:rPr lang="en-US" sz="3600" dirty="0" smtClean="0"/>
              <a:t>switch/case </a:t>
            </a:r>
            <a:r>
              <a:rPr lang="en-US" sz="3600" dirty="0"/>
              <a:t>statements</a:t>
            </a:r>
          </a:p>
        </p:txBody>
      </p:sp>
      <p:sp>
        <p:nvSpPr>
          <p:cNvPr id="3" name="Content Placeholder 2"/>
          <p:cNvSpPr>
            <a:spLocks noGrp="1"/>
          </p:cNvSpPr>
          <p:nvPr>
            <p:ph idx="1"/>
          </p:nvPr>
        </p:nvSpPr>
        <p:spPr>
          <a:xfrm>
            <a:off x="337625" y="1237957"/>
            <a:ext cx="8553157" cy="5345723"/>
          </a:xfrm>
        </p:spPr>
        <p:txBody>
          <a:bodyPr>
            <a:normAutofit/>
          </a:bodyPr>
          <a:lstStyle/>
          <a:p>
            <a:pPr marL="0" indent="0">
              <a:buNone/>
            </a:pPr>
            <a:r>
              <a:rPr lang="en-US" sz="2000" dirty="0"/>
              <a:t>Like </a:t>
            </a:r>
            <a:r>
              <a:rPr lang="en-US" sz="2000" b="1" dirty="0"/>
              <a:t>if</a:t>
            </a:r>
            <a:r>
              <a:rPr lang="en-US" sz="2000" dirty="0"/>
              <a:t> statements, </a:t>
            </a:r>
            <a:r>
              <a:rPr lang="en-US" sz="2000" b="1" dirty="0"/>
              <a:t>switch...case </a:t>
            </a:r>
            <a:r>
              <a:rPr lang="en-US" sz="2000" dirty="0"/>
              <a:t>controls the flow of programs by allowing programmers to specify different code that should be executed in various conditions. In particular, a switch statement compares the value of a variable to the values specified in case statements. When a case statement is found whose value matches that of the variable, the code in that case statement is run</a:t>
            </a:r>
            <a:r>
              <a:rPr lang="en-US" sz="2000" dirty="0" smtClean="0"/>
              <a:t>.</a:t>
            </a:r>
          </a:p>
          <a:p>
            <a:pPr marL="0" indent="0">
              <a:buNone/>
            </a:pPr>
            <a:r>
              <a:rPr lang="en-US" sz="2000" dirty="0" smtClean="0">
                <a:solidFill>
                  <a:schemeClr val="accent4">
                    <a:lumMod val="75000"/>
                  </a:schemeClr>
                </a:solidFill>
              </a:rPr>
              <a:t>Syntax</a:t>
            </a:r>
          </a:p>
          <a:p>
            <a:pPr marL="0" indent="0">
              <a:buNone/>
            </a:pPr>
            <a:endParaRPr lang="en-US" sz="2000" dirty="0"/>
          </a:p>
          <a:p>
            <a:pPr marL="0" indent="0">
              <a:buNone/>
            </a:pPr>
            <a:endParaRPr lang="en-US" sz="2000" dirty="0" smtClean="0"/>
          </a:p>
        </p:txBody>
      </p:sp>
      <p:sp>
        <p:nvSpPr>
          <p:cNvPr id="5" name="TextBox 4"/>
          <p:cNvSpPr txBox="1"/>
          <p:nvPr/>
        </p:nvSpPr>
        <p:spPr>
          <a:xfrm>
            <a:off x="443132" y="3235567"/>
            <a:ext cx="8342141" cy="3139321"/>
          </a:xfrm>
          <a:prstGeom prst="rect">
            <a:avLst/>
          </a:prstGeom>
          <a:solidFill>
            <a:schemeClr val="bg1">
              <a:lumMod val="85000"/>
            </a:schemeClr>
          </a:solidFill>
        </p:spPr>
        <p:txBody>
          <a:bodyPr wrap="square" rtlCol="0">
            <a:spAutoFit/>
          </a:bodyPr>
          <a:lstStyle/>
          <a:p>
            <a:r>
              <a:rPr lang="en-US" dirty="0" smtClean="0">
                <a:latin typeface="Consolas" panose="020B0609020204030204" pitchFamily="49" charset="0"/>
              </a:rPr>
              <a:t>switch (</a:t>
            </a:r>
            <a:r>
              <a:rPr lang="en-US" dirty="0" err="1" smtClean="0">
                <a:latin typeface="Consolas" panose="020B0609020204030204" pitchFamily="49" charset="0"/>
              </a:rPr>
              <a:t>var</a:t>
            </a:r>
            <a:r>
              <a:rPr lang="en-US" dirty="0" smtClean="0">
                <a:latin typeface="Consolas" panose="020B0609020204030204" pitchFamily="49" charset="0"/>
              </a:rPr>
              <a:t>) {</a:t>
            </a:r>
          </a:p>
          <a:p>
            <a:r>
              <a:rPr lang="en-US" dirty="0" smtClean="0">
                <a:latin typeface="Consolas" panose="020B0609020204030204" pitchFamily="49" charset="0"/>
              </a:rPr>
              <a:t>  case label:</a:t>
            </a:r>
          </a:p>
          <a:p>
            <a:r>
              <a:rPr lang="en-US" dirty="0" smtClean="0">
                <a:latin typeface="Consolas" panose="020B0609020204030204" pitchFamily="49" charset="0"/>
              </a:rPr>
              <a:t>    // statements</a:t>
            </a:r>
          </a:p>
          <a:p>
            <a:r>
              <a:rPr lang="en-US" dirty="0" smtClean="0">
                <a:latin typeface="Consolas" panose="020B0609020204030204" pitchFamily="49" charset="0"/>
              </a:rPr>
              <a:t>    break;</a:t>
            </a:r>
          </a:p>
          <a:p>
            <a:r>
              <a:rPr lang="en-US" dirty="0" smtClean="0">
                <a:latin typeface="Consolas" panose="020B0609020204030204" pitchFamily="49" charset="0"/>
              </a:rPr>
              <a:t>  case label:</a:t>
            </a:r>
          </a:p>
          <a:p>
            <a:r>
              <a:rPr lang="en-US" dirty="0" smtClean="0">
                <a:latin typeface="Consolas" panose="020B0609020204030204" pitchFamily="49" charset="0"/>
              </a:rPr>
              <a:t>    // statements</a:t>
            </a:r>
          </a:p>
          <a:p>
            <a:r>
              <a:rPr lang="en-US" dirty="0" smtClean="0">
                <a:latin typeface="Consolas" panose="020B0609020204030204" pitchFamily="49" charset="0"/>
              </a:rPr>
              <a:t>    break;</a:t>
            </a:r>
          </a:p>
          <a:p>
            <a:r>
              <a:rPr lang="en-US" dirty="0" smtClean="0">
                <a:latin typeface="Consolas" panose="020B0609020204030204" pitchFamily="49" charset="0"/>
              </a:rPr>
              <a:t>  default: </a:t>
            </a:r>
          </a:p>
          <a:p>
            <a:r>
              <a:rPr lang="en-US" dirty="0" smtClean="0">
                <a:latin typeface="Consolas" panose="020B0609020204030204" pitchFamily="49" charset="0"/>
              </a:rPr>
              <a:t>    // statements</a:t>
            </a:r>
          </a:p>
          <a:p>
            <a:r>
              <a:rPr lang="en-US" dirty="0" smtClean="0">
                <a:latin typeface="Consolas" panose="020B0609020204030204" pitchFamily="49" charset="0"/>
              </a:rPr>
              <a:t>  break;</a:t>
            </a:r>
          </a:p>
          <a:p>
            <a:r>
              <a:rPr lang="en-US" dirty="0" smtClean="0">
                <a:latin typeface="Consolas" panose="020B0609020204030204" pitchFamily="49" charset="0"/>
              </a:rPr>
              <a:t>}</a:t>
            </a:r>
            <a:endParaRPr lang="en-US" dirty="0">
              <a:latin typeface="Consolas" panose="020B0609020204030204" pitchFamily="49" charset="0"/>
            </a:endParaRPr>
          </a:p>
        </p:txBody>
      </p:sp>
    </p:spTree>
    <p:extLst>
      <p:ext uri="{BB962C8B-B14F-4D97-AF65-F5344CB8AC3E}">
        <p14:creationId xmlns:p14="http://schemas.microsoft.com/office/powerpoint/2010/main" val="308088588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1148</TotalTime>
  <Words>5336</Words>
  <Application>Microsoft Macintosh PowerPoint</Application>
  <PresentationFormat>On-screen Show (4:3)</PresentationFormat>
  <Paragraphs>608</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Arduino Programming</vt:lpstr>
      <vt:lpstr>Language Reference</vt:lpstr>
      <vt:lpstr>Structure</vt:lpstr>
      <vt:lpstr>PowerPoint Presentation</vt:lpstr>
      <vt:lpstr>Control Structures – if Statements</vt:lpstr>
      <vt:lpstr>PowerPoint Presentation</vt:lpstr>
      <vt:lpstr>PowerPoint Presentation</vt:lpstr>
      <vt:lpstr>PowerPoint Presentation</vt:lpstr>
      <vt:lpstr>Control Structures - switch/case statements</vt:lpstr>
      <vt:lpstr>PowerPoint Presentation</vt:lpstr>
      <vt:lpstr>PowerPoint Presentation</vt:lpstr>
      <vt:lpstr>PowerPoint Presentation</vt:lpstr>
      <vt:lpstr>Control Structures - for statements</vt:lpstr>
      <vt:lpstr>PowerPoint Presentation</vt:lpstr>
      <vt:lpstr>PowerPoint Presentation</vt:lpstr>
      <vt:lpstr>PowerPoint Presentation</vt:lpstr>
      <vt:lpstr>Control Structures - while loops</vt:lpstr>
      <vt:lpstr>Control Structures – do…while</vt:lpstr>
      <vt:lpstr>Control Structures – continue</vt:lpstr>
      <vt:lpstr>Control Structures – return</vt:lpstr>
      <vt:lpstr>Control Structures – goto</vt:lpstr>
      <vt:lpstr>Further Syntax – semicolon</vt:lpstr>
      <vt:lpstr>Further Syntax – Comments</vt:lpstr>
      <vt:lpstr>Further Syntax – #define</vt:lpstr>
      <vt:lpstr>PowerPoint Presentation</vt:lpstr>
      <vt:lpstr>Further Syntax – #include</vt:lpstr>
      <vt:lpstr>Arithmetic Operators = (assignment)</vt:lpstr>
      <vt:lpstr>Addition, Subtraction, Multiplication, &amp; Division</vt:lpstr>
      <vt:lpstr>Addition, Subtraction, Multiplication, &amp; Division</vt:lpstr>
      <vt:lpstr>Arithmetic Operators % (modulo)</vt:lpstr>
      <vt:lpstr>Boolean Operators</vt:lpstr>
      <vt:lpstr>Boolean Operators</vt:lpstr>
      <vt:lpstr>Bitwise Operators – AND (&amp;), OR (|) </vt:lpstr>
      <vt:lpstr>Bitwise Operators – AND (&amp;), OR (|) </vt:lpstr>
      <vt:lpstr>Bitwise Operators – AND (&amp;), OR (|) </vt:lpstr>
      <vt:lpstr>Bitwise Operators – AND (&amp;), OR (|) </vt:lpstr>
      <vt:lpstr>Bitwise Operators – XOR (^)</vt:lpstr>
      <vt:lpstr>Bitwise Operators – NOT (~)</vt:lpstr>
      <vt:lpstr>Bitwise Operators – bitshift left (&lt;&lt;), bitshift right (&gt;&gt;)</vt:lpstr>
      <vt:lpstr>Compound Operators –   ++ (increment) / -- (decrement)</vt:lpstr>
      <vt:lpstr>Compound Operators –      += , -= , *= , /= ,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Arduino Programming</dc:title>
  <dc:creator>Basheer Akreyi</dc:creator>
  <cp:lastModifiedBy>ahmed mahmood</cp:lastModifiedBy>
  <cp:revision>52</cp:revision>
  <dcterms:created xsi:type="dcterms:W3CDTF">2016-12-04T17:13:04Z</dcterms:created>
  <dcterms:modified xsi:type="dcterms:W3CDTF">2021-03-01T20:45:52Z</dcterms:modified>
</cp:coreProperties>
</file>