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73" r:id="rId3"/>
    <p:sldId id="274" r:id="rId4"/>
    <p:sldId id="275" r:id="rId5"/>
    <p:sldId id="286" r:id="rId6"/>
    <p:sldId id="276" r:id="rId7"/>
    <p:sldId id="277" r:id="rId8"/>
    <p:sldId id="278" r:id="rId9"/>
    <p:sldId id="279" r:id="rId10"/>
    <p:sldId id="280" r:id="rId11"/>
    <p:sldId id="281" r:id="rId12"/>
    <p:sldId id="282" r:id="rId13"/>
    <p:sldId id="283" r:id="rId14"/>
    <p:sldId id="284" r:id="rId15"/>
    <p:sldId id="285" r:id="rId16"/>
    <p:sldId id="287" r:id="rId17"/>
    <p:sldId id="288" r:id="rId18"/>
  </p:sldIdLst>
  <p:sldSz cx="9144000" cy="7315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674" y="90"/>
      </p:cViewPr>
      <p:guideLst>
        <p:guide orient="horz" pos="230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FC5D9-FDFC-4D6A-A03A-AF847CF21595}" type="datetimeFigureOut">
              <a:rPr lang="en-US" smtClean="0"/>
              <a:pPr/>
              <a:t>5/27/2023</a:t>
            </a:fld>
            <a:endParaRPr lang="en-US"/>
          </a:p>
        </p:txBody>
      </p:sp>
      <p:sp>
        <p:nvSpPr>
          <p:cNvPr id="4" name="Slide Image Placeholder 3"/>
          <p:cNvSpPr>
            <a:spLocks noGrp="1" noRot="1" noChangeAspect="1"/>
          </p:cNvSpPr>
          <p:nvPr>
            <p:ph type="sldImg" idx="2"/>
          </p:nvPr>
        </p:nvSpPr>
        <p:spPr>
          <a:xfrm>
            <a:off x="1500188" y="1143000"/>
            <a:ext cx="38576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346395-0486-49C9-82F2-28525F04E6C6}" type="slidenum">
              <a:rPr lang="en-US" smtClean="0"/>
              <a:pPr/>
              <a:t>‹#›</a:t>
            </a:fld>
            <a:endParaRPr lang="en-US"/>
          </a:p>
        </p:txBody>
      </p:sp>
    </p:spTree>
    <p:extLst>
      <p:ext uri="{BB962C8B-B14F-4D97-AF65-F5344CB8AC3E}">
        <p14:creationId xmlns:p14="http://schemas.microsoft.com/office/powerpoint/2010/main" val="566300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7187"/>
            <a:ext cx="7772400" cy="2546773"/>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842174"/>
            <a:ext cx="6858000" cy="176614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A36D14-0061-47D1-9A47-25C5C5FDB9BC}" type="datetime1">
              <a:rPr lang="en-US" smtClean="0"/>
              <a:pPr/>
              <a:t>5/27/2023</a:t>
            </a:fld>
            <a:endParaRPr lang="en-US"/>
          </a:p>
        </p:txBody>
      </p:sp>
      <p:sp>
        <p:nvSpPr>
          <p:cNvPr id="5" name="Footer Placeholder 4"/>
          <p:cNvSpPr>
            <a:spLocks noGrp="1"/>
          </p:cNvSpPr>
          <p:nvPr>
            <p:ph type="ftr" sz="quarter" idx="11"/>
          </p:nvPr>
        </p:nvSpPr>
        <p:spPr/>
        <p:txBody>
          <a:bodyPr/>
          <a:lstStyle/>
          <a:p>
            <a:r>
              <a:rPr lang="en-US"/>
              <a:t>Design of Reinforced Concrete</a:t>
            </a:r>
          </a:p>
        </p:txBody>
      </p:sp>
      <p:sp>
        <p:nvSpPr>
          <p:cNvPr id="6" name="Slide Number Placeholder 5"/>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3805385790"/>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C0550C-4CF3-436A-8CFE-107ED78D1EFE}" type="datetime1">
              <a:rPr lang="en-US" smtClean="0"/>
              <a:pPr/>
              <a:t>5/27/2023</a:t>
            </a:fld>
            <a:endParaRPr lang="en-US"/>
          </a:p>
        </p:txBody>
      </p:sp>
      <p:sp>
        <p:nvSpPr>
          <p:cNvPr id="5" name="Footer Placeholder 4"/>
          <p:cNvSpPr>
            <a:spLocks noGrp="1"/>
          </p:cNvSpPr>
          <p:nvPr>
            <p:ph type="ftr" sz="quarter" idx="11"/>
          </p:nvPr>
        </p:nvSpPr>
        <p:spPr/>
        <p:txBody>
          <a:bodyPr/>
          <a:lstStyle/>
          <a:p>
            <a:r>
              <a:rPr lang="en-US"/>
              <a:t>Design of Reinforced Concrete</a:t>
            </a:r>
          </a:p>
        </p:txBody>
      </p:sp>
      <p:sp>
        <p:nvSpPr>
          <p:cNvPr id="6" name="Slide Number Placeholder 5"/>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4199345720"/>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89467"/>
            <a:ext cx="1971675" cy="6199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89467"/>
            <a:ext cx="5800725"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25479-9DD1-457A-9E2A-10748360FFAA}" type="datetime1">
              <a:rPr lang="en-US" smtClean="0"/>
              <a:pPr/>
              <a:t>5/27/2023</a:t>
            </a:fld>
            <a:endParaRPr lang="en-US"/>
          </a:p>
        </p:txBody>
      </p:sp>
      <p:sp>
        <p:nvSpPr>
          <p:cNvPr id="5" name="Footer Placeholder 4"/>
          <p:cNvSpPr>
            <a:spLocks noGrp="1"/>
          </p:cNvSpPr>
          <p:nvPr>
            <p:ph type="ftr" sz="quarter" idx="11"/>
          </p:nvPr>
        </p:nvSpPr>
        <p:spPr/>
        <p:txBody>
          <a:bodyPr/>
          <a:lstStyle/>
          <a:p>
            <a:r>
              <a:rPr lang="en-US"/>
              <a:t>Design of Reinforced Concrete</a:t>
            </a:r>
          </a:p>
        </p:txBody>
      </p:sp>
      <p:sp>
        <p:nvSpPr>
          <p:cNvPr id="6" name="Slide Number Placeholder 5"/>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369356371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11369C-7301-4188-8470-3385B1350FA4}" type="datetime1">
              <a:rPr lang="en-US" smtClean="0"/>
              <a:pPr/>
              <a:t>5/27/2023</a:t>
            </a:fld>
            <a:endParaRPr lang="en-US"/>
          </a:p>
        </p:txBody>
      </p:sp>
      <p:sp>
        <p:nvSpPr>
          <p:cNvPr id="5" name="Footer Placeholder 4"/>
          <p:cNvSpPr>
            <a:spLocks noGrp="1"/>
          </p:cNvSpPr>
          <p:nvPr>
            <p:ph type="ftr" sz="quarter" idx="11"/>
          </p:nvPr>
        </p:nvSpPr>
        <p:spPr/>
        <p:txBody>
          <a:bodyPr/>
          <a:lstStyle/>
          <a:p>
            <a:r>
              <a:rPr lang="en-US"/>
              <a:t>Design of Reinforced Concrete</a:t>
            </a:r>
          </a:p>
        </p:txBody>
      </p:sp>
      <p:sp>
        <p:nvSpPr>
          <p:cNvPr id="6" name="Slide Number Placeholder 5"/>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1767469578"/>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823722"/>
            <a:ext cx="7886700" cy="3042919"/>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895429"/>
            <a:ext cx="7886700" cy="160019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8F75B-864E-438B-A536-444A0EBC3CE8}" type="datetime1">
              <a:rPr lang="en-US" smtClean="0"/>
              <a:pPr/>
              <a:t>5/27/2023</a:t>
            </a:fld>
            <a:endParaRPr lang="en-US"/>
          </a:p>
        </p:txBody>
      </p:sp>
      <p:sp>
        <p:nvSpPr>
          <p:cNvPr id="5" name="Footer Placeholder 4"/>
          <p:cNvSpPr>
            <a:spLocks noGrp="1"/>
          </p:cNvSpPr>
          <p:nvPr>
            <p:ph type="ftr" sz="quarter" idx="11"/>
          </p:nvPr>
        </p:nvSpPr>
        <p:spPr/>
        <p:txBody>
          <a:bodyPr/>
          <a:lstStyle/>
          <a:p>
            <a:r>
              <a:rPr lang="en-US"/>
              <a:t>Design of Reinforced Concrete</a:t>
            </a:r>
          </a:p>
        </p:txBody>
      </p:sp>
      <p:sp>
        <p:nvSpPr>
          <p:cNvPr id="6" name="Slide Number Placeholder 5"/>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3565794047"/>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947333"/>
            <a:ext cx="388620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947333"/>
            <a:ext cx="388620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93493C-4AA7-476A-ACB9-E2588616974B}" type="datetime1">
              <a:rPr lang="en-US" smtClean="0"/>
              <a:pPr/>
              <a:t>5/27/2023</a:t>
            </a:fld>
            <a:endParaRPr lang="en-US"/>
          </a:p>
        </p:txBody>
      </p:sp>
      <p:sp>
        <p:nvSpPr>
          <p:cNvPr id="6" name="Footer Placeholder 5"/>
          <p:cNvSpPr>
            <a:spLocks noGrp="1"/>
          </p:cNvSpPr>
          <p:nvPr>
            <p:ph type="ftr" sz="quarter" idx="11"/>
          </p:nvPr>
        </p:nvSpPr>
        <p:spPr/>
        <p:txBody>
          <a:bodyPr/>
          <a:lstStyle/>
          <a:p>
            <a:r>
              <a:rPr lang="en-US"/>
              <a:t>Design of Reinforced Concrete</a:t>
            </a:r>
          </a:p>
        </p:txBody>
      </p:sp>
      <p:sp>
        <p:nvSpPr>
          <p:cNvPr id="7" name="Slide Number Placeholder 6"/>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29164555"/>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9468"/>
            <a:ext cx="7886700" cy="14139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793241"/>
            <a:ext cx="3868340" cy="87883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672080"/>
            <a:ext cx="3868340"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793241"/>
            <a:ext cx="3887391" cy="87883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672080"/>
            <a:ext cx="3887391"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32D625-874C-48E8-B17E-8D68AED96CA3}" type="datetime1">
              <a:rPr lang="en-US" smtClean="0"/>
              <a:pPr/>
              <a:t>5/27/2023</a:t>
            </a:fld>
            <a:endParaRPr lang="en-US"/>
          </a:p>
        </p:txBody>
      </p:sp>
      <p:sp>
        <p:nvSpPr>
          <p:cNvPr id="8" name="Footer Placeholder 7"/>
          <p:cNvSpPr>
            <a:spLocks noGrp="1"/>
          </p:cNvSpPr>
          <p:nvPr>
            <p:ph type="ftr" sz="quarter" idx="11"/>
          </p:nvPr>
        </p:nvSpPr>
        <p:spPr/>
        <p:txBody>
          <a:bodyPr/>
          <a:lstStyle/>
          <a:p>
            <a:r>
              <a:rPr lang="en-US"/>
              <a:t>Design of Reinforced Concrete</a:t>
            </a:r>
          </a:p>
        </p:txBody>
      </p:sp>
      <p:sp>
        <p:nvSpPr>
          <p:cNvPr id="9" name="Slide Number Placeholder 8"/>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417925920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B4F8F7-0CE7-46C6-AD65-8E193803F761}" type="datetime1">
              <a:rPr lang="en-US" smtClean="0"/>
              <a:pPr/>
              <a:t>5/27/2023</a:t>
            </a:fld>
            <a:endParaRPr lang="en-US"/>
          </a:p>
        </p:txBody>
      </p:sp>
      <p:sp>
        <p:nvSpPr>
          <p:cNvPr id="4" name="Footer Placeholder 3"/>
          <p:cNvSpPr>
            <a:spLocks noGrp="1"/>
          </p:cNvSpPr>
          <p:nvPr>
            <p:ph type="ftr" sz="quarter" idx="11"/>
          </p:nvPr>
        </p:nvSpPr>
        <p:spPr/>
        <p:txBody>
          <a:bodyPr/>
          <a:lstStyle/>
          <a:p>
            <a:r>
              <a:rPr lang="en-US"/>
              <a:t>Design of Reinforced Concrete</a:t>
            </a:r>
          </a:p>
        </p:txBody>
      </p:sp>
      <p:sp>
        <p:nvSpPr>
          <p:cNvPr id="5" name="Slide Number Placeholder 4"/>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204684183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0FCB4-5806-4D11-AD26-C7BEDA1C13C8}" type="datetime1">
              <a:rPr lang="en-US" smtClean="0"/>
              <a:pPr/>
              <a:t>5/27/2023</a:t>
            </a:fld>
            <a:endParaRPr lang="en-US"/>
          </a:p>
        </p:txBody>
      </p:sp>
      <p:sp>
        <p:nvSpPr>
          <p:cNvPr id="3" name="Footer Placeholder 2"/>
          <p:cNvSpPr>
            <a:spLocks noGrp="1"/>
          </p:cNvSpPr>
          <p:nvPr>
            <p:ph type="ftr" sz="quarter" idx="11"/>
          </p:nvPr>
        </p:nvSpPr>
        <p:spPr/>
        <p:txBody>
          <a:bodyPr/>
          <a:lstStyle/>
          <a:p>
            <a:r>
              <a:rPr lang="en-US"/>
              <a:t>Design of Reinforced Concrete</a:t>
            </a:r>
          </a:p>
        </p:txBody>
      </p:sp>
      <p:sp>
        <p:nvSpPr>
          <p:cNvPr id="4" name="Slide Number Placeholder 3"/>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236445577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7680"/>
            <a:ext cx="2949178" cy="170688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053255"/>
            <a:ext cx="4629150" cy="51985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194560"/>
            <a:ext cx="2949178" cy="406569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9A2A85-4DE9-469D-B317-E54F18B7CB9E}" type="datetime1">
              <a:rPr lang="en-US" smtClean="0"/>
              <a:pPr/>
              <a:t>5/27/2023</a:t>
            </a:fld>
            <a:endParaRPr lang="en-US"/>
          </a:p>
        </p:txBody>
      </p:sp>
      <p:sp>
        <p:nvSpPr>
          <p:cNvPr id="6" name="Footer Placeholder 5"/>
          <p:cNvSpPr>
            <a:spLocks noGrp="1"/>
          </p:cNvSpPr>
          <p:nvPr>
            <p:ph type="ftr" sz="quarter" idx="11"/>
          </p:nvPr>
        </p:nvSpPr>
        <p:spPr/>
        <p:txBody>
          <a:bodyPr/>
          <a:lstStyle/>
          <a:p>
            <a:r>
              <a:rPr lang="en-US"/>
              <a:t>Design of Reinforced Concrete</a:t>
            </a:r>
          </a:p>
        </p:txBody>
      </p:sp>
      <p:sp>
        <p:nvSpPr>
          <p:cNvPr id="7" name="Slide Number Placeholder 6"/>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1400152819"/>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7680"/>
            <a:ext cx="2949178" cy="170688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053255"/>
            <a:ext cx="4629150" cy="519853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194560"/>
            <a:ext cx="2949178" cy="406569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D056D9-A4B2-4917-956F-41C4F8743499}" type="datetime1">
              <a:rPr lang="en-US" smtClean="0"/>
              <a:pPr/>
              <a:t>5/27/2023</a:t>
            </a:fld>
            <a:endParaRPr lang="en-US"/>
          </a:p>
        </p:txBody>
      </p:sp>
      <p:sp>
        <p:nvSpPr>
          <p:cNvPr id="6" name="Footer Placeholder 5"/>
          <p:cNvSpPr>
            <a:spLocks noGrp="1"/>
          </p:cNvSpPr>
          <p:nvPr>
            <p:ph type="ftr" sz="quarter" idx="11"/>
          </p:nvPr>
        </p:nvSpPr>
        <p:spPr/>
        <p:txBody>
          <a:bodyPr/>
          <a:lstStyle/>
          <a:p>
            <a:r>
              <a:rPr lang="en-US"/>
              <a:t>Design of Reinforced Concrete</a:t>
            </a:r>
          </a:p>
        </p:txBody>
      </p:sp>
      <p:sp>
        <p:nvSpPr>
          <p:cNvPr id="7" name="Slide Number Placeholder 6"/>
          <p:cNvSpPr>
            <a:spLocks noGrp="1"/>
          </p:cNvSpPr>
          <p:nvPr>
            <p:ph type="sldNum" sz="quarter" idx="12"/>
          </p:nvPr>
        </p:nvSpPr>
        <p:spPr/>
        <p:txBody>
          <a:bodyPr/>
          <a:lstStyle/>
          <a:p>
            <a:fld id="{FE50B313-BC64-44AE-9B82-C5997F4DC00F}" type="slidenum">
              <a:rPr lang="en-US" smtClean="0"/>
              <a:pPr/>
              <a:t>‹#›</a:t>
            </a:fld>
            <a:endParaRPr lang="en-US"/>
          </a:p>
        </p:txBody>
      </p:sp>
    </p:spTree>
    <p:extLst>
      <p:ext uri="{BB962C8B-B14F-4D97-AF65-F5344CB8AC3E}">
        <p14:creationId xmlns:p14="http://schemas.microsoft.com/office/powerpoint/2010/main" val="357841459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3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89468"/>
            <a:ext cx="7886700" cy="14139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947333"/>
            <a:ext cx="788670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780108"/>
            <a:ext cx="2057400" cy="389467"/>
          </a:xfrm>
          <a:prstGeom prst="rect">
            <a:avLst/>
          </a:prstGeom>
        </p:spPr>
        <p:txBody>
          <a:bodyPr vert="horz" lIns="91440" tIns="45720" rIns="91440" bIns="45720" rtlCol="0" anchor="ctr"/>
          <a:lstStyle>
            <a:lvl1pPr algn="l">
              <a:defRPr sz="1200">
                <a:solidFill>
                  <a:schemeClr val="tx1">
                    <a:tint val="75000"/>
                  </a:schemeClr>
                </a:solidFill>
              </a:defRPr>
            </a:lvl1pPr>
          </a:lstStyle>
          <a:p>
            <a:fld id="{ECF6C6CA-25A3-4BE7-AF26-8AB22997EA2E}" type="datetime1">
              <a:rPr lang="en-US" smtClean="0"/>
              <a:pPr/>
              <a:t>5/27/2023</a:t>
            </a:fld>
            <a:endParaRPr lang="en-US"/>
          </a:p>
        </p:txBody>
      </p:sp>
      <p:sp>
        <p:nvSpPr>
          <p:cNvPr id="5" name="Footer Placeholder 4"/>
          <p:cNvSpPr>
            <a:spLocks noGrp="1"/>
          </p:cNvSpPr>
          <p:nvPr>
            <p:ph type="ftr" sz="quarter" idx="3"/>
          </p:nvPr>
        </p:nvSpPr>
        <p:spPr>
          <a:xfrm>
            <a:off x="3028950" y="6780108"/>
            <a:ext cx="3086100" cy="38946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Design of Reinforced Concrete</a:t>
            </a:r>
          </a:p>
        </p:txBody>
      </p:sp>
      <p:sp>
        <p:nvSpPr>
          <p:cNvPr id="6" name="Slide Number Placeholder 5"/>
          <p:cNvSpPr>
            <a:spLocks noGrp="1"/>
          </p:cNvSpPr>
          <p:nvPr>
            <p:ph type="sldNum" sz="quarter" idx="4"/>
          </p:nvPr>
        </p:nvSpPr>
        <p:spPr>
          <a:xfrm>
            <a:off x="6457950" y="6780108"/>
            <a:ext cx="2057400" cy="389467"/>
          </a:xfrm>
          <a:prstGeom prst="rect">
            <a:avLst/>
          </a:prstGeom>
        </p:spPr>
        <p:txBody>
          <a:bodyPr vert="horz" lIns="91440" tIns="45720" rIns="91440" bIns="45720" rtlCol="0" anchor="ctr"/>
          <a:lstStyle>
            <a:lvl1pPr algn="r">
              <a:defRPr sz="1200">
                <a:solidFill>
                  <a:schemeClr val="tx1">
                    <a:tint val="75000"/>
                  </a:schemeClr>
                </a:solidFill>
              </a:defRPr>
            </a:lvl1pPr>
          </a:lstStyle>
          <a:p>
            <a:fld id="{FE50B313-BC64-44AE-9B82-C5997F4DC00F}" type="slidenum">
              <a:rPr lang="en-US" smtClean="0"/>
              <a:pPr/>
              <a:t>‹#›</a:t>
            </a:fld>
            <a:endParaRPr lang="en-US"/>
          </a:p>
        </p:txBody>
      </p:sp>
    </p:spTree>
    <p:extLst>
      <p:ext uri="{BB962C8B-B14F-4D97-AF65-F5344CB8AC3E}">
        <p14:creationId xmlns:p14="http://schemas.microsoft.com/office/powerpoint/2010/main" val="3035940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48026B-A831-484B-964C-1A43D8B9D8E6}"/>
              </a:ext>
            </a:extLst>
          </p:cNvPr>
          <p:cNvSpPr/>
          <p:nvPr/>
        </p:nvSpPr>
        <p:spPr>
          <a:xfrm>
            <a:off x="1084006" y="1443999"/>
            <a:ext cx="6975987" cy="1569660"/>
          </a:xfrm>
          <a:prstGeom prst="rect">
            <a:avLst/>
          </a:prstGeom>
          <a:ln w="38100">
            <a:noFill/>
          </a:ln>
        </p:spPr>
        <p:txBody>
          <a:bodyPr wrap="square">
            <a:spAutoFit/>
          </a:bodyPr>
          <a:lstStyle/>
          <a:p>
            <a:pPr algn="ctr"/>
            <a:r>
              <a:rPr lang="en-US" sz="4800" b="1" dirty="0">
                <a:solidFill>
                  <a:srgbClr val="1B69BB"/>
                </a:solidFill>
                <a:latin typeface="Times New Roman" pitchFamily="18" charset="0"/>
                <a:cs typeface="Times New Roman" pitchFamily="18" charset="0"/>
              </a:rPr>
              <a:t>Design of RC Beams For Flexure</a:t>
            </a:r>
            <a:endParaRPr lang="en-US" sz="4800" dirty="0">
              <a:latin typeface="Times New Roman" pitchFamily="18" charset="0"/>
              <a:cs typeface="Times New Roman" pitchFamily="18" charset="0"/>
            </a:endParaRPr>
          </a:p>
        </p:txBody>
      </p:sp>
      <p:sp>
        <p:nvSpPr>
          <p:cNvPr id="2" name="Date Placeholder 1">
            <a:extLst>
              <a:ext uri="{FF2B5EF4-FFF2-40B4-BE49-F238E27FC236}">
                <a16:creationId xmlns:a16="http://schemas.microsoft.com/office/drawing/2014/main" id="{30BDDFFD-BF14-4CD6-ACAF-CAB4C85B16BD}"/>
              </a:ext>
            </a:extLst>
          </p:cNvPr>
          <p:cNvSpPr>
            <a:spLocks noGrp="1"/>
          </p:cNvSpPr>
          <p:nvPr>
            <p:ph type="dt" sz="half" idx="10"/>
          </p:nvPr>
        </p:nvSpPr>
        <p:spPr>
          <a:xfrm>
            <a:off x="2596918" y="4438069"/>
            <a:ext cx="3733543" cy="696639"/>
          </a:xfrm>
          <a:solidFill>
            <a:schemeClr val="accent6">
              <a:lumMod val="60000"/>
              <a:lumOff val="40000"/>
              <a:alpha val="40000"/>
            </a:schemeClr>
          </a:solidFill>
          <a:ln w="28575">
            <a:noFill/>
          </a:ln>
        </p:spPr>
        <p:txBody>
          <a:bodyPr/>
          <a:lstStyle/>
          <a:p>
            <a:r>
              <a:rPr lang="en-US" sz="1800" b="1" dirty="0" smtClean="0">
                <a:latin typeface="Times New Roman" pitchFamily="18" charset="0"/>
                <a:cs typeface="Times New Roman" pitchFamily="18" charset="0"/>
              </a:rPr>
              <a:t>Dr Ahmed </a:t>
            </a:r>
            <a:r>
              <a:rPr lang="en-US" sz="1800" b="1" dirty="0" err="1" smtClean="0">
                <a:latin typeface="Times New Roman" pitchFamily="18" charset="0"/>
                <a:cs typeface="Times New Roman" pitchFamily="18" charset="0"/>
              </a:rPr>
              <a:t>Heifdayet</a:t>
            </a:r>
            <a:r>
              <a:rPr lang="en-US" sz="1800" b="1" dirty="0" smtClean="0">
                <a:latin typeface="Times New Roman" pitchFamily="18" charset="0"/>
                <a:cs typeface="Times New Roman" pitchFamily="18" charset="0"/>
              </a:rPr>
              <a:t> Mohammad</a:t>
            </a:r>
          </a:p>
          <a:p>
            <a:r>
              <a:rPr lang="en-US" sz="1800" b="1" dirty="0" smtClean="0">
                <a:latin typeface="Times New Roman" pitchFamily="18" charset="0"/>
                <a:cs typeface="Times New Roman" pitchFamily="18" charset="0"/>
              </a:rPr>
              <a:t>and Dr </a:t>
            </a:r>
            <a:r>
              <a:rPr lang="en-US" sz="1800" b="1" dirty="0" err="1" smtClean="0">
                <a:latin typeface="Times New Roman" pitchFamily="18" charset="0"/>
                <a:cs typeface="Times New Roman" pitchFamily="18" charset="0"/>
              </a:rPr>
              <a:t>Zerar</a:t>
            </a:r>
            <a:r>
              <a:rPr lang="en-US" sz="1800" b="1" dirty="0" smtClean="0">
                <a:latin typeface="Times New Roman" pitchFamily="18" charset="0"/>
                <a:cs typeface="Times New Roman" pitchFamily="18" charset="0"/>
              </a:rPr>
              <a:t> Othman </a:t>
            </a:r>
            <a:r>
              <a:rPr lang="en-US" sz="1800" b="1" dirty="0" err="1" smtClean="0">
                <a:latin typeface="Times New Roman" pitchFamily="18" charset="0"/>
                <a:cs typeface="Times New Roman" pitchFamily="18" charset="0"/>
              </a:rPr>
              <a:t>Sedek</a:t>
            </a:r>
            <a:endParaRPr lang="en-US" sz="1800" b="1" dirty="0" smtClean="0">
              <a:latin typeface="Times New Roman" pitchFamily="18" charset="0"/>
              <a:cs typeface="Times New Roman" pitchFamily="18" charset="0"/>
            </a:endParaRPr>
          </a:p>
        </p:txBody>
      </p:sp>
      <p:sp>
        <p:nvSpPr>
          <p:cNvPr id="4" name="Footer Placeholder 3">
            <a:extLst>
              <a:ext uri="{FF2B5EF4-FFF2-40B4-BE49-F238E27FC236}">
                <a16:creationId xmlns:a16="http://schemas.microsoft.com/office/drawing/2014/main" id="{46DBD422-CE46-4DE8-A09A-9D97333D3237}"/>
              </a:ext>
            </a:extLst>
          </p:cNvPr>
          <p:cNvSpPr>
            <a:spLocks noGrp="1"/>
          </p:cNvSpPr>
          <p:nvPr>
            <p:ph type="ftr" sz="quarter" idx="11"/>
          </p:nvPr>
        </p:nvSpPr>
        <p:spPr>
          <a:xfrm>
            <a:off x="3028949" y="6780108"/>
            <a:ext cx="3652069" cy="389467"/>
          </a:xfrm>
        </p:spPr>
        <p:txBody>
          <a:bodyPr/>
          <a:lstStyle/>
          <a:p>
            <a:r>
              <a:rPr lang="en-US" sz="1400" b="1"/>
              <a:t>Design of Reinforced Concrete</a:t>
            </a:r>
            <a:endParaRPr lang="en-US" sz="1400" b="1" dirty="0"/>
          </a:p>
        </p:txBody>
      </p:sp>
      <p:sp>
        <p:nvSpPr>
          <p:cNvPr id="5" name="Date Placeholder 1">
            <a:extLst>
              <a:ext uri="{FF2B5EF4-FFF2-40B4-BE49-F238E27FC236}">
                <a16:creationId xmlns:a16="http://schemas.microsoft.com/office/drawing/2014/main" id="{30BDDFFD-BF14-4CD6-ACAF-CAB4C85B16BD}"/>
              </a:ext>
            </a:extLst>
          </p:cNvPr>
          <p:cNvSpPr txBox="1">
            <a:spLocks/>
          </p:cNvSpPr>
          <p:nvPr/>
        </p:nvSpPr>
        <p:spPr>
          <a:xfrm>
            <a:off x="2526580" y="3336099"/>
            <a:ext cx="3733543" cy="696639"/>
          </a:xfrm>
          <a:prstGeom prst="rect">
            <a:avLst/>
          </a:prstGeom>
          <a:solidFill>
            <a:schemeClr val="accent6">
              <a:lumMod val="60000"/>
              <a:lumOff val="40000"/>
              <a:alpha val="40000"/>
            </a:schemeClr>
          </a:solidFill>
          <a:ln w="28575">
            <a:noFill/>
          </a:ln>
        </p:spPr>
        <p:txBody>
          <a:bodyPr vert="horz"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chemeClr val="tx1">
                    <a:tint val="75000"/>
                  </a:schemeClr>
                </a:solidFill>
                <a:effectLst/>
                <a:uLnTx/>
                <a:uFillTx/>
                <a:latin typeface="Times New Roman" pitchFamily="18" charset="0"/>
                <a:cs typeface="Times New Roman" pitchFamily="18" charset="0"/>
              </a:rPr>
              <a:t>Chapter Three</a:t>
            </a:r>
            <a:endParaRPr kumimoji="0" lang="en-US" sz="2800" b="1" i="0" u="none" strike="noStrike" kern="1200" cap="none" spc="0" normalizeH="0" baseline="0" noProof="0" dirty="0">
              <a:ln>
                <a:noFill/>
              </a:ln>
              <a:solidFill>
                <a:schemeClr val="tx1">
                  <a:tint val="75000"/>
                </a:schemeClr>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3030958807"/>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6CA9CE80-92A0-4891-AFFD-EAA533114C51}"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pic>
        <p:nvPicPr>
          <p:cNvPr id="4" name="Picture 3">
            <a:extLst>
              <a:ext uri="{FF2B5EF4-FFF2-40B4-BE49-F238E27FC236}">
                <a16:creationId xmlns:a16="http://schemas.microsoft.com/office/drawing/2014/main" id="{CDA6260C-3A66-4C16-AC11-62A4E9D9BA79}"/>
              </a:ext>
            </a:extLst>
          </p:cNvPr>
          <p:cNvPicPr>
            <a:picLocks noChangeAspect="1"/>
          </p:cNvPicPr>
          <p:nvPr/>
        </p:nvPicPr>
        <p:blipFill>
          <a:blip r:embed="rId2" cstate="print"/>
          <a:stretch>
            <a:fillRect/>
          </a:stretch>
        </p:blipFill>
        <p:spPr>
          <a:xfrm>
            <a:off x="2480527" y="209792"/>
            <a:ext cx="3576677" cy="2581533"/>
          </a:xfrm>
          <a:prstGeom prst="rect">
            <a:avLst/>
          </a:prstGeom>
          <a:effectLst>
            <a:outerShdw blurRad="50800" dist="38100" dir="2700000" algn="tl" rotWithShape="0">
              <a:prstClr val="black">
                <a:alpha val="40000"/>
              </a:prstClr>
            </a:outerShdw>
          </a:effectLst>
        </p:spPr>
      </p:pic>
      <p:sp>
        <p:nvSpPr>
          <p:cNvPr id="7" name="TextBox 6">
            <a:extLst>
              <a:ext uri="{FF2B5EF4-FFF2-40B4-BE49-F238E27FC236}">
                <a16:creationId xmlns:a16="http://schemas.microsoft.com/office/drawing/2014/main" id="{52BD5451-4771-4BDF-9946-98E22A947369}"/>
              </a:ext>
            </a:extLst>
          </p:cNvPr>
          <p:cNvSpPr txBox="1"/>
          <p:nvPr/>
        </p:nvSpPr>
        <p:spPr>
          <a:xfrm>
            <a:off x="2173705" y="2791325"/>
            <a:ext cx="4572000" cy="374077"/>
          </a:xfrm>
          <a:prstGeom prst="rect">
            <a:avLst/>
          </a:prstGeom>
          <a:noFill/>
        </p:spPr>
        <p:txBody>
          <a:bodyPr wrap="square">
            <a:spAutoFit/>
          </a:bodyPr>
          <a:lstStyle/>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Fig. 10 Skin reinforcements</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3496641A-9E11-4548-8525-6575B33134B8}"/>
              </a:ext>
            </a:extLst>
          </p:cNvPr>
          <p:cNvSpPr txBox="1"/>
          <p:nvPr/>
        </p:nvSpPr>
        <p:spPr>
          <a:xfrm>
            <a:off x="277478" y="3165402"/>
            <a:ext cx="8364453" cy="2014398"/>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12.Bundled Bars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Sometimes when large amounts of steel reinforcing are required in a beam or column. For such situations, groups of parallel bars may be bundled together. Up to four bars can be bundled, provided they are enclosed by stirrups or ties.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CB98F896-016F-4D9B-BF33-103820BC3431}"/>
              </a:ext>
            </a:extLst>
          </p:cNvPr>
          <p:cNvPicPr/>
          <p:nvPr/>
        </p:nvPicPr>
        <p:blipFill>
          <a:blip r:embed="rId3" cstate="print"/>
          <a:stretch>
            <a:fillRect/>
          </a:stretch>
        </p:blipFill>
        <p:spPr>
          <a:xfrm>
            <a:off x="2756217" y="5391944"/>
            <a:ext cx="3631565" cy="588010"/>
          </a:xfrm>
          <a:prstGeom prst="rect">
            <a:avLst/>
          </a:prstGeom>
          <a:effectLst>
            <a:outerShdw blurRad="50800" dist="38100" dir="2700000" algn="tl" rotWithShape="0">
              <a:prstClr val="black">
                <a:alpha val="40000"/>
              </a:prstClr>
            </a:outerShdw>
          </a:effectLst>
        </p:spPr>
      </p:pic>
      <p:sp>
        <p:nvSpPr>
          <p:cNvPr id="11" name="TextBox 10">
            <a:extLst>
              <a:ext uri="{FF2B5EF4-FFF2-40B4-BE49-F238E27FC236}">
                <a16:creationId xmlns:a16="http://schemas.microsoft.com/office/drawing/2014/main" id="{7DAA0A27-D73A-487E-B9C7-215676E03266}"/>
              </a:ext>
            </a:extLst>
          </p:cNvPr>
          <p:cNvSpPr txBox="1"/>
          <p:nvPr/>
        </p:nvSpPr>
        <p:spPr>
          <a:xfrm>
            <a:off x="2173704" y="5959123"/>
            <a:ext cx="4572000" cy="390684"/>
          </a:xfrm>
          <a:prstGeom prst="rect">
            <a:avLst/>
          </a:prstGeom>
          <a:noFill/>
        </p:spPr>
        <p:txBody>
          <a:bodyPr wrap="square">
            <a:spAutoFit/>
          </a:bodyPr>
          <a:lstStyle/>
          <a:p>
            <a:pPr marL="0" marR="0" algn="ctr">
              <a:lnSpc>
                <a:spcPct val="115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Fig. 11 Bundle bars</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624228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8A35B412-0178-4BDE-82DE-73EAEFCFF8D1}"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sp>
        <p:nvSpPr>
          <p:cNvPr id="2" name="TextBox 1">
            <a:extLst>
              <a:ext uri="{FF2B5EF4-FFF2-40B4-BE49-F238E27FC236}">
                <a16:creationId xmlns:a16="http://schemas.microsoft.com/office/drawing/2014/main" id="{1084E0A0-C75E-420C-9CE4-4CE1AAFCB3A1}"/>
              </a:ext>
            </a:extLst>
          </p:cNvPr>
          <p:cNvSpPr txBox="1"/>
          <p:nvPr/>
        </p:nvSpPr>
        <p:spPr>
          <a:xfrm>
            <a:off x="197267" y="145625"/>
            <a:ext cx="8364453" cy="2403735"/>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13. Continuous Beams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The very common situation, however, is for beams and slabs to be continuous over several supports, as shown in Fig.12. Because reinforcing is needed on the tensile sides of the beams, we will place it in the bottoms when we have positive moments and in the tops when we have negative moments.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F9BBFC03-FA10-4801-83ED-EF67FD8D4B40}"/>
              </a:ext>
            </a:extLst>
          </p:cNvPr>
          <p:cNvPicPr>
            <a:picLocks noChangeAspect="1"/>
          </p:cNvPicPr>
          <p:nvPr/>
        </p:nvPicPr>
        <p:blipFill>
          <a:blip r:embed="rId2" cstate="print"/>
          <a:stretch>
            <a:fillRect/>
          </a:stretch>
        </p:blipFill>
        <p:spPr>
          <a:xfrm>
            <a:off x="1145992" y="2859897"/>
            <a:ext cx="6852016" cy="1595405"/>
          </a:xfrm>
          <a:prstGeom prst="rect">
            <a:avLst/>
          </a:prstGeom>
          <a:effectLst>
            <a:outerShdw blurRad="50800" dist="38100" dir="2700000" algn="tl" rotWithShape="0">
              <a:prstClr val="black">
                <a:alpha val="40000"/>
              </a:prstClr>
            </a:outerShdw>
          </a:effectLst>
        </p:spPr>
      </p:pic>
      <p:sp>
        <p:nvSpPr>
          <p:cNvPr id="8" name="TextBox 7">
            <a:extLst>
              <a:ext uri="{FF2B5EF4-FFF2-40B4-BE49-F238E27FC236}">
                <a16:creationId xmlns:a16="http://schemas.microsoft.com/office/drawing/2014/main" id="{F32C2710-0637-417B-9EDD-E69D844AEC21}"/>
              </a:ext>
            </a:extLst>
          </p:cNvPr>
          <p:cNvSpPr txBox="1"/>
          <p:nvPr/>
        </p:nvSpPr>
        <p:spPr>
          <a:xfrm>
            <a:off x="2286000" y="4455302"/>
            <a:ext cx="4572000" cy="374077"/>
          </a:xfrm>
          <a:prstGeom prst="rect">
            <a:avLst/>
          </a:prstGeom>
          <a:noFill/>
        </p:spPr>
        <p:txBody>
          <a:bodyPr wrap="square">
            <a:spAutoFit/>
          </a:bodyPr>
          <a:lstStyle/>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Fig. 12 Continues beam.</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478091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ECEB4EC3-18FE-4186-9855-3C5E253DAB30}"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pic>
        <p:nvPicPr>
          <p:cNvPr id="4" name="Picture 3">
            <a:extLst>
              <a:ext uri="{FF2B5EF4-FFF2-40B4-BE49-F238E27FC236}">
                <a16:creationId xmlns:a16="http://schemas.microsoft.com/office/drawing/2014/main" id="{2D9E2F51-4B35-4A30-8E61-55B6DD278874}"/>
              </a:ext>
            </a:extLst>
          </p:cNvPr>
          <p:cNvPicPr>
            <a:picLocks noChangeAspect="1"/>
          </p:cNvPicPr>
          <p:nvPr/>
        </p:nvPicPr>
        <p:blipFill>
          <a:blip r:embed="rId2" cstate="print"/>
          <a:stretch>
            <a:fillRect/>
          </a:stretch>
        </p:blipFill>
        <p:spPr>
          <a:xfrm>
            <a:off x="831303" y="677832"/>
            <a:ext cx="7481394" cy="504919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0397486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925CA895-79E9-4121-A93B-1DE4C570C5A8}"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pic>
        <p:nvPicPr>
          <p:cNvPr id="4" name="Picture 3">
            <a:extLst>
              <a:ext uri="{FF2B5EF4-FFF2-40B4-BE49-F238E27FC236}">
                <a16:creationId xmlns:a16="http://schemas.microsoft.com/office/drawing/2014/main" id="{E33FE4C5-7699-4CB6-B199-C03BD9DCA060}"/>
              </a:ext>
            </a:extLst>
          </p:cNvPr>
          <p:cNvPicPr>
            <a:picLocks noChangeAspect="1"/>
          </p:cNvPicPr>
          <p:nvPr/>
        </p:nvPicPr>
        <p:blipFill>
          <a:blip r:embed="rId2" cstate="print"/>
          <a:stretch>
            <a:fillRect/>
          </a:stretch>
        </p:blipFill>
        <p:spPr>
          <a:xfrm>
            <a:off x="628650" y="662907"/>
            <a:ext cx="7802355" cy="357220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645265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8F8A7EBA-6ABA-4BBB-BC97-52DF13CE628D}"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pic>
        <p:nvPicPr>
          <p:cNvPr id="4" name="Picture 3">
            <a:extLst>
              <a:ext uri="{FF2B5EF4-FFF2-40B4-BE49-F238E27FC236}">
                <a16:creationId xmlns:a16="http://schemas.microsoft.com/office/drawing/2014/main" id="{7ACCACCA-693D-4350-A2BD-FC20B61F7B80}"/>
              </a:ext>
            </a:extLst>
          </p:cNvPr>
          <p:cNvPicPr>
            <a:picLocks noChangeAspect="1"/>
          </p:cNvPicPr>
          <p:nvPr/>
        </p:nvPicPr>
        <p:blipFill>
          <a:blip r:embed="rId2" cstate="print"/>
          <a:stretch>
            <a:fillRect/>
          </a:stretch>
        </p:blipFill>
        <p:spPr>
          <a:xfrm>
            <a:off x="457200" y="402299"/>
            <a:ext cx="8187848" cy="508410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3539173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71DEF680-9744-411A-83D2-77856F4F077E}"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pic>
        <p:nvPicPr>
          <p:cNvPr id="2" name="Picture 1">
            <a:extLst>
              <a:ext uri="{FF2B5EF4-FFF2-40B4-BE49-F238E27FC236}">
                <a16:creationId xmlns:a16="http://schemas.microsoft.com/office/drawing/2014/main" id="{2306D0E1-E109-46F8-963E-5417D68D1396}"/>
              </a:ext>
            </a:extLst>
          </p:cNvPr>
          <p:cNvPicPr>
            <a:picLocks noChangeAspect="1"/>
          </p:cNvPicPr>
          <p:nvPr/>
        </p:nvPicPr>
        <p:blipFill>
          <a:blip r:embed="rId2" cstate="print"/>
          <a:stretch>
            <a:fillRect/>
          </a:stretch>
        </p:blipFill>
        <p:spPr>
          <a:xfrm>
            <a:off x="425116" y="422391"/>
            <a:ext cx="8213052" cy="496775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25032130"/>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FB7591DD-8BBF-428A-8933-A8D2EF81ACB0}"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pic>
        <p:nvPicPr>
          <p:cNvPr id="10" name="Picture 9"/>
          <p:cNvPicPr>
            <a:picLocks noChangeAspect="1"/>
          </p:cNvPicPr>
          <p:nvPr/>
        </p:nvPicPr>
        <p:blipFill rotWithShape="1">
          <a:blip r:embed="rId2"/>
          <a:srcRect l="27325" t="28688" r="27636" b="15367"/>
          <a:stretch/>
        </p:blipFill>
        <p:spPr>
          <a:xfrm>
            <a:off x="254376" y="534390"/>
            <a:ext cx="8464118" cy="5913913"/>
          </a:xfrm>
          <a:prstGeom prst="rect">
            <a:avLst/>
          </a:prstGeom>
        </p:spPr>
      </p:pic>
    </p:spTree>
    <p:extLst>
      <p:ext uri="{BB962C8B-B14F-4D97-AF65-F5344CB8AC3E}">
        <p14:creationId xmlns:p14="http://schemas.microsoft.com/office/powerpoint/2010/main" val="348570571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0FCB4-5806-4D11-AD26-C7BEDA1C13C8}" type="datetime1">
              <a:rPr lang="en-US" smtClean="0"/>
              <a:pPr/>
              <a:t>5/27/2023</a:t>
            </a:fld>
            <a:endParaRPr lang="en-US"/>
          </a:p>
        </p:txBody>
      </p:sp>
      <p:sp>
        <p:nvSpPr>
          <p:cNvPr id="3" name="Footer Placeholder 2"/>
          <p:cNvSpPr>
            <a:spLocks noGrp="1"/>
          </p:cNvSpPr>
          <p:nvPr>
            <p:ph type="ftr" sz="quarter" idx="11"/>
          </p:nvPr>
        </p:nvSpPr>
        <p:spPr/>
        <p:txBody>
          <a:bodyPr/>
          <a:lstStyle/>
          <a:p>
            <a:r>
              <a:rPr lang="en-US" smtClean="0"/>
              <a:t>Design of Reinforced Concrete</a:t>
            </a:r>
            <a:endParaRPr lang="en-US"/>
          </a:p>
        </p:txBody>
      </p:sp>
      <p:pic>
        <p:nvPicPr>
          <p:cNvPr id="4" name="Picture 3"/>
          <p:cNvPicPr>
            <a:picLocks noChangeAspect="1"/>
          </p:cNvPicPr>
          <p:nvPr/>
        </p:nvPicPr>
        <p:blipFill rotWithShape="1">
          <a:blip r:embed="rId2"/>
          <a:srcRect l="32312" t="23989" r="33481" b="8996"/>
          <a:stretch/>
        </p:blipFill>
        <p:spPr>
          <a:xfrm>
            <a:off x="574772" y="0"/>
            <a:ext cx="6638188" cy="7315200"/>
          </a:xfrm>
          <a:prstGeom prst="rect">
            <a:avLst/>
          </a:prstGeom>
        </p:spPr>
      </p:pic>
    </p:spTree>
    <p:extLst>
      <p:ext uri="{BB962C8B-B14F-4D97-AF65-F5344CB8AC3E}">
        <p14:creationId xmlns:p14="http://schemas.microsoft.com/office/powerpoint/2010/main" val="2348523515"/>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2FBCF171-4E60-4213-9B41-55E66E8AB523}"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sp>
        <p:nvSpPr>
          <p:cNvPr id="7" name="TextBox 6">
            <a:extLst>
              <a:ext uri="{FF2B5EF4-FFF2-40B4-BE49-F238E27FC236}">
                <a16:creationId xmlns:a16="http://schemas.microsoft.com/office/drawing/2014/main" id="{0931EA86-5815-4567-9AFF-F112E7B1ADDC}"/>
              </a:ext>
            </a:extLst>
          </p:cNvPr>
          <p:cNvSpPr txBox="1"/>
          <p:nvPr/>
        </p:nvSpPr>
        <p:spPr>
          <a:xfrm>
            <a:off x="171449" y="195879"/>
            <a:ext cx="8747961" cy="1523622"/>
          </a:xfrm>
          <a:prstGeom prst="rect">
            <a:avLst/>
          </a:pr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2700000" scaled="1"/>
            <a:tileRect/>
          </a:gradFill>
          <a:ln w="28575">
            <a:solidFill>
              <a:srgbClr val="FF0000"/>
            </a:solidFill>
          </a:ln>
        </p:spPr>
        <p:txBody>
          <a:bodyPr wrap="square">
            <a:spAutoFit/>
          </a:bodyPr>
          <a:lstStyle/>
          <a:p>
            <a:pPr marL="0" marR="0">
              <a:lnSpc>
                <a:spcPct val="107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Design and Analysis of Rectangular Beams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Whitney Block`s:</a:t>
            </a:r>
          </a:p>
          <a:p>
            <a:pPr algn="just">
              <a:lnSpc>
                <a:spcPct val="107000"/>
              </a:lnSpc>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Whitney replaced the curved stress block with an equivalent rectangular block of intensity 0.85</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f `c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and depth </a:t>
            </a:r>
            <a:r>
              <a:rPr lang="en-US" sz="2200" i="1" dirty="0">
                <a:solidFill>
                  <a:srgbClr val="231F20"/>
                </a:solidFill>
                <a:effectLst/>
                <a:latin typeface="Times New Roman,Italic"/>
                <a:ea typeface="Calibri" panose="020F0502020204030204" pitchFamily="34" charset="0"/>
                <a:cs typeface="Times New Roman,Italic"/>
              </a:rPr>
              <a:t>α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i="1" dirty="0">
                <a:solidFill>
                  <a:srgbClr val="231F20"/>
                </a:solidFill>
                <a:effectLst/>
                <a:latin typeface="Times New Roman,Italic"/>
                <a:ea typeface="Calibri" panose="020F0502020204030204" pitchFamily="34" charset="0"/>
                <a:cs typeface="Times New Roman,Italic"/>
              </a:rPr>
              <a:t>β</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1c</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as shown in Figure.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6C591C6D-5210-483B-A233-C6A40C75666B}"/>
              </a:ext>
            </a:extLst>
          </p:cNvPr>
          <p:cNvPicPr/>
          <p:nvPr/>
        </p:nvPicPr>
        <p:blipFill>
          <a:blip r:embed="rId2" cstate="print"/>
          <a:stretch>
            <a:fillRect/>
          </a:stretch>
        </p:blipFill>
        <p:spPr>
          <a:xfrm>
            <a:off x="1345029" y="1896087"/>
            <a:ext cx="6400800" cy="861695"/>
          </a:xfrm>
          <a:prstGeom prst="rect">
            <a:avLst/>
          </a:prstGeom>
          <a:effectLst>
            <a:outerShdw blurRad="50800" dist="38100" dir="2700000" algn="tl" rotWithShape="0">
              <a:prstClr val="black">
                <a:alpha val="40000"/>
              </a:prstClr>
            </a:outerShdw>
          </a:effectLst>
        </p:spPr>
      </p:pic>
      <p:pic>
        <p:nvPicPr>
          <p:cNvPr id="9" name="Picture 8">
            <a:extLst>
              <a:ext uri="{FF2B5EF4-FFF2-40B4-BE49-F238E27FC236}">
                <a16:creationId xmlns:a16="http://schemas.microsoft.com/office/drawing/2014/main" id="{F6F188BE-011C-4F1D-901B-166A2A882F93}"/>
              </a:ext>
            </a:extLst>
          </p:cNvPr>
          <p:cNvPicPr>
            <a:picLocks noChangeAspect="1"/>
          </p:cNvPicPr>
          <p:nvPr/>
        </p:nvPicPr>
        <p:blipFill>
          <a:blip r:embed="rId3" cstate="print"/>
          <a:stretch>
            <a:fillRect/>
          </a:stretch>
        </p:blipFill>
        <p:spPr>
          <a:xfrm>
            <a:off x="171449" y="2996665"/>
            <a:ext cx="8734928" cy="2329314"/>
          </a:xfrm>
          <a:prstGeom prst="rect">
            <a:avLst/>
          </a:prstGeom>
          <a:effectLst>
            <a:outerShdw blurRad="50800" dist="38100" dir="2700000" algn="tl" rotWithShape="0">
              <a:prstClr val="black">
                <a:alpha val="40000"/>
              </a:prstClr>
            </a:outerShdw>
          </a:effectLst>
        </p:spPr>
      </p:pic>
      <p:sp>
        <p:nvSpPr>
          <p:cNvPr id="10" name="TextBox 9">
            <a:extLst>
              <a:ext uri="{FF2B5EF4-FFF2-40B4-BE49-F238E27FC236}">
                <a16:creationId xmlns:a16="http://schemas.microsoft.com/office/drawing/2014/main" id="{A5967D18-6CD6-4B8E-9F01-F2513EE631FA}"/>
              </a:ext>
            </a:extLst>
          </p:cNvPr>
          <p:cNvSpPr txBox="1"/>
          <p:nvPr/>
        </p:nvSpPr>
        <p:spPr>
          <a:xfrm>
            <a:off x="2046872" y="5329697"/>
            <a:ext cx="4984082" cy="374077"/>
          </a:xfrm>
          <a:prstGeom prst="rect">
            <a:avLst/>
          </a:prstGeom>
          <a:noFill/>
        </p:spPr>
        <p:txBody>
          <a:bodyPr wrap="square">
            <a:spAutoFit/>
          </a:bodyPr>
          <a:lstStyle/>
          <a:p>
            <a:pPr marL="0" marR="0" algn="ctr">
              <a:lnSpc>
                <a:spcPct val="107000"/>
              </a:lnSpc>
              <a:spcBef>
                <a:spcPts val="0"/>
              </a:spcBef>
              <a:spcAft>
                <a:spcPts val="800"/>
              </a:spcAft>
              <a:tabLst>
                <a:tab pos="1964055" algn="l"/>
              </a:tabLst>
            </a:pPr>
            <a:r>
              <a:rPr lang="en-US" sz="1800" dirty="0">
                <a:effectLst/>
                <a:latin typeface="Times New Roman" panose="02020603050405020304" pitchFamily="18" charset="0"/>
                <a:ea typeface="Calibri" panose="020F0502020204030204" pitchFamily="34" charset="0"/>
                <a:cs typeface="Arial" panose="020B0604020202020204" pitchFamily="34" charset="0"/>
              </a:rPr>
              <a:t>Fig. 5 Stress-strain curve for concrete in bending</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F1E70EE-23F9-434F-99EA-4EF900688BBA}"/>
              </a:ext>
            </a:extLst>
          </p:cNvPr>
          <p:cNvSpPr txBox="1"/>
          <p:nvPr/>
        </p:nvSpPr>
        <p:spPr>
          <a:xfrm>
            <a:off x="628650" y="5761738"/>
            <a:ext cx="7886700" cy="846386"/>
          </a:xfrm>
          <a:prstGeom prst="rect">
            <a:avLst/>
          </a:prstGeom>
          <a:noFill/>
        </p:spPr>
        <p:txBody>
          <a:bodyPr wrap="square">
            <a:spAutoFit/>
          </a:bodyPr>
          <a:lstStyle/>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Equating the horizontal forces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C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and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and solving for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we obtain:</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0.85</a:t>
            </a:r>
            <a:r>
              <a:rPr lang="en-US" sz="2200" b="1"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f </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t>
            </a:r>
            <a:r>
              <a:rPr lang="en-US" sz="2200" b="1"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c ab </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b="1"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As </a:t>
            </a:r>
            <a:r>
              <a:rPr lang="en-US" sz="2200" b="1"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fy</a:t>
            </a:r>
            <a:endParaRPr lang="en-US" sz="2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176904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B0041AC0-98CF-4898-B184-5840F09E7996}"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pic>
        <p:nvPicPr>
          <p:cNvPr id="8" name="Picture 7">
            <a:extLst>
              <a:ext uri="{FF2B5EF4-FFF2-40B4-BE49-F238E27FC236}">
                <a16:creationId xmlns:a16="http://schemas.microsoft.com/office/drawing/2014/main" id="{B3E6A9BF-D439-481F-9C6D-12D029D4235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 y="209794"/>
            <a:ext cx="2184734" cy="852455"/>
          </a:xfrm>
          <a:prstGeom prst="rect">
            <a:avLst/>
          </a:prstGeom>
          <a:noFill/>
          <a:ln>
            <a:noFill/>
          </a:ln>
          <a:effectLst>
            <a:outerShdw blurRad="50800" dist="38100" dir="2700000" algn="tl" rotWithShape="0">
              <a:prstClr val="black">
                <a:alpha val="40000"/>
              </a:prstClr>
            </a:outerShdw>
          </a:effectLst>
        </p:spPr>
      </p:pic>
      <p:sp>
        <p:nvSpPr>
          <p:cNvPr id="9" name="TextBox 8">
            <a:extLst>
              <a:ext uri="{FF2B5EF4-FFF2-40B4-BE49-F238E27FC236}">
                <a16:creationId xmlns:a16="http://schemas.microsoft.com/office/drawing/2014/main" id="{58DA946C-E676-4E69-9A4B-6F98697384D1}"/>
              </a:ext>
            </a:extLst>
          </p:cNvPr>
          <p:cNvSpPr txBox="1"/>
          <p:nvPr/>
        </p:nvSpPr>
        <p:spPr>
          <a:xfrm>
            <a:off x="3387892" y="440679"/>
            <a:ext cx="2563729" cy="457048"/>
          </a:xfrm>
          <a:prstGeom prst="rect">
            <a:avLst/>
          </a:prstGeom>
          <a:noFill/>
        </p:spPr>
        <p:txBody>
          <a:bodyPr wrap="square">
            <a:spAutoFit/>
          </a:bodyPr>
          <a:lstStyle/>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Where </a:t>
            </a:r>
            <a:r>
              <a:rPr lang="en-US" sz="2200" i="1" dirty="0">
                <a:solidFill>
                  <a:srgbClr val="231F20"/>
                </a:solidFill>
                <a:effectLst/>
                <a:latin typeface="Times New Roman,Italic"/>
                <a:ea typeface="Calibri" panose="020F0502020204030204" pitchFamily="34" charset="0"/>
                <a:cs typeface="Times New Roman,Italic"/>
              </a:rPr>
              <a:t>ρ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As/ b d</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7E76C63D-3838-4D1B-A546-5F03D303848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09" y="1321970"/>
            <a:ext cx="6884069" cy="1485398"/>
          </a:xfrm>
          <a:prstGeom prst="rect">
            <a:avLst/>
          </a:prstGeom>
          <a:noFill/>
          <a:ln>
            <a:noFill/>
          </a:ln>
        </p:spPr>
      </p:pic>
      <p:sp>
        <p:nvSpPr>
          <p:cNvPr id="11" name="TextBox 10">
            <a:extLst>
              <a:ext uri="{FF2B5EF4-FFF2-40B4-BE49-F238E27FC236}">
                <a16:creationId xmlns:a16="http://schemas.microsoft.com/office/drawing/2014/main" id="{1C95B3ED-E496-42FD-9553-DDB1797EA120}"/>
              </a:ext>
            </a:extLst>
          </p:cNvPr>
          <p:cNvSpPr txBox="1"/>
          <p:nvPr/>
        </p:nvSpPr>
        <p:spPr>
          <a:xfrm>
            <a:off x="522872" y="3231611"/>
            <a:ext cx="8098255" cy="7092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18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Before the design of any beams is attempted, several miscellaneous topics need to be discussed. These include the following:</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6434D322-05F1-41FA-83C5-A7BF256D2D40}"/>
              </a:ext>
            </a:extLst>
          </p:cNvPr>
          <p:cNvSpPr txBox="1"/>
          <p:nvPr/>
        </p:nvSpPr>
        <p:spPr>
          <a:xfrm>
            <a:off x="256674" y="4057577"/>
            <a:ext cx="8364453" cy="2403735"/>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1. Structural Safety</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342900" marR="0" indent="-342900" algn="just">
              <a:lnSpc>
                <a:spcPct val="115000"/>
              </a:lnSpc>
              <a:spcBef>
                <a:spcPts val="0"/>
              </a:spcBef>
              <a:spcAft>
                <a:spcPts val="0"/>
              </a:spcAft>
              <a:buFontTx/>
              <a:buChar char="-"/>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The working loads are multiplied by certain load factors that are larger than 1. </a:t>
            </a:r>
          </a:p>
          <a:p>
            <a:pPr marL="342900" marR="0" indent="-342900" algn="just">
              <a:lnSpc>
                <a:spcPct val="115000"/>
              </a:lnSpc>
              <a:spcBef>
                <a:spcPts val="0"/>
              </a:spcBef>
              <a:spcAft>
                <a:spcPts val="0"/>
              </a:spcAft>
              <a:buFontTx/>
              <a:buChar char="-"/>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Multiplying the theoretical ultimate strength by the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strength reduction factor</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Ø</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which is less than 1. These values generally vary from 0.90 for bending down to 0.65 for some columns.</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119805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FCD2C475-3207-4E0B-BBFF-D083BC4DBDCE}"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sp>
        <p:nvSpPr>
          <p:cNvPr id="4" name="TextBox 3">
            <a:extLst>
              <a:ext uri="{FF2B5EF4-FFF2-40B4-BE49-F238E27FC236}">
                <a16:creationId xmlns:a16="http://schemas.microsoft.com/office/drawing/2014/main" id="{833A6696-6E6A-4F3F-B55B-EFF14E77334F}"/>
              </a:ext>
            </a:extLst>
          </p:cNvPr>
          <p:cNvSpPr txBox="1"/>
          <p:nvPr/>
        </p:nvSpPr>
        <p:spPr>
          <a:xfrm>
            <a:off x="256674" y="292577"/>
            <a:ext cx="8364453" cy="2793072"/>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Ductility Adoption:</a:t>
            </a:r>
            <a:r>
              <a:rPr lang="en-US" sz="2200" b="1" dirty="0">
                <a:latin typeface="Calibri" panose="020F0502020204030204" pitchFamily="34"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The ductility gain by an ample warning for the user of the building</a:t>
            </a:r>
            <a:r>
              <a:rPr lang="en-US" sz="2200" dirty="0">
                <a:latin typeface="Calibri" panose="020F0502020204030204" pitchFamily="34"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when overloaded. The warning happened with deflection and cracks. The final failure of the beam can be controlled by designing the beam to contain an amount of steel equal to or less than maximum steel area (</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As,max</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)or maximum steel ratio.(</a:t>
            </a:r>
            <a:r>
              <a:rPr lang="en-US" sz="2200" i="1" dirty="0" err="1">
                <a:solidFill>
                  <a:srgbClr val="231F20"/>
                </a:solidFill>
                <a:effectLst/>
                <a:latin typeface="Times New Roman,Italic"/>
                <a:ea typeface="Calibri" panose="020F0502020204030204" pitchFamily="34" charset="0"/>
                <a:cs typeface="Times New Roman,Italic"/>
              </a:rPr>
              <a:t>ρ</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max</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For ductile or tension-controlled beams and slabs where </a:t>
            </a:r>
            <a:r>
              <a:rPr lang="en-US" sz="2200" i="1" dirty="0" err="1">
                <a:solidFill>
                  <a:srgbClr val="231F20"/>
                </a:solidFill>
                <a:effectLst/>
                <a:latin typeface="Times New Roman,Italic"/>
                <a:ea typeface="Calibri" panose="020F0502020204030204" pitchFamily="34" charset="0"/>
                <a:cs typeface="Times New Roman,Italic"/>
              </a:rPr>
              <a:t>Є</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i="1" dirty="0" err="1">
                <a:solidFill>
                  <a:srgbClr val="231F20"/>
                </a:solidFill>
                <a:effectLst/>
                <a:latin typeface="Times New Roman,Italic"/>
                <a:ea typeface="Calibri" panose="020F0502020204030204" pitchFamily="34" charset="0"/>
                <a:cs typeface="Times New Roman,Italic"/>
              </a:rPr>
              <a:t>Є</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y</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+0.003), the value</a:t>
            </a:r>
            <a:r>
              <a:rPr lang="en-US" sz="2200" dirty="0">
                <a:latin typeface="Calibri" panose="020F0502020204030204" pitchFamily="34"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of Ø for bending is 0.90. This situation is shown in Fig.6.</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0150CAB4-2FE1-49B9-BC78-AAF2D363BC4A}"/>
              </a:ext>
            </a:extLst>
          </p:cNvPr>
          <p:cNvPicPr>
            <a:picLocks noChangeAspect="1"/>
          </p:cNvPicPr>
          <p:nvPr/>
        </p:nvPicPr>
        <p:blipFill>
          <a:blip r:embed="rId2" cstate="print"/>
          <a:stretch>
            <a:fillRect/>
          </a:stretch>
        </p:blipFill>
        <p:spPr>
          <a:xfrm>
            <a:off x="2309297" y="3450298"/>
            <a:ext cx="3805753" cy="2228607"/>
          </a:xfrm>
          <a:prstGeom prst="rect">
            <a:avLst/>
          </a:prstGeom>
          <a:effectLst>
            <a:outerShdw blurRad="50800" dist="38100" dir="2700000" algn="tl" rotWithShape="0">
              <a:prstClr val="black">
                <a:alpha val="40000"/>
              </a:prstClr>
            </a:outerShdw>
          </a:effectLst>
        </p:spPr>
      </p:pic>
      <p:sp>
        <p:nvSpPr>
          <p:cNvPr id="15" name="TextBox 14">
            <a:extLst>
              <a:ext uri="{FF2B5EF4-FFF2-40B4-BE49-F238E27FC236}">
                <a16:creationId xmlns:a16="http://schemas.microsoft.com/office/drawing/2014/main" id="{E7B9F8A3-A88E-47D3-A3CD-DD7F0661FDD4}"/>
              </a:ext>
            </a:extLst>
          </p:cNvPr>
          <p:cNvSpPr txBox="1"/>
          <p:nvPr/>
        </p:nvSpPr>
        <p:spPr>
          <a:xfrm>
            <a:off x="1798190" y="5646821"/>
            <a:ext cx="5013158" cy="436786"/>
          </a:xfrm>
          <a:prstGeom prst="rect">
            <a:avLst/>
          </a:prstGeom>
          <a:noFill/>
        </p:spPr>
        <p:txBody>
          <a:bodyPr wrap="square">
            <a:spAutoFit/>
          </a:bodyPr>
          <a:lstStyle/>
          <a:p>
            <a:pPr marL="0" marR="0" algn="ctr">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Arial" panose="020B0604020202020204" pitchFamily="34" charset="0"/>
              </a:rPr>
              <a:t>Fig. 6 Variation of Ø with tensile strain </a:t>
            </a:r>
            <a:r>
              <a:rPr lang="en-US" sz="2200" i="1" dirty="0" err="1">
                <a:effectLst/>
                <a:latin typeface="Times New Roman,Italic"/>
                <a:ea typeface="Calibri" panose="020F0502020204030204" pitchFamily="34" charset="0"/>
                <a:cs typeface="Times New Roman,Italic"/>
              </a:rPr>
              <a:t>Є</a:t>
            </a:r>
            <a:r>
              <a:rPr lang="en-US" sz="2200" i="1" dirty="0" err="1">
                <a:effectLst/>
                <a:latin typeface="Times New Roman" panose="02020603050405020304" pitchFamily="18" charset="0"/>
                <a:ea typeface="Calibri" panose="020F0502020204030204" pitchFamily="34" charset="0"/>
                <a:cs typeface="Arial" panose="020B0604020202020204" pitchFamily="34" charset="0"/>
              </a:rPr>
              <a:t>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725428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C72F7089-781D-45A7-92BD-E05A6C4195A9}"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sp>
        <p:nvSpPr>
          <p:cNvPr id="8" name="TextBox 7">
            <a:extLst>
              <a:ext uri="{FF2B5EF4-FFF2-40B4-BE49-F238E27FC236}">
                <a16:creationId xmlns:a16="http://schemas.microsoft.com/office/drawing/2014/main" id="{547FD95E-302E-40BF-A63B-4A03A4BD4FC8}"/>
              </a:ext>
            </a:extLst>
          </p:cNvPr>
          <p:cNvSpPr txBox="1"/>
          <p:nvPr/>
        </p:nvSpPr>
        <p:spPr>
          <a:xfrm>
            <a:off x="119213" y="145625"/>
            <a:ext cx="8783053" cy="846386"/>
          </a:xfrm>
          <a:prstGeom prst="rect">
            <a:avLst/>
          </a:prstGeom>
          <a:noFill/>
        </p:spPr>
        <p:txBody>
          <a:bodyPr wrap="square">
            <a:spAutoFit/>
          </a:bodyPr>
          <a:lstStyle/>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In this section, an expression is derived for </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As,max</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and </a:t>
            </a:r>
            <a:r>
              <a:rPr lang="en-US" sz="2200" i="1" dirty="0" err="1">
                <a:solidFill>
                  <a:srgbClr val="231F20"/>
                </a:solidFill>
                <a:effectLst/>
                <a:latin typeface="Times New Roman,Italic"/>
                <a:ea typeface="Calibri" panose="020F0502020204030204" pitchFamily="34" charset="0"/>
                <a:cs typeface="Times New Roman,Italic"/>
              </a:rPr>
              <a:t>ρ</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max</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the percentage of steel to be considered ductile section.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5B3A65CD-96FF-48AD-95AB-61407583A020}"/>
              </a:ext>
            </a:extLst>
          </p:cNvPr>
          <p:cNvPicPr>
            <a:picLocks noChangeAspect="1"/>
          </p:cNvPicPr>
          <p:nvPr/>
        </p:nvPicPr>
        <p:blipFill>
          <a:blip r:embed="rId2" cstate="print"/>
          <a:stretch>
            <a:fillRect/>
          </a:stretch>
        </p:blipFill>
        <p:spPr>
          <a:xfrm>
            <a:off x="5714729" y="1266136"/>
            <a:ext cx="3051810" cy="1701165"/>
          </a:xfrm>
          <a:prstGeom prst="rect">
            <a:avLst/>
          </a:prstGeom>
          <a:effectLst>
            <a:outerShdw blurRad="50800" dist="38100" dir="2700000" algn="tl" rotWithShape="0">
              <a:prstClr val="black">
                <a:alpha val="40000"/>
              </a:prstClr>
            </a:outerShdw>
          </a:effectLst>
        </p:spPr>
      </p:pic>
      <p:sp>
        <p:nvSpPr>
          <p:cNvPr id="11" name="TextBox 10">
            <a:extLst>
              <a:ext uri="{FF2B5EF4-FFF2-40B4-BE49-F238E27FC236}">
                <a16:creationId xmlns:a16="http://schemas.microsoft.com/office/drawing/2014/main" id="{50C0A9A8-7EAD-498E-A068-C374A2D3164D}"/>
              </a:ext>
            </a:extLst>
          </p:cNvPr>
          <p:cNvSpPr txBox="1"/>
          <p:nvPr/>
        </p:nvSpPr>
        <p:spPr>
          <a:xfrm>
            <a:off x="6055373" y="2934200"/>
            <a:ext cx="2688577" cy="374077"/>
          </a:xfrm>
          <a:prstGeom prst="rect">
            <a:avLst/>
          </a:prstGeom>
          <a:noFill/>
        </p:spPr>
        <p:txBody>
          <a:bodyPr wrap="square">
            <a:spAutoFit/>
          </a:bodyPr>
          <a:lstStyle/>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Fig. 7 Strain distributions</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779A6239-2016-4EDD-A465-84F045352BBA}"/>
              </a:ext>
            </a:extLst>
          </p:cNvPr>
          <p:cNvPicPr>
            <a:picLocks noChangeAspect="1"/>
          </p:cNvPicPr>
          <p:nvPr/>
        </p:nvPicPr>
        <p:blipFill>
          <a:blip r:embed="rId3" cstate="print"/>
          <a:stretch>
            <a:fillRect/>
          </a:stretch>
        </p:blipFill>
        <p:spPr>
          <a:xfrm>
            <a:off x="860849" y="1137695"/>
            <a:ext cx="1593002" cy="1095625"/>
          </a:xfrm>
          <a:prstGeom prst="rect">
            <a:avLst/>
          </a:prstGeom>
          <a:effectLst>
            <a:outerShdw blurRad="50800" dist="38100" dir="2700000" algn="tl" rotWithShape="0">
              <a:prstClr val="black">
                <a:alpha val="40000"/>
              </a:prstClr>
            </a:outerShdw>
          </a:effectLst>
        </p:spPr>
      </p:pic>
      <p:sp>
        <p:nvSpPr>
          <p:cNvPr id="14" name="TextBox 13">
            <a:extLst>
              <a:ext uri="{FF2B5EF4-FFF2-40B4-BE49-F238E27FC236}">
                <a16:creationId xmlns:a16="http://schemas.microsoft.com/office/drawing/2014/main" id="{E024E566-77A2-497E-9CB5-FF2F55A31491}"/>
              </a:ext>
            </a:extLst>
          </p:cNvPr>
          <p:cNvSpPr txBox="1"/>
          <p:nvPr/>
        </p:nvSpPr>
        <p:spPr>
          <a:xfrm>
            <a:off x="400050" y="2378503"/>
            <a:ext cx="5086350" cy="798680"/>
          </a:xfrm>
          <a:prstGeom prst="rect">
            <a:avLst/>
          </a:prstGeom>
          <a:noFill/>
        </p:spPr>
        <p:txBody>
          <a:bodyPr wrap="square">
            <a:spAutoFit/>
          </a:bodyPr>
          <a:lstStyle/>
          <a:p>
            <a:pPr marL="0" marR="0">
              <a:lnSpc>
                <a:spcPct val="107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C = T</a:t>
            </a:r>
            <a:r>
              <a:rPr lang="en-US" sz="2200" dirty="0">
                <a:latin typeface="Calibri" panose="020F0502020204030204" pitchFamily="34"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Example for </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rectangular s</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ection</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0.85 fc` </a:t>
            </a:r>
            <a:r>
              <a:rPr lang="en-US" sz="2200" i="1" dirty="0">
                <a:solidFill>
                  <a:srgbClr val="231F20"/>
                </a:solidFill>
                <a:effectLst/>
                <a:latin typeface="Arial,Italic"/>
                <a:ea typeface="Calibri" panose="020F0502020204030204" pitchFamily="34" charset="0"/>
                <a:cs typeface="Arial,Italic"/>
              </a:rPr>
              <a:t>β</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1 c b = As </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fy</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1F48335C-E7CC-4D60-8AFF-25912A62527C}"/>
              </a:ext>
            </a:extLst>
          </p:cNvPr>
          <p:cNvPicPr>
            <a:picLocks noChangeAspect="1"/>
          </p:cNvPicPr>
          <p:nvPr/>
        </p:nvPicPr>
        <p:blipFill>
          <a:blip r:embed="rId4" cstate="print"/>
          <a:stretch>
            <a:fillRect/>
          </a:stretch>
        </p:blipFill>
        <p:spPr>
          <a:xfrm>
            <a:off x="652088" y="3133526"/>
            <a:ext cx="5380696" cy="2565491"/>
          </a:xfrm>
          <a:prstGeom prst="rect">
            <a:avLst/>
          </a:prstGeom>
          <a:effectLst>
            <a:outerShdw blurRad="50800" dist="38100" dir="2700000" algn="tl" rotWithShape="0">
              <a:prstClr val="black">
                <a:alpha val="40000"/>
              </a:prstClr>
            </a:outerShdw>
          </a:effectLst>
        </p:spPr>
      </p:pic>
      <p:sp>
        <p:nvSpPr>
          <p:cNvPr id="18" name="TextBox 17">
            <a:extLst>
              <a:ext uri="{FF2B5EF4-FFF2-40B4-BE49-F238E27FC236}">
                <a16:creationId xmlns:a16="http://schemas.microsoft.com/office/drawing/2014/main" id="{D187542E-F21A-449E-BFF4-68930FEDD33A}"/>
              </a:ext>
            </a:extLst>
          </p:cNvPr>
          <p:cNvSpPr txBox="1"/>
          <p:nvPr/>
        </p:nvSpPr>
        <p:spPr>
          <a:xfrm>
            <a:off x="119213" y="5675479"/>
            <a:ext cx="8979669" cy="1235723"/>
          </a:xfrm>
          <a:prstGeom prst="rect">
            <a:avLst/>
          </a:prstGeom>
          <a:noFill/>
        </p:spPr>
        <p:txBody>
          <a:bodyPr wrap="square">
            <a:spAutoFit/>
          </a:bodyPr>
          <a:lstStyle/>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maximum acceptable percentage of steel to be in tension control where steel stain at </a:t>
            </a:r>
            <a:r>
              <a:rPr lang="en-US" sz="2200" i="1" dirty="0" err="1">
                <a:solidFill>
                  <a:srgbClr val="231F20"/>
                </a:solidFill>
                <a:effectLst/>
                <a:latin typeface="Times New Roman,Italic"/>
                <a:ea typeface="Calibri" panose="020F0502020204030204" pitchFamily="34" charset="0"/>
                <a:cs typeface="Times New Roman,Italic"/>
              </a:rPr>
              <a:t>Є</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i="1" dirty="0" err="1">
                <a:solidFill>
                  <a:srgbClr val="231F20"/>
                </a:solidFill>
                <a:effectLst/>
                <a:latin typeface="Times New Roman,Italic"/>
                <a:ea typeface="Calibri" panose="020F0502020204030204" pitchFamily="34" charset="0"/>
                <a:cs typeface="Times New Roman,Italic"/>
              </a:rPr>
              <a:t>Є</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y</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+0.003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and reduction factor Ø=0.9. The value of </a:t>
            </a:r>
            <a:r>
              <a:rPr lang="en-US" sz="2200" i="1" dirty="0" err="1">
                <a:solidFill>
                  <a:srgbClr val="231F20"/>
                </a:solidFill>
                <a:effectLst/>
                <a:latin typeface="Times New Roman,Italic"/>
                <a:ea typeface="Calibri" panose="020F0502020204030204" pitchFamily="34" charset="0"/>
                <a:cs typeface="Times New Roman,Italic"/>
              </a:rPr>
              <a:t>ρ</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max</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can be easily determine for different </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f`c</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and </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fy</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0467990"/>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FA204BEA-C053-4D35-B490-4BF190F32B4F}"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sp>
        <p:nvSpPr>
          <p:cNvPr id="3" name="TextBox 2">
            <a:extLst>
              <a:ext uri="{FF2B5EF4-FFF2-40B4-BE49-F238E27FC236}">
                <a16:creationId xmlns:a16="http://schemas.microsoft.com/office/drawing/2014/main" id="{F2E18CDA-6AF0-4F2C-BD79-A2B026C9D5B1}"/>
              </a:ext>
            </a:extLst>
          </p:cNvPr>
          <p:cNvSpPr txBox="1"/>
          <p:nvPr/>
        </p:nvSpPr>
        <p:spPr>
          <a:xfrm>
            <a:off x="389773" y="145625"/>
            <a:ext cx="8364453" cy="3571747"/>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2. Minimum Percentage of Steel</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If the ultimate resisting moment of the section is less than its cracking moment, the section will fail immediately when a crack occurs. This type of failure may occur without warning. To prevent such a possibility, the ACI (9.6.1.2) specifies a certain minimum amount of reinforcing that must be used at every section of flexural members where tensile reinforcing is required by analysis, whether for positive or negative moments. In the following equations, </a:t>
            </a:r>
            <a:r>
              <a:rPr lang="en-US" sz="2200"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bw</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represents the web width of beams.</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D3B1FFBE-E4D6-46C8-8233-A93E21DAD3EE}"/>
              </a:ext>
            </a:extLst>
          </p:cNvPr>
          <p:cNvPicPr>
            <a:picLocks noChangeAspect="1"/>
          </p:cNvPicPr>
          <p:nvPr/>
        </p:nvPicPr>
        <p:blipFill>
          <a:blip r:embed="rId2" cstate="print"/>
          <a:stretch>
            <a:fillRect/>
          </a:stretch>
        </p:blipFill>
        <p:spPr>
          <a:xfrm>
            <a:off x="2178166" y="3902920"/>
            <a:ext cx="3599154" cy="577400"/>
          </a:xfrm>
          <a:prstGeom prst="rect">
            <a:avLst/>
          </a:prstGeom>
          <a:effectLst>
            <a:outerShdw blurRad="50800" dist="38100" dir="2700000" algn="tl" rotWithShape="0">
              <a:prstClr val="black">
                <a:alpha val="40000"/>
              </a:prstClr>
            </a:outerShdw>
          </a:effectLst>
        </p:spPr>
      </p:pic>
      <p:sp>
        <p:nvSpPr>
          <p:cNvPr id="11" name="TextBox 10">
            <a:extLst>
              <a:ext uri="{FF2B5EF4-FFF2-40B4-BE49-F238E27FC236}">
                <a16:creationId xmlns:a16="http://schemas.microsoft.com/office/drawing/2014/main" id="{3D170573-7F85-415B-A274-31494F492554}"/>
              </a:ext>
            </a:extLst>
          </p:cNvPr>
          <p:cNvSpPr txBox="1"/>
          <p:nvPr/>
        </p:nvSpPr>
        <p:spPr>
          <a:xfrm>
            <a:off x="389773" y="4831213"/>
            <a:ext cx="8364453" cy="1598002"/>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nSpc>
                <a:spcPct val="107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3. Balanced Sections: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 beam that has a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balanced steel ratio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is one for which the tensile steel will theoretically just reach its yield point at the same time the extreme compression concrete fibers attain a strain equal to 0.003.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447191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623B466A-4704-4ABD-90C2-FC48E1FA86CA}"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sp>
        <p:nvSpPr>
          <p:cNvPr id="2" name="TextBox 1">
            <a:extLst>
              <a:ext uri="{FF2B5EF4-FFF2-40B4-BE49-F238E27FC236}">
                <a16:creationId xmlns:a16="http://schemas.microsoft.com/office/drawing/2014/main" id="{78EF910F-E818-4BB0-B1DC-7F5D2AA845E7}"/>
              </a:ext>
            </a:extLst>
          </p:cNvPr>
          <p:cNvSpPr txBox="1"/>
          <p:nvPr/>
        </p:nvSpPr>
        <p:spPr>
          <a:xfrm>
            <a:off x="389773" y="145625"/>
            <a:ext cx="8364453" cy="2403735"/>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4. Beam proportions</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Unless architectural or other requirements dictate the proportions of reinforced concrete beams, the most economical beam sections are usually obtained for shorter beams (up to 8m length), when the ratio of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d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to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b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is in the range of 1.5 to 2. For longer spans, better economy is usually obtained if deep, narrow sections are used. The depths may be as large as 3 or 4 times the widths.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95BA182B-273E-46AC-832A-A530AA1E8B9D}"/>
              </a:ext>
            </a:extLst>
          </p:cNvPr>
          <p:cNvSpPr txBox="1"/>
          <p:nvPr/>
        </p:nvSpPr>
        <p:spPr>
          <a:xfrm>
            <a:off x="389771" y="2751443"/>
            <a:ext cx="8364453" cy="2014398"/>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5. Deflections</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The ACI Code in its Table 9.3.1.1 provides minimum thicknesses of beams and one-way slabs for which such deflection calculations are not required. If deflections are computed for members of lesser thicknesses than those listed in the table and are found to be satisfactory, it is not necessary to abide by the thickness rules.</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5DF2FD50-F997-4E23-8DC1-708A49DA288E}"/>
              </a:ext>
            </a:extLst>
          </p:cNvPr>
          <p:cNvSpPr txBox="1"/>
          <p:nvPr/>
        </p:nvSpPr>
        <p:spPr>
          <a:xfrm>
            <a:off x="389771" y="4967924"/>
            <a:ext cx="8364453" cy="1235723"/>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6. Estimated beam weight: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The weight of the beam to be selected must be included in the calculation of the bending moment to be resisted, because the beam must support itself as well as the external loads.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8223829"/>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0922069B-732B-4F04-B8DB-08B35CAD37EB}"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sp>
        <p:nvSpPr>
          <p:cNvPr id="2" name="TextBox 1">
            <a:extLst>
              <a:ext uri="{FF2B5EF4-FFF2-40B4-BE49-F238E27FC236}">
                <a16:creationId xmlns:a16="http://schemas.microsoft.com/office/drawing/2014/main" id="{79CE4095-CBDA-4BC8-8623-5670E4506E31}"/>
              </a:ext>
            </a:extLst>
          </p:cNvPr>
          <p:cNvSpPr txBox="1"/>
          <p:nvPr/>
        </p:nvSpPr>
        <p:spPr>
          <a:xfrm>
            <a:off x="389773" y="264917"/>
            <a:ext cx="8364453" cy="1161344"/>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07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7. Selection of bars:</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After the required reinforcing area is calculated. For the usual situations, bars of sizes Ø35mm and smaller are practical to be used.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A023DFE0-6F79-43FB-843F-64228E998081}"/>
              </a:ext>
            </a:extLst>
          </p:cNvPr>
          <p:cNvSpPr txBox="1"/>
          <p:nvPr/>
        </p:nvSpPr>
        <p:spPr>
          <a:xfrm>
            <a:off x="389772" y="1700686"/>
            <a:ext cx="8364453" cy="2014398"/>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8. Cover: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The reinforcing for concrete members must be protected from the surrounding environment; that is, fire and corrosion protection need to be provided. In addition, the cover improves the bond between the concrete and the steel. In Section 20.6.1.3 of the ACI Code, specified cover is given for reinforcing bars under different conditions.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632138BF-7BB4-43F7-AFBD-09A0FE3862A2}"/>
              </a:ext>
            </a:extLst>
          </p:cNvPr>
          <p:cNvSpPr txBox="1"/>
          <p:nvPr/>
        </p:nvSpPr>
        <p:spPr>
          <a:xfrm>
            <a:off x="389772" y="3989509"/>
            <a:ext cx="8364453" cy="2014398"/>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9. Minimum spacing of bars</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The code (25.2.1) states that the clear distance between parallel bars cannot be less than </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25mm, </a:t>
            </a:r>
            <a:r>
              <a:rPr lang="en-US" sz="2200" b="1"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d</a:t>
            </a:r>
            <a:r>
              <a:rPr lang="en-US" sz="2200" b="1" i="1" baseline="-25000"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b</a:t>
            </a:r>
            <a:r>
              <a:rPr lang="en-US" sz="2200" b="1"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or </a:t>
            </a:r>
            <a:r>
              <a:rPr lang="en-US" sz="2200" b="1"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4/3 </a:t>
            </a:r>
            <a:r>
              <a:rPr lang="en-US" sz="2200" b="1" i="1"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d</a:t>
            </a:r>
            <a:r>
              <a:rPr lang="en-US" sz="2200" b="1" i="1" baseline="-25000" dirty="0" err="1">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agg</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If the bars are placed in more than one layer, those in the upper layers are required to be placed </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directly over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the ones in the lower layers, and the clear distance between the layers must be not less than 25mm.</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40416195"/>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127DCEF-E330-4D13-9197-1619D5698CD3}"/>
              </a:ext>
            </a:extLst>
          </p:cNvPr>
          <p:cNvSpPr>
            <a:spLocks noGrp="1"/>
          </p:cNvSpPr>
          <p:nvPr>
            <p:ph type="dt" sz="half" idx="10"/>
          </p:nvPr>
        </p:nvSpPr>
        <p:spPr/>
        <p:txBody>
          <a:bodyPr/>
          <a:lstStyle/>
          <a:p>
            <a:fld id="{D77EB497-B744-4020-B475-D8BDB18395CB}" type="datetime1">
              <a:rPr lang="en-US" smtClean="0"/>
              <a:pPr/>
              <a:t>5/27/2023</a:t>
            </a:fld>
            <a:endParaRPr lang="en-US"/>
          </a:p>
        </p:txBody>
      </p:sp>
      <p:sp>
        <p:nvSpPr>
          <p:cNvPr id="6" name="Footer Placeholder 5">
            <a:extLst>
              <a:ext uri="{FF2B5EF4-FFF2-40B4-BE49-F238E27FC236}">
                <a16:creationId xmlns:a16="http://schemas.microsoft.com/office/drawing/2014/main" id="{74D3EB30-996A-4110-A5C1-29A99D391952}"/>
              </a:ext>
            </a:extLst>
          </p:cNvPr>
          <p:cNvSpPr>
            <a:spLocks noGrp="1"/>
          </p:cNvSpPr>
          <p:nvPr>
            <p:ph type="ftr" sz="quarter" idx="11"/>
          </p:nvPr>
        </p:nvSpPr>
        <p:spPr/>
        <p:txBody>
          <a:bodyPr/>
          <a:lstStyle/>
          <a:p>
            <a:r>
              <a:rPr lang="en-US"/>
              <a:t>Design of Reinforced Concrete</a:t>
            </a:r>
            <a:endParaRPr lang="en-US" dirty="0"/>
          </a:p>
        </p:txBody>
      </p:sp>
      <p:sp>
        <p:nvSpPr>
          <p:cNvPr id="2" name="TextBox 1">
            <a:extLst>
              <a:ext uri="{FF2B5EF4-FFF2-40B4-BE49-F238E27FC236}">
                <a16:creationId xmlns:a16="http://schemas.microsoft.com/office/drawing/2014/main" id="{A0134795-A9DF-44DD-8B10-50F6899BAE61}"/>
              </a:ext>
            </a:extLst>
          </p:cNvPr>
          <p:cNvSpPr txBox="1"/>
          <p:nvPr/>
        </p:nvSpPr>
        <p:spPr>
          <a:xfrm>
            <a:off x="290511" y="60939"/>
            <a:ext cx="8364453" cy="2793072"/>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10.Lateral Support</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It is unlikely that laterally unbraced reinforced concrete beams of any normal proportions will buckle laterally, even if they are deep and narrow, unless they are subject to appreciable lateral torsion. As a result, the ACI Code (10.4.1) states that </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lateral bracing for a beam is not required closer than 50 times the least width, </a:t>
            </a:r>
            <a:r>
              <a:rPr lang="en-US" sz="2200" b="1"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b</a:t>
            </a: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of the compression flange or face.</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3E2B1C3F-E4A8-493D-A6E8-53C82EAECE59}"/>
              </a:ext>
            </a:extLst>
          </p:cNvPr>
          <p:cNvSpPr txBox="1"/>
          <p:nvPr/>
        </p:nvSpPr>
        <p:spPr>
          <a:xfrm>
            <a:off x="290510" y="3031186"/>
            <a:ext cx="8364453" cy="3571747"/>
          </a:xfrm>
          <a:prstGeom prst="rect">
            <a:avLst/>
          </a:prstGeom>
          <a:gradFill>
            <a:gsLst>
              <a:gs pos="2000">
                <a:schemeClr val="accent2">
                  <a:lumMod val="40000"/>
                  <a:lumOff val="60000"/>
                </a:schemeClr>
              </a:gs>
              <a:gs pos="58000">
                <a:schemeClr val="accent1">
                  <a:tint val="44500"/>
                  <a:satMod val="160000"/>
                </a:schemeClr>
              </a:gs>
              <a:gs pos="100000">
                <a:schemeClr val="accent1">
                  <a:tint val="23500"/>
                  <a:satMod val="160000"/>
                </a:schemeClr>
              </a:gs>
            </a:gsLst>
            <a:lin ang="13500000" scaled="1"/>
          </a:gradFill>
          <a:effectLst>
            <a:outerShdw blurRad="50800" dist="38100" dir="2700000" algn="tl" rotWithShape="0">
              <a:prstClr val="black">
                <a:alpha val="40000"/>
              </a:prstClr>
            </a:outerShdw>
          </a:effectLst>
        </p:spPr>
        <p:txBody>
          <a:bodyPr wrap="square">
            <a:spAutoFit/>
          </a:bodyPr>
          <a:lstStyle/>
          <a:p>
            <a:pPr marL="0" marR="0" algn="just">
              <a:lnSpc>
                <a:spcPct val="115000"/>
              </a:lnSpc>
              <a:spcBef>
                <a:spcPts val="0"/>
              </a:spcBef>
              <a:spcAft>
                <a:spcPts val="0"/>
              </a:spcAft>
            </a:pPr>
            <a:r>
              <a:rPr lang="en-US" sz="2200" b="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11.Skin Reinforcement for Deep Beams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Beams with web depths that exceed 1m have a tendency to develop excessively wide cracks in the upper parts of their tension zones. For a beam designed with an effective depth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&gt;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0.9 m, additional skin reinforcement must be determined with the following expression, in which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A</a:t>
            </a:r>
            <a:r>
              <a:rPr lang="en-US" sz="2200" i="1" baseline="-250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sk</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is the area of skin reinforcement per meter of height on each side of the beam: ACI 9.7.2.3</a:t>
            </a:r>
            <a:r>
              <a:rPr lang="en-US" sz="2200" dirty="0">
                <a:latin typeface="Calibri" panose="020F0502020204030204" pitchFamily="34"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Longitudinal skin reinforcements shall be uniformly distributed at both sides of the beam for a distance h </a:t>
            </a:r>
            <a:r>
              <a:rPr lang="en-US" sz="2200" i="1"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 </a:t>
            </a:r>
            <a:r>
              <a:rPr lang="en-US" sz="2200" dirty="0">
                <a:solidFill>
                  <a:srgbClr val="231F20"/>
                </a:solidFill>
                <a:effectLst/>
                <a:latin typeface="Times New Roman" panose="02020603050405020304" pitchFamily="18" charset="0"/>
                <a:ea typeface="Calibri" panose="020F0502020204030204" pitchFamily="34" charset="0"/>
                <a:cs typeface="Arial" panose="020B0604020202020204" pitchFamily="34" charset="0"/>
              </a:rPr>
              <a:t>2 from the tension face or s from section 24.3.2.</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104352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6693</TotalTime>
  <Words>1234</Words>
  <Application>Microsoft Office PowerPoint</Application>
  <PresentationFormat>Custom</PresentationFormat>
  <Paragraphs>76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Arial,Italic</vt:lpstr>
      <vt:lpstr>Calibri</vt:lpstr>
      <vt:lpstr>Calibri Light</vt:lpstr>
      <vt:lpstr>Times New Roman</vt:lpstr>
      <vt:lpstr>Times New Roman,Italic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30 DVDs</dc:creator>
  <cp:lastModifiedBy>Maher</cp:lastModifiedBy>
  <cp:revision>142</cp:revision>
  <dcterms:created xsi:type="dcterms:W3CDTF">2020-01-28T06:36:57Z</dcterms:created>
  <dcterms:modified xsi:type="dcterms:W3CDTF">2023-05-27T08:54:17Z</dcterms:modified>
</cp:coreProperties>
</file>