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8" r:id="rId3"/>
    <p:sldId id="300" r:id="rId4"/>
    <p:sldId id="301" r:id="rId5"/>
    <p:sldId id="299" r:id="rId6"/>
    <p:sldId id="304" r:id="rId7"/>
    <p:sldId id="305" r:id="rId8"/>
    <p:sldId id="309" r:id="rId9"/>
    <p:sldId id="315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CC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5466-9B47-40AA-A9A3-5D6E258A954D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8888F-460C-4F66-B0D1-9E0E883C5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scholarshipstimes.com/wp-content/uploads/2012/08/Hong-Kong-University-of-Science-and-Technolog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202"/>
            <a:ext cx="883920" cy="10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cholarshipstimes.com/wp-content/uploads/2012/08/Hong-Kong-University-of-Science-and-Technology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202"/>
            <a:ext cx="883920" cy="104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6363AD-38BA-46A5-82F3-1D746163F43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F62216-5813-4BC2-A511-54791AC2CD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905000"/>
            <a:ext cx="6172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Vector Calculus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24200"/>
            <a:ext cx="6172200" cy="1295400"/>
          </a:xfrm>
        </p:spPr>
        <p:txBody>
          <a:bodyPr/>
          <a:lstStyle/>
          <a:p>
            <a:pPr algn="ctr"/>
            <a:r>
              <a:rPr lang="en-US" dirty="0" smtClean="0"/>
              <a:t>Ahmed Muhammad</a:t>
            </a:r>
          </a:p>
          <a:p>
            <a:pPr algn="ctr"/>
            <a:r>
              <a:rPr lang="en-US" dirty="0" err="1" smtClean="0"/>
              <a:t>Ahmed.muhammad@su.edu.krd</a:t>
            </a:r>
            <a:endParaRPr lang="en-US" dirty="0" smtClean="0"/>
          </a:p>
          <a:p>
            <a:pPr algn="ctr"/>
            <a:r>
              <a:rPr lang="en-US" dirty="0" smtClean="0"/>
              <a:t>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5" t="44444" r="29762" b="26389"/>
          <a:stretch/>
        </p:blipFill>
        <p:spPr bwMode="auto">
          <a:xfrm>
            <a:off x="3124201" y="5540050"/>
            <a:ext cx="2438400" cy="13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err="1" smtClean="0"/>
              <a:t>Stoke’s</a:t>
            </a:r>
            <a:r>
              <a:rPr lang="en-US" u="sng" dirty="0" smtClean="0"/>
              <a:t> Theorem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48600" cy="4873752"/>
          </a:xfrm>
        </p:spPr>
        <p:txBody>
          <a:bodyPr/>
          <a:lstStyle/>
          <a:p>
            <a:r>
              <a:rPr lang="en-US" b="1" dirty="0" err="1" smtClean="0"/>
              <a:t>Stoke’s</a:t>
            </a:r>
            <a:r>
              <a:rPr lang="en-US" b="1" dirty="0" smtClean="0"/>
              <a:t> Theorem:</a:t>
            </a:r>
          </a:p>
          <a:p>
            <a:pPr lvl="1"/>
            <a:r>
              <a:rPr lang="en-US" dirty="0" smtClean="0"/>
              <a:t>The line integral of field </a:t>
            </a:r>
            <a:r>
              <a:rPr lang="en-US" b="1" i="1" dirty="0" smtClean="0"/>
              <a:t>A</a:t>
            </a:r>
            <a:r>
              <a:rPr lang="en-US" i="1" dirty="0" smtClean="0"/>
              <a:t> </a:t>
            </a:r>
            <a:r>
              <a:rPr lang="en-US" dirty="0" smtClean="0"/>
              <a:t>at the boundary of a closed surface </a:t>
            </a:r>
            <a:r>
              <a:rPr lang="en-US" i="1" dirty="0" smtClean="0"/>
              <a:t>S</a:t>
            </a:r>
            <a:r>
              <a:rPr lang="en-US" dirty="0" smtClean="0"/>
              <a:t> is the same as the total rotation of field </a:t>
            </a:r>
            <a:r>
              <a:rPr lang="en-US" b="1" i="1" dirty="0" smtClean="0"/>
              <a:t>A</a:t>
            </a:r>
            <a:r>
              <a:rPr lang="en-US" dirty="0" smtClean="0"/>
              <a:t> at the surface. i.e.   Transformation of surface integral involving </a:t>
            </a:r>
            <a:r>
              <a:rPr lang="en-US" i="1" dirty="0" err="1" smtClean="0"/>
              <a:t>curl</a:t>
            </a:r>
            <a:r>
              <a:rPr lang="en-US" b="1" i="1" dirty="0" err="1" smtClean="0"/>
              <a:t>A</a:t>
            </a:r>
            <a:r>
              <a:rPr lang="en-US" dirty="0" smtClean="0"/>
              <a:t> to line integral of </a:t>
            </a:r>
            <a:r>
              <a:rPr lang="en-US" b="1" i="1" dirty="0" smtClean="0"/>
              <a:t>A</a:t>
            </a:r>
          </a:p>
          <a:p>
            <a:pPr lvl="1"/>
            <a:endParaRPr lang="en-US" b="1" i="1" dirty="0"/>
          </a:p>
          <a:p>
            <a:pPr lvl="1"/>
            <a:r>
              <a:rPr lang="en-US" dirty="0" smtClean="0"/>
              <a:t>Equation:</a:t>
            </a:r>
          </a:p>
          <a:p>
            <a:pPr lvl="1"/>
            <a:endParaRPr lang="en-US" dirty="0"/>
          </a:p>
          <a:p>
            <a:pPr lvl="1"/>
            <a:r>
              <a:rPr lang="en-US" b="1" dirty="0" smtClean="0"/>
              <a:t>Physical meaning:  </a:t>
            </a:r>
            <a:r>
              <a:rPr lang="en-US" dirty="0" smtClean="0"/>
              <a:t>The total effect of field </a:t>
            </a:r>
            <a:r>
              <a:rPr lang="en-US" b="1" i="1" dirty="0" smtClean="0"/>
              <a:t>A</a:t>
            </a:r>
            <a:r>
              <a:rPr lang="en-US" dirty="0" smtClean="0"/>
              <a:t> along a closed path is equivalent to summing all the rotational component of the field inside the surface of which the path enclose.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6" t="68526" r="31131" b="24331"/>
          <a:stretch/>
        </p:blipFill>
        <p:spPr bwMode="auto">
          <a:xfrm>
            <a:off x="2514600" y="3505200"/>
            <a:ext cx="3614741" cy="95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What Have We Learnt So Far?</a:t>
            </a:r>
            <a:endParaRPr lang="en-US" u="sng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487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Classification of </a:t>
            </a:r>
            <a:r>
              <a:rPr lang="en-US" sz="2400" dirty="0" smtClean="0"/>
              <a:t>vector &amp; scalar fields</a:t>
            </a:r>
          </a:p>
          <a:p>
            <a:r>
              <a:rPr lang="en-US" sz="2400" dirty="0" smtClean="0"/>
              <a:t>Differential length, area and volume</a:t>
            </a:r>
          </a:p>
          <a:p>
            <a:r>
              <a:rPr lang="en-US" sz="2400" dirty="0" smtClean="0"/>
              <a:t>Line, surface and volume integrals</a:t>
            </a:r>
          </a:p>
          <a:p>
            <a:r>
              <a:rPr lang="en-US" sz="2400" dirty="0" smtClean="0"/>
              <a:t>Del operator</a:t>
            </a:r>
          </a:p>
          <a:p>
            <a:r>
              <a:rPr lang="en-US" sz="2400" dirty="0" smtClean="0"/>
              <a:t>Gradient of a scalar</a:t>
            </a:r>
          </a:p>
          <a:p>
            <a:r>
              <a:rPr lang="en-US" sz="2400" dirty="0" smtClean="0"/>
              <a:t>Divergence of a vector </a:t>
            </a:r>
          </a:p>
          <a:p>
            <a:pPr lvl="1"/>
            <a:r>
              <a:rPr lang="en-US" sz="2400" dirty="0" smtClean="0"/>
              <a:t>Divergence theorem</a:t>
            </a:r>
          </a:p>
          <a:p>
            <a:r>
              <a:rPr lang="en-US" sz="2400" dirty="0" smtClean="0"/>
              <a:t>Curl of a vector</a:t>
            </a:r>
          </a:p>
          <a:p>
            <a:pPr lvl="1"/>
            <a:r>
              <a:rPr lang="en-US" sz="2400" dirty="0" smtClean="0"/>
              <a:t>Stokes’ theorem</a:t>
            </a:r>
          </a:p>
          <a:p>
            <a:r>
              <a:rPr lang="en-US" sz="2400" dirty="0" err="1" smtClean="0"/>
              <a:t>Laplacian</a:t>
            </a:r>
            <a:r>
              <a:rPr lang="en-US" sz="2400" dirty="0" smtClean="0"/>
              <a:t> of a scalar</a:t>
            </a:r>
          </a:p>
        </p:txBody>
      </p:sp>
    </p:spTree>
    <p:extLst>
      <p:ext uri="{BB962C8B-B14F-4D97-AF65-F5344CB8AC3E}">
        <p14:creationId xmlns:p14="http://schemas.microsoft.com/office/powerpoint/2010/main" val="30178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Scalar And Vector Field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scalar field?</a:t>
            </a:r>
          </a:p>
          <a:p>
            <a:pPr lvl="1"/>
            <a:r>
              <a:rPr lang="en-US" dirty="0" smtClean="0"/>
              <a:t>Quantities that can be completely described from its </a:t>
            </a:r>
            <a:r>
              <a:rPr lang="en-US" dirty="0" smtClean="0">
                <a:solidFill>
                  <a:srgbClr val="FF0000"/>
                </a:solidFill>
              </a:rPr>
              <a:t>magnitude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phase</a:t>
            </a:r>
            <a:r>
              <a:rPr lang="en-US" dirty="0" smtClean="0"/>
              <a:t>. i.e. weight, distance, speed, voltage, impedance, current, energy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 smtClean="0"/>
              <a:t>What is a vector field?</a:t>
            </a:r>
          </a:p>
          <a:p>
            <a:pPr lvl="1"/>
            <a:r>
              <a:rPr lang="en-US" dirty="0" smtClean="0"/>
              <a:t>Quantities that can be completely described from its </a:t>
            </a:r>
            <a:r>
              <a:rPr lang="en-US" dirty="0" smtClean="0">
                <a:solidFill>
                  <a:srgbClr val="FF0000"/>
                </a:solidFill>
              </a:rPr>
              <a:t>magnitude, phase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LOCATION</a:t>
            </a:r>
            <a:r>
              <a:rPr lang="en-US" dirty="0" smtClean="0"/>
              <a:t>.  i.e. force, displacement, velocity, electric field, magnetic field</a:t>
            </a:r>
          </a:p>
          <a:p>
            <a:pPr lvl="1"/>
            <a:r>
              <a:rPr lang="en-US" dirty="0" smtClean="0"/>
              <a:t>Need some sense of  direction i.e. up, down right and left to specify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Scalar And Vector Field (Cont.)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temperature a scalar quantity?</a:t>
            </a:r>
          </a:p>
          <a:p>
            <a:pPr marL="457200" indent="-457200">
              <a:buAutoNum type="alphaUcPeriod"/>
            </a:pPr>
            <a:r>
              <a:rPr lang="en-US" dirty="0" smtClean="0"/>
              <a:t>Yes	</a:t>
            </a:r>
          </a:p>
          <a:p>
            <a:pPr marL="457200" indent="-457200">
              <a:buAutoNum type="alphaUcPeriod"/>
            </a:pPr>
            <a:r>
              <a:rPr lang="en-US" dirty="0" smtClean="0"/>
              <a:t>No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Answer: A, because it can be completely described by a number when someone ask how hot is today.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Is acceleration a scalar quantity?</a:t>
            </a:r>
          </a:p>
          <a:p>
            <a:pPr marL="457200" indent="-457200">
              <a:buAutoNum type="alphaUcPeriod"/>
            </a:pPr>
            <a:r>
              <a:rPr lang="en-US" dirty="0" smtClean="0"/>
              <a:t>Yes</a:t>
            </a:r>
          </a:p>
          <a:p>
            <a:pPr marL="457200" indent="-457200">
              <a:buAutoNum type="alphaUcPeriod"/>
            </a:pPr>
            <a:r>
              <a:rPr lang="en-US" dirty="0" smtClean="0"/>
              <a:t>No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Answer: B, because it requires both magnitude and some sense of direction to describe i.e. is it accelerating upward, downwards, left or right etc.</a:t>
            </a:r>
          </a:p>
        </p:txBody>
      </p:sp>
    </p:spTree>
    <p:extLst>
      <p:ext uri="{BB962C8B-B14F-4D97-AF65-F5344CB8AC3E}">
        <p14:creationId xmlns:p14="http://schemas.microsoft.com/office/powerpoint/2010/main" val="16535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1" t="47137" r="21934" b="35154"/>
          <a:stretch/>
        </p:blipFill>
        <p:spPr bwMode="auto">
          <a:xfrm>
            <a:off x="5867400" y="4621162"/>
            <a:ext cx="3048000" cy="11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Vector Calculus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vector calculus?</a:t>
            </a:r>
          </a:p>
          <a:p>
            <a:pPr lvl="1"/>
            <a:r>
              <a:rPr lang="en-US" dirty="0" smtClean="0"/>
              <a:t>Concern with vector differentiation and line, surface and volume integral</a:t>
            </a:r>
          </a:p>
          <a:p>
            <a:pPr lvl="1"/>
            <a:endParaRPr lang="en-US" sz="1000" dirty="0"/>
          </a:p>
          <a:p>
            <a:r>
              <a:rPr lang="en-US" dirty="0" smtClean="0"/>
              <a:t>So why do we need vector calculus??</a:t>
            </a:r>
          </a:p>
          <a:p>
            <a:pPr lvl="1"/>
            <a:r>
              <a:rPr lang="en-US" dirty="0" smtClean="0"/>
              <a:t>To understand how the vector quantities i.e. electric field, changes in space (vector differential)</a:t>
            </a:r>
          </a:p>
          <a:p>
            <a:pPr lvl="1"/>
            <a:r>
              <a:rPr lang="en-US" dirty="0" smtClean="0"/>
              <a:t>To determine the energy require for an object to travel from one place to another through a complicated path under a field that could be spatially varying (line integral) i.e.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To pass ELEC 3600!! (vector differential and line integral)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89943" y="5206181"/>
                <a:ext cx="1509644" cy="412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 = </a:t>
                </a:r>
                <a14:m>
                  <m:oMath xmlns:m="http://schemas.openxmlformats.org/officeDocument/2006/math"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  <m:r>
                          <a:rPr lang="en-US" b="1" i="1" smtClean="0">
                            <a:latin typeface="Cambria Math"/>
                          </a:rPr>
                          <m:t>𝑬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𝒍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943" y="5206181"/>
                <a:ext cx="1509644" cy="412164"/>
              </a:xfrm>
              <a:prstGeom prst="rect">
                <a:avLst/>
              </a:prstGeom>
              <a:blipFill rotWithShape="1">
                <a:blip r:embed="rId3"/>
                <a:stretch>
                  <a:fillRect l="-3226" t="-130882" r="-4032" b="-19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2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8" t="62798" r="51786" b="23214"/>
          <a:stretch/>
        </p:blipFill>
        <p:spPr bwMode="auto">
          <a:xfrm>
            <a:off x="4659086" y="4572000"/>
            <a:ext cx="1436914" cy="13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t="38169" r="8393" b="7663"/>
          <a:stretch/>
        </p:blipFill>
        <p:spPr bwMode="auto">
          <a:xfrm>
            <a:off x="4343400" y="13716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467600" cy="1143000"/>
          </a:xfrm>
        </p:spPr>
        <p:txBody>
          <a:bodyPr/>
          <a:lstStyle/>
          <a:p>
            <a:pPr algn="ctr"/>
            <a:r>
              <a:rPr lang="en-US" u="sng" dirty="0" smtClean="0"/>
              <a:t>Differential Length, Volume and Surface (Cartesian Coordinate)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343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Differential length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vector</a:t>
            </a:r>
            <a:r>
              <a:rPr lang="en-US" dirty="0" smtClean="0"/>
              <a:t> whose magnitude is close to zero i.e. dx, </a:t>
            </a:r>
            <a:r>
              <a:rPr lang="en-US" dirty="0" err="1" smtClean="0"/>
              <a:t>dy</a:t>
            </a:r>
            <a:r>
              <a:rPr lang="en-US" dirty="0" smtClean="0"/>
              <a:t> and </a:t>
            </a:r>
            <a:r>
              <a:rPr lang="en-US" dirty="0" err="1" smtClean="0"/>
              <a:t>dz</a:t>
            </a:r>
            <a:r>
              <a:rPr lang="en-US" dirty="0" smtClean="0"/>
              <a:t> → 0 </a:t>
            </a:r>
          </a:p>
          <a:p>
            <a:r>
              <a:rPr lang="en-US" u="sng" dirty="0" smtClean="0"/>
              <a:t>Differential volume</a:t>
            </a:r>
          </a:p>
          <a:p>
            <a:pPr lvl="1"/>
            <a:r>
              <a:rPr lang="en-US" dirty="0" smtClean="0"/>
              <a:t>An object whose volume approaches zero i.e. dv = </a:t>
            </a:r>
            <a:r>
              <a:rPr lang="en-US" dirty="0" err="1" smtClean="0"/>
              <a:t>dxdydz</a:t>
            </a:r>
            <a:r>
              <a:rPr lang="en-US" dirty="0" smtClean="0"/>
              <a:t> </a:t>
            </a:r>
            <a:r>
              <a:rPr lang="en-US" dirty="0"/>
              <a:t>→ </a:t>
            </a:r>
            <a:r>
              <a:rPr lang="en-US" dirty="0" smtClean="0"/>
              <a:t>0 (scalar)</a:t>
            </a:r>
          </a:p>
          <a:p>
            <a:r>
              <a:rPr lang="en-US" u="sng" dirty="0" smtClean="0"/>
              <a:t>Differential surface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vector</a:t>
            </a:r>
            <a:r>
              <a:rPr lang="en-US" dirty="0" smtClean="0"/>
              <a:t> whose direction is pointing normal to its surface area</a:t>
            </a:r>
          </a:p>
          <a:p>
            <a:pPr lvl="1"/>
            <a:r>
              <a:rPr lang="en-US" dirty="0" smtClean="0"/>
              <a:t>Its surface area |</a:t>
            </a:r>
            <a:r>
              <a:rPr lang="en-US" dirty="0" err="1" smtClean="0"/>
              <a:t>dS</a:t>
            </a:r>
            <a:r>
              <a:rPr lang="en-US" dirty="0" smtClean="0"/>
              <a:t>| approach zero i.e. shaded area ~ 0</a:t>
            </a:r>
          </a:p>
          <a:p>
            <a:pPr lvl="1"/>
            <a:r>
              <a:rPr lang="en-US" dirty="0" smtClean="0"/>
              <a:t>Calculated by </a:t>
            </a:r>
            <a:r>
              <a:rPr lang="en-US" b="1" dirty="0" smtClean="0"/>
              <a:t>cross product </a:t>
            </a:r>
            <a:r>
              <a:rPr lang="en-US" dirty="0" smtClean="0"/>
              <a:t>of two differential vector component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066800"/>
            <a:ext cx="784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Differential is infinitely small difference between 2 quantities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36868" r="5923" b="8519"/>
          <a:stretch/>
        </p:blipFill>
        <p:spPr bwMode="auto">
          <a:xfrm>
            <a:off x="885371" y="1923729"/>
            <a:ext cx="6506029" cy="378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Differential Length, Volume and Surface (Cylindrical Coordinate)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49396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All vector components MUST have spatial units i.e. meters, cm, inch etc. 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58000" y="2140297"/>
            <a:ext cx="381000" cy="2981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0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pPr algn="ctr"/>
            <a:r>
              <a:rPr lang="en-US" u="sng" dirty="0" smtClean="0"/>
              <a:t>Surface &amp; Volume Integral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7467600" cy="4419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Surface </a:t>
            </a:r>
            <a:r>
              <a:rPr lang="en-US" b="1" dirty="0">
                <a:solidFill>
                  <a:srgbClr val="FF0000"/>
                </a:solidFill>
              </a:rPr>
              <a:t>integral:  </a:t>
            </a:r>
            <a:r>
              <a:rPr lang="en-US" dirty="0"/>
              <a:t>Integral of the </a:t>
            </a:r>
            <a:r>
              <a:rPr lang="en-US" dirty="0" smtClean="0"/>
              <a:t>normal component of vector field </a:t>
            </a:r>
            <a:r>
              <a:rPr lang="en-US" b="1" i="1" dirty="0"/>
              <a:t>A</a:t>
            </a:r>
            <a:r>
              <a:rPr lang="en-US" dirty="0"/>
              <a:t> along curve </a:t>
            </a:r>
            <a:r>
              <a:rPr lang="en-US" i="1" dirty="0"/>
              <a:t>L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Two </a:t>
            </a:r>
            <a:r>
              <a:rPr lang="en-US" sz="2000" b="1" dirty="0" smtClean="0"/>
              <a:t>vectors</a:t>
            </a:r>
            <a:r>
              <a:rPr lang="en-US" sz="2000" dirty="0" smtClean="0"/>
              <a:t> involve inside the integral</a:t>
            </a:r>
          </a:p>
          <a:p>
            <a:pPr lvl="1"/>
            <a:r>
              <a:rPr lang="en-US" sz="2000" dirty="0" smtClean="0"/>
              <a:t>Result of surface integral is a </a:t>
            </a:r>
            <a:r>
              <a:rPr lang="en-US" sz="2000" b="1" dirty="0" smtClean="0"/>
              <a:t>scalar</a:t>
            </a:r>
          </a:p>
          <a:p>
            <a:pPr lvl="1"/>
            <a:endParaRPr lang="en-US" sz="1000" dirty="0"/>
          </a:p>
          <a:p>
            <a:r>
              <a:rPr lang="en-US" b="1" dirty="0" smtClean="0">
                <a:solidFill>
                  <a:srgbClr val="FF0000"/>
                </a:solidFill>
              </a:rPr>
              <a:t>Volume integral:</a:t>
            </a:r>
            <a:r>
              <a:rPr lang="en-US" dirty="0" smtClean="0"/>
              <a:t>  Integral of a function </a:t>
            </a:r>
            <a:r>
              <a:rPr lang="en-US" i="1" dirty="0" smtClean="0"/>
              <a:t>f </a:t>
            </a:r>
            <a:r>
              <a:rPr lang="en-US" dirty="0" smtClean="0"/>
              <a:t>i.e. </a:t>
            </a:r>
            <a:r>
              <a:rPr lang="en-US" i="1" dirty="0" smtClean="0"/>
              <a:t> </a:t>
            </a:r>
            <a:r>
              <a:rPr lang="en-US" dirty="0" smtClean="0"/>
              <a:t>inside a given volume </a:t>
            </a:r>
            <a:r>
              <a:rPr lang="en-US" i="1" dirty="0" smtClean="0"/>
              <a:t>V</a:t>
            </a:r>
            <a:r>
              <a:rPr lang="en-US" dirty="0" smtClean="0"/>
              <a:t>. </a:t>
            </a:r>
          </a:p>
          <a:p>
            <a:pPr lvl="1"/>
            <a:r>
              <a:rPr lang="en-US" sz="2000" dirty="0"/>
              <a:t>Two </a:t>
            </a:r>
            <a:r>
              <a:rPr lang="en-US" sz="2000" b="1" dirty="0" smtClean="0"/>
              <a:t>scalars</a:t>
            </a:r>
            <a:r>
              <a:rPr lang="en-US" sz="2000" dirty="0" smtClean="0"/>
              <a:t> </a:t>
            </a:r>
            <a:r>
              <a:rPr lang="en-US" sz="2000" dirty="0"/>
              <a:t>involve inside the integral</a:t>
            </a:r>
          </a:p>
          <a:p>
            <a:pPr lvl="1"/>
            <a:r>
              <a:rPr lang="en-US" sz="2000" dirty="0"/>
              <a:t>Result of </a:t>
            </a:r>
            <a:r>
              <a:rPr lang="en-US" sz="2000" dirty="0" smtClean="0"/>
              <a:t>volume </a:t>
            </a:r>
            <a:r>
              <a:rPr lang="en-US" sz="2000" dirty="0"/>
              <a:t>integral is a </a:t>
            </a:r>
            <a:r>
              <a:rPr lang="en-US" sz="2000" b="1" dirty="0" smtClean="0"/>
              <a:t>scalar</a:t>
            </a:r>
            <a:endParaRPr lang="en-US" sz="2000" b="1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19345" r="16787" b="9673"/>
          <a:stretch/>
        </p:blipFill>
        <p:spPr bwMode="auto">
          <a:xfrm>
            <a:off x="6096001" y="4648200"/>
            <a:ext cx="2667000" cy="222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467600" cy="1143000"/>
          </a:xfrm>
        </p:spPr>
        <p:txBody>
          <a:bodyPr/>
          <a:lstStyle/>
          <a:p>
            <a:pPr algn="ctr"/>
            <a:r>
              <a:rPr lang="en-US" u="sng" dirty="0" smtClean="0"/>
              <a:t>Divergence Theorem</a:t>
            </a:r>
            <a:endParaRPr lang="en-US" u="sng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10235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Divergence theorem:  </a:t>
            </a:r>
          </a:p>
          <a:p>
            <a:pPr lvl="1"/>
            <a:r>
              <a:rPr lang="en-US" dirty="0" smtClean="0"/>
              <a:t>Total outward flux of a vector field </a:t>
            </a:r>
            <a:r>
              <a:rPr lang="en-US" b="1" i="1" dirty="0" smtClean="0"/>
              <a:t>A</a:t>
            </a:r>
            <a:r>
              <a:rPr lang="en-US" dirty="0" smtClean="0"/>
              <a:t> through a closed surface S is the same as the volume integral of </a:t>
            </a:r>
            <a:r>
              <a:rPr lang="en-US" i="1" dirty="0" err="1" smtClean="0"/>
              <a:t>div</a:t>
            </a:r>
            <a:r>
              <a:rPr lang="en-US" b="1" i="1" dirty="0" err="1" smtClean="0"/>
              <a:t>A</a:t>
            </a:r>
            <a:r>
              <a:rPr lang="en-US" i="1" dirty="0" smtClean="0"/>
              <a:t>. </a:t>
            </a:r>
            <a:r>
              <a:rPr lang="en-US" dirty="0" smtClean="0"/>
              <a:t>i.e.</a:t>
            </a:r>
            <a:r>
              <a:rPr lang="en-US" i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Transformation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B0F0"/>
                </a:solidFill>
              </a:rPr>
              <a:t>volume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integral</a:t>
            </a:r>
            <a:r>
              <a:rPr lang="en-US" dirty="0" smtClean="0"/>
              <a:t> involving </a:t>
            </a:r>
            <a:r>
              <a:rPr lang="en-US" i="1" dirty="0" err="1" smtClean="0">
                <a:solidFill>
                  <a:srgbClr val="00B0F0"/>
                </a:solidFill>
              </a:rPr>
              <a:t>div</a:t>
            </a:r>
            <a:r>
              <a:rPr lang="en-US" b="1" i="1" dirty="0" err="1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B0F0"/>
                </a:solidFill>
              </a:rPr>
              <a:t>surface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integral</a:t>
            </a:r>
            <a:r>
              <a:rPr lang="en-US" dirty="0" smtClean="0"/>
              <a:t> involving </a:t>
            </a:r>
            <a:r>
              <a:rPr lang="en-US" b="1" i="1" dirty="0" smtClean="0"/>
              <a:t>A</a:t>
            </a:r>
          </a:p>
          <a:p>
            <a:pPr marL="365760" lvl="1" indent="0">
              <a:buNone/>
            </a:pPr>
            <a:endParaRPr lang="en-US" sz="1400" b="1" i="1" dirty="0" smtClean="0"/>
          </a:p>
          <a:p>
            <a:pPr lvl="1"/>
            <a:r>
              <a:rPr lang="en-US" dirty="0" smtClean="0"/>
              <a:t>Equation:</a:t>
            </a:r>
          </a:p>
          <a:p>
            <a:pPr marL="0" indent="0">
              <a:buNone/>
            </a:pPr>
            <a:endParaRPr lang="en-US" b="1" i="1" dirty="0" smtClean="0"/>
          </a:p>
          <a:p>
            <a:pPr lvl="1"/>
            <a:r>
              <a:rPr lang="en-US" b="1" dirty="0" smtClean="0"/>
              <a:t>Physical meaning:  </a:t>
            </a:r>
            <a:r>
              <a:rPr lang="en-US" dirty="0" smtClean="0"/>
              <a:t>The total flux from field </a:t>
            </a:r>
            <a:r>
              <a:rPr lang="en-US" b="1" i="1" dirty="0" smtClean="0"/>
              <a:t>A</a:t>
            </a:r>
            <a:r>
              <a:rPr lang="en-US" b="1" dirty="0" smtClean="0"/>
              <a:t> </a:t>
            </a:r>
            <a:r>
              <a:rPr lang="en-US" dirty="0" smtClean="0"/>
              <a:t>passing through a volume </a:t>
            </a:r>
            <a:r>
              <a:rPr lang="en-US" i="1" dirty="0" smtClean="0"/>
              <a:t>V</a:t>
            </a:r>
            <a:r>
              <a:rPr lang="en-US" dirty="0" smtClean="0"/>
              <a:t> is equivalent to summing all the flux at the surface of</a:t>
            </a:r>
            <a:r>
              <a:rPr lang="en-US" i="1" dirty="0" smtClean="0"/>
              <a:t> V</a:t>
            </a:r>
            <a:r>
              <a:rPr lang="en-US" dirty="0" smtClean="0"/>
              <a:t>.</a:t>
            </a:r>
            <a:endParaRPr lang="en-US" dirty="0"/>
          </a:p>
          <a:p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8" t="64286" r="37619" b="28422"/>
          <a:stretch/>
        </p:blipFill>
        <p:spPr bwMode="auto">
          <a:xfrm>
            <a:off x="3055257" y="3276600"/>
            <a:ext cx="2090057" cy="7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54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11121</TotalTime>
  <Words>576</Words>
  <Application>Microsoft Office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  Vector Calculus</vt:lpstr>
      <vt:lpstr>What Have We Learnt So Far?</vt:lpstr>
      <vt:lpstr>Scalar And Vector Field</vt:lpstr>
      <vt:lpstr>Scalar And Vector Field (Cont.)</vt:lpstr>
      <vt:lpstr>Vector Calculus</vt:lpstr>
      <vt:lpstr>Differential Length, Volume and Surface (Cartesian Coordinate)</vt:lpstr>
      <vt:lpstr>Differential Length, Volume and Surface (Cylindrical Coordinate)</vt:lpstr>
      <vt:lpstr>Surface &amp; Volume Integral</vt:lpstr>
      <vt:lpstr>Divergence Theorem</vt:lpstr>
      <vt:lpstr>Stoke’s Theorem</vt:lpstr>
    </vt:vector>
  </TitlesOfParts>
  <Company>HKUST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MAX</cp:lastModifiedBy>
  <cp:revision>437</cp:revision>
  <dcterms:created xsi:type="dcterms:W3CDTF">2013-01-06T07:27:10Z</dcterms:created>
  <dcterms:modified xsi:type="dcterms:W3CDTF">2023-05-27T14:19:36Z</dcterms:modified>
</cp:coreProperties>
</file>