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sldIdLst>
    <p:sldId id="279" r:id="rId5"/>
    <p:sldId id="257" r:id="rId6"/>
    <p:sldId id="259" r:id="rId7"/>
    <p:sldId id="260" r:id="rId8"/>
    <p:sldId id="261" r:id="rId9"/>
    <p:sldId id="262" r:id="rId10"/>
    <p:sldId id="263" r:id="rId11"/>
    <p:sldId id="276"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9144000" cy="6858000" type="screen4x3"/>
  <p:notesSz cx="6888163" cy="1001871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6" d="100"/>
          <a:sy n="46" d="100"/>
        </p:scale>
        <p:origin x="64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C06F1ED-4AB7-4D9D-9C2C-9D5D403FE9E5}" type="datetimeFigureOut">
              <a:rPr lang="ar-SA" smtClean="0"/>
              <a:pPr/>
              <a:t>27/03/1442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65FFFB1-02D7-46CC-8E9C-9E99627A1CB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C06F1ED-4AB7-4D9D-9C2C-9D5D403FE9E5}" type="datetimeFigureOut">
              <a:rPr lang="ar-SA" smtClean="0"/>
              <a:pPr/>
              <a:t>27/03/1442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65FFFB1-02D7-46CC-8E9C-9E99627A1CB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C06F1ED-4AB7-4D9D-9C2C-9D5D403FE9E5}" type="datetimeFigureOut">
              <a:rPr lang="ar-SA" smtClean="0"/>
              <a:pPr/>
              <a:t>27/03/1442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65FFFB1-02D7-46CC-8E9C-9E99627A1CB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C06F1ED-4AB7-4D9D-9C2C-9D5D403FE9E5}" type="datetimeFigureOut">
              <a:rPr lang="ar-SA" smtClean="0"/>
              <a:pPr/>
              <a:t>27/03/1442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65FFFB1-02D7-46CC-8E9C-9E99627A1CB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C06F1ED-4AB7-4D9D-9C2C-9D5D403FE9E5}" type="datetimeFigureOut">
              <a:rPr lang="ar-SA" smtClean="0"/>
              <a:pPr/>
              <a:t>27/03/1442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65FFFB1-02D7-46CC-8E9C-9E99627A1CB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C06F1ED-4AB7-4D9D-9C2C-9D5D403FE9E5}" type="datetimeFigureOut">
              <a:rPr lang="ar-SA" smtClean="0"/>
              <a:pPr/>
              <a:t>27/03/1442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65FFFB1-02D7-46CC-8E9C-9E99627A1CB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C06F1ED-4AB7-4D9D-9C2C-9D5D403FE9E5}" type="datetimeFigureOut">
              <a:rPr lang="ar-SA" smtClean="0"/>
              <a:pPr/>
              <a:t>27/03/1442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65FFFB1-02D7-46CC-8E9C-9E99627A1CB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C06F1ED-4AB7-4D9D-9C2C-9D5D403FE9E5}" type="datetimeFigureOut">
              <a:rPr lang="ar-SA" smtClean="0"/>
              <a:pPr/>
              <a:t>27/03/1442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65FFFB1-02D7-46CC-8E9C-9E99627A1CB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C06F1ED-4AB7-4D9D-9C2C-9D5D403FE9E5}" type="datetimeFigureOut">
              <a:rPr lang="ar-SA" smtClean="0"/>
              <a:pPr/>
              <a:t>27/03/1442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65FFFB1-02D7-46CC-8E9C-9E99627A1CB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C06F1ED-4AB7-4D9D-9C2C-9D5D403FE9E5}" type="datetimeFigureOut">
              <a:rPr lang="ar-SA" smtClean="0"/>
              <a:pPr/>
              <a:t>27/03/1442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65FFFB1-02D7-46CC-8E9C-9E99627A1CB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C06F1ED-4AB7-4D9D-9C2C-9D5D403FE9E5}" type="datetimeFigureOut">
              <a:rPr lang="ar-SA" smtClean="0"/>
              <a:pPr/>
              <a:t>27/03/1442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65FFFB1-02D7-46CC-8E9C-9E99627A1CB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C06F1ED-4AB7-4D9D-9C2C-9D5D403FE9E5}" type="datetimeFigureOut">
              <a:rPr lang="ar-SA" smtClean="0"/>
              <a:pPr/>
              <a:t>27/03/1442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65FFFB1-02D7-46CC-8E9C-9E99627A1CB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285860"/>
            <a:ext cx="7715304" cy="2286016"/>
          </a:xfrm>
        </p:spPr>
        <p:txBody>
          <a:bodyPr/>
          <a:lstStyle/>
          <a:p>
            <a:r>
              <a:rPr lang="ar-IQ" dirty="0" smtClean="0">
                <a:solidFill>
                  <a:srgbClr val="002060"/>
                </a:solidFill>
                <a:cs typeface="Ali-A-Samik" pitchFamily="2" charset="-78"/>
              </a:rPr>
              <a:t>كلية العلوم الاسلامية </a:t>
            </a:r>
            <a:br>
              <a:rPr lang="ar-IQ" dirty="0" smtClean="0">
                <a:solidFill>
                  <a:srgbClr val="002060"/>
                </a:solidFill>
                <a:cs typeface="Ali-A-Samik" pitchFamily="2" charset="-78"/>
              </a:rPr>
            </a:br>
            <a:r>
              <a:rPr lang="ar-IQ" dirty="0" smtClean="0">
                <a:solidFill>
                  <a:srgbClr val="002060"/>
                </a:solidFill>
                <a:cs typeface="Ali-A-Samik" pitchFamily="2" charset="-78"/>
              </a:rPr>
              <a:t>قسم :التربية الدينية</a:t>
            </a:r>
            <a:endParaRPr lang="ar-IQ" dirty="0">
              <a:solidFill>
                <a:srgbClr val="002060"/>
              </a:solidFill>
              <a:cs typeface="Ali-A-Samik" pitchFamily="2" charset="-78"/>
            </a:endParaRPr>
          </a:p>
        </p:txBody>
      </p:sp>
      <p:sp>
        <p:nvSpPr>
          <p:cNvPr id="3" name="Subtitle 2"/>
          <p:cNvSpPr>
            <a:spLocks noGrp="1"/>
          </p:cNvSpPr>
          <p:nvPr>
            <p:ph type="subTitle" idx="1"/>
          </p:nvPr>
        </p:nvSpPr>
        <p:spPr>
          <a:xfrm>
            <a:off x="2428860" y="3886200"/>
            <a:ext cx="4929222" cy="1752600"/>
          </a:xfrm>
        </p:spPr>
        <p:txBody>
          <a:bodyPr>
            <a:noAutofit/>
          </a:bodyPr>
          <a:lstStyle/>
          <a:p>
            <a:r>
              <a:rPr lang="ar-IQ" sz="2800" dirty="0" smtClean="0">
                <a:solidFill>
                  <a:schemeClr val="tx1"/>
                </a:solidFill>
                <a:cs typeface="Ali-A-Traditional" pitchFamily="2" charset="-78"/>
              </a:rPr>
              <a:t>علم النفس التربوي</a:t>
            </a:r>
          </a:p>
          <a:p>
            <a:r>
              <a:rPr lang="ar-IQ" sz="2800" dirty="0" smtClean="0">
                <a:solidFill>
                  <a:schemeClr val="tx1"/>
                </a:solidFill>
                <a:cs typeface="Ali-A-Traditional" pitchFamily="2" charset="-78"/>
              </a:rPr>
              <a:t>مدرس المادة</a:t>
            </a:r>
          </a:p>
          <a:p>
            <a:r>
              <a:rPr lang="ar-IQ" sz="2800" dirty="0" smtClean="0">
                <a:solidFill>
                  <a:schemeClr val="tx1"/>
                </a:solidFill>
                <a:cs typeface="Ali-A-Traditional" pitchFamily="2" charset="-78"/>
              </a:rPr>
              <a:t>الدكتور الحقوقي</a:t>
            </a:r>
          </a:p>
          <a:p>
            <a:r>
              <a:rPr lang="ar-IQ" sz="2800" dirty="0" smtClean="0">
                <a:solidFill>
                  <a:schemeClr val="tx1"/>
                </a:solidFill>
                <a:cs typeface="Ali-A-Traditional" pitchFamily="2" charset="-78"/>
              </a:rPr>
              <a:t>احمد سيده</a:t>
            </a:r>
          </a:p>
          <a:p>
            <a:r>
              <a:rPr lang="ar-IQ" sz="2800" dirty="0" smtClean="0">
                <a:solidFill>
                  <a:schemeClr val="tx1"/>
                </a:solidFill>
                <a:cs typeface="Ali-A-Traditional" pitchFamily="2" charset="-78"/>
              </a:rPr>
              <a:t>العام الجامعي 2019-2020</a:t>
            </a:r>
          </a:p>
          <a:p>
            <a:endParaRPr lang="ar-IQ" sz="2800" dirty="0">
              <a:solidFill>
                <a:schemeClr val="tx1"/>
              </a:solidFill>
              <a:cs typeface="Ali-A-Traditional" pitchFamily="2" charset="-78"/>
            </a:endParaRPr>
          </a:p>
        </p:txBody>
      </p:sp>
      <p:pic>
        <p:nvPicPr>
          <p:cNvPr id="4"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علم النفس التربوي</a:t>
            </a:r>
            <a:endParaRPr lang="ar-SA" dirty="0"/>
          </a:p>
        </p:txBody>
      </p:sp>
      <p:sp>
        <p:nvSpPr>
          <p:cNvPr id="5" name="عنصر نائب للمحتوى 4"/>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r>
              <a:rPr lang="ar-SA" dirty="0" smtClean="0"/>
              <a:t> ونلاحظ أن علم النفس هو ( الدراسة العلمية لسلوك الكائنات الحية ومن بينها الإنسان في مختلف المواقف البيئية التي تعيش فيها وتتفاعل معها هذه الكائنات ).</a:t>
            </a:r>
            <a:endParaRPr lang="en-US" dirty="0" smtClean="0"/>
          </a:p>
          <a:p>
            <a:pPr algn="just"/>
            <a:r>
              <a:rPr lang="ar-SA" dirty="0" smtClean="0"/>
              <a:t>أما علم النفس التربوي فيقتصر اهتمامه على السلوك الإنساني، وليس سلوك الكائنات الحية الأخرى ، ومحددة في المواقف التربوية وليس المواقف أو البيئة على اختلاف أنواعها.</a:t>
            </a:r>
            <a:endParaRPr lang="en-US" dirty="0" smtClean="0"/>
          </a:p>
          <a:p>
            <a:pPr algn="just"/>
            <a:endParaRPr lang="en-US" dirty="0" smtClean="0"/>
          </a:p>
        </p:txBody>
      </p:sp>
      <p:sp>
        <p:nvSpPr>
          <p:cNvPr id="6" name="عنصر نائب للمحتوى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ar-SA" b="1" dirty="0" smtClean="0"/>
              <a:t>علم النفس التربوي</a:t>
            </a:r>
          </a:p>
          <a:p>
            <a:r>
              <a:rPr lang="ar-SA" b="1" dirty="0" smtClean="0"/>
              <a:t>النشأة</a:t>
            </a:r>
          </a:p>
          <a:p>
            <a:r>
              <a:rPr lang="ar-SA" b="1" dirty="0" smtClean="0"/>
              <a:t>التعريف</a:t>
            </a:r>
          </a:p>
          <a:p>
            <a:r>
              <a:rPr lang="ar-SA" b="1" dirty="0" smtClean="0"/>
              <a:t>الأهمية</a:t>
            </a:r>
          </a:p>
          <a:p>
            <a:r>
              <a:rPr lang="ar-SA" b="1" dirty="0" smtClean="0"/>
              <a:t>الأهداف</a:t>
            </a:r>
          </a:p>
          <a:p>
            <a:r>
              <a:rPr lang="ar-SA" b="1" dirty="0" smtClean="0"/>
              <a:t>المجالات</a:t>
            </a:r>
          </a:p>
          <a:p>
            <a:r>
              <a:rPr lang="ar-SA" b="1" dirty="0">
                <a:solidFill>
                  <a:srgbClr val="FF0000"/>
                </a:solidFill>
              </a:rPr>
              <a:t>علاقة علم النفس التربوي بفروع علم النفس :</a:t>
            </a:r>
            <a:endParaRPr lang="en-US" dirty="0">
              <a:solidFill>
                <a:srgbClr val="FF0000"/>
              </a:solidFill>
            </a:endParaRPr>
          </a:p>
          <a:p>
            <a:r>
              <a:rPr lang="ar-SA" dirty="0" smtClean="0">
                <a:solidFill>
                  <a:srgbClr val="FF0000"/>
                </a:solidFill>
              </a:rPr>
              <a:t>1- </a:t>
            </a:r>
            <a:r>
              <a:rPr lang="ar-SA" b="1" dirty="0" smtClean="0">
                <a:solidFill>
                  <a:srgbClr val="FF0000"/>
                </a:solidFill>
              </a:rPr>
              <a:t>علم النفس العام </a:t>
            </a:r>
            <a:endParaRPr lang="ar-SA" dirty="0">
              <a:solidFill>
                <a:srgbClr val="FF0000"/>
              </a:solidFill>
            </a:endParaRPr>
          </a:p>
        </p:txBody>
      </p:sp>
      <p:pic>
        <p:nvPicPr>
          <p:cNvPr id="7"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to="" calcmode="lin" valueType="num">
                                      <p:cBhvr>
                                        <p:cTn id="7" dur="1" fill="hold"/>
                                        <p:tgtEl>
                                          <p:spTgt spid="5">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to="" calcmode="lin" valueType="num">
                                      <p:cBhvr>
                                        <p:cTn id="12" dur="1" fill="hold"/>
                                        <p:tgtEl>
                                          <p:spTgt spid="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to="" calcmode="lin" valueType="num">
                                      <p:cBhvr>
                                        <p:cTn id="17" dur="1" fill="hold"/>
                                        <p:tgtEl>
                                          <p:spTgt spid="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علم النفس التربوي</a:t>
            </a:r>
            <a:endParaRPr lang="ar-SA" dirty="0"/>
          </a:p>
        </p:txBody>
      </p:sp>
      <p:sp>
        <p:nvSpPr>
          <p:cNvPr id="5" name="عنصر نائب للمحتوى 4"/>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lgn="just"/>
            <a:r>
              <a:rPr lang="ar-SA" dirty="0" smtClean="0"/>
              <a:t> ولا يعني هذا أنهما منفصلان، فمن غير المنطقي فصل الفرع عن الأصل، وإنما يعني كل منهما علماَ مستقلاً والعلاقة بينهما تبادلية. أنهما يشتركان في الطريقة العلمية للدراسة والبحث ، كما يشتركان في دراسة الظواهر السلوكية على اعتبار أنها موضوع اهتماميهما، ولكن في علم النفس التربوي الاهتمام بالسلوك الإنساني</a:t>
            </a:r>
            <a:endParaRPr lang="en-US" dirty="0" smtClean="0"/>
          </a:p>
        </p:txBody>
      </p:sp>
      <p:sp>
        <p:nvSpPr>
          <p:cNvPr id="6" name="عنصر نائب للمحتوى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lnSpcReduction="10000"/>
          </a:bodyPr>
          <a:lstStyle/>
          <a:p>
            <a:r>
              <a:rPr lang="ar-SA" b="1" dirty="0" smtClean="0"/>
              <a:t>علم النفس التربوي</a:t>
            </a:r>
          </a:p>
          <a:p>
            <a:r>
              <a:rPr lang="ar-SA" b="1" dirty="0" smtClean="0"/>
              <a:t>النشأة</a:t>
            </a:r>
          </a:p>
          <a:p>
            <a:r>
              <a:rPr lang="ar-SA" b="1" dirty="0" smtClean="0"/>
              <a:t>التعريف</a:t>
            </a:r>
          </a:p>
          <a:p>
            <a:r>
              <a:rPr lang="ar-SA" b="1" dirty="0" smtClean="0"/>
              <a:t>الأهمية</a:t>
            </a:r>
          </a:p>
          <a:p>
            <a:r>
              <a:rPr lang="ar-SA" b="1" dirty="0" smtClean="0"/>
              <a:t>الأهداف</a:t>
            </a:r>
          </a:p>
          <a:p>
            <a:r>
              <a:rPr lang="ar-SA" b="1" dirty="0" smtClean="0"/>
              <a:t>المجالات</a:t>
            </a:r>
          </a:p>
          <a:p>
            <a:r>
              <a:rPr lang="ar-SA" b="1" dirty="0">
                <a:solidFill>
                  <a:srgbClr val="FF0000"/>
                </a:solidFill>
              </a:rPr>
              <a:t>علاقة علم النفس التربوي بفروع علم النفس :</a:t>
            </a:r>
            <a:endParaRPr lang="en-US" dirty="0">
              <a:solidFill>
                <a:srgbClr val="FF0000"/>
              </a:solidFill>
            </a:endParaRPr>
          </a:p>
          <a:p>
            <a:r>
              <a:rPr lang="ar-SA" dirty="0" smtClean="0">
                <a:solidFill>
                  <a:srgbClr val="FF0000"/>
                </a:solidFill>
              </a:rPr>
              <a:t>1- </a:t>
            </a:r>
            <a:r>
              <a:rPr lang="ar-SA" b="1" dirty="0" smtClean="0">
                <a:solidFill>
                  <a:srgbClr val="FF0000"/>
                </a:solidFill>
              </a:rPr>
              <a:t>علم النفس العام </a:t>
            </a:r>
            <a:endParaRPr lang="ar-SA" dirty="0">
              <a:solidFill>
                <a:srgbClr val="FF0000"/>
              </a:solidFill>
            </a:endParaRPr>
          </a:p>
        </p:txBody>
      </p:sp>
      <p:pic>
        <p:nvPicPr>
          <p:cNvPr id="7"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علم النفس التربوي</a:t>
            </a:r>
            <a:endParaRPr lang="ar-SA" dirty="0"/>
          </a:p>
        </p:txBody>
      </p:sp>
      <p:sp>
        <p:nvSpPr>
          <p:cNvPr id="5" name="عنصر نائب للمحتوى 4"/>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0" indent="15875" algn="just">
              <a:lnSpc>
                <a:spcPct val="120000"/>
              </a:lnSpc>
            </a:pPr>
            <a:r>
              <a:rPr lang="ar-SA" dirty="0" smtClean="0"/>
              <a:t> تشكل المواقف التربوية الجانب الأساسي الثاني من تعريف علم النفس التربوي؛ باعتبارها محاولة لتغير سلوك المتعلمين، أو تعليمهم أنماط سلوكية جديدة كالقراءة، وعلم النفس التربوي يعمل على تزويد التربية </a:t>
            </a:r>
            <a:r>
              <a:rPr lang="ar-SA" dirty="0" err="1" smtClean="0"/>
              <a:t>بالمبادىء</a:t>
            </a:r>
            <a:r>
              <a:rPr lang="ar-SA" dirty="0" smtClean="0"/>
              <a:t> العلمية كالتعزيز، والتعميم والانتقال وغيرها لذلك يعتبر الفرع التطبيقي الذي يطبق مبادئ علم النفس في ميدان التربية؛ والتي تهدف إلى إحداث تغيرات مرغوب فيها في سلوك المتعلم   وصولا إلى الأهداف المنشودة وهي التغير أو التعليم أو التعديل للأنماط السلوكية لدى الأفراد. </a:t>
            </a:r>
            <a:endParaRPr lang="en-US" dirty="0" smtClean="0"/>
          </a:p>
        </p:txBody>
      </p:sp>
      <p:sp>
        <p:nvSpPr>
          <p:cNvPr id="6" name="عنصر نائب للمحتوى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Autofit/>
          </a:bodyPr>
          <a:lstStyle/>
          <a:p>
            <a:r>
              <a:rPr lang="ar-SA" b="1" dirty="0" smtClean="0"/>
              <a:t>علم النفس التربوي</a:t>
            </a:r>
          </a:p>
          <a:p>
            <a:r>
              <a:rPr lang="ar-SA" b="1" dirty="0" smtClean="0"/>
              <a:t>النشأة</a:t>
            </a:r>
          </a:p>
          <a:p>
            <a:r>
              <a:rPr lang="ar-SA" b="1" dirty="0" smtClean="0"/>
              <a:t>التعريف</a:t>
            </a:r>
          </a:p>
          <a:p>
            <a:r>
              <a:rPr lang="ar-SA" b="1" dirty="0" smtClean="0"/>
              <a:t>الأهمية</a:t>
            </a:r>
          </a:p>
          <a:p>
            <a:r>
              <a:rPr lang="ar-SA" b="1" dirty="0" smtClean="0"/>
              <a:t>الأهداف</a:t>
            </a:r>
          </a:p>
          <a:p>
            <a:r>
              <a:rPr lang="ar-SA" b="1" dirty="0" smtClean="0"/>
              <a:t>المجالات</a:t>
            </a:r>
          </a:p>
          <a:p>
            <a:r>
              <a:rPr lang="ar-SA" b="1" dirty="0">
                <a:solidFill>
                  <a:srgbClr val="FF0000"/>
                </a:solidFill>
              </a:rPr>
              <a:t>علاقة علم النفس التربوي بفروع علم النفس :</a:t>
            </a:r>
            <a:endParaRPr lang="en-US" dirty="0">
              <a:solidFill>
                <a:srgbClr val="FF0000"/>
              </a:solidFill>
            </a:endParaRPr>
          </a:p>
          <a:p>
            <a:r>
              <a:rPr lang="ar-SA" dirty="0" smtClean="0">
                <a:solidFill>
                  <a:srgbClr val="FF0000"/>
                </a:solidFill>
              </a:rPr>
              <a:t>2- التربية </a:t>
            </a:r>
            <a:endParaRPr lang="ar-SA" dirty="0">
              <a:solidFill>
                <a:srgbClr val="FF0000"/>
              </a:solidFill>
            </a:endParaRPr>
          </a:p>
        </p:txBody>
      </p:sp>
      <p:pic>
        <p:nvPicPr>
          <p:cNvPr id="7"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to="" calcmode="lin" valueType="num">
                                      <p:cBhvr>
                                        <p:cTn id="7" dur="1" fill="hold"/>
                                        <p:tgtEl>
                                          <p:spTgt spid="5">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to="" calcmode="lin" valueType="num">
                                      <p:cBhvr>
                                        <p:cTn id="12"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علم النفس التربوي</a:t>
            </a:r>
            <a:endParaRPr lang="ar-SA" dirty="0"/>
          </a:p>
        </p:txBody>
      </p:sp>
      <p:sp>
        <p:nvSpPr>
          <p:cNvPr id="5" name="عنصر نائب للمحتوى 4"/>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15875" algn="just">
              <a:lnSpc>
                <a:spcPct val="120000"/>
              </a:lnSpc>
            </a:pPr>
            <a:r>
              <a:rPr lang="ar-SA" dirty="0" smtClean="0"/>
              <a:t> ومما سبق تتضح العلاقة بين الميادين الثلاث علم النفس التربوي بالتربية وعلاقته بعلم النفس العام بأنها علاقة تبادلية، واعتماد كل منهما على الآخر ، وتتضح المكانة الوسط التي يحتلها علم النفس التربوي بينهما وتعود هذه العلاقة إلى اهتمام الميادين الثلاث بظواهر السلوك الإنساني.</a:t>
            </a:r>
            <a:endParaRPr lang="en-US" dirty="0" smtClean="0"/>
          </a:p>
        </p:txBody>
      </p:sp>
      <p:sp>
        <p:nvSpPr>
          <p:cNvPr id="6" name="عنصر نائب للمحتوى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lnSpcReduction="10000"/>
          </a:bodyPr>
          <a:lstStyle/>
          <a:p>
            <a:r>
              <a:rPr lang="ar-SA" b="1" dirty="0" smtClean="0"/>
              <a:t>علم النفس التربوي</a:t>
            </a:r>
          </a:p>
          <a:p>
            <a:r>
              <a:rPr lang="ar-SA" b="1" dirty="0" smtClean="0"/>
              <a:t>النشأة</a:t>
            </a:r>
          </a:p>
          <a:p>
            <a:r>
              <a:rPr lang="ar-SA" b="1" dirty="0" smtClean="0"/>
              <a:t>التعريف</a:t>
            </a:r>
          </a:p>
          <a:p>
            <a:r>
              <a:rPr lang="ar-SA" b="1" dirty="0" smtClean="0"/>
              <a:t>الأهمية</a:t>
            </a:r>
          </a:p>
          <a:p>
            <a:r>
              <a:rPr lang="ar-SA" b="1" dirty="0" smtClean="0"/>
              <a:t>الأهداف</a:t>
            </a:r>
          </a:p>
          <a:p>
            <a:r>
              <a:rPr lang="ar-SA" b="1" dirty="0" smtClean="0"/>
              <a:t>المجالات</a:t>
            </a:r>
          </a:p>
          <a:p>
            <a:r>
              <a:rPr lang="ar-SA" b="1" dirty="0">
                <a:solidFill>
                  <a:srgbClr val="FF0000"/>
                </a:solidFill>
              </a:rPr>
              <a:t>علاقة علم النفس التربوي بفروع علم النفس :</a:t>
            </a:r>
            <a:endParaRPr lang="en-US" dirty="0">
              <a:solidFill>
                <a:srgbClr val="FF0000"/>
              </a:solidFill>
            </a:endParaRPr>
          </a:p>
          <a:p>
            <a:r>
              <a:rPr lang="ar-SA" dirty="0" smtClean="0">
                <a:solidFill>
                  <a:srgbClr val="FF0000"/>
                </a:solidFill>
              </a:rPr>
              <a:t>2- التربية</a:t>
            </a:r>
            <a:endParaRPr lang="ar-SA" dirty="0">
              <a:solidFill>
                <a:srgbClr val="FF0000"/>
              </a:solidFill>
            </a:endParaRPr>
          </a:p>
        </p:txBody>
      </p:sp>
      <p:pic>
        <p:nvPicPr>
          <p:cNvPr id="7"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to="" calcmode="lin" valueType="num">
                                      <p:cBhvr>
                                        <p:cTn id="7" dur="1" fill="hold"/>
                                        <p:tgtEl>
                                          <p:spTgt spid="5">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to="" calcmode="lin" valueType="num">
                                      <p:cBhvr>
                                        <p:cTn id="12"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علم النفس التربوي</a:t>
            </a:r>
            <a:endParaRPr lang="ar-SA" dirty="0"/>
          </a:p>
        </p:txBody>
      </p:sp>
      <p:sp>
        <p:nvSpPr>
          <p:cNvPr id="5" name="عنصر نائب للمحتوى 4"/>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15875" algn="just">
              <a:lnSpc>
                <a:spcPct val="120000"/>
              </a:lnSpc>
            </a:pPr>
            <a:r>
              <a:rPr lang="ar-SA" dirty="0" smtClean="0"/>
              <a:t>يهتم علم النفس النمو بدراسة التغيرات التي تطرأ على السلوك الإنساني في مختلف مراحل الحياة والعوامل التي تؤثر فيها، ويهتم بدراسة الخصائص الإنمائية للأطفال والمراهقين من جميع الجوانب الجسمية والعقلية والانفعالية واللغوية؛ وهؤلاء يعتبرون أعظم المستهلكين للعملية التعليمية</a:t>
            </a:r>
            <a:endParaRPr lang="en-US" dirty="0" smtClean="0"/>
          </a:p>
        </p:txBody>
      </p:sp>
      <p:sp>
        <p:nvSpPr>
          <p:cNvPr id="6" name="عنصر نائب للمحتوى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fontScale="92500"/>
          </a:bodyPr>
          <a:lstStyle/>
          <a:p>
            <a:r>
              <a:rPr lang="ar-SA" b="1" dirty="0" smtClean="0"/>
              <a:t>علم النفس التربوي</a:t>
            </a:r>
          </a:p>
          <a:p>
            <a:r>
              <a:rPr lang="ar-SA" b="1" dirty="0" smtClean="0"/>
              <a:t>النشأة</a:t>
            </a:r>
          </a:p>
          <a:p>
            <a:r>
              <a:rPr lang="ar-SA" b="1" dirty="0" smtClean="0"/>
              <a:t>التعريف</a:t>
            </a:r>
          </a:p>
          <a:p>
            <a:r>
              <a:rPr lang="ar-SA" b="1" dirty="0" smtClean="0"/>
              <a:t>الأهمية</a:t>
            </a:r>
          </a:p>
          <a:p>
            <a:r>
              <a:rPr lang="ar-SA" b="1" dirty="0" smtClean="0"/>
              <a:t>الأهداف</a:t>
            </a:r>
          </a:p>
          <a:p>
            <a:r>
              <a:rPr lang="ar-SA" b="1" dirty="0" smtClean="0"/>
              <a:t>المجالات</a:t>
            </a:r>
          </a:p>
          <a:p>
            <a:r>
              <a:rPr lang="ar-SA" b="1" dirty="0">
                <a:solidFill>
                  <a:srgbClr val="FF0000"/>
                </a:solidFill>
              </a:rPr>
              <a:t>علاقة علم النفس التربوي بفروع علم النفس :</a:t>
            </a:r>
            <a:endParaRPr lang="en-US" dirty="0">
              <a:solidFill>
                <a:srgbClr val="FF0000"/>
              </a:solidFill>
            </a:endParaRPr>
          </a:p>
          <a:p>
            <a:r>
              <a:rPr lang="ar-SA" dirty="0" smtClean="0">
                <a:solidFill>
                  <a:srgbClr val="FF0000"/>
                </a:solidFill>
              </a:rPr>
              <a:t>3- علم نفس النمو</a:t>
            </a:r>
            <a:endParaRPr lang="ar-SA" dirty="0">
              <a:solidFill>
                <a:srgbClr val="FF0000"/>
              </a:solidFill>
            </a:endParaRPr>
          </a:p>
        </p:txBody>
      </p:sp>
      <p:pic>
        <p:nvPicPr>
          <p:cNvPr id="7"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to="" calcmode="lin" valueType="num">
                                      <p:cBhvr>
                                        <p:cTn id="7" dur="1" fill="hold"/>
                                        <p:tgtEl>
                                          <p:spTgt spid="5">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to="" calcmode="lin" valueType="num">
                                      <p:cBhvr>
                                        <p:cTn id="12"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علم النفس التربوي</a:t>
            </a:r>
            <a:endParaRPr lang="ar-SA" dirty="0"/>
          </a:p>
        </p:txBody>
      </p:sp>
      <p:sp>
        <p:nvSpPr>
          <p:cNvPr id="5" name="عنصر نائب للمحتوى 4"/>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15875" algn="just">
              <a:lnSpc>
                <a:spcPct val="120000"/>
              </a:lnSpc>
            </a:pPr>
            <a:r>
              <a:rPr lang="ar-SA" dirty="0" smtClean="0"/>
              <a:t> إن دراسة النمو ذات أهمية بالغة لعالم النفس التربوي، ومهمة للمعلمين والآباء؛ حيث إنها تساعد في تحديد معايير النمو السوي عند الإنسان في مراحله العمرية المختلفة، وهذه المعايير قد تساعدنا في الحكم على النمو إن كان سويا أو غير سوي ، وبالتالي تساعد المهتمين في فهم خصائص كل مرحلة والعوامل التي تؤثر فيها مما يستفيد منها المختصين في علم النفس التربوي</a:t>
            </a:r>
            <a:endParaRPr lang="en-US" dirty="0" smtClean="0"/>
          </a:p>
        </p:txBody>
      </p:sp>
      <p:sp>
        <p:nvSpPr>
          <p:cNvPr id="6" name="عنصر نائب للمحتوى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fontScale="92500" lnSpcReduction="20000"/>
          </a:bodyPr>
          <a:lstStyle/>
          <a:p>
            <a:r>
              <a:rPr lang="ar-SA" b="1" dirty="0" smtClean="0"/>
              <a:t>علم النفس التربوي</a:t>
            </a:r>
          </a:p>
          <a:p>
            <a:r>
              <a:rPr lang="ar-SA" b="1" dirty="0" smtClean="0"/>
              <a:t>النشأة</a:t>
            </a:r>
          </a:p>
          <a:p>
            <a:r>
              <a:rPr lang="ar-SA" b="1" dirty="0" smtClean="0"/>
              <a:t>التعريف</a:t>
            </a:r>
          </a:p>
          <a:p>
            <a:r>
              <a:rPr lang="ar-SA" b="1" dirty="0" smtClean="0"/>
              <a:t>الأهمية</a:t>
            </a:r>
          </a:p>
          <a:p>
            <a:r>
              <a:rPr lang="ar-SA" b="1" dirty="0" smtClean="0"/>
              <a:t>الأهداف</a:t>
            </a:r>
          </a:p>
          <a:p>
            <a:r>
              <a:rPr lang="ar-SA" b="1" dirty="0" smtClean="0"/>
              <a:t>المجالات</a:t>
            </a:r>
          </a:p>
          <a:p>
            <a:r>
              <a:rPr lang="ar-SA" b="1" dirty="0">
                <a:solidFill>
                  <a:srgbClr val="FF0000"/>
                </a:solidFill>
              </a:rPr>
              <a:t>علاقة علم النفس التربوي بفروع علم النفس :</a:t>
            </a:r>
            <a:endParaRPr lang="en-US" dirty="0">
              <a:solidFill>
                <a:srgbClr val="FF0000"/>
              </a:solidFill>
            </a:endParaRPr>
          </a:p>
          <a:p>
            <a:r>
              <a:rPr lang="ar-SA" dirty="0" smtClean="0">
                <a:solidFill>
                  <a:srgbClr val="FF0000"/>
                </a:solidFill>
              </a:rPr>
              <a:t>3- علم نفس النمو</a:t>
            </a:r>
            <a:endParaRPr lang="ar-SA" dirty="0">
              <a:solidFill>
                <a:srgbClr val="FF0000"/>
              </a:solidFill>
            </a:endParaRPr>
          </a:p>
        </p:txBody>
      </p:sp>
      <p:pic>
        <p:nvPicPr>
          <p:cNvPr id="7"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to="" calcmode="lin" valueType="num">
                                      <p:cBhvr>
                                        <p:cTn id="7" dur="1" fill="hold"/>
                                        <p:tgtEl>
                                          <p:spTgt spid="5">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to="" calcmode="lin" valueType="num">
                                      <p:cBhvr>
                                        <p:cTn id="12"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علم النفس التربوي</a:t>
            </a:r>
            <a:endParaRPr lang="ar-SA" dirty="0"/>
          </a:p>
        </p:txBody>
      </p:sp>
      <p:sp>
        <p:nvSpPr>
          <p:cNvPr id="5" name="عنصر نائب للمحتوى 4"/>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just">
              <a:lnSpc>
                <a:spcPct val="160000"/>
              </a:lnSpc>
            </a:pPr>
            <a:r>
              <a:rPr lang="ar-SA" dirty="0" smtClean="0"/>
              <a:t>يهدف هذا العلم إلى دراسة الفروق الموجودة بين الأفراد  والقدرات بينهم، والتعرّف على الحالات الشاذة والمنحرفة بين الأفراد؛ وبالتالي يستفيد علم النفس التربوي من ذلك في تقديم أفضل الطرق والأساليب الدراسية لهذه الفئات.</a:t>
            </a:r>
            <a:endParaRPr lang="en-US" dirty="0"/>
          </a:p>
        </p:txBody>
      </p:sp>
      <p:sp>
        <p:nvSpPr>
          <p:cNvPr id="6" name="عنصر نائب للمحتوى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fontScale="85000" lnSpcReduction="10000"/>
          </a:bodyPr>
          <a:lstStyle/>
          <a:p>
            <a:r>
              <a:rPr lang="ar-SA" b="1" dirty="0" smtClean="0"/>
              <a:t>علم النفس التربوي</a:t>
            </a:r>
          </a:p>
          <a:p>
            <a:r>
              <a:rPr lang="ar-SA" b="1" dirty="0" smtClean="0"/>
              <a:t>النشأة</a:t>
            </a:r>
          </a:p>
          <a:p>
            <a:r>
              <a:rPr lang="ar-SA" b="1" dirty="0" smtClean="0"/>
              <a:t>التعريف</a:t>
            </a:r>
          </a:p>
          <a:p>
            <a:r>
              <a:rPr lang="ar-SA" b="1" dirty="0" smtClean="0"/>
              <a:t>الأهمية</a:t>
            </a:r>
          </a:p>
          <a:p>
            <a:r>
              <a:rPr lang="ar-SA" b="1" dirty="0" smtClean="0"/>
              <a:t>الأهداف</a:t>
            </a:r>
          </a:p>
          <a:p>
            <a:r>
              <a:rPr lang="ar-SA" b="1" dirty="0" smtClean="0"/>
              <a:t>المجالات</a:t>
            </a:r>
          </a:p>
          <a:p>
            <a:r>
              <a:rPr lang="ar-SA" b="1" dirty="0">
                <a:solidFill>
                  <a:srgbClr val="FF0000"/>
                </a:solidFill>
              </a:rPr>
              <a:t>علاقة علم النفس التربوي بفروع علم النفس :</a:t>
            </a:r>
            <a:endParaRPr lang="en-US" dirty="0">
              <a:solidFill>
                <a:srgbClr val="FF0000"/>
              </a:solidFill>
            </a:endParaRPr>
          </a:p>
          <a:p>
            <a:r>
              <a:rPr lang="ar-SA" b="1" dirty="0" smtClean="0">
                <a:solidFill>
                  <a:srgbClr val="FF0000"/>
                </a:solidFill>
              </a:rPr>
              <a:t>4- علم نفس الفروق الفردية</a:t>
            </a:r>
            <a:endParaRPr lang="ar-SA" b="1" dirty="0">
              <a:solidFill>
                <a:srgbClr val="FF0000"/>
              </a:solidFill>
            </a:endParaRPr>
          </a:p>
        </p:txBody>
      </p:sp>
      <p:pic>
        <p:nvPicPr>
          <p:cNvPr id="7"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to="" calcmode="lin" valueType="num">
                                      <p:cBhvr>
                                        <p:cTn id="7" dur="1" fill="hold"/>
                                        <p:tgtEl>
                                          <p:spTgt spid="5">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to="" calcmode="lin" valueType="num">
                                      <p:cBhvr>
                                        <p:cTn id="12"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علم النفس التربوي</a:t>
            </a:r>
            <a:endParaRPr lang="ar-SA" dirty="0"/>
          </a:p>
        </p:txBody>
      </p:sp>
      <p:sp>
        <p:nvSpPr>
          <p:cNvPr id="5" name="عنصر نائب للمحتوى 4"/>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lnSpc>
                <a:spcPct val="160000"/>
              </a:lnSpc>
            </a:pPr>
            <a:r>
              <a:rPr lang="ar-SA" dirty="0" smtClean="0"/>
              <a:t> إن المعلم بحاجة ماسة للتعرف على الصفات والخصائص النفسية للإنسان عن طريق الاختبارات </a:t>
            </a:r>
            <a:r>
              <a:rPr lang="ar-SA" dirty="0" err="1" smtClean="0"/>
              <a:t>التحصيلية</a:t>
            </a:r>
            <a:r>
              <a:rPr lang="ar-SA" dirty="0" smtClean="0"/>
              <a:t> والاتجاهات والميول، وذلك بهدف التشخيص والعلاج بعد أن يكون قد تم إعدادها من قبل أخصائي القياس والتقويم.  </a:t>
            </a:r>
            <a:endParaRPr lang="en-US" dirty="0" smtClean="0"/>
          </a:p>
          <a:p>
            <a:pPr algn="just">
              <a:lnSpc>
                <a:spcPct val="160000"/>
              </a:lnSpc>
            </a:pPr>
            <a:endParaRPr lang="en-US" dirty="0"/>
          </a:p>
        </p:txBody>
      </p:sp>
      <p:sp>
        <p:nvSpPr>
          <p:cNvPr id="6" name="عنصر نائب للمحتوى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ar-SA" b="1" dirty="0" smtClean="0"/>
              <a:t>علم النفس التربوي</a:t>
            </a:r>
          </a:p>
          <a:p>
            <a:r>
              <a:rPr lang="ar-SA" b="1" dirty="0" smtClean="0"/>
              <a:t>النشأة</a:t>
            </a:r>
          </a:p>
          <a:p>
            <a:r>
              <a:rPr lang="ar-SA" b="1" dirty="0" smtClean="0"/>
              <a:t>التعريف</a:t>
            </a:r>
          </a:p>
          <a:p>
            <a:r>
              <a:rPr lang="ar-SA" b="1" dirty="0" smtClean="0"/>
              <a:t>الأهمية</a:t>
            </a:r>
          </a:p>
          <a:p>
            <a:r>
              <a:rPr lang="ar-SA" b="1" dirty="0" smtClean="0"/>
              <a:t>الأهداف</a:t>
            </a:r>
          </a:p>
          <a:p>
            <a:r>
              <a:rPr lang="ar-SA" b="1" dirty="0" smtClean="0"/>
              <a:t>المجالات</a:t>
            </a:r>
          </a:p>
          <a:p>
            <a:r>
              <a:rPr lang="ar-SA" b="1" dirty="0">
                <a:solidFill>
                  <a:srgbClr val="FF0000"/>
                </a:solidFill>
              </a:rPr>
              <a:t>علاقة علم النفس التربوي بفروع علم النفس :</a:t>
            </a:r>
            <a:endParaRPr lang="en-US" b="1" dirty="0">
              <a:solidFill>
                <a:srgbClr val="FF0000"/>
              </a:solidFill>
            </a:endParaRPr>
          </a:p>
          <a:p>
            <a:r>
              <a:rPr lang="ar-SA" b="1" dirty="0" smtClean="0">
                <a:solidFill>
                  <a:srgbClr val="FF0000"/>
                </a:solidFill>
              </a:rPr>
              <a:t>5- القياس والتقويم</a:t>
            </a:r>
            <a:endParaRPr lang="ar-SA" b="1" dirty="0">
              <a:solidFill>
                <a:srgbClr val="FF0000"/>
              </a:solidFill>
            </a:endParaRPr>
          </a:p>
        </p:txBody>
      </p:sp>
      <p:pic>
        <p:nvPicPr>
          <p:cNvPr id="7"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to="" calcmode="lin" valueType="num">
                                      <p:cBhvr>
                                        <p:cTn id="7" dur="1" fill="hold"/>
                                        <p:tgtEl>
                                          <p:spTgt spid="5">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to="" calcmode="lin" valueType="num">
                                      <p:cBhvr>
                                        <p:cTn id="12"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علم النفس التربوي</a:t>
            </a:r>
            <a:endParaRPr lang="ar-SA" dirty="0"/>
          </a:p>
        </p:txBody>
      </p:sp>
      <p:sp>
        <p:nvSpPr>
          <p:cNvPr id="5" name="عنصر نائب للمحتوى 4"/>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r>
              <a:rPr lang="ar-SA" dirty="0" smtClean="0"/>
              <a:t>يهدف إلى دراسة سلوك الأفراد والجماعات في المواقف الاجتماعية, وفهم المشكلات الاجتماعية وطرق حلها ,</a:t>
            </a:r>
            <a:r>
              <a:rPr lang="ar-SA" dirty="0" err="1" smtClean="0"/>
              <a:t>وديناميات</a:t>
            </a:r>
            <a:r>
              <a:rPr lang="ar-SA" dirty="0" smtClean="0"/>
              <a:t>  الجماعة ،حيث أن المعلم  يقضي جزءاً كبيراً من وقت عمله في التعامل مع التلاميذ كجماعات، ولذلك فهو بحاجة إلى فهم </a:t>
            </a:r>
            <a:r>
              <a:rPr lang="ar-SA" dirty="0" err="1" smtClean="0"/>
              <a:t>مباديء</a:t>
            </a:r>
            <a:r>
              <a:rPr lang="ar-SA" dirty="0" smtClean="0"/>
              <a:t> السلوك الجماعي, ليصبح أكثر قدرة على التعامل  في المواقف الجماعية التي تسهل التعلم.</a:t>
            </a:r>
            <a:endParaRPr lang="en-US" dirty="0" smtClean="0"/>
          </a:p>
        </p:txBody>
      </p:sp>
      <p:sp>
        <p:nvSpPr>
          <p:cNvPr id="6" name="عنصر نائب للمحتوى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ar-SA" b="1" dirty="0" smtClean="0"/>
              <a:t>علم النفس التربوي</a:t>
            </a:r>
          </a:p>
          <a:p>
            <a:r>
              <a:rPr lang="ar-SA" b="1" dirty="0" smtClean="0"/>
              <a:t>النشأة</a:t>
            </a:r>
          </a:p>
          <a:p>
            <a:r>
              <a:rPr lang="ar-SA" b="1" dirty="0" smtClean="0"/>
              <a:t>التعريف</a:t>
            </a:r>
          </a:p>
          <a:p>
            <a:r>
              <a:rPr lang="ar-SA" b="1" dirty="0" smtClean="0"/>
              <a:t>الأهمية</a:t>
            </a:r>
          </a:p>
          <a:p>
            <a:r>
              <a:rPr lang="ar-SA" b="1" dirty="0" smtClean="0"/>
              <a:t>الأهداف</a:t>
            </a:r>
          </a:p>
          <a:p>
            <a:r>
              <a:rPr lang="ar-SA" b="1" dirty="0" smtClean="0"/>
              <a:t>المجالات</a:t>
            </a:r>
          </a:p>
          <a:p>
            <a:r>
              <a:rPr lang="ar-SA" b="1" dirty="0">
                <a:solidFill>
                  <a:srgbClr val="FF0000"/>
                </a:solidFill>
              </a:rPr>
              <a:t>علاقة علم النفس التربوي بفروع علم النفس :</a:t>
            </a:r>
            <a:endParaRPr lang="en-US" b="1" dirty="0">
              <a:solidFill>
                <a:srgbClr val="FF0000"/>
              </a:solidFill>
            </a:endParaRPr>
          </a:p>
          <a:p>
            <a:r>
              <a:rPr lang="ar-SA" b="1" dirty="0" smtClean="0">
                <a:solidFill>
                  <a:srgbClr val="FF0000"/>
                </a:solidFill>
              </a:rPr>
              <a:t>6- علم النفس الاجتماعي</a:t>
            </a:r>
            <a:endParaRPr lang="ar-SA" b="1" dirty="0">
              <a:solidFill>
                <a:srgbClr val="FF0000"/>
              </a:solidFill>
            </a:endParaRPr>
          </a:p>
        </p:txBody>
      </p:sp>
      <p:pic>
        <p:nvPicPr>
          <p:cNvPr id="7"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to="" calcmode="lin" valueType="num">
                                      <p:cBhvr>
                                        <p:cTn id="7" dur="1" fill="hold"/>
                                        <p:tgtEl>
                                          <p:spTgt spid="5">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to="" calcmode="lin" valueType="num">
                                      <p:cBhvr>
                                        <p:cTn id="12"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علم النفس التربوي</a:t>
            </a:r>
            <a:endParaRPr lang="ar-SA" dirty="0"/>
          </a:p>
        </p:txBody>
      </p:sp>
      <p:sp>
        <p:nvSpPr>
          <p:cNvPr id="5" name="عنصر نائب للمحتوى 4"/>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lnSpc>
                <a:spcPct val="160000"/>
              </a:lnSpc>
            </a:pPr>
            <a:r>
              <a:rPr lang="ar-SA" dirty="0" smtClean="0"/>
              <a:t>يعمل هذا الفرع على دراسة مبادئ التعلم وشروطه ، وتطبيق ذلك على المواقف التعليمية.</a:t>
            </a:r>
            <a:endParaRPr lang="en-US" dirty="0"/>
          </a:p>
        </p:txBody>
      </p:sp>
      <p:sp>
        <p:nvSpPr>
          <p:cNvPr id="6" name="عنصر نائب للمحتوى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lnSpcReduction="10000"/>
          </a:bodyPr>
          <a:lstStyle/>
          <a:p>
            <a:r>
              <a:rPr lang="ar-SA" b="1" dirty="0" smtClean="0"/>
              <a:t>علم النفس التربوي</a:t>
            </a:r>
          </a:p>
          <a:p>
            <a:r>
              <a:rPr lang="ar-SA" b="1" dirty="0" smtClean="0"/>
              <a:t>النشأة</a:t>
            </a:r>
          </a:p>
          <a:p>
            <a:r>
              <a:rPr lang="ar-SA" b="1" dirty="0" smtClean="0"/>
              <a:t>التعريف</a:t>
            </a:r>
          </a:p>
          <a:p>
            <a:r>
              <a:rPr lang="ar-SA" b="1" dirty="0" smtClean="0"/>
              <a:t>الأهمية</a:t>
            </a:r>
          </a:p>
          <a:p>
            <a:r>
              <a:rPr lang="ar-SA" b="1" dirty="0" smtClean="0"/>
              <a:t>الأهداف</a:t>
            </a:r>
          </a:p>
          <a:p>
            <a:r>
              <a:rPr lang="ar-SA" b="1" dirty="0" smtClean="0"/>
              <a:t>المجالات</a:t>
            </a:r>
          </a:p>
          <a:p>
            <a:r>
              <a:rPr lang="ar-SA" b="1" dirty="0">
                <a:solidFill>
                  <a:srgbClr val="FF0000"/>
                </a:solidFill>
              </a:rPr>
              <a:t>علاقة علم النفس التربوي بفروع علم النفس :</a:t>
            </a:r>
            <a:endParaRPr lang="en-US" dirty="0">
              <a:solidFill>
                <a:srgbClr val="FF0000"/>
              </a:solidFill>
            </a:endParaRPr>
          </a:p>
          <a:p>
            <a:r>
              <a:rPr lang="ar-SA" dirty="0" smtClean="0">
                <a:solidFill>
                  <a:srgbClr val="FF0000"/>
                </a:solidFill>
              </a:rPr>
              <a:t>7- علم النفس التعلم</a:t>
            </a:r>
            <a:endParaRPr lang="ar-SA" dirty="0">
              <a:solidFill>
                <a:srgbClr val="FF0000"/>
              </a:solidFill>
            </a:endParaRPr>
          </a:p>
        </p:txBody>
      </p:sp>
      <p:pic>
        <p:nvPicPr>
          <p:cNvPr id="7"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to="" calcmode="lin" valueType="num">
                                      <p:cBhvr>
                                        <p:cTn id="7" dur="1" fill="hold"/>
                                        <p:tgtEl>
                                          <p:spTgt spid="5">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to="" calcmode="lin" valueType="num">
                                      <p:cBhvr>
                                        <p:cTn id="12"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643438" y="428604"/>
            <a:ext cx="4071966" cy="1143000"/>
          </a:xfrm>
        </p:spPr>
        <p:style>
          <a:lnRef idx="1">
            <a:schemeClr val="dk1"/>
          </a:lnRef>
          <a:fillRef idx="2">
            <a:schemeClr val="dk1"/>
          </a:fillRef>
          <a:effectRef idx="1">
            <a:schemeClr val="dk1"/>
          </a:effectRef>
          <a:fontRef idx="minor">
            <a:schemeClr val="dk1"/>
          </a:fontRef>
        </p:style>
        <p:txBody>
          <a:bodyPr/>
          <a:lstStyle/>
          <a:p>
            <a:pPr algn="r"/>
            <a:r>
              <a:rPr lang="ar-SA" dirty="0" smtClean="0"/>
              <a:t>علم النفس التربوي</a:t>
            </a:r>
            <a:endParaRPr lang="ar-SA" dirty="0"/>
          </a:p>
        </p:txBody>
      </p:sp>
      <p:sp>
        <p:nvSpPr>
          <p:cNvPr id="5" name="عنصر نائب للمحتوى 4"/>
          <p:cNvSpPr>
            <a:spLocks noGrp="1"/>
          </p:cNvSpPr>
          <p:nvPr>
            <p:ph sz="half" idx="1"/>
          </p:nvPr>
        </p:nvSpPr>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marL="0" indent="0" algn="just">
              <a:lnSpc>
                <a:spcPct val="160000"/>
              </a:lnSpc>
            </a:pPr>
            <a:r>
              <a:rPr lang="ar-SA" dirty="0"/>
              <a:t>يعتبر ميدان علم النفس من ميادين الدراسات الحديثة؛ وليدة القرن العشرين، وان كانت الممارسات الفعلية له قديمة عندما كان علم النفس يعيش في أحضان الفلسفة قبل مئة عام خلت، ولقد تطور علم النفس في السنوات الأخيرة تطورا كبيرا؛ وذلك بسب تراكم المعرفة.</a:t>
            </a:r>
            <a:endParaRPr lang="en-US" dirty="0"/>
          </a:p>
          <a:p>
            <a:pPr marL="0" indent="0">
              <a:lnSpc>
                <a:spcPct val="160000"/>
              </a:lnSpc>
            </a:pPr>
            <a:endParaRPr lang="ar-SA" dirty="0"/>
          </a:p>
        </p:txBody>
      </p:sp>
      <p:sp>
        <p:nvSpPr>
          <p:cNvPr id="6" name="عنصر نائب للمحتوى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fontScale="85000" lnSpcReduction="10000"/>
          </a:bodyPr>
          <a:lstStyle/>
          <a:p>
            <a:r>
              <a:rPr lang="ar-SA" b="1" dirty="0" smtClean="0">
                <a:solidFill>
                  <a:schemeClr val="tx2"/>
                </a:solidFill>
              </a:rPr>
              <a:t>علم النفس التربوي</a:t>
            </a:r>
          </a:p>
          <a:p>
            <a:r>
              <a:rPr lang="ar-SA" b="1" dirty="0" smtClean="0">
                <a:solidFill>
                  <a:schemeClr val="tx2"/>
                </a:solidFill>
              </a:rPr>
              <a:t>النشأة</a:t>
            </a:r>
          </a:p>
          <a:p>
            <a:r>
              <a:rPr lang="ar-SA" b="1" dirty="0" smtClean="0"/>
              <a:t>التعريف</a:t>
            </a:r>
          </a:p>
          <a:p>
            <a:r>
              <a:rPr lang="ar-SA" b="1" dirty="0" smtClean="0"/>
              <a:t>الأهمية</a:t>
            </a:r>
          </a:p>
          <a:p>
            <a:r>
              <a:rPr lang="ar-SA" b="1" dirty="0" smtClean="0"/>
              <a:t>الأهداف</a:t>
            </a:r>
          </a:p>
          <a:p>
            <a:r>
              <a:rPr lang="ar-SA" b="1" dirty="0" smtClean="0"/>
              <a:t>المجالات</a:t>
            </a:r>
          </a:p>
          <a:p>
            <a:r>
              <a:rPr lang="ar-SA" b="1" dirty="0"/>
              <a:t>علاقة علم النفس التربوي بفروع علم النفس </a:t>
            </a:r>
            <a:endParaRPr lang="en-US" dirty="0"/>
          </a:p>
        </p:txBody>
      </p:sp>
      <p:pic>
        <p:nvPicPr>
          <p:cNvPr id="7"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6">
                                            <p:bg/>
                                          </p:spTgt>
                                        </p:tgtEl>
                                        <p:attrNameLst>
                                          <p:attrName>style.visibility</p:attrName>
                                        </p:attrNameLst>
                                      </p:cBhvr>
                                      <p:to>
                                        <p:strVal val="visible"/>
                                      </p:to>
                                    </p:set>
                                    <p:anim to="" calcmode="lin" valueType="num">
                                      <p:cBhvr>
                                        <p:cTn id="13" dur="1" fill="hold"/>
                                        <p:tgtEl>
                                          <p:spTgt spid="6">
                                            <p:bg/>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 to="" calcmode="lin" valueType="num">
                                      <p:cBhvr>
                                        <p:cTn id="18" dur="1" fill="hold"/>
                                        <p:tgtEl>
                                          <p:spTgt spid="6">
                                            <p:txEl>
                                              <p:pRg st="0" end="0"/>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 to="" calcmode="lin" valueType="num">
                                      <p:cBhvr>
                                        <p:cTn id="23" dur="1" fill="hold"/>
                                        <p:tgtEl>
                                          <p:spTgt spid="6">
                                            <p:txEl>
                                              <p:pRg st="1" end="1"/>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 to="" calcmode="lin" valueType="num">
                                      <p:cBhvr>
                                        <p:cTn id="28" dur="1" fill="hold"/>
                                        <p:tgtEl>
                                          <p:spTgt spid="6">
                                            <p:txEl>
                                              <p:pRg st="2" end="2"/>
                                            </p:txEl>
                                          </p:spTgt>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anim to="" calcmode="lin" valueType="num">
                                      <p:cBhvr>
                                        <p:cTn id="33" dur="1" fill="hold"/>
                                        <p:tgtEl>
                                          <p:spTgt spid="6">
                                            <p:txEl>
                                              <p:pRg st="3" end="3"/>
                                            </p:txEl>
                                          </p:spTgt>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0"/>
                                          </p:stCondLst>
                                        </p:cTn>
                                        <p:tgtEl>
                                          <p:spTgt spid="6">
                                            <p:txEl>
                                              <p:pRg st="4" end="4"/>
                                            </p:txEl>
                                          </p:spTgt>
                                        </p:tgtEl>
                                        <p:attrNameLst>
                                          <p:attrName>style.visibility</p:attrName>
                                        </p:attrNameLst>
                                      </p:cBhvr>
                                      <p:to>
                                        <p:strVal val="visible"/>
                                      </p:to>
                                    </p:set>
                                    <p:anim to="" calcmode="lin" valueType="num">
                                      <p:cBhvr>
                                        <p:cTn id="38" dur="1" fill="hold"/>
                                        <p:tgtEl>
                                          <p:spTgt spid="6">
                                            <p:txEl>
                                              <p:pRg st="4" end="4"/>
                                            </p:txEl>
                                          </p:spTgt>
                                        </p:tgtEl>
                                        <p:attrNameLst>
                                          <p:attrName/>
                                        </p:attrNameLst>
                                      </p:cBhvr>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 to="" calcmode="lin" valueType="num">
                                      <p:cBhvr>
                                        <p:cTn id="43" dur="1" fill="hold"/>
                                        <p:tgtEl>
                                          <p:spTgt spid="6">
                                            <p:txEl>
                                              <p:pRg st="5" end="5"/>
                                            </p:txEl>
                                          </p:spTgt>
                                        </p:tgtEl>
                                        <p:attrNameLst>
                                          <p:attrName/>
                                        </p:attrNameLst>
                                      </p:cBhvr>
                                    </p:anim>
                                  </p:childTnLst>
                                </p:cTn>
                              </p:par>
                            </p:childTnLst>
                          </p:cTn>
                        </p:par>
                      </p:childTnLst>
                    </p:cTn>
                  </p:par>
                  <p:par>
                    <p:cTn id="44" fill="hold">
                      <p:stCondLst>
                        <p:cond delay="indefinite"/>
                      </p:stCondLst>
                      <p:childTnLst>
                        <p:par>
                          <p:cTn id="45" fill="hold">
                            <p:stCondLst>
                              <p:cond delay="0"/>
                            </p:stCondLst>
                            <p:childTnLst>
                              <p:par>
                                <p:cTn id="46" presetID="24" presetClass="entr" presetSubtype="0" fill="hold" grpId="0" nodeType="clickEffect">
                                  <p:stCondLst>
                                    <p:cond delay="0"/>
                                  </p:stCondLst>
                                  <p:childTnLst>
                                    <p:set>
                                      <p:cBhvr>
                                        <p:cTn id="47" dur="1" fill="hold">
                                          <p:stCondLst>
                                            <p:cond delay="0"/>
                                          </p:stCondLst>
                                        </p:cTn>
                                        <p:tgtEl>
                                          <p:spTgt spid="6">
                                            <p:txEl>
                                              <p:pRg st="6" end="6"/>
                                            </p:txEl>
                                          </p:spTgt>
                                        </p:tgtEl>
                                        <p:attrNameLst>
                                          <p:attrName>style.visibility</p:attrName>
                                        </p:attrNameLst>
                                      </p:cBhvr>
                                      <p:to>
                                        <p:strVal val="visible"/>
                                      </p:to>
                                    </p:set>
                                    <p:anim to="" calcmode="lin" valueType="num">
                                      <p:cBhvr>
                                        <p:cTn id="48" dur="1" fill="hold"/>
                                        <p:tgtEl>
                                          <p:spTgt spid="6">
                                            <p:txEl>
                                              <p:pRg st="6" end="6"/>
                                            </p:txEl>
                                          </p:spTgt>
                                        </p:tgtEl>
                                        <p:attrNameLst>
                                          <p:attrName/>
                                        </p:attrNameLst>
                                      </p:cBhvr>
                                    </p:anim>
                                  </p:childTnLst>
                                </p:cTn>
                              </p:par>
                            </p:childTnLst>
                          </p:cTn>
                        </p:par>
                      </p:childTnLst>
                    </p:cTn>
                  </p:par>
                  <p:par>
                    <p:cTn id="49" fill="hold">
                      <p:stCondLst>
                        <p:cond delay="indefinite"/>
                      </p:stCondLst>
                      <p:childTnLst>
                        <p:par>
                          <p:cTn id="50" fill="hold">
                            <p:stCondLst>
                              <p:cond delay="0"/>
                            </p:stCondLst>
                            <p:childTnLst>
                              <p:par>
                                <p:cTn id="51" presetID="24" presetClass="entr" presetSubtype="0" fill="hold" grpId="0" nodeType="clickEffect">
                                  <p:stCondLst>
                                    <p:cond delay="0"/>
                                  </p:stCondLst>
                                  <p:childTnLst>
                                    <p:set>
                                      <p:cBhvr>
                                        <p:cTn id="52" dur="1" fill="hold">
                                          <p:stCondLst>
                                            <p:cond delay="0"/>
                                          </p:stCondLst>
                                        </p:cTn>
                                        <p:tgtEl>
                                          <p:spTgt spid="5">
                                            <p:bg/>
                                          </p:spTgt>
                                        </p:tgtEl>
                                        <p:attrNameLst>
                                          <p:attrName>style.visibility</p:attrName>
                                        </p:attrNameLst>
                                      </p:cBhvr>
                                      <p:to>
                                        <p:strVal val="visible"/>
                                      </p:to>
                                    </p:set>
                                    <p:anim to="" calcmode="lin" valueType="num">
                                      <p:cBhvr>
                                        <p:cTn id="53" dur="1" fill="hold"/>
                                        <p:tgtEl>
                                          <p:spTgt spid="5">
                                            <p:bg/>
                                          </p:spTgt>
                                        </p:tgtEl>
                                        <p:attrNameLst>
                                          <p:attrName/>
                                        </p:attrNameLst>
                                      </p:cBhvr>
                                    </p:anim>
                                  </p:childTnLst>
                                </p:cTn>
                              </p:par>
                            </p:childTnLst>
                          </p:cTn>
                        </p:par>
                      </p:childTnLst>
                    </p:cTn>
                  </p:par>
                  <p:par>
                    <p:cTn id="54" fill="hold">
                      <p:stCondLst>
                        <p:cond delay="indefinite"/>
                      </p:stCondLst>
                      <p:childTnLst>
                        <p:par>
                          <p:cTn id="55" fill="hold">
                            <p:stCondLst>
                              <p:cond delay="0"/>
                            </p:stCondLst>
                            <p:childTnLst>
                              <p:par>
                                <p:cTn id="56" presetID="24" presetClass="entr" presetSubtype="0" fill="hold" grpId="0" nodeType="clickEffect">
                                  <p:stCondLst>
                                    <p:cond delay="0"/>
                                  </p:stCondLst>
                                  <p:childTnLst>
                                    <p:set>
                                      <p:cBhvr>
                                        <p:cTn id="57" dur="1" fill="hold">
                                          <p:stCondLst>
                                            <p:cond delay="0"/>
                                          </p:stCondLst>
                                        </p:cTn>
                                        <p:tgtEl>
                                          <p:spTgt spid="5">
                                            <p:txEl>
                                              <p:pRg st="0" end="0"/>
                                            </p:txEl>
                                          </p:spTgt>
                                        </p:tgtEl>
                                        <p:attrNameLst>
                                          <p:attrName>style.visibility</p:attrName>
                                        </p:attrNameLst>
                                      </p:cBhvr>
                                      <p:to>
                                        <p:strVal val="visible"/>
                                      </p:to>
                                    </p:set>
                                    <p:anim to="" calcmode="lin" valueType="num">
                                      <p:cBhvr>
                                        <p:cTn id="58"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P spid="6"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0" y="274638"/>
            <a:ext cx="4114800"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lang="ar-SA" dirty="0" smtClean="0"/>
              <a:t>نشاط (1-3)</a:t>
            </a:r>
            <a:endParaRPr lang="ar-SA" dirty="0"/>
          </a:p>
        </p:txBody>
      </p:sp>
      <p:sp>
        <p:nvSpPr>
          <p:cNvPr id="3" name="عنصر نائب للمحتوى 2"/>
          <p:cNvSpPr>
            <a:spLocks noGrp="1"/>
          </p:cNvSpPr>
          <p:nvPr>
            <p:ph sz="half" idx="1"/>
          </p:nvPr>
        </p:nvSpPr>
        <p:spPr/>
        <p:style>
          <a:lnRef idx="1">
            <a:schemeClr val="accent2"/>
          </a:lnRef>
          <a:fillRef idx="2">
            <a:schemeClr val="accent2"/>
          </a:fillRef>
          <a:effectRef idx="1">
            <a:schemeClr val="accent2"/>
          </a:effectRef>
          <a:fontRef idx="minor">
            <a:schemeClr val="dk1"/>
          </a:fontRef>
        </p:style>
        <p:txBody>
          <a:bodyPr/>
          <a:lstStyle/>
          <a:p>
            <a:pPr marL="514350" indent="-514350">
              <a:buSzPct val="131000"/>
              <a:buFont typeface="+mj-lt"/>
              <a:buAutoNum type="arabicParenR"/>
            </a:pPr>
            <a:r>
              <a:rPr lang="ar-SA" dirty="0" smtClean="0"/>
              <a:t>علم النفس العام</a:t>
            </a:r>
          </a:p>
          <a:p>
            <a:pPr marL="514350" indent="-514350">
              <a:buSzPct val="131000"/>
              <a:buFont typeface="+mj-lt"/>
              <a:buAutoNum type="arabicParenR"/>
            </a:pPr>
            <a:r>
              <a:rPr lang="ar-SA" dirty="0" smtClean="0"/>
              <a:t>التربية</a:t>
            </a:r>
          </a:p>
          <a:p>
            <a:pPr marL="514350" indent="-514350">
              <a:buSzPct val="131000"/>
              <a:buFont typeface="+mj-lt"/>
              <a:buAutoNum type="arabicParenR"/>
            </a:pPr>
            <a:r>
              <a:rPr lang="ar-SA" dirty="0" smtClean="0"/>
              <a:t>علم نفس النمو</a:t>
            </a:r>
          </a:p>
          <a:p>
            <a:pPr marL="514350" indent="-514350">
              <a:buSzPct val="131000"/>
              <a:buFont typeface="+mj-lt"/>
              <a:buAutoNum type="arabicParenR"/>
            </a:pPr>
            <a:r>
              <a:rPr lang="ar-SA" dirty="0" smtClean="0"/>
              <a:t>علم نفس الفروق الفردية</a:t>
            </a:r>
          </a:p>
          <a:p>
            <a:pPr marL="514350" indent="-514350">
              <a:buSzPct val="131000"/>
              <a:buFont typeface="+mj-lt"/>
              <a:buAutoNum type="arabicParenR"/>
            </a:pPr>
            <a:r>
              <a:rPr lang="ar-SA" dirty="0" smtClean="0"/>
              <a:t>القياس والتقويم</a:t>
            </a:r>
          </a:p>
          <a:p>
            <a:pPr marL="514350" indent="-514350">
              <a:buSzPct val="131000"/>
              <a:buFont typeface="+mj-lt"/>
              <a:buAutoNum type="arabicParenR"/>
            </a:pPr>
            <a:r>
              <a:rPr lang="ar-SA" dirty="0" smtClean="0"/>
              <a:t>علم النفس الاجتماعي</a:t>
            </a:r>
          </a:p>
          <a:p>
            <a:pPr marL="514350" indent="-514350">
              <a:buSzPct val="131000"/>
              <a:buFont typeface="+mj-lt"/>
              <a:buAutoNum type="arabicParenR"/>
            </a:pPr>
            <a:r>
              <a:rPr lang="ar-SA" dirty="0" smtClean="0"/>
              <a:t>علم نفس التعلم</a:t>
            </a:r>
            <a:endParaRPr lang="ar-SA" dirty="0"/>
          </a:p>
        </p:txBody>
      </p:sp>
      <p:sp>
        <p:nvSpPr>
          <p:cNvPr id="4" name="عنصر نائب للمحتوى 3"/>
          <p:cNvSpPr>
            <a:spLocks noGrp="1"/>
          </p:cNvSpPr>
          <p:nvPr>
            <p:ph sz="half" idx="2"/>
          </p:nvPr>
        </p:nvSpPr>
        <p:spPr/>
        <p:style>
          <a:lnRef idx="3">
            <a:schemeClr val="lt1"/>
          </a:lnRef>
          <a:fillRef idx="1">
            <a:schemeClr val="dk1"/>
          </a:fillRef>
          <a:effectRef idx="1">
            <a:schemeClr val="dk1"/>
          </a:effectRef>
          <a:fontRef idx="minor">
            <a:schemeClr val="lt1"/>
          </a:fontRef>
        </p:style>
        <p:txBody>
          <a:bodyPr/>
          <a:lstStyle/>
          <a:p>
            <a:r>
              <a:rPr lang="ar-SA" dirty="0" smtClean="0"/>
              <a:t>مع أفراد مجموعتك وضح العلاقة بين علم النفس التربوي وكل من :</a:t>
            </a:r>
            <a:endParaRPr lang="ar-SA" dirty="0"/>
          </a:p>
        </p:txBody>
      </p:sp>
      <p:pic>
        <p:nvPicPr>
          <p:cNvPr id="5"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checkerboard(across)">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heckerboard(across)">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 to="" calcmode="lin" valueType="num">
                                      <p:cBhvr>
                                        <p:cTn id="22" dur="1" fill="hold"/>
                                        <p:tgtEl>
                                          <p:spTgt spid="3">
                                            <p:bg/>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to="" calcmode="lin" valueType="num">
                                      <p:cBhvr>
                                        <p:cTn id="27" dur="1" fill="hold"/>
                                        <p:tgtEl>
                                          <p:spTgt spid="3">
                                            <p:txEl>
                                              <p:pRg st="0" end="0"/>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to="" calcmode="lin" valueType="num">
                                      <p:cBhvr>
                                        <p:cTn id="32" dur="1" fill="hold"/>
                                        <p:tgtEl>
                                          <p:spTgt spid="3">
                                            <p:txEl>
                                              <p:pRg st="1" end="1"/>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to="" calcmode="lin" valueType="num">
                                      <p:cBhvr>
                                        <p:cTn id="37" dur="1" fill="hold"/>
                                        <p:tgtEl>
                                          <p:spTgt spid="3">
                                            <p:txEl>
                                              <p:pRg st="2" end="2"/>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to="" calcmode="lin" valueType="num">
                                      <p:cBhvr>
                                        <p:cTn id="42" dur="1" fill="hold"/>
                                        <p:tgtEl>
                                          <p:spTgt spid="3">
                                            <p:txEl>
                                              <p:pRg st="3" end="3"/>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to="" calcmode="lin" valueType="num">
                                      <p:cBhvr>
                                        <p:cTn id="47" dur="1" fill="hold"/>
                                        <p:tgtEl>
                                          <p:spTgt spid="3">
                                            <p:txEl>
                                              <p:pRg st="4" end="4"/>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to="" calcmode="lin" valueType="num">
                                      <p:cBhvr>
                                        <p:cTn id="52" dur="1" fill="hold"/>
                                        <p:tgtEl>
                                          <p:spTgt spid="3">
                                            <p:txEl>
                                              <p:pRg st="5" end="5"/>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to="" calcmode="lin" valueType="num">
                                      <p:cBhvr>
                                        <p:cTn id="5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علم النفس التربوي</a:t>
            </a:r>
            <a:endParaRPr lang="ar-SA" dirty="0"/>
          </a:p>
        </p:txBody>
      </p:sp>
      <p:sp>
        <p:nvSpPr>
          <p:cNvPr id="5" name="عنصر نائب للمحتوى 4"/>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lnSpc>
                <a:spcPct val="160000"/>
              </a:lnSpc>
            </a:pPr>
            <a:r>
              <a:rPr lang="ar-SA" dirty="0" smtClean="0"/>
              <a:t> "الدراسة العلمية للسلوك الإنساني الذي يصدر خلال العمليات التربوية </a:t>
            </a:r>
            <a:r>
              <a:rPr lang="ar-SY" dirty="0" smtClean="0"/>
              <a:t>" </a:t>
            </a:r>
            <a:r>
              <a:rPr lang="ar-SA" dirty="0" smtClean="0"/>
              <a:t> </a:t>
            </a:r>
            <a:endParaRPr lang="en-US" dirty="0" smtClean="0"/>
          </a:p>
          <a:p>
            <a:pPr algn="just">
              <a:lnSpc>
                <a:spcPct val="160000"/>
              </a:lnSpc>
            </a:pPr>
            <a:r>
              <a:rPr lang="ar-SA" dirty="0" smtClean="0"/>
              <a:t>وبعبارة أخرى هو "العلم الذي يهتم بعمليات التعلّم والتعليم </a:t>
            </a:r>
            <a:r>
              <a:rPr lang="en-US" dirty="0" smtClean="0"/>
              <a:t> </a:t>
            </a:r>
            <a:r>
              <a:rPr lang="ar-SA" dirty="0" smtClean="0"/>
              <a:t>أو التدريس </a:t>
            </a:r>
            <a:r>
              <a:rPr lang="en-US" dirty="0" smtClean="0"/>
              <a:t> </a:t>
            </a:r>
            <a:r>
              <a:rPr lang="ar-SA" dirty="0" smtClean="0"/>
              <a:t>الذي يتلقاه التلاميذ في المواقف المدرسية.</a:t>
            </a:r>
            <a:endParaRPr lang="en-US" dirty="0" smtClean="0"/>
          </a:p>
          <a:p>
            <a:pPr algn="just">
              <a:lnSpc>
                <a:spcPct val="160000"/>
              </a:lnSpc>
              <a:buNone/>
            </a:pPr>
            <a:endParaRPr lang="en-US" dirty="0"/>
          </a:p>
          <a:p>
            <a:pPr algn="just">
              <a:lnSpc>
                <a:spcPct val="160000"/>
              </a:lnSpc>
            </a:pPr>
            <a:endParaRPr lang="ar-SA" dirty="0"/>
          </a:p>
        </p:txBody>
      </p:sp>
      <p:sp>
        <p:nvSpPr>
          <p:cNvPr id="6" name="عنصر نائب للمحتوى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ar-SA" b="1" dirty="0" smtClean="0"/>
              <a:t>علم النفس التربوي</a:t>
            </a:r>
          </a:p>
          <a:p>
            <a:r>
              <a:rPr lang="ar-SA" b="1" dirty="0" smtClean="0"/>
              <a:t>النشأة</a:t>
            </a:r>
          </a:p>
          <a:p>
            <a:r>
              <a:rPr lang="ar-SA" sz="3200" b="1" dirty="0" smtClean="0">
                <a:solidFill>
                  <a:srgbClr val="FF0000"/>
                </a:solidFill>
              </a:rPr>
              <a:t>التعريف</a:t>
            </a:r>
          </a:p>
          <a:p>
            <a:r>
              <a:rPr lang="ar-SA" b="1" dirty="0" smtClean="0"/>
              <a:t>الأهمية</a:t>
            </a:r>
          </a:p>
          <a:p>
            <a:r>
              <a:rPr lang="ar-SA" b="1" dirty="0" smtClean="0"/>
              <a:t>الأهداف</a:t>
            </a:r>
          </a:p>
          <a:p>
            <a:r>
              <a:rPr lang="ar-SA" b="1" dirty="0" smtClean="0"/>
              <a:t>المجالات</a:t>
            </a:r>
          </a:p>
          <a:p>
            <a:r>
              <a:rPr lang="ar-SA" b="1" dirty="0"/>
              <a:t>علاقة علم النفس التربوي بفروع علم النفس :</a:t>
            </a:r>
            <a:endParaRPr lang="en-US" dirty="0"/>
          </a:p>
          <a:p>
            <a:r>
              <a:rPr lang="ar-SA" dirty="0" smtClean="0"/>
              <a:t>1- </a:t>
            </a:r>
            <a:r>
              <a:rPr lang="ar-SA" b="1" dirty="0" smtClean="0"/>
              <a:t>علم النفس العام </a:t>
            </a:r>
            <a:endParaRPr lang="ar-SA" dirty="0"/>
          </a:p>
        </p:txBody>
      </p:sp>
      <p:pic>
        <p:nvPicPr>
          <p:cNvPr id="7"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to="" calcmode="lin" valueType="num">
                                      <p:cBhvr>
                                        <p:cTn id="7" dur="1" fill="hold"/>
                                        <p:tgtEl>
                                          <p:spTgt spid="5">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to="" calcmode="lin" valueType="num">
                                      <p:cBhvr>
                                        <p:cTn id="12" dur="1" fill="hold"/>
                                        <p:tgtEl>
                                          <p:spTgt spid="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to="" calcmode="lin" valueType="num">
                                      <p:cBhvr>
                                        <p:cTn id="17" dur="1" fill="hold"/>
                                        <p:tgtEl>
                                          <p:spTgt spid="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نشاط(1-1)</a:t>
            </a:r>
            <a:endParaRPr lang="ar-SA" dirty="0"/>
          </a:p>
        </p:txBody>
      </p:sp>
      <p:sp>
        <p:nvSpPr>
          <p:cNvPr id="8" name="عنصر نائب للمحتوى 7"/>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ar-SA" dirty="0" smtClean="0"/>
              <a:t>1- مع أفراد مجموعتك وضح :</a:t>
            </a:r>
          </a:p>
          <a:p>
            <a:r>
              <a:rPr lang="ar-SA" dirty="0" smtClean="0"/>
              <a:t>أ- الفرق بين التعريفين</a:t>
            </a:r>
          </a:p>
          <a:p>
            <a:r>
              <a:rPr lang="ar-SA" dirty="0" smtClean="0"/>
              <a:t>ب- عرفه علم النفس التربوي بتعريف من إنشاءك</a:t>
            </a:r>
            <a:endParaRPr lang="ar-SA" dirty="0"/>
          </a:p>
        </p:txBody>
      </p:sp>
      <p:pic>
        <p:nvPicPr>
          <p:cNvPr id="4"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bg/>
                                          </p:spTgt>
                                        </p:tgtEl>
                                        <p:attrNameLst>
                                          <p:attrName>style.visibility</p:attrName>
                                        </p:attrNameLst>
                                      </p:cBhvr>
                                      <p:to>
                                        <p:strVal val="visible"/>
                                      </p:to>
                                    </p:set>
                                    <p:animEffect transition="in" filter="checkerboard(across)">
                                      <p:cBhvr>
                                        <p:cTn id="12" dur="500"/>
                                        <p:tgtEl>
                                          <p:spTgt spid="8">
                                            <p:bg/>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checkerboard(across)">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checkerboard(across)">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checkerboard(across)">
                                      <p:cBhvr>
                                        <p:cTn id="2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643438" y="274638"/>
            <a:ext cx="4043362" cy="1143000"/>
          </a:xfrm>
        </p:spPr>
        <p:style>
          <a:lnRef idx="1">
            <a:schemeClr val="dk1"/>
          </a:lnRef>
          <a:fillRef idx="2">
            <a:schemeClr val="dk1"/>
          </a:fillRef>
          <a:effectRef idx="1">
            <a:schemeClr val="dk1"/>
          </a:effectRef>
          <a:fontRef idx="minor">
            <a:schemeClr val="dk1"/>
          </a:fontRef>
        </p:style>
        <p:txBody>
          <a:bodyPr/>
          <a:lstStyle/>
          <a:p>
            <a:r>
              <a:rPr lang="ar-SA" dirty="0" smtClean="0"/>
              <a:t>علم النفس التربوي</a:t>
            </a:r>
            <a:endParaRPr lang="ar-SA" dirty="0"/>
          </a:p>
        </p:txBody>
      </p:sp>
      <p:sp>
        <p:nvSpPr>
          <p:cNvPr id="5" name="عنصر نائب للمحتوى 4"/>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marL="514350" lvl="0" indent="-514350">
              <a:buFont typeface="+mj-lt"/>
              <a:buAutoNum type="arabicParenR"/>
            </a:pPr>
            <a:r>
              <a:rPr lang="ar-SA" dirty="0" smtClean="0"/>
              <a:t>استبعاد ما ليس صحيحا حول العملية التربوية .</a:t>
            </a:r>
            <a:endParaRPr lang="en-US" dirty="0" smtClean="0"/>
          </a:p>
          <a:p>
            <a:pPr marL="514350" lvl="0" indent="-514350">
              <a:buFont typeface="+mj-lt"/>
              <a:buAutoNum type="arabicParenR"/>
            </a:pPr>
            <a:r>
              <a:rPr lang="ar-SA" dirty="0" smtClean="0"/>
              <a:t>تزويد المعلم بالمبادئ الصحيحة التي تفسر التعلم والتدريس .</a:t>
            </a:r>
            <a:endParaRPr lang="en-US" dirty="0" smtClean="0"/>
          </a:p>
          <a:p>
            <a:pPr marL="514350" lvl="0" indent="-514350">
              <a:buFont typeface="+mj-lt"/>
              <a:buAutoNum type="arabicParenR"/>
            </a:pPr>
            <a:r>
              <a:rPr lang="ar-SA" dirty="0" err="1" smtClean="0"/>
              <a:t>ارشاد</a:t>
            </a:r>
            <a:r>
              <a:rPr lang="ar-SA" dirty="0" smtClean="0"/>
              <a:t> المعلم في ممارسته لمهنة التعليم .</a:t>
            </a:r>
            <a:endParaRPr lang="en-US" dirty="0" smtClean="0"/>
          </a:p>
          <a:p>
            <a:pPr marL="514350" lvl="0" indent="-514350">
              <a:buFont typeface="+mj-lt"/>
              <a:buAutoNum type="arabicParenR"/>
            </a:pPr>
            <a:r>
              <a:rPr lang="ar-SA" dirty="0" smtClean="0"/>
              <a:t>تدريب المعلم على التفسير العلمي للتربية</a:t>
            </a:r>
            <a:endParaRPr lang="en-US" dirty="0" smtClean="0"/>
          </a:p>
          <a:p>
            <a:pPr marL="514350" lvl="0" indent="-514350">
              <a:buFont typeface="+mj-lt"/>
              <a:buAutoNum type="arabicParenR"/>
            </a:pPr>
            <a:r>
              <a:rPr lang="ar-SA" dirty="0" smtClean="0"/>
              <a:t>مساعدة المعلم على التنبؤ بسلوك التلميذ .</a:t>
            </a:r>
            <a:endParaRPr lang="en-US" dirty="0"/>
          </a:p>
        </p:txBody>
      </p:sp>
      <p:sp>
        <p:nvSpPr>
          <p:cNvPr id="6" name="عنصر نائب للمحتوى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fontScale="92500"/>
          </a:bodyPr>
          <a:lstStyle/>
          <a:p>
            <a:r>
              <a:rPr lang="ar-SA" b="1" dirty="0" smtClean="0"/>
              <a:t>علم النفس التربوي</a:t>
            </a:r>
          </a:p>
          <a:p>
            <a:r>
              <a:rPr lang="ar-SA" b="1" dirty="0" smtClean="0"/>
              <a:t>النشأة</a:t>
            </a:r>
          </a:p>
          <a:p>
            <a:r>
              <a:rPr lang="ar-SA" b="1" dirty="0" smtClean="0"/>
              <a:t>التعريف</a:t>
            </a:r>
          </a:p>
          <a:p>
            <a:r>
              <a:rPr lang="ar-SA" b="1" dirty="0" smtClean="0">
                <a:solidFill>
                  <a:srgbClr val="FF0000"/>
                </a:solidFill>
              </a:rPr>
              <a:t>الأهمية</a:t>
            </a:r>
          </a:p>
          <a:p>
            <a:r>
              <a:rPr lang="ar-SA" b="1" dirty="0" smtClean="0"/>
              <a:t>الأهداف</a:t>
            </a:r>
          </a:p>
          <a:p>
            <a:r>
              <a:rPr lang="ar-SA" b="1" dirty="0" smtClean="0"/>
              <a:t>المجالات</a:t>
            </a:r>
          </a:p>
          <a:p>
            <a:r>
              <a:rPr lang="ar-SA" b="1" dirty="0"/>
              <a:t>علاقة علم النفس التربوي بفروع علم النفس :</a:t>
            </a:r>
            <a:endParaRPr lang="en-US" dirty="0"/>
          </a:p>
          <a:p>
            <a:r>
              <a:rPr lang="ar-SA" dirty="0" smtClean="0"/>
              <a:t>1- </a:t>
            </a:r>
            <a:r>
              <a:rPr lang="ar-SA" b="1" dirty="0" smtClean="0"/>
              <a:t>علم النفس العام </a:t>
            </a:r>
            <a:endParaRPr lang="ar-SA" dirty="0"/>
          </a:p>
        </p:txBody>
      </p:sp>
      <p:pic>
        <p:nvPicPr>
          <p:cNvPr id="7"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blinds(horizontal)">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linds(horizont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linds(horizontal)">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blinds(horizontal)">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blinds(horizontal)">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علم النفس التربوي</a:t>
            </a:r>
            <a:endParaRPr lang="ar-SA" dirty="0"/>
          </a:p>
        </p:txBody>
      </p:sp>
      <p:sp>
        <p:nvSpPr>
          <p:cNvPr id="5" name="عنصر نائب للمحتوى 4"/>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514350" lvl="0" indent="-514350" algn="just">
              <a:buFont typeface="+mj-lt"/>
              <a:buAutoNum type="arabicParenR"/>
            </a:pPr>
            <a:r>
              <a:rPr lang="ar-SA" dirty="0" smtClean="0"/>
              <a:t> تنمية المبادئ والمفاهيم النفسية</a:t>
            </a:r>
            <a:endParaRPr lang="en-US" dirty="0" smtClean="0"/>
          </a:p>
          <a:p>
            <a:pPr marL="514350" lvl="0" indent="-514350" algn="just">
              <a:buFont typeface="+mj-lt"/>
              <a:buAutoNum type="arabicParenR"/>
            </a:pPr>
            <a:r>
              <a:rPr lang="ar-SA" dirty="0" smtClean="0"/>
              <a:t>تطبيق هذه المبادئ من أجل تعلم أفضل .</a:t>
            </a:r>
            <a:endParaRPr lang="en-US" dirty="0" smtClean="0"/>
          </a:p>
          <a:p>
            <a:pPr algn="just"/>
            <a:r>
              <a:rPr lang="ar-SA" dirty="0" smtClean="0"/>
              <a:t>فالهدف الأول هدف نظري ، أما الثاني فهو هدف تطبيقي ، </a:t>
            </a:r>
            <a:r>
              <a:rPr lang="ar-SA" dirty="0" err="1" smtClean="0"/>
              <a:t>اذ</a:t>
            </a:r>
            <a:r>
              <a:rPr lang="ar-SA" dirty="0" smtClean="0"/>
              <a:t> ننقل ما تم معرفته من مفاهيم نفسية ونعمل على تنظيمها ، </a:t>
            </a:r>
            <a:r>
              <a:rPr lang="ar-SA" dirty="0" err="1" smtClean="0"/>
              <a:t>اي</a:t>
            </a:r>
            <a:r>
              <a:rPr lang="ar-SA" dirty="0" smtClean="0"/>
              <a:t> تنظيم تلك المعارف والنظريات والمبادئ في أشكال تمكن المعلمين من استخدامها واختبارها وبيان مدى صدقها وفعاليتها وأثرها في هذه العملية</a:t>
            </a:r>
            <a:endParaRPr lang="en-US" dirty="0" smtClean="0"/>
          </a:p>
          <a:p>
            <a:pPr lvl="0" algn="just"/>
            <a:endParaRPr lang="en-US" dirty="0"/>
          </a:p>
        </p:txBody>
      </p:sp>
      <p:sp>
        <p:nvSpPr>
          <p:cNvPr id="6" name="عنصر نائب للمحتوى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fontScale="92500" lnSpcReduction="20000"/>
          </a:bodyPr>
          <a:lstStyle/>
          <a:p>
            <a:r>
              <a:rPr lang="ar-SA" b="1" dirty="0" smtClean="0"/>
              <a:t>علم النفس التربوي</a:t>
            </a:r>
          </a:p>
          <a:p>
            <a:r>
              <a:rPr lang="ar-SA" b="1" dirty="0" smtClean="0"/>
              <a:t>النشأة</a:t>
            </a:r>
          </a:p>
          <a:p>
            <a:r>
              <a:rPr lang="ar-SA" b="1" dirty="0" smtClean="0"/>
              <a:t>التعريف</a:t>
            </a:r>
          </a:p>
          <a:p>
            <a:r>
              <a:rPr lang="ar-SA" b="1" dirty="0" smtClean="0"/>
              <a:t>الأهمية</a:t>
            </a:r>
          </a:p>
          <a:p>
            <a:r>
              <a:rPr lang="ar-SA" b="1" dirty="0" smtClean="0">
                <a:solidFill>
                  <a:srgbClr val="FF0000"/>
                </a:solidFill>
              </a:rPr>
              <a:t>الأهداف</a:t>
            </a:r>
          </a:p>
          <a:p>
            <a:r>
              <a:rPr lang="ar-SA" b="1" dirty="0" smtClean="0"/>
              <a:t>المجالات</a:t>
            </a:r>
          </a:p>
          <a:p>
            <a:r>
              <a:rPr lang="ar-SA" b="1" dirty="0"/>
              <a:t>علاقة علم النفس التربوي بفروع علم النفس :</a:t>
            </a:r>
            <a:endParaRPr lang="en-US" dirty="0"/>
          </a:p>
          <a:p>
            <a:r>
              <a:rPr lang="ar-SA" dirty="0" smtClean="0"/>
              <a:t>1- </a:t>
            </a:r>
            <a:r>
              <a:rPr lang="ar-SA" b="1" dirty="0" smtClean="0"/>
              <a:t>علم النفس العام </a:t>
            </a:r>
            <a:endParaRPr lang="ar-SA" dirty="0"/>
          </a:p>
        </p:txBody>
      </p:sp>
      <p:pic>
        <p:nvPicPr>
          <p:cNvPr id="7"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box(in)">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ox(i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ox(in)">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643438" y="274638"/>
            <a:ext cx="4043362" cy="1143000"/>
          </a:xfrm>
        </p:spPr>
        <p:style>
          <a:lnRef idx="1">
            <a:schemeClr val="dk1"/>
          </a:lnRef>
          <a:fillRef idx="2">
            <a:schemeClr val="dk1"/>
          </a:fillRef>
          <a:effectRef idx="1">
            <a:schemeClr val="dk1"/>
          </a:effectRef>
          <a:fontRef idx="minor">
            <a:schemeClr val="dk1"/>
          </a:fontRef>
        </p:style>
        <p:txBody>
          <a:bodyPr/>
          <a:lstStyle/>
          <a:p>
            <a:r>
              <a:rPr lang="ar-SA" dirty="0" smtClean="0"/>
              <a:t>علم النفس التربوي</a:t>
            </a:r>
            <a:endParaRPr lang="ar-SA" dirty="0"/>
          </a:p>
        </p:txBody>
      </p:sp>
      <p:sp>
        <p:nvSpPr>
          <p:cNvPr id="5" name="عنصر نائب للمحتوى 4"/>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514350" lvl="0" indent="-514350" algn="just">
              <a:buFont typeface="+mj-lt"/>
              <a:buAutoNum type="arabicParenR"/>
            </a:pPr>
            <a:r>
              <a:rPr lang="ar-SA" dirty="0" smtClean="0"/>
              <a:t> النمو الجسمي والانفعالي والمعرفي والاجتماعي والخلقي </a:t>
            </a:r>
            <a:endParaRPr lang="en-US" dirty="0" smtClean="0"/>
          </a:p>
          <a:p>
            <a:pPr marL="514350" lvl="0" indent="-514350" algn="just">
              <a:buFont typeface="+mj-lt"/>
              <a:buAutoNum type="arabicParenR"/>
            </a:pPr>
            <a:r>
              <a:rPr lang="ar-SA" dirty="0" smtClean="0"/>
              <a:t>التعلم ونظرياته وطرق قياسه والعوامل المؤثرة فيه .</a:t>
            </a:r>
            <a:endParaRPr lang="en-US" dirty="0" smtClean="0"/>
          </a:p>
          <a:p>
            <a:pPr marL="514350" lvl="0" indent="-514350" algn="just">
              <a:buFont typeface="+mj-lt"/>
              <a:buAutoNum type="arabicParenR"/>
            </a:pPr>
            <a:r>
              <a:rPr lang="ar-SA" dirty="0" smtClean="0"/>
              <a:t>الذكاء والقدرات العقلية وسمات الشخصية وقياسها .</a:t>
            </a:r>
            <a:endParaRPr lang="en-US" dirty="0" smtClean="0"/>
          </a:p>
          <a:p>
            <a:pPr marL="514350" lvl="0" indent="-514350" algn="just">
              <a:buFont typeface="+mj-lt"/>
              <a:buAutoNum type="arabicParenR"/>
            </a:pPr>
            <a:r>
              <a:rPr lang="ar-SA" dirty="0" smtClean="0"/>
              <a:t>التحصيل وأسس بناء الاختبارات </a:t>
            </a:r>
            <a:r>
              <a:rPr lang="ar-SA" dirty="0" err="1" smtClean="0"/>
              <a:t>التحصيلية</a:t>
            </a:r>
            <a:r>
              <a:rPr lang="ar-SA" dirty="0" smtClean="0"/>
              <a:t> .</a:t>
            </a:r>
            <a:endParaRPr lang="en-US" dirty="0" smtClean="0"/>
          </a:p>
          <a:p>
            <a:pPr marL="514350" lvl="0" indent="-514350" algn="just">
              <a:buFont typeface="+mj-lt"/>
              <a:buAutoNum type="arabicParenR"/>
            </a:pPr>
            <a:r>
              <a:rPr lang="ar-SA" dirty="0" smtClean="0"/>
              <a:t>التفاعل الاجتماعي بين الطلاب وبين الطلاب والمعلمين .</a:t>
            </a:r>
            <a:endParaRPr lang="en-US" dirty="0" smtClean="0"/>
          </a:p>
          <a:p>
            <a:pPr marL="514350" lvl="0" indent="-514350" algn="just">
              <a:buFont typeface="+mj-lt"/>
              <a:buAutoNum type="arabicParenR"/>
            </a:pPr>
            <a:r>
              <a:rPr lang="ar-SA" dirty="0" smtClean="0"/>
              <a:t>الصحة النفسية للفرد .</a:t>
            </a:r>
            <a:endParaRPr lang="en-US" dirty="0" smtClean="0"/>
          </a:p>
        </p:txBody>
      </p:sp>
      <p:sp>
        <p:nvSpPr>
          <p:cNvPr id="6" name="عنصر نائب للمحتوى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ar-SA" b="1" dirty="0" smtClean="0"/>
              <a:t>علم النفس التربوي</a:t>
            </a:r>
          </a:p>
          <a:p>
            <a:r>
              <a:rPr lang="ar-SA" b="1" dirty="0" smtClean="0"/>
              <a:t>النشأة</a:t>
            </a:r>
          </a:p>
          <a:p>
            <a:r>
              <a:rPr lang="ar-SA" b="1" dirty="0" smtClean="0">
                <a:solidFill>
                  <a:schemeClr val="tx1"/>
                </a:solidFill>
              </a:rPr>
              <a:t>التعريف</a:t>
            </a:r>
          </a:p>
          <a:p>
            <a:r>
              <a:rPr lang="ar-SA" b="1" dirty="0" smtClean="0"/>
              <a:t>الأهمية</a:t>
            </a:r>
          </a:p>
          <a:p>
            <a:r>
              <a:rPr lang="ar-SA" b="1" dirty="0" smtClean="0"/>
              <a:t>الأهداف</a:t>
            </a:r>
          </a:p>
          <a:p>
            <a:r>
              <a:rPr lang="ar-SA" b="1" dirty="0" smtClean="0">
                <a:solidFill>
                  <a:srgbClr val="FF0000"/>
                </a:solidFill>
              </a:rPr>
              <a:t>المجالات</a:t>
            </a:r>
          </a:p>
          <a:p>
            <a:r>
              <a:rPr lang="ar-SA" b="1" dirty="0"/>
              <a:t>علاقة علم النفس التربوي بفروع علم النفس :</a:t>
            </a:r>
            <a:endParaRPr lang="en-US" dirty="0"/>
          </a:p>
          <a:p>
            <a:r>
              <a:rPr lang="ar-SA" dirty="0" smtClean="0"/>
              <a:t>1- </a:t>
            </a:r>
            <a:r>
              <a:rPr lang="ar-SA" b="1" dirty="0" smtClean="0"/>
              <a:t>علم النفس العام </a:t>
            </a:r>
            <a:endParaRPr lang="ar-SA" dirty="0"/>
          </a:p>
        </p:txBody>
      </p:sp>
      <p:pic>
        <p:nvPicPr>
          <p:cNvPr id="7"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to="" calcmode="lin" valueType="num">
                                      <p:cBhvr>
                                        <p:cTn id="7" dur="1" fill="hold"/>
                                        <p:tgtEl>
                                          <p:spTgt spid="5">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to="" calcmode="lin" valueType="num">
                                      <p:cBhvr>
                                        <p:cTn id="12" dur="1" fill="hold"/>
                                        <p:tgtEl>
                                          <p:spTgt spid="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to="" calcmode="lin" valueType="num">
                                      <p:cBhvr>
                                        <p:cTn id="17" dur="1" fill="hold"/>
                                        <p:tgtEl>
                                          <p:spTgt spid="5">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to="" calcmode="lin" valueType="num">
                                      <p:cBhvr>
                                        <p:cTn id="22" dur="1" fill="hold"/>
                                        <p:tgtEl>
                                          <p:spTgt spid="5">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to="" calcmode="lin" valueType="num">
                                      <p:cBhvr>
                                        <p:cTn id="27" dur="1" fill="hold"/>
                                        <p:tgtEl>
                                          <p:spTgt spid="5">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 to="" calcmode="lin" valueType="num">
                                      <p:cBhvr>
                                        <p:cTn id="32" dur="1" fill="hold"/>
                                        <p:tgtEl>
                                          <p:spTgt spid="5">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to="" calcmode="lin" valueType="num">
                                      <p:cBhvr>
                                        <p:cTn id="37" dur="1" fill="hold"/>
                                        <p:tgtEl>
                                          <p:spTgt spid="5">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4572000" y="274638"/>
            <a:ext cx="4114800" cy="1143000"/>
          </a:xfrm>
        </p:spPr>
        <p:style>
          <a:lnRef idx="2">
            <a:schemeClr val="dk1">
              <a:shade val="50000"/>
            </a:schemeClr>
          </a:lnRef>
          <a:fillRef idx="1">
            <a:schemeClr val="dk1"/>
          </a:fillRef>
          <a:effectRef idx="0">
            <a:schemeClr val="dk1"/>
          </a:effectRef>
          <a:fontRef idx="minor">
            <a:schemeClr val="lt1"/>
          </a:fontRef>
        </p:style>
        <p:txBody>
          <a:bodyPr/>
          <a:lstStyle/>
          <a:p>
            <a:r>
              <a:rPr lang="ar-SA" dirty="0" smtClean="0"/>
              <a:t>نشاط (1-2)</a:t>
            </a:r>
            <a:endParaRPr lang="ar-SA" dirty="0"/>
          </a:p>
        </p:txBody>
      </p:sp>
      <p:sp>
        <p:nvSpPr>
          <p:cNvPr id="6" name="عنصر نائب للمحتوى 5"/>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ar-SA" dirty="0" smtClean="0"/>
              <a:t>تعاون مع أفراد مجموعتك لتضع سؤالين عن كل شريحة مما يأتي :</a:t>
            </a:r>
          </a:p>
          <a:p>
            <a:r>
              <a:rPr lang="ar-SA" dirty="0" smtClean="0"/>
              <a:t>السؤال الأول : يكون صح خطأ</a:t>
            </a:r>
          </a:p>
          <a:p>
            <a:r>
              <a:rPr lang="ar-SA" dirty="0" smtClean="0"/>
              <a:t>السؤال الثاني : اختيار من متعدد</a:t>
            </a:r>
          </a:p>
          <a:p>
            <a:r>
              <a:rPr lang="ar-SA" dirty="0" smtClean="0"/>
              <a:t>استوقفني كي تتأكد من اكتمال سؤالك .</a:t>
            </a:r>
            <a:endParaRPr lang="ar-SA" dirty="0"/>
          </a:p>
        </p:txBody>
      </p:sp>
      <p:pic>
        <p:nvPicPr>
          <p:cNvPr id="4"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علم النفس التربوي</a:t>
            </a:r>
            <a:endParaRPr lang="ar-SA" dirty="0"/>
          </a:p>
        </p:txBody>
      </p:sp>
      <p:sp>
        <p:nvSpPr>
          <p:cNvPr id="5" name="عنصر نائب للمحتوى 4"/>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r>
              <a:rPr lang="ar-SA" dirty="0" smtClean="0"/>
              <a:t>لقد تعددت مفاهيم علم النفس وتباينت باختلاف مراحل تطور هذا العلم ويعرفه عبد الخالق (1989) بأنه"العلم الذي يدرس سلوك الكائنات العضوية". وقد حدد الطيب ومنسي ثلاثة أوجهة من النشاط لتكون موضوع علم النفس وهي:</a:t>
            </a:r>
            <a:endParaRPr lang="en-US" dirty="0" smtClean="0"/>
          </a:p>
          <a:p>
            <a:pPr marL="514350" lvl="0" indent="-514350" algn="just">
              <a:buFont typeface="+mj-lt"/>
              <a:buAutoNum type="arabicParenR"/>
            </a:pPr>
            <a:r>
              <a:rPr lang="ar-SA" dirty="0" smtClean="0"/>
              <a:t>السلوك الحركي واللفظي.</a:t>
            </a:r>
            <a:endParaRPr lang="en-US" dirty="0" smtClean="0"/>
          </a:p>
          <a:p>
            <a:pPr marL="514350" lvl="0" indent="-514350" algn="just">
              <a:buFont typeface="+mj-lt"/>
              <a:buAutoNum type="arabicParenR"/>
            </a:pPr>
            <a:r>
              <a:rPr lang="ar-SA" dirty="0" smtClean="0"/>
              <a:t>السلوك العقلي " التفكير والتخيل والإدراك " .</a:t>
            </a:r>
            <a:endParaRPr lang="en-US" dirty="0" smtClean="0"/>
          </a:p>
          <a:p>
            <a:pPr marL="514350" indent="-514350" algn="just">
              <a:buFont typeface="+mj-lt"/>
              <a:buAutoNum type="arabicParenR"/>
            </a:pPr>
            <a:r>
              <a:rPr lang="ar-SA" dirty="0" smtClean="0"/>
              <a:t>النشاط الوجداني كالخوف والحزن والسرور</a:t>
            </a:r>
            <a:endParaRPr lang="en-US" dirty="0" smtClean="0"/>
          </a:p>
        </p:txBody>
      </p:sp>
      <p:sp>
        <p:nvSpPr>
          <p:cNvPr id="6" name="عنصر نائب للمحتوى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fontScale="92500" lnSpcReduction="20000"/>
          </a:bodyPr>
          <a:lstStyle/>
          <a:p>
            <a:r>
              <a:rPr lang="ar-SA" b="1" dirty="0" smtClean="0"/>
              <a:t>علم النفس التربوي</a:t>
            </a:r>
          </a:p>
          <a:p>
            <a:r>
              <a:rPr lang="ar-SA" b="1" dirty="0" smtClean="0"/>
              <a:t>النشأة</a:t>
            </a:r>
          </a:p>
          <a:p>
            <a:r>
              <a:rPr lang="ar-SA" b="1" dirty="0" smtClean="0"/>
              <a:t>التعريف</a:t>
            </a:r>
          </a:p>
          <a:p>
            <a:r>
              <a:rPr lang="ar-SA" b="1" dirty="0" smtClean="0"/>
              <a:t>الأهمية</a:t>
            </a:r>
          </a:p>
          <a:p>
            <a:r>
              <a:rPr lang="ar-SA" b="1" dirty="0" smtClean="0"/>
              <a:t>الأهداف</a:t>
            </a:r>
          </a:p>
          <a:p>
            <a:r>
              <a:rPr lang="ar-SA" b="1" dirty="0" smtClean="0"/>
              <a:t>المجالات</a:t>
            </a:r>
          </a:p>
          <a:p>
            <a:r>
              <a:rPr lang="ar-SA" b="1" dirty="0">
                <a:solidFill>
                  <a:srgbClr val="FF0000"/>
                </a:solidFill>
              </a:rPr>
              <a:t>علاقة علم النفس التربوي بفروع علم النفس :</a:t>
            </a:r>
            <a:endParaRPr lang="en-US" dirty="0">
              <a:solidFill>
                <a:srgbClr val="FF0000"/>
              </a:solidFill>
            </a:endParaRPr>
          </a:p>
          <a:p>
            <a:r>
              <a:rPr lang="ar-SA" dirty="0" smtClean="0">
                <a:solidFill>
                  <a:srgbClr val="FF0000"/>
                </a:solidFill>
              </a:rPr>
              <a:t>1- </a:t>
            </a:r>
            <a:r>
              <a:rPr lang="ar-SA" b="1" dirty="0" smtClean="0">
                <a:solidFill>
                  <a:srgbClr val="FF0000"/>
                </a:solidFill>
              </a:rPr>
              <a:t>علم النفس العام </a:t>
            </a:r>
            <a:endParaRPr lang="ar-SA" dirty="0">
              <a:solidFill>
                <a:srgbClr val="FF0000"/>
              </a:solidFill>
            </a:endParaRPr>
          </a:p>
        </p:txBody>
      </p:sp>
      <p:pic>
        <p:nvPicPr>
          <p:cNvPr id="7"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to="" calcmode="lin" valueType="num">
                                      <p:cBhvr>
                                        <p:cTn id="7" dur="1" fill="hold"/>
                                        <p:tgtEl>
                                          <p:spTgt spid="5">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to="" calcmode="lin" valueType="num">
                                      <p:cBhvr>
                                        <p:cTn id="17" dur="1" fill="hold"/>
                                        <p:tgtEl>
                                          <p:spTgt spid="5">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to="" calcmode="lin" valueType="num">
                                      <p:cBhvr>
                                        <p:cTn id="22" dur="1" fill="hold"/>
                                        <p:tgtEl>
                                          <p:spTgt spid="5">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to="" calcmode="lin" valueType="num">
                                      <p:cBhvr>
                                        <p:cTn id="27" dur="1" fill="hold"/>
                                        <p:tgtEl>
                                          <p:spTgt spid="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B385CF614A6FE4C893BD692BD74E790" ma:contentTypeVersion="0" ma:contentTypeDescription="Create a new document." ma:contentTypeScope="" ma:versionID="a8baf0e002227244914e1caef760747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B8E5D0B-0165-483E-A5EC-5E561805B74C}">
  <ds:schemaRefs>
    <ds:schemaRef ds:uri="http://schemas.microsoft.com/sharepoint/v3/contenttype/forms"/>
  </ds:schemaRefs>
</ds:datastoreItem>
</file>

<file path=customXml/itemProps2.xml><?xml version="1.0" encoding="utf-8"?>
<ds:datastoreItem xmlns:ds="http://schemas.openxmlformats.org/officeDocument/2006/customXml" ds:itemID="{D377F179-9E98-4C24-8189-A25F02917E37}">
  <ds:schemaRefs>
    <ds:schemaRef ds:uri="http://schemas.microsoft.com/office/2006/metadata/properties"/>
  </ds:schemaRefs>
</ds:datastoreItem>
</file>

<file path=customXml/itemProps3.xml><?xml version="1.0" encoding="utf-8"?>
<ds:datastoreItem xmlns:ds="http://schemas.openxmlformats.org/officeDocument/2006/customXml" ds:itemID="{185673B4-95E2-426B-A9A0-2257A3B9C9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252</TotalTime>
  <Words>1208</Words>
  <Application>Microsoft Office PowerPoint</Application>
  <PresentationFormat>On-screen Show (4:3)</PresentationFormat>
  <Paragraphs>199</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Ali-A-Samik</vt:lpstr>
      <vt:lpstr>Ali-A-Traditional</vt:lpstr>
      <vt:lpstr>Arial</vt:lpstr>
      <vt:lpstr>Calibri</vt:lpstr>
      <vt:lpstr>Times New Roman</vt:lpstr>
      <vt:lpstr>سمة Office</vt:lpstr>
      <vt:lpstr>كلية العلوم الاسلامية  قسم :التربية الدينية</vt:lpstr>
      <vt:lpstr>علم النفس التربوي</vt:lpstr>
      <vt:lpstr>علم النفس التربوي</vt:lpstr>
      <vt:lpstr>نشاط(1-1)</vt:lpstr>
      <vt:lpstr>علم النفس التربوي</vt:lpstr>
      <vt:lpstr>علم النفس التربوي</vt:lpstr>
      <vt:lpstr>علم النفس التربوي</vt:lpstr>
      <vt:lpstr>نشاط (1-2)</vt:lpstr>
      <vt:lpstr>علم النفس التربوي</vt:lpstr>
      <vt:lpstr>علم النفس التربوي</vt:lpstr>
      <vt:lpstr>علم النفس التربوي</vt:lpstr>
      <vt:lpstr>علم النفس التربوي</vt:lpstr>
      <vt:lpstr>علم النفس التربوي</vt:lpstr>
      <vt:lpstr>علم النفس التربوي</vt:lpstr>
      <vt:lpstr>علم النفس التربوي</vt:lpstr>
      <vt:lpstr>علم النفس التربوي</vt:lpstr>
      <vt:lpstr>علم النفس التربوي</vt:lpstr>
      <vt:lpstr>علم النفس التربوي</vt:lpstr>
      <vt:lpstr>علم النفس التربوي</vt:lpstr>
      <vt:lpstr>نشاط (1-3)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LG</dc:creator>
  <cp:lastModifiedBy>Aras</cp:lastModifiedBy>
  <cp:revision>31</cp:revision>
  <dcterms:created xsi:type="dcterms:W3CDTF">2011-02-18T14:03:27Z</dcterms:created>
  <dcterms:modified xsi:type="dcterms:W3CDTF">2020-11-12T07:30:03Z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0x0101001B385CF614A6FE4C893BD692BD74E790</vt:lpwstr>
  </property>
</Properties>
</file>