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84" r:id="rId5"/>
    <p:sldId id="258" r:id="rId6"/>
    <p:sldId id="260" r:id="rId7"/>
    <p:sldId id="261" r:id="rId8"/>
    <p:sldId id="262" r:id="rId9"/>
    <p:sldId id="263" r:id="rId10"/>
    <p:sldId id="264" r:id="rId11"/>
    <p:sldId id="265" r:id="rId12"/>
    <p:sldId id="266" r:id="rId13"/>
    <p:sldId id="267" r:id="rId14"/>
    <p:sldId id="268" r:id="rId15"/>
    <p:sldId id="269" r:id="rId16"/>
    <p:sldId id="270" r:id="rId17"/>
    <p:sldId id="283"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2" d="100"/>
          <a:sy n="42" d="100"/>
        </p:scale>
        <p:origin x="-13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24E828-C9E4-43BA-B235-809CDFC34259}" type="doc">
      <dgm:prSet loTypeId="urn:microsoft.com/office/officeart/2005/8/layout/target3" loCatId="list" qsTypeId="urn:microsoft.com/office/officeart/2005/8/quickstyle/simple1" qsCatId="simple" csTypeId="urn:microsoft.com/office/officeart/2005/8/colors/accent1_2" csCatId="accent1" phldr="1"/>
      <dgm:spPr/>
      <dgm:t>
        <a:bodyPr/>
        <a:lstStyle/>
        <a:p>
          <a:pPr rtl="1"/>
          <a:endParaRPr lang="ar-SA"/>
        </a:p>
      </dgm:t>
    </dgm:pt>
    <dgm:pt modelId="{9763C733-4240-436B-9F5F-2F6C5D0B0C48}">
      <dgm:prSet phldrT="[نص]">
        <dgm:style>
          <a:lnRef idx="1">
            <a:schemeClr val="accent3"/>
          </a:lnRef>
          <a:fillRef idx="3">
            <a:schemeClr val="accent3"/>
          </a:fillRef>
          <a:effectRef idx="2">
            <a:schemeClr val="accent3"/>
          </a:effectRef>
          <a:fontRef idx="minor">
            <a:schemeClr val="lt1"/>
          </a:fontRef>
        </dgm:style>
      </dgm:prSet>
      <dgm:spPr/>
      <dgm:t>
        <a:bodyPr/>
        <a:lstStyle/>
        <a:p>
          <a:pPr rtl="1"/>
          <a:r>
            <a:rPr lang="ar-SA" dirty="0" smtClean="0"/>
            <a:t>يعرف التعلم على أنه</a:t>
          </a:r>
          <a:endParaRPr lang="ar-SA" dirty="0"/>
        </a:p>
      </dgm:t>
    </dgm:pt>
    <dgm:pt modelId="{D2CE343E-926A-445F-BC8A-E08C576F305A}" type="parTrans" cxnId="{17868C6F-71D6-4E30-BDDC-4F611AC433CC}">
      <dgm:prSet/>
      <dgm:spPr/>
      <dgm:t>
        <a:bodyPr/>
        <a:lstStyle/>
        <a:p>
          <a:pPr rtl="1"/>
          <a:endParaRPr lang="ar-SA"/>
        </a:p>
      </dgm:t>
    </dgm:pt>
    <dgm:pt modelId="{1A92FA90-5FA0-4DA8-A686-7D9E20595C5A}" type="sibTrans" cxnId="{17868C6F-71D6-4E30-BDDC-4F611AC433CC}">
      <dgm:prSet/>
      <dgm:spPr/>
      <dgm:t>
        <a:bodyPr/>
        <a:lstStyle/>
        <a:p>
          <a:pPr rtl="1"/>
          <a:endParaRPr lang="ar-SA"/>
        </a:p>
      </dgm:t>
    </dgm:pt>
    <dgm:pt modelId="{1FF06FE3-E6C9-4BFC-B291-8F0AB5DA82BE}" type="pres">
      <dgm:prSet presAssocID="{6724E828-C9E4-43BA-B235-809CDFC34259}" presName="Name0" presStyleCnt="0">
        <dgm:presLayoutVars>
          <dgm:chMax val="7"/>
          <dgm:dir/>
          <dgm:animLvl val="lvl"/>
          <dgm:resizeHandles val="exact"/>
        </dgm:presLayoutVars>
      </dgm:prSet>
      <dgm:spPr/>
      <dgm:t>
        <a:bodyPr/>
        <a:lstStyle/>
        <a:p>
          <a:pPr rtl="1"/>
          <a:endParaRPr lang="ar-SA"/>
        </a:p>
      </dgm:t>
    </dgm:pt>
    <dgm:pt modelId="{901FEBD1-21D4-4DBB-BAEF-32FCF690E4E8}" type="pres">
      <dgm:prSet presAssocID="{9763C733-4240-436B-9F5F-2F6C5D0B0C48}" presName="circle1" presStyleLbl="node1" presStyleIdx="0" presStyleCnt="1">
        <dgm:style>
          <a:lnRef idx="1">
            <a:schemeClr val="accent2"/>
          </a:lnRef>
          <a:fillRef idx="3">
            <a:schemeClr val="accent2"/>
          </a:fillRef>
          <a:effectRef idx="2">
            <a:schemeClr val="accent2"/>
          </a:effectRef>
          <a:fontRef idx="minor">
            <a:schemeClr val="lt1"/>
          </a:fontRef>
        </dgm:style>
      </dgm:prSet>
      <dgm:spPr/>
      <dgm:t>
        <a:bodyPr/>
        <a:lstStyle/>
        <a:p>
          <a:pPr rtl="1"/>
          <a:endParaRPr lang="ar-SA"/>
        </a:p>
      </dgm:t>
    </dgm:pt>
    <dgm:pt modelId="{BB28E37A-C6B0-4004-A602-D965D0D256AD}" type="pres">
      <dgm:prSet presAssocID="{9763C733-4240-436B-9F5F-2F6C5D0B0C48}" presName="space" presStyleCnt="0"/>
      <dgm:spPr/>
    </dgm:pt>
    <dgm:pt modelId="{8D861131-1DF9-4AF1-B273-3F36CEFAF633}" type="pres">
      <dgm:prSet presAssocID="{9763C733-4240-436B-9F5F-2F6C5D0B0C48}" presName="rect1" presStyleLbl="alignAcc1" presStyleIdx="0" presStyleCnt="1"/>
      <dgm:spPr/>
      <dgm:t>
        <a:bodyPr/>
        <a:lstStyle/>
        <a:p>
          <a:pPr rtl="1"/>
          <a:endParaRPr lang="ar-SA"/>
        </a:p>
      </dgm:t>
    </dgm:pt>
    <dgm:pt modelId="{CF1E71DF-ED34-42CE-8B1F-D20883451F8F}" type="pres">
      <dgm:prSet presAssocID="{9763C733-4240-436B-9F5F-2F6C5D0B0C48}" presName="rect1ParTxNoCh" presStyleLbl="alignAcc1" presStyleIdx="0" presStyleCnt="1">
        <dgm:presLayoutVars>
          <dgm:chMax val="1"/>
          <dgm:bulletEnabled val="1"/>
        </dgm:presLayoutVars>
      </dgm:prSet>
      <dgm:spPr/>
      <dgm:t>
        <a:bodyPr/>
        <a:lstStyle/>
        <a:p>
          <a:pPr rtl="1"/>
          <a:endParaRPr lang="ar-SA"/>
        </a:p>
      </dgm:t>
    </dgm:pt>
  </dgm:ptLst>
  <dgm:cxnLst>
    <dgm:cxn modelId="{17868C6F-71D6-4E30-BDDC-4F611AC433CC}" srcId="{6724E828-C9E4-43BA-B235-809CDFC34259}" destId="{9763C733-4240-436B-9F5F-2F6C5D0B0C48}" srcOrd="0" destOrd="0" parTransId="{D2CE343E-926A-445F-BC8A-E08C576F305A}" sibTransId="{1A92FA90-5FA0-4DA8-A686-7D9E20595C5A}"/>
    <dgm:cxn modelId="{DD2BA782-A2C6-43DE-A68E-6F0006899982}" type="presOf" srcId="{9763C733-4240-436B-9F5F-2F6C5D0B0C48}" destId="{8D861131-1DF9-4AF1-B273-3F36CEFAF633}" srcOrd="0" destOrd="0" presId="urn:microsoft.com/office/officeart/2005/8/layout/target3"/>
    <dgm:cxn modelId="{9C97ED26-DD10-4FD3-89FC-4FE1D58961D9}" type="presOf" srcId="{6724E828-C9E4-43BA-B235-809CDFC34259}" destId="{1FF06FE3-E6C9-4BFC-B291-8F0AB5DA82BE}" srcOrd="0" destOrd="0" presId="urn:microsoft.com/office/officeart/2005/8/layout/target3"/>
    <dgm:cxn modelId="{43801498-2C9B-4666-A137-A3767D61F51D}" type="presOf" srcId="{9763C733-4240-436B-9F5F-2F6C5D0B0C48}" destId="{CF1E71DF-ED34-42CE-8B1F-D20883451F8F}" srcOrd="1" destOrd="0" presId="urn:microsoft.com/office/officeart/2005/8/layout/target3"/>
    <dgm:cxn modelId="{A7154458-4606-4534-9808-7A14E18DA32A}" type="presParOf" srcId="{1FF06FE3-E6C9-4BFC-B291-8F0AB5DA82BE}" destId="{901FEBD1-21D4-4DBB-BAEF-32FCF690E4E8}" srcOrd="0" destOrd="0" presId="urn:microsoft.com/office/officeart/2005/8/layout/target3"/>
    <dgm:cxn modelId="{6CCBC831-EB88-4D9D-A86D-C1CBFAA00AB6}" type="presParOf" srcId="{1FF06FE3-E6C9-4BFC-B291-8F0AB5DA82BE}" destId="{BB28E37A-C6B0-4004-A602-D965D0D256AD}" srcOrd="1" destOrd="0" presId="urn:microsoft.com/office/officeart/2005/8/layout/target3"/>
    <dgm:cxn modelId="{C58DCD67-B541-46A5-8D53-41ADF522B603}" type="presParOf" srcId="{1FF06FE3-E6C9-4BFC-B291-8F0AB5DA82BE}" destId="{8D861131-1DF9-4AF1-B273-3F36CEFAF633}" srcOrd="2" destOrd="0" presId="urn:microsoft.com/office/officeart/2005/8/layout/target3"/>
    <dgm:cxn modelId="{5C07C62F-3AE9-4018-BEE6-BD837D89164F}" type="presParOf" srcId="{1FF06FE3-E6C9-4BFC-B291-8F0AB5DA82BE}" destId="{CF1E71DF-ED34-42CE-8B1F-D20883451F8F}" srcOrd="3" destOrd="0" presId="urn:microsoft.com/office/officeart/2005/8/layout/target3"/>
  </dgm:cxnLst>
  <dgm:bg/>
  <dgm:whole/>
</dgm:dataModel>
</file>

<file path=ppt/diagrams/data2.xml><?xml version="1.0" encoding="utf-8"?>
<dgm:dataModel xmlns:dgm="http://schemas.openxmlformats.org/drawingml/2006/diagram" xmlns:a="http://schemas.openxmlformats.org/drawingml/2006/main">
  <dgm:ptLst>
    <dgm:pt modelId="{6724E828-C9E4-43BA-B235-809CDFC34259}" type="doc">
      <dgm:prSet loTypeId="urn:microsoft.com/office/officeart/2005/8/layout/target3" loCatId="list" qsTypeId="urn:microsoft.com/office/officeart/2005/8/quickstyle/simple1" qsCatId="simple" csTypeId="urn:microsoft.com/office/officeart/2005/8/colors/accent1_2" csCatId="accent1" phldr="1"/>
      <dgm:spPr/>
      <dgm:t>
        <a:bodyPr/>
        <a:lstStyle/>
        <a:p>
          <a:pPr rtl="1"/>
          <a:endParaRPr lang="ar-SA"/>
        </a:p>
      </dgm:t>
    </dgm:pt>
    <dgm:pt modelId="{9763C733-4240-436B-9F5F-2F6C5D0B0C48}">
      <dgm:prSet phldrT="[نص]">
        <dgm:style>
          <a:lnRef idx="1">
            <a:schemeClr val="accent5"/>
          </a:lnRef>
          <a:fillRef idx="3">
            <a:schemeClr val="accent5"/>
          </a:fillRef>
          <a:effectRef idx="2">
            <a:schemeClr val="accent5"/>
          </a:effectRef>
          <a:fontRef idx="minor">
            <a:schemeClr val="lt1"/>
          </a:fontRef>
        </dgm:style>
      </dgm:prSet>
      <dgm:spPr/>
      <dgm:t>
        <a:bodyPr/>
        <a:lstStyle/>
        <a:p>
          <a:pPr rtl="1"/>
          <a:r>
            <a:rPr lang="ar-SA" dirty="0" smtClean="0"/>
            <a:t>أهمية الدوافع</a:t>
          </a:r>
          <a:endParaRPr lang="ar-SA" dirty="0"/>
        </a:p>
      </dgm:t>
    </dgm:pt>
    <dgm:pt modelId="{D2CE343E-926A-445F-BC8A-E08C576F305A}" type="parTrans" cxnId="{17868C6F-71D6-4E30-BDDC-4F611AC433CC}">
      <dgm:prSet/>
      <dgm:spPr/>
      <dgm:t>
        <a:bodyPr/>
        <a:lstStyle/>
        <a:p>
          <a:pPr rtl="1"/>
          <a:endParaRPr lang="ar-SA"/>
        </a:p>
      </dgm:t>
    </dgm:pt>
    <dgm:pt modelId="{1A92FA90-5FA0-4DA8-A686-7D9E20595C5A}" type="sibTrans" cxnId="{17868C6F-71D6-4E30-BDDC-4F611AC433CC}">
      <dgm:prSet/>
      <dgm:spPr/>
      <dgm:t>
        <a:bodyPr/>
        <a:lstStyle/>
        <a:p>
          <a:pPr rtl="1"/>
          <a:endParaRPr lang="ar-SA"/>
        </a:p>
      </dgm:t>
    </dgm:pt>
    <dgm:pt modelId="{1FF06FE3-E6C9-4BFC-B291-8F0AB5DA82BE}" type="pres">
      <dgm:prSet presAssocID="{6724E828-C9E4-43BA-B235-809CDFC34259}" presName="Name0" presStyleCnt="0">
        <dgm:presLayoutVars>
          <dgm:chMax val="7"/>
          <dgm:dir/>
          <dgm:animLvl val="lvl"/>
          <dgm:resizeHandles val="exact"/>
        </dgm:presLayoutVars>
      </dgm:prSet>
      <dgm:spPr/>
      <dgm:t>
        <a:bodyPr/>
        <a:lstStyle/>
        <a:p>
          <a:pPr rtl="1"/>
          <a:endParaRPr lang="ar-SA"/>
        </a:p>
      </dgm:t>
    </dgm:pt>
    <dgm:pt modelId="{901FEBD1-21D4-4DBB-BAEF-32FCF690E4E8}" type="pres">
      <dgm:prSet presAssocID="{9763C733-4240-436B-9F5F-2F6C5D0B0C48}" presName="circle1" presStyleLbl="node1" presStyleIdx="0" presStyleCnt="1">
        <dgm:style>
          <a:lnRef idx="2">
            <a:schemeClr val="accent1"/>
          </a:lnRef>
          <a:fillRef idx="1">
            <a:schemeClr val="lt1"/>
          </a:fillRef>
          <a:effectRef idx="0">
            <a:schemeClr val="accent1"/>
          </a:effectRef>
          <a:fontRef idx="minor">
            <a:schemeClr val="dk1"/>
          </a:fontRef>
        </dgm:style>
      </dgm:prSet>
      <dgm:spPr/>
      <dgm:t>
        <a:bodyPr/>
        <a:lstStyle/>
        <a:p>
          <a:pPr rtl="1"/>
          <a:endParaRPr lang="ar-SA"/>
        </a:p>
      </dgm:t>
    </dgm:pt>
    <dgm:pt modelId="{BB28E37A-C6B0-4004-A602-D965D0D256AD}" type="pres">
      <dgm:prSet presAssocID="{9763C733-4240-436B-9F5F-2F6C5D0B0C48}" presName="space" presStyleCnt="0"/>
      <dgm:spPr/>
    </dgm:pt>
    <dgm:pt modelId="{8D861131-1DF9-4AF1-B273-3F36CEFAF633}" type="pres">
      <dgm:prSet presAssocID="{9763C733-4240-436B-9F5F-2F6C5D0B0C48}" presName="rect1" presStyleLbl="alignAcc1" presStyleIdx="0" presStyleCnt="1"/>
      <dgm:spPr/>
      <dgm:t>
        <a:bodyPr/>
        <a:lstStyle/>
        <a:p>
          <a:pPr rtl="1"/>
          <a:endParaRPr lang="ar-SA"/>
        </a:p>
      </dgm:t>
    </dgm:pt>
    <dgm:pt modelId="{CF1E71DF-ED34-42CE-8B1F-D20883451F8F}" type="pres">
      <dgm:prSet presAssocID="{9763C733-4240-436B-9F5F-2F6C5D0B0C48}" presName="rect1ParTxNoCh" presStyleLbl="alignAcc1" presStyleIdx="0" presStyleCnt="1">
        <dgm:presLayoutVars>
          <dgm:chMax val="1"/>
          <dgm:bulletEnabled val="1"/>
        </dgm:presLayoutVars>
      </dgm:prSet>
      <dgm:spPr/>
      <dgm:t>
        <a:bodyPr/>
        <a:lstStyle/>
        <a:p>
          <a:pPr rtl="1"/>
          <a:endParaRPr lang="ar-SA"/>
        </a:p>
      </dgm:t>
    </dgm:pt>
  </dgm:ptLst>
  <dgm:cxnLst>
    <dgm:cxn modelId="{B607E660-881A-4ADC-AFCA-A4526C3BD277}" type="presOf" srcId="{9763C733-4240-436B-9F5F-2F6C5D0B0C48}" destId="{CF1E71DF-ED34-42CE-8B1F-D20883451F8F}" srcOrd="1" destOrd="0" presId="urn:microsoft.com/office/officeart/2005/8/layout/target3"/>
    <dgm:cxn modelId="{70F849C8-E5FA-4318-A5D5-AC249223BE89}" type="presOf" srcId="{6724E828-C9E4-43BA-B235-809CDFC34259}" destId="{1FF06FE3-E6C9-4BFC-B291-8F0AB5DA82BE}" srcOrd="0" destOrd="0" presId="urn:microsoft.com/office/officeart/2005/8/layout/target3"/>
    <dgm:cxn modelId="{17868C6F-71D6-4E30-BDDC-4F611AC433CC}" srcId="{6724E828-C9E4-43BA-B235-809CDFC34259}" destId="{9763C733-4240-436B-9F5F-2F6C5D0B0C48}" srcOrd="0" destOrd="0" parTransId="{D2CE343E-926A-445F-BC8A-E08C576F305A}" sibTransId="{1A92FA90-5FA0-4DA8-A686-7D9E20595C5A}"/>
    <dgm:cxn modelId="{F29EE2A6-505E-4EE3-A3A1-692B91396F62}" type="presOf" srcId="{9763C733-4240-436B-9F5F-2F6C5D0B0C48}" destId="{8D861131-1DF9-4AF1-B273-3F36CEFAF633}" srcOrd="0" destOrd="0" presId="urn:microsoft.com/office/officeart/2005/8/layout/target3"/>
    <dgm:cxn modelId="{791C642A-2C6A-4627-B00C-7153FF2F1D0B}" type="presParOf" srcId="{1FF06FE3-E6C9-4BFC-B291-8F0AB5DA82BE}" destId="{901FEBD1-21D4-4DBB-BAEF-32FCF690E4E8}" srcOrd="0" destOrd="0" presId="urn:microsoft.com/office/officeart/2005/8/layout/target3"/>
    <dgm:cxn modelId="{1CFE5ADF-4460-4B38-B65C-46F007447096}" type="presParOf" srcId="{1FF06FE3-E6C9-4BFC-B291-8F0AB5DA82BE}" destId="{BB28E37A-C6B0-4004-A602-D965D0D256AD}" srcOrd="1" destOrd="0" presId="urn:microsoft.com/office/officeart/2005/8/layout/target3"/>
    <dgm:cxn modelId="{3192E6FD-C8D7-4594-936E-7F93C3C08197}" type="presParOf" srcId="{1FF06FE3-E6C9-4BFC-B291-8F0AB5DA82BE}" destId="{8D861131-1DF9-4AF1-B273-3F36CEFAF633}" srcOrd="2" destOrd="0" presId="urn:microsoft.com/office/officeart/2005/8/layout/target3"/>
    <dgm:cxn modelId="{541D7BF4-BE9F-4369-A106-18E915E4DD77}" type="presParOf" srcId="{1FF06FE3-E6C9-4BFC-B291-8F0AB5DA82BE}" destId="{CF1E71DF-ED34-42CE-8B1F-D20883451F8F}" srcOrd="3" destOrd="0" presId="urn:microsoft.com/office/officeart/2005/8/layout/target3"/>
  </dgm:cxnLst>
  <dgm:bg/>
  <dgm:whole/>
</dgm:dataModel>
</file>

<file path=ppt/diagrams/data3.xml><?xml version="1.0" encoding="utf-8"?>
<dgm:dataModel xmlns:dgm="http://schemas.openxmlformats.org/drawingml/2006/diagram" xmlns:a="http://schemas.openxmlformats.org/drawingml/2006/main">
  <dgm:ptLst>
    <dgm:pt modelId="{6724E828-C9E4-43BA-B235-809CDFC34259}" type="doc">
      <dgm:prSet loTypeId="urn:microsoft.com/office/officeart/2005/8/layout/target3" loCatId="list" qsTypeId="urn:microsoft.com/office/officeart/2005/8/quickstyle/simple1" qsCatId="simple" csTypeId="urn:microsoft.com/office/officeart/2005/8/colors/accent1_2" csCatId="accent1" phldr="1"/>
      <dgm:spPr/>
      <dgm:t>
        <a:bodyPr/>
        <a:lstStyle/>
        <a:p>
          <a:pPr rtl="1"/>
          <a:endParaRPr lang="ar-SA"/>
        </a:p>
      </dgm:t>
    </dgm:pt>
    <dgm:pt modelId="{9763C733-4240-436B-9F5F-2F6C5D0B0C48}">
      <dgm:prSet phldrT="[نص]">
        <dgm:style>
          <a:lnRef idx="0">
            <a:schemeClr val="accent5"/>
          </a:lnRef>
          <a:fillRef idx="3">
            <a:schemeClr val="accent5"/>
          </a:fillRef>
          <a:effectRef idx="3">
            <a:schemeClr val="accent5"/>
          </a:effectRef>
          <a:fontRef idx="minor">
            <a:schemeClr val="lt1"/>
          </a:fontRef>
        </dgm:style>
      </dgm:prSet>
      <dgm:spPr/>
      <dgm:t>
        <a:bodyPr/>
        <a:lstStyle/>
        <a:p>
          <a:pPr rtl="1"/>
          <a:r>
            <a:rPr lang="ar-SA" dirty="0" smtClean="0"/>
            <a:t>أهمية الدوافع</a:t>
          </a:r>
          <a:endParaRPr lang="ar-SA" dirty="0"/>
        </a:p>
      </dgm:t>
    </dgm:pt>
    <dgm:pt modelId="{D2CE343E-926A-445F-BC8A-E08C576F305A}" type="parTrans" cxnId="{17868C6F-71D6-4E30-BDDC-4F611AC433CC}">
      <dgm:prSet/>
      <dgm:spPr/>
      <dgm:t>
        <a:bodyPr/>
        <a:lstStyle/>
        <a:p>
          <a:pPr rtl="1"/>
          <a:endParaRPr lang="ar-SA"/>
        </a:p>
      </dgm:t>
    </dgm:pt>
    <dgm:pt modelId="{1A92FA90-5FA0-4DA8-A686-7D9E20595C5A}" type="sibTrans" cxnId="{17868C6F-71D6-4E30-BDDC-4F611AC433CC}">
      <dgm:prSet/>
      <dgm:spPr/>
      <dgm:t>
        <a:bodyPr/>
        <a:lstStyle/>
        <a:p>
          <a:pPr rtl="1"/>
          <a:endParaRPr lang="ar-SA"/>
        </a:p>
      </dgm:t>
    </dgm:pt>
    <dgm:pt modelId="{1FF06FE3-E6C9-4BFC-B291-8F0AB5DA82BE}" type="pres">
      <dgm:prSet presAssocID="{6724E828-C9E4-43BA-B235-809CDFC34259}" presName="Name0" presStyleCnt="0">
        <dgm:presLayoutVars>
          <dgm:chMax val="7"/>
          <dgm:dir/>
          <dgm:animLvl val="lvl"/>
          <dgm:resizeHandles val="exact"/>
        </dgm:presLayoutVars>
      </dgm:prSet>
      <dgm:spPr/>
      <dgm:t>
        <a:bodyPr/>
        <a:lstStyle/>
        <a:p>
          <a:pPr rtl="1"/>
          <a:endParaRPr lang="ar-SA"/>
        </a:p>
      </dgm:t>
    </dgm:pt>
    <dgm:pt modelId="{901FEBD1-21D4-4DBB-BAEF-32FCF690E4E8}" type="pres">
      <dgm:prSet presAssocID="{9763C733-4240-436B-9F5F-2F6C5D0B0C48}" presName="circle1" presStyleLbl="node1" presStyleIdx="0" presStyleCnt="1">
        <dgm:style>
          <a:lnRef idx="2">
            <a:schemeClr val="accent1"/>
          </a:lnRef>
          <a:fillRef idx="1">
            <a:schemeClr val="lt1"/>
          </a:fillRef>
          <a:effectRef idx="0">
            <a:schemeClr val="accent1"/>
          </a:effectRef>
          <a:fontRef idx="minor">
            <a:schemeClr val="dk1"/>
          </a:fontRef>
        </dgm:style>
      </dgm:prSet>
      <dgm:spPr/>
      <dgm:t>
        <a:bodyPr/>
        <a:lstStyle/>
        <a:p>
          <a:pPr rtl="1"/>
          <a:endParaRPr lang="ar-SA"/>
        </a:p>
      </dgm:t>
    </dgm:pt>
    <dgm:pt modelId="{BB28E37A-C6B0-4004-A602-D965D0D256AD}" type="pres">
      <dgm:prSet presAssocID="{9763C733-4240-436B-9F5F-2F6C5D0B0C48}" presName="space" presStyleCnt="0"/>
      <dgm:spPr/>
    </dgm:pt>
    <dgm:pt modelId="{8D861131-1DF9-4AF1-B273-3F36CEFAF633}" type="pres">
      <dgm:prSet presAssocID="{9763C733-4240-436B-9F5F-2F6C5D0B0C48}" presName="rect1" presStyleLbl="alignAcc1" presStyleIdx="0" presStyleCnt="1"/>
      <dgm:spPr/>
      <dgm:t>
        <a:bodyPr/>
        <a:lstStyle/>
        <a:p>
          <a:pPr rtl="1"/>
          <a:endParaRPr lang="ar-SA"/>
        </a:p>
      </dgm:t>
    </dgm:pt>
    <dgm:pt modelId="{CF1E71DF-ED34-42CE-8B1F-D20883451F8F}" type="pres">
      <dgm:prSet presAssocID="{9763C733-4240-436B-9F5F-2F6C5D0B0C48}" presName="rect1ParTxNoCh" presStyleLbl="alignAcc1" presStyleIdx="0" presStyleCnt="1">
        <dgm:presLayoutVars>
          <dgm:chMax val="1"/>
          <dgm:bulletEnabled val="1"/>
        </dgm:presLayoutVars>
      </dgm:prSet>
      <dgm:spPr/>
      <dgm:t>
        <a:bodyPr/>
        <a:lstStyle/>
        <a:p>
          <a:pPr rtl="1"/>
          <a:endParaRPr lang="ar-SA"/>
        </a:p>
      </dgm:t>
    </dgm:pt>
  </dgm:ptLst>
  <dgm:cxnLst>
    <dgm:cxn modelId="{2E2DF361-B569-46ED-ABFC-09836912E8C9}" type="presOf" srcId="{9763C733-4240-436B-9F5F-2F6C5D0B0C48}" destId="{CF1E71DF-ED34-42CE-8B1F-D20883451F8F}" srcOrd="1" destOrd="0" presId="urn:microsoft.com/office/officeart/2005/8/layout/target3"/>
    <dgm:cxn modelId="{17868C6F-71D6-4E30-BDDC-4F611AC433CC}" srcId="{6724E828-C9E4-43BA-B235-809CDFC34259}" destId="{9763C733-4240-436B-9F5F-2F6C5D0B0C48}" srcOrd="0" destOrd="0" parTransId="{D2CE343E-926A-445F-BC8A-E08C576F305A}" sibTransId="{1A92FA90-5FA0-4DA8-A686-7D9E20595C5A}"/>
    <dgm:cxn modelId="{F7F53C0F-A330-4D9C-9262-1FAB847EF006}" type="presOf" srcId="{6724E828-C9E4-43BA-B235-809CDFC34259}" destId="{1FF06FE3-E6C9-4BFC-B291-8F0AB5DA82BE}" srcOrd="0" destOrd="0" presId="urn:microsoft.com/office/officeart/2005/8/layout/target3"/>
    <dgm:cxn modelId="{8ED1B001-AA5E-4216-A181-AD4AA73AE096}" type="presOf" srcId="{9763C733-4240-436B-9F5F-2F6C5D0B0C48}" destId="{8D861131-1DF9-4AF1-B273-3F36CEFAF633}" srcOrd="0" destOrd="0" presId="urn:microsoft.com/office/officeart/2005/8/layout/target3"/>
    <dgm:cxn modelId="{D703CB56-BB74-4C84-9D9E-6E484B02D7F2}" type="presParOf" srcId="{1FF06FE3-E6C9-4BFC-B291-8F0AB5DA82BE}" destId="{901FEBD1-21D4-4DBB-BAEF-32FCF690E4E8}" srcOrd="0" destOrd="0" presId="urn:microsoft.com/office/officeart/2005/8/layout/target3"/>
    <dgm:cxn modelId="{4862F19F-8408-4E5E-AA5D-621C6896113D}" type="presParOf" srcId="{1FF06FE3-E6C9-4BFC-B291-8F0AB5DA82BE}" destId="{BB28E37A-C6B0-4004-A602-D965D0D256AD}" srcOrd="1" destOrd="0" presId="urn:microsoft.com/office/officeart/2005/8/layout/target3"/>
    <dgm:cxn modelId="{F65BB0A3-82DF-45D5-B454-3D15AAFFFC09}" type="presParOf" srcId="{1FF06FE3-E6C9-4BFC-B291-8F0AB5DA82BE}" destId="{8D861131-1DF9-4AF1-B273-3F36CEFAF633}" srcOrd="2" destOrd="0" presId="urn:microsoft.com/office/officeart/2005/8/layout/target3"/>
    <dgm:cxn modelId="{84E9A850-9ECE-41F4-B19F-B5BB23D434D7}" type="presParOf" srcId="{1FF06FE3-E6C9-4BFC-B291-8F0AB5DA82BE}" destId="{CF1E71DF-ED34-42CE-8B1F-D20883451F8F}" srcOrd="3" destOrd="0" presId="urn:microsoft.com/office/officeart/2005/8/layout/target3"/>
  </dgm:cxnLst>
  <dgm:bg/>
  <dgm:whole/>
</dgm:dataModel>
</file>

<file path=ppt/diagrams/data4.xml><?xml version="1.0" encoding="utf-8"?>
<dgm:dataModel xmlns:dgm="http://schemas.openxmlformats.org/drawingml/2006/diagram" xmlns:a="http://schemas.openxmlformats.org/drawingml/2006/main">
  <dgm:ptLst>
    <dgm:pt modelId="{6724E828-C9E4-43BA-B235-809CDFC34259}" type="doc">
      <dgm:prSet loTypeId="urn:microsoft.com/office/officeart/2005/8/layout/target3" loCatId="list" qsTypeId="urn:microsoft.com/office/officeart/2005/8/quickstyle/simple1" qsCatId="simple" csTypeId="urn:microsoft.com/office/officeart/2005/8/colors/accent1_2" csCatId="accent1" phldr="1"/>
      <dgm:spPr/>
      <dgm:t>
        <a:bodyPr/>
        <a:lstStyle/>
        <a:p>
          <a:pPr rtl="1"/>
          <a:endParaRPr lang="ar-SA"/>
        </a:p>
      </dgm:t>
    </dgm:pt>
    <dgm:pt modelId="{9763C733-4240-436B-9F5F-2F6C5D0B0C48}">
      <dgm:prSet phldrT="[نص]">
        <dgm:style>
          <a:lnRef idx="0">
            <a:schemeClr val="accent5"/>
          </a:lnRef>
          <a:fillRef idx="3">
            <a:schemeClr val="accent5"/>
          </a:fillRef>
          <a:effectRef idx="3">
            <a:schemeClr val="accent5"/>
          </a:effectRef>
          <a:fontRef idx="minor">
            <a:schemeClr val="lt1"/>
          </a:fontRef>
        </dgm:style>
      </dgm:prSet>
      <dgm:spPr/>
      <dgm:t>
        <a:bodyPr/>
        <a:lstStyle/>
        <a:p>
          <a:pPr rtl="1"/>
          <a:r>
            <a:rPr lang="ar-SA" dirty="0" smtClean="0"/>
            <a:t>أهمية الدوافع</a:t>
          </a:r>
          <a:endParaRPr lang="ar-SA" dirty="0"/>
        </a:p>
      </dgm:t>
    </dgm:pt>
    <dgm:pt modelId="{D2CE343E-926A-445F-BC8A-E08C576F305A}" type="parTrans" cxnId="{17868C6F-71D6-4E30-BDDC-4F611AC433CC}">
      <dgm:prSet/>
      <dgm:spPr/>
      <dgm:t>
        <a:bodyPr/>
        <a:lstStyle/>
        <a:p>
          <a:pPr rtl="1"/>
          <a:endParaRPr lang="ar-SA"/>
        </a:p>
      </dgm:t>
    </dgm:pt>
    <dgm:pt modelId="{1A92FA90-5FA0-4DA8-A686-7D9E20595C5A}" type="sibTrans" cxnId="{17868C6F-71D6-4E30-BDDC-4F611AC433CC}">
      <dgm:prSet/>
      <dgm:spPr/>
      <dgm:t>
        <a:bodyPr/>
        <a:lstStyle/>
        <a:p>
          <a:pPr rtl="1"/>
          <a:endParaRPr lang="ar-SA"/>
        </a:p>
      </dgm:t>
    </dgm:pt>
    <dgm:pt modelId="{1FF06FE3-E6C9-4BFC-B291-8F0AB5DA82BE}" type="pres">
      <dgm:prSet presAssocID="{6724E828-C9E4-43BA-B235-809CDFC34259}" presName="Name0" presStyleCnt="0">
        <dgm:presLayoutVars>
          <dgm:chMax val="7"/>
          <dgm:dir/>
          <dgm:animLvl val="lvl"/>
          <dgm:resizeHandles val="exact"/>
        </dgm:presLayoutVars>
      </dgm:prSet>
      <dgm:spPr/>
      <dgm:t>
        <a:bodyPr/>
        <a:lstStyle/>
        <a:p>
          <a:pPr rtl="1"/>
          <a:endParaRPr lang="ar-SA"/>
        </a:p>
      </dgm:t>
    </dgm:pt>
    <dgm:pt modelId="{901FEBD1-21D4-4DBB-BAEF-32FCF690E4E8}" type="pres">
      <dgm:prSet presAssocID="{9763C733-4240-436B-9F5F-2F6C5D0B0C48}" presName="circle1" presStyleLbl="node1" presStyleIdx="0" presStyleCnt="1">
        <dgm:style>
          <a:lnRef idx="2">
            <a:schemeClr val="accent1"/>
          </a:lnRef>
          <a:fillRef idx="1">
            <a:schemeClr val="lt1"/>
          </a:fillRef>
          <a:effectRef idx="0">
            <a:schemeClr val="accent1"/>
          </a:effectRef>
          <a:fontRef idx="minor">
            <a:schemeClr val="dk1"/>
          </a:fontRef>
        </dgm:style>
      </dgm:prSet>
      <dgm:spPr/>
      <dgm:t>
        <a:bodyPr/>
        <a:lstStyle/>
        <a:p>
          <a:pPr rtl="1"/>
          <a:endParaRPr lang="ar-SA"/>
        </a:p>
      </dgm:t>
    </dgm:pt>
    <dgm:pt modelId="{BB28E37A-C6B0-4004-A602-D965D0D256AD}" type="pres">
      <dgm:prSet presAssocID="{9763C733-4240-436B-9F5F-2F6C5D0B0C48}" presName="space" presStyleCnt="0"/>
      <dgm:spPr/>
    </dgm:pt>
    <dgm:pt modelId="{8D861131-1DF9-4AF1-B273-3F36CEFAF633}" type="pres">
      <dgm:prSet presAssocID="{9763C733-4240-436B-9F5F-2F6C5D0B0C48}" presName="rect1" presStyleLbl="alignAcc1" presStyleIdx="0" presStyleCnt="1"/>
      <dgm:spPr/>
      <dgm:t>
        <a:bodyPr/>
        <a:lstStyle/>
        <a:p>
          <a:pPr rtl="1"/>
          <a:endParaRPr lang="ar-SA"/>
        </a:p>
      </dgm:t>
    </dgm:pt>
    <dgm:pt modelId="{CF1E71DF-ED34-42CE-8B1F-D20883451F8F}" type="pres">
      <dgm:prSet presAssocID="{9763C733-4240-436B-9F5F-2F6C5D0B0C48}" presName="rect1ParTxNoCh" presStyleLbl="alignAcc1" presStyleIdx="0" presStyleCnt="1">
        <dgm:presLayoutVars>
          <dgm:chMax val="1"/>
          <dgm:bulletEnabled val="1"/>
        </dgm:presLayoutVars>
      </dgm:prSet>
      <dgm:spPr/>
      <dgm:t>
        <a:bodyPr/>
        <a:lstStyle/>
        <a:p>
          <a:pPr rtl="1"/>
          <a:endParaRPr lang="ar-SA"/>
        </a:p>
      </dgm:t>
    </dgm:pt>
  </dgm:ptLst>
  <dgm:cxnLst>
    <dgm:cxn modelId="{1B854E4B-DF00-4D32-B393-5BB28D22AACC}" type="presOf" srcId="{9763C733-4240-436B-9F5F-2F6C5D0B0C48}" destId="{8D861131-1DF9-4AF1-B273-3F36CEFAF633}" srcOrd="0" destOrd="0" presId="urn:microsoft.com/office/officeart/2005/8/layout/target3"/>
    <dgm:cxn modelId="{FBDB6681-06D3-4D07-9EE6-9DDAB3DC8A9B}" type="presOf" srcId="{9763C733-4240-436B-9F5F-2F6C5D0B0C48}" destId="{CF1E71DF-ED34-42CE-8B1F-D20883451F8F}" srcOrd="1" destOrd="0" presId="urn:microsoft.com/office/officeart/2005/8/layout/target3"/>
    <dgm:cxn modelId="{17868C6F-71D6-4E30-BDDC-4F611AC433CC}" srcId="{6724E828-C9E4-43BA-B235-809CDFC34259}" destId="{9763C733-4240-436B-9F5F-2F6C5D0B0C48}" srcOrd="0" destOrd="0" parTransId="{D2CE343E-926A-445F-BC8A-E08C576F305A}" sibTransId="{1A92FA90-5FA0-4DA8-A686-7D9E20595C5A}"/>
    <dgm:cxn modelId="{A5812FDB-7393-4313-B08B-A2EB06FDD127}" type="presOf" srcId="{6724E828-C9E4-43BA-B235-809CDFC34259}" destId="{1FF06FE3-E6C9-4BFC-B291-8F0AB5DA82BE}" srcOrd="0" destOrd="0" presId="urn:microsoft.com/office/officeart/2005/8/layout/target3"/>
    <dgm:cxn modelId="{FC1A9DF9-066D-4199-97C8-842093C3597F}" type="presParOf" srcId="{1FF06FE3-E6C9-4BFC-B291-8F0AB5DA82BE}" destId="{901FEBD1-21D4-4DBB-BAEF-32FCF690E4E8}" srcOrd="0" destOrd="0" presId="urn:microsoft.com/office/officeart/2005/8/layout/target3"/>
    <dgm:cxn modelId="{A39FDDFB-4CF9-4982-BB89-99D7D957D584}" type="presParOf" srcId="{1FF06FE3-E6C9-4BFC-B291-8F0AB5DA82BE}" destId="{BB28E37A-C6B0-4004-A602-D965D0D256AD}" srcOrd="1" destOrd="0" presId="urn:microsoft.com/office/officeart/2005/8/layout/target3"/>
    <dgm:cxn modelId="{B6C349C3-7E74-4E9B-B66F-79E8D4B844D2}" type="presParOf" srcId="{1FF06FE3-E6C9-4BFC-B291-8F0AB5DA82BE}" destId="{8D861131-1DF9-4AF1-B273-3F36CEFAF633}" srcOrd="2" destOrd="0" presId="urn:microsoft.com/office/officeart/2005/8/layout/target3"/>
    <dgm:cxn modelId="{B92BAB17-5980-4225-8A7C-135902D858C0}" type="presParOf" srcId="{1FF06FE3-E6C9-4BFC-B291-8F0AB5DA82BE}" destId="{CF1E71DF-ED34-42CE-8B1F-D20883451F8F}" srcOrd="3"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258FABE-87D7-4269-95A8-3A97EFA0D212}" type="datetimeFigureOut">
              <a:rPr lang="ar-SA" smtClean="0"/>
              <a:pPr/>
              <a:t>23/05/1441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B359866-850B-4670-BDF8-F874FAAB655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258FABE-87D7-4269-95A8-3A97EFA0D212}" type="datetimeFigureOut">
              <a:rPr lang="ar-SA" smtClean="0"/>
              <a:pPr/>
              <a:t>23/05/1441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B359866-850B-4670-BDF8-F874FAAB655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ar-IQ" dirty="0" smtClean="0">
                <a:solidFill>
                  <a:srgbClr val="002060"/>
                </a:solidFill>
                <a:cs typeface="Ali-A-Samik" pitchFamily="2" charset="-78"/>
              </a:rPr>
              <a:t>كلية العلوم الاسلامية </a:t>
            </a:r>
            <a:br>
              <a:rPr lang="ar-IQ" dirty="0" smtClean="0">
                <a:solidFill>
                  <a:srgbClr val="002060"/>
                </a:solidFill>
                <a:cs typeface="Ali-A-Samik" pitchFamily="2" charset="-78"/>
              </a:rPr>
            </a:br>
            <a:r>
              <a:rPr lang="ar-IQ" dirty="0" smtClean="0">
                <a:solidFill>
                  <a:srgbClr val="002060"/>
                </a:solidFill>
                <a:cs typeface="Ali-A-Samik" pitchFamily="2" charset="-78"/>
              </a:rPr>
              <a:t>قسم </a:t>
            </a:r>
            <a:r>
              <a:rPr lang="ar-IQ" dirty="0" smtClean="0">
                <a:solidFill>
                  <a:srgbClr val="002060"/>
                </a:solidFill>
                <a:cs typeface="Ali-A-Samik" pitchFamily="2" charset="-78"/>
              </a:rPr>
              <a:t>:التربية الدينية</a:t>
            </a:r>
            <a:endParaRPr lang="ar-IQ" dirty="0"/>
          </a:p>
        </p:txBody>
      </p:sp>
      <p:sp>
        <p:nvSpPr>
          <p:cNvPr id="3" name="Subtitle 2"/>
          <p:cNvSpPr>
            <a:spLocks noGrp="1"/>
          </p:cNvSpPr>
          <p:nvPr>
            <p:ph type="subTitle" idx="1"/>
          </p:nvPr>
        </p:nvSpPr>
        <p:spPr/>
        <p:txBody>
          <a:bodyPr>
            <a:normAutofit fontScale="25000" lnSpcReduction="20000"/>
          </a:bodyPr>
          <a:lstStyle/>
          <a:p>
            <a:r>
              <a:rPr lang="ar-IQ" sz="9600" dirty="0" smtClean="0">
                <a:solidFill>
                  <a:schemeClr val="tx1"/>
                </a:solidFill>
                <a:cs typeface="Ali-A-Samik" pitchFamily="2" charset="-78"/>
              </a:rPr>
              <a:t>علم النفس التربوي</a:t>
            </a:r>
          </a:p>
          <a:p>
            <a:r>
              <a:rPr lang="ar-IQ" sz="9600" dirty="0" smtClean="0">
                <a:solidFill>
                  <a:schemeClr val="tx1"/>
                </a:solidFill>
                <a:cs typeface="Ali-A-Samik" pitchFamily="2" charset="-78"/>
              </a:rPr>
              <a:t>مدرس المادة</a:t>
            </a:r>
          </a:p>
          <a:p>
            <a:r>
              <a:rPr lang="ar-IQ" sz="9600" dirty="0" smtClean="0">
                <a:solidFill>
                  <a:schemeClr val="tx1"/>
                </a:solidFill>
                <a:cs typeface="Ali-A-Samik" pitchFamily="2" charset="-78"/>
              </a:rPr>
              <a:t>الدكتور الحقوقي</a:t>
            </a:r>
          </a:p>
          <a:p>
            <a:r>
              <a:rPr lang="ar-IQ" sz="9600" dirty="0" smtClean="0">
                <a:solidFill>
                  <a:schemeClr val="tx1"/>
                </a:solidFill>
                <a:cs typeface="Ali-A-Samik" pitchFamily="2" charset="-78"/>
              </a:rPr>
              <a:t>احمد سيده</a:t>
            </a:r>
          </a:p>
          <a:p>
            <a:r>
              <a:rPr lang="ar-IQ" sz="9600" dirty="0" smtClean="0">
                <a:solidFill>
                  <a:schemeClr val="tx1"/>
                </a:solidFill>
                <a:cs typeface="Ali-A-Samik" pitchFamily="2" charset="-78"/>
              </a:rPr>
              <a:t>العام الجامعي </a:t>
            </a:r>
            <a:r>
              <a:rPr lang="ar-IQ" sz="9600" dirty="0" smtClean="0">
                <a:solidFill>
                  <a:schemeClr val="tx1"/>
                </a:solidFill>
                <a:cs typeface="Ali-A-Samik" pitchFamily="2" charset="-78"/>
              </a:rPr>
              <a:t>2019-2020</a:t>
            </a:r>
            <a:endParaRPr lang="ar-IQ" sz="9600" dirty="0" smtClean="0">
              <a:solidFill>
                <a:schemeClr val="tx1"/>
              </a:solidFill>
              <a:cs typeface="Ali-A-Samik" pitchFamily="2" charset="-78"/>
            </a:endParaRPr>
          </a:p>
          <a:p>
            <a:endParaRPr lang="ar-IQ" dirty="0">
              <a:solidFill>
                <a:schemeClr val="tx1"/>
              </a:solidFill>
            </a:endParaRPr>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29124" y="274638"/>
            <a:ext cx="4257676" cy="1143000"/>
          </a:xfrm>
        </p:spPr>
        <p:style>
          <a:lnRef idx="1">
            <a:schemeClr val="accent1"/>
          </a:lnRef>
          <a:fillRef idx="2">
            <a:schemeClr val="accent1"/>
          </a:fillRef>
          <a:effectRef idx="1">
            <a:schemeClr val="accent1"/>
          </a:effectRef>
          <a:fontRef idx="minor">
            <a:schemeClr val="dk1"/>
          </a:fontRef>
        </p:style>
        <p:txBody>
          <a:bodyPr/>
          <a:lstStyle/>
          <a:p>
            <a:r>
              <a:rPr lang="ar-SA" dirty="0" smtClean="0"/>
              <a:t>تعريف التعلم</a:t>
            </a:r>
            <a:endParaRPr lang="ar-SA" dirty="0"/>
          </a:p>
        </p:txBody>
      </p:sp>
      <p:sp>
        <p:nvSpPr>
          <p:cNvPr id="3" name="عنصر نائب للمحتوى 2"/>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a:lnSpc>
                <a:spcPct val="200000"/>
              </a:lnSpc>
            </a:pPr>
            <a:r>
              <a:rPr lang="ar-SA" b="1" dirty="0"/>
              <a:t>" تغير شبه دائم في سلوك الفرد لا يلاحظ بشكل مباشر ينتج عن تفاعل الجانب الوراثي مع البيئة والخبرة والتدريب</a:t>
            </a:r>
            <a:r>
              <a:rPr lang="en-US" b="1" dirty="0"/>
              <a:t>"</a:t>
            </a:r>
            <a:endParaRPr lang="en-US" dirty="0"/>
          </a:p>
        </p:txBody>
      </p:sp>
      <p:graphicFrame>
        <p:nvGraphicFramePr>
          <p:cNvPr id="5" name="عنصر نائب للمحتوى 4"/>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http://su.edu.krd/images/logo_en.png"/>
          <p:cNvPicPr>
            <a:picLocks noChangeAspect="1" noChangeArrowheads="1"/>
          </p:cNvPicPr>
          <p:nvPr/>
        </p:nvPicPr>
        <p:blipFill>
          <a:blip r:embed="rId6"/>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0" y="274638"/>
            <a:ext cx="4114800" cy="1143000"/>
          </a:xfrm>
        </p:spPr>
        <p:style>
          <a:lnRef idx="1">
            <a:schemeClr val="accent1"/>
          </a:lnRef>
          <a:fillRef idx="2">
            <a:schemeClr val="accent1"/>
          </a:fillRef>
          <a:effectRef idx="1">
            <a:schemeClr val="accent1"/>
          </a:effectRef>
          <a:fontRef idx="minor">
            <a:schemeClr val="dk1"/>
          </a:fontRef>
        </p:style>
        <p:txBody>
          <a:bodyPr/>
          <a:lstStyle/>
          <a:p>
            <a:r>
              <a:rPr lang="ar-SA" dirty="0" smtClean="0"/>
              <a:t>تعريف التعلم</a:t>
            </a:r>
            <a:endParaRPr lang="ar-SA" dirty="0"/>
          </a:p>
        </p:txBody>
      </p:sp>
      <p:sp>
        <p:nvSpPr>
          <p:cNvPr id="3" name="عنصر نائب للمحتوى 2"/>
          <p:cNvSpPr>
            <a:spLocks noGrp="1"/>
          </p:cNvSpPr>
          <p:nvPr>
            <p:ph sz="half"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lnSpc>
                <a:spcPct val="200000"/>
              </a:lnSpc>
            </a:pPr>
            <a:r>
              <a:rPr lang="ar-SA" b="1" dirty="0"/>
              <a:t>" تغير شبه دائم في سلوك الفرد لا يلاحظ بشكل مباشر ينتج عن تفاعل الجانب الوراثي مع البيئة والخبرة والتدريب</a:t>
            </a:r>
            <a:r>
              <a:rPr lang="en-US" b="1" dirty="0"/>
              <a:t>"</a:t>
            </a:r>
            <a:endParaRPr lang="en-US" dirty="0"/>
          </a:p>
        </p:txBody>
      </p:sp>
      <p:sp>
        <p:nvSpPr>
          <p:cNvPr id="6" name="عنصر نائب للمحتوى 5"/>
          <p:cNvSpPr>
            <a:spLocks noGrp="1"/>
          </p:cNvSpPr>
          <p:nvPr>
            <p:ph sz="half" idx="2"/>
          </p:nvPr>
        </p:nvSpPr>
        <p:spPr/>
        <p:style>
          <a:lnRef idx="1">
            <a:schemeClr val="accent4"/>
          </a:lnRef>
          <a:fillRef idx="2">
            <a:schemeClr val="accent4"/>
          </a:fillRef>
          <a:effectRef idx="1">
            <a:schemeClr val="accent4"/>
          </a:effectRef>
          <a:fontRef idx="minor">
            <a:schemeClr val="dk1"/>
          </a:fontRef>
        </p:style>
        <p:txBody>
          <a:bodyPr/>
          <a:lstStyle/>
          <a:p>
            <a:r>
              <a:rPr lang="ar-SA" dirty="0" smtClean="0"/>
              <a:t>نشاط (2-2)</a:t>
            </a:r>
          </a:p>
          <a:p>
            <a:r>
              <a:rPr lang="ar-SA" dirty="0" smtClean="0"/>
              <a:t>مع أفراد مجموعتك أشرح التعريف محللا أهم ما تضمنه</a:t>
            </a:r>
            <a:endParaRPr lang="ar-SA" dirty="0"/>
          </a:p>
        </p:txBody>
      </p:sp>
      <p:pic>
        <p:nvPicPr>
          <p:cNvPr id="5"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1">
            <a:schemeClr val="accent1"/>
          </a:lnRef>
          <a:fillRef idx="3">
            <a:schemeClr val="accent1"/>
          </a:fillRef>
          <a:effectRef idx="2">
            <a:schemeClr val="accent1"/>
          </a:effectRef>
          <a:fontRef idx="minor">
            <a:schemeClr val="lt1"/>
          </a:fontRef>
        </p:style>
        <p:txBody>
          <a:bodyPr/>
          <a:lstStyle/>
          <a:p>
            <a:r>
              <a:rPr lang="ar-SA" dirty="0" smtClean="0">
                <a:solidFill>
                  <a:schemeClr val="tx1"/>
                </a:solidFill>
              </a:rPr>
              <a:t>شرح تعريف التعلم</a:t>
            </a:r>
            <a:endParaRPr lang="ar-SA" dirty="0">
              <a:solidFill>
                <a:schemeClr val="tx1"/>
              </a:solidFill>
            </a:endParaRPr>
          </a:p>
        </p:txBody>
      </p:sp>
      <p:sp>
        <p:nvSpPr>
          <p:cNvPr id="3" name="عنصر نائب للمحتوى 2"/>
          <p:cNvSpPr>
            <a:spLocks noGrp="1"/>
          </p:cNvSpPr>
          <p:nvPr>
            <p:ph idx="1"/>
          </p:nvPr>
        </p:nvSpPr>
        <p:spPr>
          <a:xfrm>
            <a:off x="457200" y="1500174"/>
            <a:ext cx="8229600" cy="5143536"/>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269875" indent="-269875" algn="just"/>
            <a:r>
              <a:rPr lang="ar-SA" dirty="0" smtClean="0">
                <a:solidFill>
                  <a:schemeClr val="tx1"/>
                </a:solidFill>
              </a:rPr>
              <a:t> </a:t>
            </a:r>
            <a:r>
              <a:rPr lang="ar-SA" dirty="0">
                <a:solidFill>
                  <a:schemeClr val="tx1"/>
                </a:solidFill>
              </a:rPr>
              <a:t>1. إن التعلم لا يمكن ملاحظته بشكل مباشر لذا نستدل عليه بشكل غير مباشر من خلال التغيرات التي تطرأ على السلوك</a:t>
            </a:r>
            <a:r>
              <a:rPr lang="en-US" dirty="0">
                <a:solidFill>
                  <a:schemeClr val="tx1"/>
                </a:solidFill>
              </a:rPr>
              <a:t>.</a:t>
            </a:r>
          </a:p>
          <a:p>
            <a:pPr marL="269875" indent="-269875" algn="just"/>
            <a:r>
              <a:rPr lang="ar-SA" dirty="0">
                <a:solidFill>
                  <a:schemeClr val="tx1"/>
                </a:solidFill>
              </a:rPr>
              <a:t>2. إن هناك ارتباط بين الأداء والتعلم، فنحن نستدل على التعلم من الأداء لكن التعلم ليس الأداء ذاته</a:t>
            </a:r>
            <a:r>
              <a:rPr lang="en-US" dirty="0">
                <a:solidFill>
                  <a:schemeClr val="tx1"/>
                </a:solidFill>
              </a:rPr>
              <a:t>.</a:t>
            </a:r>
          </a:p>
          <a:p>
            <a:pPr marL="269875" indent="-269875" algn="just"/>
            <a:r>
              <a:rPr lang="ar-SA" dirty="0">
                <a:solidFill>
                  <a:schemeClr val="tx1"/>
                </a:solidFill>
              </a:rPr>
              <a:t>3. إن التغيرات التي تطرأ على السلوك والتي تدل على التعلم يجب أن تكون نتيجة للتدريب أو الخبرة وبذلك نستثني من التعلم عددا من التغيرات السلوكية التي تنجم عن أثار التعب أو النضج</a:t>
            </a:r>
            <a:r>
              <a:rPr lang="en-US" dirty="0">
                <a:solidFill>
                  <a:schemeClr val="tx1"/>
                </a:solidFill>
              </a:rPr>
              <a:t>.</a:t>
            </a:r>
          </a:p>
          <a:p>
            <a:pPr marL="269875" indent="-269875" algn="just"/>
            <a:r>
              <a:rPr lang="ar-SA" dirty="0">
                <a:solidFill>
                  <a:schemeClr val="tx1"/>
                </a:solidFill>
              </a:rPr>
              <a:t>4. يجب أن يكون التغير الذي يطرأ على السلوك ثابتا نسبيا لنستدل منه على التعلم أي يجب استبعاد كافة التغيرات السلوكية المؤقتة وعدم اعتبارها دليلا على التعلم</a:t>
            </a:r>
            <a:r>
              <a:rPr lang="ar-SA" dirty="0" smtClean="0">
                <a:solidFill>
                  <a:schemeClr val="tx1"/>
                </a:solidFill>
              </a:rPr>
              <a:t>.</a:t>
            </a:r>
            <a:endParaRPr lang="en-US" dirty="0">
              <a:solidFill>
                <a:schemeClr val="tx1"/>
              </a:solidFill>
            </a:endParaRPr>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to="" calcmode="lin" valueType="num">
                                      <p:cBhvr>
                                        <p:cTn id="12" dur="1" fill="hold"/>
                                        <p:tgtEl>
                                          <p:spTgt spid="3">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to="" calcmode="lin" valueType="num">
                                      <p:cBhvr>
                                        <p:cTn id="22" dur="1" fill="hold"/>
                                        <p:tgtEl>
                                          <p:spTgt spid="3">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to="" calcmode="lin" valueType="num">
                                      <p:cBhvr>
                                        <p:cTn id="27" dur="1" fill="hold"/>
                                        <p:tgtEl>
                                          <p:spTgt spid="3">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to="" calcmode="lin" valueType="num">
                                      <p:cBhvr>
                                        <p:cTn id="3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1">
            <a:schemeClr val="dk1"/>
          </a:lnRef>
          <a:fillRef idx="2">
            <a:schemeClr val="dk1"/>
          </a:fillRef>
          <a:effectRef idx="1">
            <a:schemeClr val="dk1"/>
          </a:effectRef>
          <a:fontRef idx="minor">
            <a:schemeClr val="dk1"/>
          </a:fontRef>
        </p:style>
        <p:txBody>
          <a:bodyPr/>
          <a:lstStyle/>
          <a:p>
            <a:r>
              <a:rPr lang="ar-SA" dirty="0" smtClean="0"/>
              <a:t>شروط التعلم الجيد</a:t>
            </a:r>
            <a:endParaRPr lang="ar-SA" dirty="0"/>
          </a:p>
        </p:txBody>
      </p:sp>
      <p:sp>
        <p:nvSpPr>
          <p:cNvPr id="6" name="عنصر نائب للمحتوى 5"/>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marL="0" indent="0" algn="just">
              <a:buFont typeface="+mj-lt"/>
              <a:buAutoNum type="arabicPeriod"/>
            </a:pPr>
            <a:r>
              <a:rPr lang="ar-SA" dirty="0" smtClean="0">
                <a:solidFill>
                  <a:schemeClr val="tx1"/>
                </a:solidFill>
              </a:rPr>
              <a:t>النضج</a:t>
            </a:r>
          </a:p>
          <a:p>
            <a:pPr marL="0" indent="0" algn="just">
              <a:buFont typeface="+mj-lt"/>
              <a:buAutoNum type="arabicPeriod"/>
            </a:pPr>
            <a:r>
              <a:rPr lang="ar-SA" dirty="0" smtClean="0">
                <a:solidFill>
                  <a:schemeClr val="tx1"/>
                </a:solidFill>
              </a:rPr>
              <a:t>الدافعية</a:t>
            </a:r>
          </a:p>
          <a:p>
            <a:pPr marL="0" indent="0" algn="just">
              <a:buFont typeface="+mj-lt"/>
              <a:buAutoNum type="arabicPeriod"/>
            </a:pPr>
            <a:r>
              <a:rPr lang="ar-SA" dirty="0" smtClean="0">
                <a:solidFill>
                  <a:schemeClr val="tx1"/>
                </a:solidFill>
              </a:rPr>
              <a:t>الممارسة أو التدريب</a:t>
            </a:r>
            <a:endParaRPr lang="ar-SA" dirty="0">
              <a:solidFill>
                <a:schemeClr val="tx1"/>
              </a:solidFill>
            </a:endParaRPr>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 to="" calcmode="lin" valueType="num">
                                      <p:cBhvr>
                                        <p:cTn id="12" dur="1" fill="hold"/>
                                        <p:tgtEl>
                                          <p:spTgt spid="6">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to="" calcmode="lin" valueType="num">
                                      <p:cBhvr>
                                        <p:cTn id="22" dur="1" fill="hold"/>
                                        <p:tgtEl>
                                          <p:spTgt spid="6">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to="" calcmode="lin" valueType="num">
                                      <p:cBhvr>
                                        <p:cTn id="27" dur="1" fill="hold"/>
                                        <p:tgtEl>
                                          <p:spTgt spid="6">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6">
                                            <p:txEl>
                                              <p:pRg st="1" end="1"/>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6">
                                            <p:txEl>
                                              <p:pRg st="2" end="2"/>
                                            </p:txEl>
                                          </p:spTgt>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6">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p" animBg="1"/>
      <p:bldP spid="6" grpI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1">
            <a:schemeClr val="dk1"/>
          </a:lnRef>
          <a:fillRef idx="2">
            <a:schemeClr val="dk1"/>
          </a:fillRef>
          <a:effectRef idx="1">
            <a:schemeClr val="dk1"/>
          </a:effectRef>
          <a:fontRef idx="minor">
            <a:schemeClr val="dk1"/>
          </a:fontRef>
        </p:style>
        <p:txBody>
          <a:bodyPr/>
          <a:lstStyle/>
          <a:p>
            <a:r>
              <a:rPr lang="ar-SA" dirty="0" smtClean="0"/>
              <a:t>شروط التعلم الجيد</a:t>
            </a:r>
            <a:endParaRPr lang="ar-SA" dirty="0"/>
          </a:p>
        </p:txBody>
      </p:sp>
      <p:sp>
        <p:nvSpPr>
          <p:cNvPr id="3" name="عنصر نائب للمحتوى 2"/>
          <p:cNvSpPr>
            <a:spLocks noGrp="1"/>
          </p:cNvSpPr>
          <p:nvPr>
            <p:ph sz="half" idx="1"/>
          </p:nvPr>
        </p:nvSpPr>
        <p:spPr>
          <a:xfrm>
            <a:off x="457200" y="1600200"/>
            <a:ext cx="5543560" cy="4525963"/>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lgn="just">
              <a:lnSpc>
                <a:spcPct val="200000"/>
              </a:lnSpc>
              <a:buNone/>
            </a:pPr>
            <a:r>
              <a:rPr lang="ar-SA" dirty="0"/>
              <a:t>يشير مفهوم النضج إلى التغيرات البيولوجية والفسيولوجية التي تحدث في بنية الكائن العضوي. وهو عملية تطور ونمو داخلي تتابع بشكل معين منذ بدء الحياة وذلك بإتحاد الخلية الذكرية بالخلية الأنثوية ولا دخل للفرد فيه، وتشمل هذه العملية تفسيرات تشريحية وفسيولوجية وعضوية وكذلك تفسيرات عقلية. وهي ضرورية ولازمه وسابقة لاكتساب أية خبرة أو تعلم فالنضج شرط أساسي لكل تعلم. </a:t>
            </a:r>
            <a:endParaRPr lang="ar-SA" dirty="0" smtClean="0"/>
          </a:p>
          <a:p>
            <a:pPr marL="0" indent="0" algn="just">
              <a:lnSpc>
                <a:spcPct val="200000"/>
              </a:lnSpc>
              <a:buNone/>
            </a:pPr>
            <a:endParaRPr lang="en-US" dirty="0"/>
          </a:p>
        </p:txBody>
      </p:sp>
      <p:sp>
        <p:nvSpPr>
          <p:cNvPr id="7" name="عنصر نائب للمحتوى 5"/>
          <p:cNvSpPr>
            <a:spLocks noGrp="1"/>
          </p:cNvSpPr>
          <p:nvPr>
            <p:ph sz="half" idx="2"/>
          </p:nvPr>
        </p:nvSpPr>
        <p:spPr>
          <a:xfrm>
            <a:off x="6143636" y="2314580"/>
            <a:ext cx="2786082" cy="2614618"/>
          </a:xfrm>
        </p:spPr>
        <p:style>
          <a:lnRef idx="0">
            <a:schemeClr val="accent6"/>
          </a:lnRef>
          <a:fillRef idx="3">
            <a:schemeClr val="accent6"/>
          </a:fillRef>
          <a:effectRef idx="3">
            <a:schemeClr val="accent6"/>
          </a:effectRef>
          <a:fontRef idx="minor">
            <a:schemeClr val="lt1"/>
          </a:fontRef>
        </p:style>
        <p:txBody>
          <a:bodyPr>
            <a:normAutofit fontScale="77500" lnSpcReduction="20000"/>
          </a:bodyPr>
          <a:lstStyle/>
          <a:p>
            <a:pPr marL="0" indent="0" algn="ctr">
              <a:buFont typeface="+mj-lt"/>
              <a:buAutoNum type="arabicPeriod"/>
            </a:pPr>
            <a:endParaRPr lang="ar-SA" sz="4000" b="1" dirty="0" smtClean="0">
              <a:solidFill>
                <a:schemeClr val="tx1"/>
              </a:solidFill>
            </a:endParaRPr>
          </a:p>
          <a:p>
            <a:pPr marL="0" indent="0" algn="ctr">
              <a:buFont typeface="+mj-lt"/>
              <a:buAutoNum type="arabicPeriod"/>
            </a:pPr>
            <a:r>
              <a:rPr lang="ar-SA" sz="5200" b="1" dirty="0" smtClean="0">
                <a:solidFill>
                  <a:schemeClr val="tx1"/>
                </a:solidFill>
              </a:rPr>
              <a:t>النضج</a:t>
            </a:r>
          </a:p>
        </p:txBody>
      </p:sp>
      <p:pic>
        <p:nvPicPr>
          <p:cNvPr id="5"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to="" calcmode="lin" valueType="num">
                                      <p:cBhvr>
                                        <p:cTn id="7" dur="1" fill="hold"/>
                                        <p:tgtEl>
                                          <p:spTgt spid="7">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to="" calcmode="lin" valueType="num">
                                      <p:cBhvr>
                                        <p:cTn id="12" dur="1" fill="hold"/>
                                        <p:tgtEl>
                                          <p:spTgt spid="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to="" calcmode="lin" valueType="num">
                                      <p:cBhvr>
                                        <p:cTn id="17" dur="1" fill="hold"/>
                                        <p:tgtEl>
                                          <p:spTgt spid="3">
                                            <p:bg/>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to="" calcmode="lin" valueType="num">
                                      <p:cBhvr>
                                        <p:cTn id="22" dur="1" fill="hold"/>
                                        <p:tgtEl>
                                          <p:spTgt spid="3">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1" nodeType="clickEffect">
                                  <p:stCondLst>
                                    <p:cond delay="0"/>
                                  </p:stCondLst>
                                  <p:childTnLst>
                                    <p:animEffect transition="out" filter="dissolve">
                                      <p:cBhvr>
                                        <p:cTn id="26" dur="500"/>
                                        <p:tgtEl>
                                          <p:spTgt spid="3">
                                            <p:txEl>
                                              <p:pRg st="0" end="0"/>
                                            </p:txEl>
                                          </p:spTgt>
                                        </p:tgtEl>
                                      </p:cBhvr>
                                    </p:animEffect>
                                    <p:set>
                                      <p:cBhvr>
                                        <p:cTn id="2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uiExpand="1" build="p"/>
      <p:bldP spid="7"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شروط التعلم الجيد</a:t>
            </a:r>
            <a:endParaRPr lang="ar-SA" dirty="0"/>
          </a:p>
        </p:txBody>
      </p:sp>
      <p:sp>
        <p:nvSpPr>
          <p:cNvPr id="3" name="عنصر نائب للمحتوى 2"/>
          <p:cNvSpPr>
            <a:spLocks noGrp="1"/>
          </p:cNvSpPr>
          <p:nvPr>
            <p:ph sz="half" idx="1"/>
          </p:nvPr>
        </p:nvSpPr>
        <p:spPr>
          <a:xfrm>
            <a:off x="457200" y="1600200"/>
            <a:ext cx="5543560" cy="4525963"/>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ar-SA" dirty="0" smtClean="0"/>
              <a:t> </a:t>
            </a:r>
            <a:r>
              <a:rPr lang="en-US" dirty="0"/>
              <a:t> </a:t>
            </a:r>
            <a:r>
              <a:rPr lang="ar-SA" dirty="0"/>
              <a:t>ويعني ذلك أنه توجد أنماط سلوكية موروثة لدى الكائن الحي ولكن هذه الأنماط ليست على استعداد للعمل رغم وجود المثيرات المختلفة في البيئة الخارجية إلا إذا نضجت الأعضاء المناسبة الخاصة </a:t>
            </a:r>
            <a:r>
              <a:rPr lang="ar-SA" dirty="0" err="1"/>
              <a:t>بها</a:t>
            </a:r>
            <a:r>
              <a:rPr lang="en-US" dirty="0"/>
              <a:t>. </a:t>
            </a:r>
            <a:r>
              <a:rPr lang="ar-SA" dirty="0"/>
              <a:t>فالطفل مهما درب لا يستطيع المشي أو الكلام أو القراءة أو الكتابة إلا إذا وصل نموه العصبي والعقلي إلى مستوى معين يمكنه من هذا الأداء .</a:t>
            </a:r>
            <a:endParaRPr lang="en-US" dirty="0"/>
          </a:p>
          <a:p>
            <a:pPr algn="just"/>
            <a:r>
              <a:rPr lang="ar-SA" dirty="0"/>
              <a:t>ويتأثر الأفراد في سرعة نموهم بعوامل كثيرة متنوعة يمكن إيجازها في عاملين أساسيين هما</a:t>
            </a:r>
            <a:r>
              <a:rPr lang="en-US" dirty="0"/>
              <a:t>: </a:t>
            </a:r>
            <a:r>
              <a:rPr lang="ar-SA" dirty="0"/>
              <a:t>1- الوراثة    2- البيئة .    أي أن [ النمو= عامل الوراثة + عامل البيئة ] ونتيجة لتفاعل عاملي الوراثة والبيئة تنشأ الفروق الفردية في النمو فيسرع نمو بعض الأفراد ويبطأ بالبعض الأخر</a:t>
            </a:r>
            <a:r>
              <a:rPr lang="en-US" dirty="0" smtClean="0"/>
              <a:t>.</a:t>
            </a:r>
            <a:endParaRPr lang="en-US" dirty="0"/>
          </a:p>
        </p:txBody>
      </p:sp>
      <p:sp>
        <p:nvSpPr>
          <p:cNvPr id="6" name="عنصر نائب للمحتوى 5"/>
          <p:cNvSpPr>
            <a:spLocks noGrp="1"/>
          </p:cNvSpPr>
          <p:nvPr>
            <p:ph sz="half" idx="2"/>
          </p:nvPr>
        </p:nvSpPr>
        <p:spPr>
          <a:xfrm>
            <a:off x="6143636" y="2314580"/>
            <a:ext cx="2786082" cy="2114552"/>
          </a:xfrm>
        </p:spPr>
        <p:style>
          <a:lnRef idx="0">
            <a:schemeClr val="accent6"/>
          </a:lnRef>
          <a:fillRef idx="3">
            <a:schemeClr val="accent6"/>
          </a:fillRef>
          <a:effectRef idx="3">
            <a:schemeClr val="accent6"/>
          </a:effectRef>
          <a:fontRef idx="minor">
            <a:schemeClr val="lt1"/>
          </a:fontRef>
        </p:style>
        <p:txBody>
          <a:bodyPr>
            <a:normAutofit fontScale="85000" lnSpcReduction="10000"/>
          </a:bodyPr>
          <a:lstStyle/>
          <a:p>
            <a:pPr marL="0" indent="0" algn="ctr">
              <a:buFont typeface="+mj-lt"/>
              <a:buAutoNum type="arabicPeriod"/>
            </a:pPr>
            <a:endParaRPr lang="ar-SA" sz="4000" b="1" dirty="0" smtClean="0">
              <a:solidFill>
                <a:schemeClr val="tx1"/>
              </a:solidFill>
            </a:endParaRPr>
          </a:p>
          <a:p>
            <a:pPr marL="0" indent="0" algn="ctr">
              <a:buFont typeface="+mj-lt"/>
              <a:buAutoNum type="arabicPeriod"/>
            </a:pPr>
            <a:r>
              <a:rPr lang="ar-SA" sz="4000" b="1" dirty="0" smtClean="0">
                <a:solidFill>
                  <a:schemeClr val="tx1"/>
                </a:solidFill>
              </a:rPr>
              <a:t>النضج</a:t>
            </a:r>
          </a:p>
        </p:txBody>
      </p:sp>
      <p:pic>
        <p:nvPicPr>
          <p:cNvPr id="5"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1" nodeType="clickEffect">
                                  <p:stCondLst>
                                    <p:cond delay="0"/>
                                  </p:stCondLst>
                                  <p:childTnLst>
                                    <p:animEffect transition="out" filter="dissolve">
                                      <p:cBhvr>
                                        <p:cTn id="21" dur="500"/>
                                        <p:tgtEl>
                                          <p:spTgt spid="3">
                                            <p:txEl>
                                              <p:pRg st="1" end="1"/>
                                            </p:txEl>
                                          </p:spTgt>
                                        </p:tgtEl>
                                      </p:cBhvr>
                                    </p:animEffect>
                                    <p:set>
                                      <p:cBhvr>
                                        <p:cTn id="2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1">
            <a:schemeClr val="dk1"/>
          </a:lnRef>
          <a:fillRef idx="2">
            <a:schemeClr val="dk1"/>
          </a:fillRef>
          <a:effectRef idx="1">
            <a:schemeClr val="dk1"/>
          </a:effectRef>
          <a:fontRef idx="minor">
            <a:schemeClr val="dk1"/>
          </a:fontRef>
        </p:style>
        <p:txBody>
          <a:bodyPr/>
          <a:lstStyle/>
          <a:p>
            <a:r>
              <a:rPr lang="ar-SA" dirty="0" smtClean="0"/>
              <a:t>شروط التعلم الجيد</a:t>
            </a:r>
            <a:endParaRPr lang="ar-SA" dirty="0"/>
          </a:p>
        </p:txBody>
      </p:sp>
      <p:sp>
        <p:nvSpPr>
          <p:cNvPr id="3" name="عنصر نائب للمحتوى 2"/>
          <p:cNvSpPr>
            <a:spLocks noGrp="1"/>
          </p:cNvSpPr>
          <p:nvPr>
            <p:ph sz="half" idx="1"/>
          </p:nvPr>
        </p:nvSpPr>
        <p:spPr>
          <a:xfrm>
            <a:off x="457200" y="1600200"/>
            <a:ext cx="5543560" cy="452596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ar-SA" b="1" u="sng" dirty="0"/>
              <a:t>تطبيقات تربوية على النضج</a:t>
            </a:r>
            <a:r>
              <a:rPr lang="en-US" b="1" u="sng" dirty="0"/>
              <a:t> </a:t>
            </a:r>
            <a:endParaRPr lang="en-US" dirty="0"/>
          </a:p>
          <a:p>
            <a:pPr algn="just"/>
            <a:r>
              <a:rPr lang="ar-SA" dirty="0"/>
              <a:t>1- يجب أن نسمح لكل طالب – أكثر مما نسمح </a:t>
            </a:r>
            <a:r>
              <a:rPr lang="ar-SA" dirty="0" err="1"/>
              <a:t>به</a:t>
            </a:r>
            <a:r>
              <a:rPr lang="ar-SA" dirty="0"/>
              <a:t> الآن أن ينمو بسرعته الخاصة وبطريقته الخاصة</a:t>
            </a:r>
            <a:r>
              <a:rPr lang="en-US" dirty="0"/>
              <a:t>.</a:t>
            </a:r>
          </a:p>
          <a:p>
            <a:pPr algn="just"/>
            <a:r>
              <a:rPr lang="ar-SA" dirty="0"/>
              <a:t>2- يجب علينا ألا نتوقع نفس النتائج من كل تلميذ</a:t>
            </a:r>
            <a:r>
              <a:rPr lang="en-US" dirty="0"/>
              <a:t>.</a:t>
            </a:r>
          </a:p>
          <a:p>
            <a:pPr algn="just"/>
            <a:r>
              <a:rPr lang="ar-SA" dirty="0"/>
              <a:t>3- إن الإصرار على أن عمل التلاميذ يجب أن يقاس فقط بمستويات محددة وامتحانات مقننة تضعها المدرسة أو المعلم وأن جميع التلاميذ يتعلمون المادة الدراسية بنفس الطريقة ونفس الزمن قد يؤدي بالضرورة إلى عجز الطالب عن التعبير عن نفسه بحرية والشعور بالإحباط والقلق والتوتر</a:t>
            </a:r>
            <a:r>
              <a:rPr lang="en-US" dirty="0"/>
              <a:t>.</a:t>
            </a:r>
          </a:p>
        </p:txBody>
      </p:sp>
      <p:sp>
        <p:nvSpPr>
          <p:cNvPr id="6" name="عنصر نائب للمحتوى 5"/>
          <p:cNvSpPr>
            <a:spLocks noGrp="1"/>
          </p:cNvSpPr>
          <p:nvPr>
            <p:ph sz="half" idx="2"/>
          </p:nvPr>
        </p:nvSpPr>
        <p:spPr>
          <a:xfrm>
            <a:off x="6143636" y="2314580"/>
            <a:ext cx="2786082" cy="2114552"/>
          </a:xfrm>
        </p:spPr>
        <p:style>
          <a:lnRef idx="0">
            <a:schemeClr val="accent6"/>
          </a:lnRef>
          <a:fillRef idx="3">
            <a:schemeClr val="accent6"/>
          </a:fillRef>
          <a:effectRef idx="3">
            <a:schemeClr val="accent6"/>
          </a:effectRef>
          <a:fontRef idx="minor">
            <a:schemeClr val="lt1"/>
          </a:fontRef>
        </p:style>
        <p:txBody>
          <a:bodyPr>
            <a:normAutofit fontScale="92500" lnSpcReduction="20000"/>
          </a:bodyPr>
          <a:lstStyle/>
          <a:p>
            <a:pPr marL="0" indent="0" algn="ctr">
              <a:buFont typeface="+mj-lt"/>
              <a:buAutoNum type="arabicPeriod"/>
            </a:pPr>
            <a:endParaRPr lang="ar-SA" sz="4000" dirty="0" smtClean="0">
              <a:solidFill>
                <a:schemeClr val="tx1"/>
              </a:solidFill>
            </a:endParaRPr>
          </a:p>
          <a:p>
            <a:pPr marL="0" indent="0" algn="ctr">
              <a:buFont typeface="+mj-lt"/>
              <a:buAutoNum type="arabicPeriod"/>
            </a:pPr>
            <a:r>
              <a:rPr lang="ar-SA" sz="4000" dirty="0" smtClean="0">
                <a:solidFill>
                  <a:schemeClr val="tx1"/>
                </a:solidFill>
              </a:rPr>
              <a:t>النضج</a:t>
            </a:r>
          </a:p>
        </p:txBody>
      </p:sp>
      <p:pic>
        <p:nvPicPr>
          <p:cNvPr id="5"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شروط التعلم الجيد</a:t>
            </a:r>
            <a:endParaRPr lang="ar-SA" dirty="0"/>
          </a:p>
        </p:txBody>
      </p:sp>
      <p:sp>
        <p:nvSpPr>
          <p:cNvPr id="3" name="عنصر نائب للمحتوى 2"/>
          <p:cNvSpPr>
            <a:spLocks noGrp="1"/>
          </p:cNvSpPr>
          <p:nvPr>
            <p:ph sz="half" idx="1"/>
          </p:nvPr>
        </p:nvSpPr>
        <p:spPr>
          <a:xfrm>
            <a:off x="457200" y="1600200"/>
            <a:ext cx="5543560" cy="4525963"/>
          </a:xfrm>
        </p:spPr>
        <p:style>
          <a:lnRef idx="1">
            <a:schemeClr val="accent2"/>
          </a:lnRef>
          <a:fillRef idx="2">
            <a:schemeClr val="accent2"/>
          </a:fillRef>
          <a:effectRef idx="1">
            <a:schemeClr val="accent2"/>
          </a:effectRef>
          <a:fontRef idx="minor">
            <a:schemeClr val="dk1"/>
          </a:fontRef>
        </p:style>
        <p:txBody>
          <a:bodyPr>
            <a:normAutofit/>
          </a:bodyPr>
          <a:lstStyle/>
          <a:p>
            <a:r>
              <a:rPr lang="ar-SA" dirty="0"/>
              <a:t>لقد حظي موضوع الدافعية باهتمام عدد كبير من علماء النفس, وبالتالي فقد تعددت محاولات تعريفها, ومن هذه التعريفات، ما يلي</a:t>
            </a:r>
            <a:r>
              <a:rPr lang="ar-SA" dirty="0" smtClean="0"/>
              <a:t>:</a:t>
            </a:r>
          </a:p>
          <a:p>
            <a:r>
              <a:rPr lang="ar-SA" dirty="0" smtClean="0"/>
              <a:t>نشاط (2-3)</a:t>
            </a:r>
          </a:p>
          <a:p>
            <a:r>
              <a:rPr lang="ar-SA" dirty="0" smtClean="0"/>
              <a:t>بعد فهمك للتعريف حدد مع أفراد مجموعتك وظائف الدافعية :</a:t>
            </a:r>
            <a:endParaRPr lang="en-US" dirty="0"/>
          </a:p>
        </p:txBody>
      </p:sp>
      <p:sp>
        <p:nvSpPr>
          <p:cNvPr id="6" name="عنصر نائب للمحتوى 5"/>
          <p:cNvSpPr>
            <a:spLocks noGrp="1"/>
          </p:cNvSpPr>
          <p:nvPr>
            <p:ph sz="half" idx="2"/>
          </p:nvPr>
        </p:nvSpPr>
        <p:spPr>
          <a:xfrm>
            <a:off x="6143636" y="2314580"/>
            <a:ext cx="2786082" cy="2114552"/>
          </a:xfrm>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endParaRPr lang="ar-SA" sz="4000" dirty="0" smtClean="0">
              <a:solidFill>
                <a:schemeClr val="tx1"/>
              </a:solidFill>
            </a:endParaRPr>
          </a:p>
          <a:p>
            <a:pPr marL="0" indent="0" algn="ctr">
              <a:buNone/>
            </a:pPr>
            <a:r>
              <a:rPr lang="ar-SA" sz="4000" dirty="0" smtClean="0">
                <a:solidFill>
                  <a:schemeClr val="tx1"/>
                </a:solidFill>
              </a:rPr>
              <a:t>2- الدافعية</a:t>
            </a:r>
          </a:p>
        </p:txBody>
      </p:sp>
      <p:pic>
        <p:nvPicPr>
          <p:cNvPr id="5"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to="" calcmode="lin" valueType="num">
                                      <p:cBhvr>
                                        <p:cTn id="7" dur="1" fill="hold"/>
                                        <p:tgtEl>
                                          <p:spTgt spid="6">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to="" calcmode="lin" valueType="num">
                                      <p:cBhvr>
                                        <p:cTn id="12" dur="1" fill="hold"/>
                                        <p:tgtEl>
                                          <p:spTgt spid="6">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to="" calcmode="lin" valueType="num">
                                      <p:cBhvr>
                                        <p:cTn id="17" dur="1" fill="hold"/>
                                        <p:tgtEl>
                                          <p:spTgt spid="3">
                                            <p:bg/>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to="" calcmode="lin" valueType="num">
                                      <p:cBhvr>
                                        <p:cTn id="22" dur="1" fill="hold"/>
                                        <p:tgtEl>
                                          <p:spTgt spid="3">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to="" calcmode="lin" valueType="num">
                                      <p:cBhvr>
                                        <p:cTn id="27" dur="1" fill="hold"/>
                                        <p:tgtEl>
                                          <p:spTgt spid="3">
                                            <p:txEl>
                                              <p:pRg st="1" end="1"/>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to="" calcmode="lin" valueType="num">
                                      <p:cBhvr>
                                        <p:cTn id="3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تعريف الدافعية</a:t>
            </a:r>
            <a:endParaRPr lang="ar-SA" dirty="0"/>
          </a:p>
        </p:txBody>
      </p:sp>
      <p:sp>
        <p:nvSpPr>
          <p:cNvPr id="6" name="عنصر نائب للمحتوى 5"/>
          <p:cNvSpPr>
            <a:spLocks noGrp="1"/>
          </p:cNvSpPr>
          <p:nvPr>
            <p:ph idx="1"/>
          </p:nvPr>
        </p:nvSpPr>
        <p:spPr>
          <a:xfrm>
            <a:off x="457200" y="1600200"/>
            <a:ext cx="8229600" cy="4972072"/>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ar-SA" dirty="0"/>
              <a:t>-</a:t>
            </a:r>
            <a:r>
              <a:rPr lang="ar-SA" b="1" u="sng" dirty="0"/>
              <a:t>الدافعية</a:t>
            </a:r>
            <a:r>
              <a:rPr lang="ar-SA" dirty="0"/>
              <a:t>: هي عملية استثارة السلوك والمحافظة عليه لتحقيق هدف.</a:t>
            </a:r>
            <a:endParaRPr lang="en-US" dirty="0"/>
          </a:p>
          <a:p>
            <a:r>
              <a:rPr lang="ar-SA" dirty="0"/>
              <a:t>-</a:t>
            </a:r>
            <a:r>
              <a:rPr lang="ar-SA" b="1" u="sng" dirty="0"/>
              <a:t>الدافعية</a:t>
            </a:r>
            <a:r>
              <a:rPr lang="ar-SA" dirty="0"/>
              <a:t>: حالة داخلية في الفرد تستثير سلوكه, وتعمل على استمرار هذا السلوك وتوجهه نحو تحقيق هدف معين.</a:t>
            </a:r>
            <a:endParaRPr lang="en-US" dirty="0"/>
          </a:p>
          <a:p>
            <a:r>
              <a:rPr lang="ar-SA" dirty="0"/>
              <a:t>-</a:t>
            </a:r>
            <a:r>
              <a:rPr lang="ar-SA" b="1" u="sng" dirty="0"/>
              <a:t>الدافعية</a:t>
            </a:r>
            <a:r>
              <a:rPr lang="ar-SA" dirty="0"/>
              <a:t>: هي الطاقات التي ترسم للكائن الحي أهدافه وغاياته لتحقيق التوازن الداخلي أو تهيئ له أفضل قدر ممكن من التكيف مع البيئة الخارجية.</a:t>
            </a:r>
            <a:endParaRPr lang="en-US" dirty="0"/>
          </a:p>
          <a:p>
            <a:r>
              <a:rPr lang="ar-SA" dirty="0"/>
              <a:t>-</a:t>
            </a:r>
            <a:r>
              <a:rPr lang="ar-SA" b="1" u="sng" dirty="0"/>
              <a:t>الدافعية</a:t>
            </a:r>
            <a:r>
              <a:rPr lang="ar-SA" dirty="0"/>
              <a:t>: عبارة عن الحالات الداخلية أو الخارجية للعضوية التي تحرك السلوك وتوجهه نحو تحقيق هدف معين وتحافظ على </a:t>
            </a:r>
            <a:r>
              <a:rPr lang="ar-SA" dirty="0" err="1"/>
              <a:t>استمراريته</a:t>
            </a:r>
            <a:r>
              <a:rPr lang="ar-SA" dirty="0"/>
              <a:t> حتى يتحقق ذلك الهدف.</a:t>
            </a:r>
            <a:endParaRPr lang="en-US" dirty="0"/>
          </a:p>
          <a:p>
            <a:r>
              <a:rPr lang="ar-SA" dirty="0"/>
              <a:t>-</a:t>
            </a:r>
            <a:r>
              <a:rPr lang="ar-SA" b="1" u="sng" dirty="0"/>
              <a:t>الدافعية</a:t>
            </a:r>
            <a:r>
              <a:rPr lang="ar-SA" dirty="0"/>
              <a:t>: حالة مؤقتة تنتهي حال تحقيق الإشباع أو التخلص من التوتر الناجم عن وجود حاجة أو حال تحقيق الهدف الذي يسعى إليه الفرد</a:t>
            </a:r>
            <a:r>
              <a:rPr lang="ar-SA" dirty="0" smtClean="0"/>
              <a:t>.</a:t>
            </a:r>
            <a:endParaRPr lang="en-US" dirty="0"/>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 calcmode="lin" valueType="num">
                                      <p:cBhvr additive="base">
                                        <p:cTn id="1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 calcmode="lin" valueType="num">
                                      <p:cBhvr additive="base">
                                        <p:cTn id="4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9" presetClass="exit" presetSubtype="0" fill="hold" grpId="1" nodeType="clickEffect">
                                  <p:stCondLst>
                                    <p:cond delay="0"/>
                                  </p:stCondLst>
                                  <p:childTnLst>
                                    <p:animEffect transition="out" filter="dissolve">
                                      <p:cBhvr>
                                        <p:cTn id="48" dur="500"/>
                                        <p:tgtEl>
                                          <p:spTgt spid="6">
                                            <p:txEl>
                                              <p:pRg st="0" end="0"/>
                                            </p:txEl>
                                          </p:spTgt>
                                        </p:tgtEl>
                                      </p:cBhvr>
                                    </p:animEffect>
                                    <p:set>
                                      <p:cBhvr>
                                        <p:cTn id="49"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9" presetClass="exit" presetSubtype="0" fill="hold" grpId="1" nodeType="clickEffect">
                                  <p:stCondLst>
                                    <p:cond delay="0"/>
                                  </p:stCondLst>
                                  <p:childTnLst>
                                    <p:animEffect transition="out" filter="dissolve">
                                      <p:cBhvr>
                                        <p:cTn id="53" dur="500"/>
                                        <p:tgtEl>
                                          <p:spTgt spid="6">
                                            <p:txEl>
                                              <p:pRg st="1" end="1"/>
                                            </p:txEl>
                                          </p:spTgt>
                                        </p:tgtEl>
                                      </p:cBhvr>
                                    </p:animEffect>
                                    <p:set>
                                      <p:cBhvr>
                                        <p:cTn id="54" dur="1" fill="hold">
                                          <p:stCondLst>
                                            <p:cond delay="499"/>
                                          </p:stCondLst>
                                        </p:cTn>
                                        <p:tgtEl>
                                          <p:spTgt spid="6">
                                            <p:txEl>
                                              <p:pRg st="1" end="1"/>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9" presetClass="exit" presetSubtype="0" fill="hold" grpId="1" nodeType="clickEffect">
                                  <p:stCondLst>
                                    <p:cond delay="0"/>
                                  </p:stCondLst>
                                  <p:childTnLst>
                                    <p:animEffect transition="out" filter="dissolve">
                                      <p:cBhvr>
                                        <p:cTn id="58" dur="500"/>
                                        <p:tgtEl>
                                          <p:spTgt spid="6">
                                            <p:txEl>
                                              <p:pRg st="2" end="2"/>
                                            </p:txEl>
                                          </p:spTgt>
                                        </p:tgtEl>
                                      </p:cBhvr>
                                    </p:animEffect>
                                    <p:set>
                                      <p:cBhvr>
                                        <p:cTn id="59" dur="1" fill="hold">
                                          <p:stCondLst>
                                            <p:cond delay="499"/>
                                          </p:stCondLst>
                                        </p:cTn>
                                        <p:tgtEl>
                                          <p:spTgt spid="6">
                                            <p:txEl>
                                              <p:pRg st="2" end="2"/>
                                            </p:txEl>
                                          </p:spTgt>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9" presetClass="exit" presetSubtype="0" fill="hold" grpId="1" nodeType="clickEffect">
                                  <p:stCondLst>
                                    <p:cond delay="0"/>
                                  </p:stCondLst>
                                  <p:childTnLst>
                                    <p:animEffect transition="out" filter="dissolve">
                                      <p:cBhvr>
                                        <p:cTn id="63" dur="500"/>
                                        <p:tgtEl>
                                          <p:spTgt spid="6">
                                            <p:txEl>
                                              <p:pRg st="3" end="3"/>
                                            </p:txEl>
                                          </p:spTgt>
                                        </p:tgtEl>
                                      </p:cBhvr>
                                    </p:animEffect>
                                    <p:set>
                                      <p:cBhvr>
                                        <p:cTn id="64" dur="1" fill="hold">
                                          <p:stCondLst>
                                            <p:cond delay="499"/>
                                          </p:stCondLst>
                                        </p:cTn>
                                        <p:tgtEl>
                                          <p:spTgt spid="6">
                                            <p:txEl>
                                              <p:pRg st="3" end="3"/>
                                            </p:txEl>
                                          </p:spTgt>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9" presetClass="exit" presetSubtype="0" fill="hold" grpId="1" nodeType="clickEffect">
                                  <p:stCondLst>
                                    <p:cond delay="0"/>
                                  </p:stCondLst>
                                  <p:childTnLst>
                                    <p:animEffect transition="out" filter="dissolve">
                                      <p:cBhvr>
                                        <p:cTn id="68" dur="500"/>
                                        <p:tgtEl>
                                          <p:spTgt spid="6">
                                            <p:txEl>
                                              <p:pRg st="4" end="4"/>
                                            </p:txEl>
                                          </p:spTgt>
                                        </p:tgtEl>
                                      </p:cBhvr>
                                    </p:animEffect>
                                    <p:set>
                                      <p:cBhvr>
                                        <p:cTn id="69" dur="1" fill="hold">
                                          <p:stCondLst>
                                            <p:cond delay="499"/>
                                          </p:stCondLst>
                                        </p:cTn>
                                        <p:tgtEl>
                                          <p:spTgt spid="6">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uiExpand="1" build="p" animBg="1"/>
      <p:bldP spid="6" grpId="1"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500562" y="274638"/>
            <a:ext cx="4186238" cy="1143000"/>
          </a:xfrm>
        </p:spPr>
        <p:style>
          <a:lnRef idx="1">
            <a:schemeClr val="dk1"/>
          </a:lnRef>
          <a:fillRef idx="2">
            <a:schemeClr val="dk1"/>
          </a:fillRef>
          <a:effectRef idx="1">
            <a:schemeClr val="dk1"/>
          </a:effectRef>
          <a:fontRef idx="minor">
            <a:schemeClr val="dk1"/>
          </a:fontRef>
        </p:style>
        <p:txBody>
          <a:bodyPr/>
          <a:lstStyle/>
          <a:p>
            <a:r>
              <a:rPr lang="ar-SA" dirty="0" smtClean="0"/>
              <a:t>وظائف الدافعية</a:t>
            </a:r>
            <a:endParaRPr lang="ar-SA" dirty="0"/>
          </a:p>
        </p:txBody>
      </p:sp>
      <p:sp>
        <p:nvSpPr>
          <p:cNvPr id="6" name="عنصر نائب للمحتوى 5"/>
          <p:cNvSpPr>
            <a:spLocks noGrp="1"/>
          </p:cNvSpPr>
          <p:nvPr>
            <p:ph idx="1"/>
          </p:nvPr>
        </p:nvSpPr>
        <p:spPr>
          <a:xfrm>
            <a:off x="457200" y="1600200"/>
            <a:ext cx="8229600" cy="4972072"/>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ar-SA" dirty="0"/>
              <a:t>1. توليد السلوك, فهي تنشط وتحرك سلوكاً لدي الأفراد من أجل إشباع حاجة أو استجابة لتحقيق هدف معين.</a:t>
            </a:r>
            <a:endParaRPr lang="en-US" dirty="0"/>
          </a:p>
          <a:p>
            <a:pPr algn="just"/>
            <a:r>
              <a:rPr lang="ar-SA" dirty="0"/>
              <a:t>2. توجيه السلوك نحو المصدر الذي يشبع الحاجة أو تحقيق الهدف.</a:t>
            </a:r>
            <a:endParaRPr lang="en-US" dirty="0"/>
          </a:p>
          <a:p>
            <a:pPr algn="just"/>
            <a:r>
              <a:rPr lang="ar-SA" dirty="0"/>
              <a:t>3.تحدد الدافعية شدة السلوك اعتماداً على مدى إلحاح الحاجة أو الدافع إلى الإشباع أو مدى صعوبة أو سهولة الوصول إلى الباعث الذي يشبع الدافع.</a:t>
            </a:r>
            <a:endParaRPr lang="en-US" dirty="0"/>
          </a:p>
          <a:p>
            <a:pPr algn="just"/>
            <a:r>
              <a:rPr lang="ar-SA" dirty="0"/>
              <a:t>4.تحافظ على ديمومة واستمرارية السلوك.</a:t>
            </a:r>
            <a:endParaRPr lang="en-US" dirty="0"/>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ox(i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ox(i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ox(in)">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0" y="274638"/>
            <a:ext cx="4114800" cy="1143000"/>
          </a:xfrm>
        </p:spPr>
        <p:style>
          <a:lnRef idx="1">
            <a:schemeClr val="dk1"/>
          </a:lnRef>
          <a:fillRef idx="2">
            <a:schemeClr val="dk1"/>
          </a:fillRef>
          <a:effectRef idx="1">
            <a:schemeClr val="dk1"/>
          </a:effectRef>
          <a:fontRef idx="minor">
            <a:schemeClr val="dk1"/>
          </a:fontRef>
        </p:style>
        <p:txBody>
          <a:bodyPr/>
          <a:lstStyle/>
          <a:p>
            <a:r>
              <a:rPr lang="ar-SA" dirty="0" smtClean="0"/>
              <a:t>التعلم</a:t>
            </a:r>
            <a:endParaRPr lang="ar-SA"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514350" indent="-514350">
              <a:buSzPct val="131000"/>
              <a:buFont typeface="+mj-lt"/>
              <a:buAutoNum type="arabicParenR"/>
            </a:pPr>
            <a:r>
              <a:rPr lang="ar-SA" dirty="0" smtClean="0"/>
              <a:t>أهمية التعلم في حياة الإنسان</a:t>
            </a:r>
          </a:p>
          <a:p>
            <a:pPr marL="514350" indent="-514350">
              <a:buSzPct val="131000"/>
              <a:buFont typeface="+mj-lt"/>
              <a:buAutoNum type="arabicParenR"/>
            </a:pPr>
            <a:r>
              <a:rPr lang="ar-SA" dirty="0" smtClean="0"/>
              <a:t>تعريف التعلم</a:t>
            </a:r>
          </a:p>
          <a:p>
            <a:pPr marL="514350" indent="-514350">
              <a:buSzPct val="131000"/>
              <a:buFont typeface="+mj-lt"/>
              <a:buAutoNum type="arabicParenR"/>
            </a:pPr>
            <a:r>
              <a:rPr lang="ar-SA" dirty="0" smtClean="0"/>
              <a:t>شروط التعلم</a:t>
            </a:r>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ar-SA" dirty="0" smtClean="0"/>
              <a:t>2- الدافعية</a:t>
            </a:r>
            <a:endParaRPr lang="ar-SA" dirty="0"/>
          </a:p>
        </p:txBody>
      </p:sp>
      <p:sp>
        <p:nvSpPr>
          <p:cNvPr id="3" name="عنصر نائب للمحتوى 2"/>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fontScale="92500"/>
          </a:bodyPr>
          <a:lstStyle/>
          <a:p>
            <a:pPr marL="0" indent="0" algn="just"/>
            <a:r>
              <a:rPr lang="ar-SA" dirty="0"/>
              <a:t>إن الإنسان والحيوان لا يتعلمان شيئا دون وجود دوافع ، فهما يشتركان في الدوافع البيولوجية والفسيولوجية لكل منهما، إلا أن دوافع الإنسان أرقى بكثير من دوافع الحيوان ، لأن الإنسان يكتسب من البيئة دوافع اجتماعية ، وتلعب هذه الدوافع دورا أكبر في حدوث التعلم ، مثل: دافع الإنجاز، وحب الاستطلاع، والاكتشاف والمعرفة، وتعد من الدوافع المهمة في التعلم الإنساني.</a:t>
            </a:r>
            <a:endParaRPr lang="en-US" dirty="0"/>
          </a:p>
        </p:txBody>
      </p:sp>
      <p:graphicFrame>
        <p:nvGraphicFramePr>
          <p:cNvPr id="5" name="عنصر نائب للمحتوى 4"/>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http://su.edu.krd/images/logo_en.png"/>
          <p:cNvPicPr>
            <a:picLocks noChangeAspect="1" noChangeArrowheads="1"/>
          </p:cNvPicPr>
          <p:nvPr/>
        </p:nvPicPr>
        <p:blipFill>
          <a:blip r:embed="rId6"/>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to="" calcmode="lin" valueType="num">
                                      <p:cBhvr>
                                        <p:cTn id="13" dur="1" fill="hold"/>
                                        <p:tgtEl>
                                          <p:spTgt spid="3">
                                            <p:bg/>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to="" calcmode="lin" valueType="num">
                                      <p:cBhvr>
                                        <p:cTn id="18" dur="1" fill="hold"/>
                                        <p:tgtEl>
                                          <p:spTgt spid="3">
                                            <p:txEl>
                                              <p:pRg st="0" end="0"/>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grpId="1" nodeType="clickEffect">
                                  <p:stCondLst>
                                    <p:cond delay="0"/>
                                  </p:stCondLst>
                                  <p:childTnLst>
                                    <p:animEffect transition="out" filter="dissolve">
                                      <p:cBhvr>
                                        <p:cTn id="22" dur="500"/>
                                        <p:tgtEl>
                                          <p:spTgt spid="3">
                                            <p:txEl>
                                              <p:pRg st="0" end="0"/>
                                            </p:txEl>
                                          </p:spTgt>
                                        </p:tgtEl>
                                      </p:cBhvr>
                                    </p:animEffect>
                                    <p:set>
                                      <p:cBhvr>
                                        <p:cTn id="2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uiExpand="1" build="p"/>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ar-SA" dirty="0" smtClean="0"/>
              <a:t>2- الدافعية</a:t>
            </a:r>
            <a:endParaRPr lang="ar-SA" dirty="0"/>
          </a:p>
        </p:txBody>
      </p:sp>
      <p:sp>
        <p:nvSpPr>
          <p:cNvPr id="3" name="عنصر نائب للمحتوى 2"/>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
            <a:r>
              <a:rPr lang="ar-SA" dirty="0"/>
              <a:t>ولكي يتعلم الإنسان موضوعا جديدا لابد من شعوره بالرغبة فيه عن طريق إدراك الهدف من دراسته، وأهميته بالنسبة له في حياته.</a:t>
            </a:r>
            <a:endParaRPr lang="en-US" dirty="0"/>
          </a:p>
          <a:p>
            <a:pPr algn="just"/>
            <a:r>
              <a:rPr lang="ar-SA" dirty="0"/>
              <a:t>فمثلا إذا أدرك الإنسان أن تعلم الكمبيوتر مهم جدا في عصرنا الحالي كان ذلك بمثابة الدافع له في تعلمه وإتقانه بسرعة، ولذا فإن التعلم الناجح هو الذي يؤسس على دوافع الطالب، ويتوافق مع احتياجاته.</a:t>
            </a:r>
            <a:endParaRPr lang="en-US" dirty="0"/>
          </a:p>
        </p:txBody>
      </p:sp>
      <p:graphicFrame>
        <p:nvGraphicFramePr>
          <p:cNvPr id="5" name="عنصر نائب للمحتوى 4"/>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http://su.edu.krd/images/logo_en.png"/>
          <p:cNvPicPr>
            <a:picLocks noChangeAspect="1" noChangeArrowheads="1"/>
          </p:cNvPicPr>
          <p:nvPr/>
        </p:nvPicPr>
        <p:blipFill>
          <a:blip r:embed="rId6"/>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1" nodeType="clickEffect">
                                  <p:stCondLst>
                                    <p:cond delay="0"/>
                                  </p:stCondLst>
                                  <p:childTnLst>
                                    <p:animEffect transition="out" filter="dissolve">
                                      <p:cBhvr>
                                        <p:cTn id="21" dur="500"/>
                                        <p:tgtEl>
                                          <p:spTgt spid="3">
                                            <p:txEl>
                                              <p:pRg st="1" end="1"/>
                                            </p:txEl>
                                          </p:spTgt>
                                        </p:tgtEl>
                                      </p:cBhvr>
                                    </p:animEffect>
                                    <p:set>
                                      <p:cBhvr>
                                        <p:cTn id="2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29124" y="274638"/>
            <a:ext cx="4257676"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ar-SA" dirty="0" smtClean="0"/>
              <a:t>2- الدافعية</a:t>
            </a:r>
            <a:endParaRPr lang="ar-SA" dirty="0"/>
          </a:p>
        </p:txBody>
      </p:sp>
      <p:sp>
        <p:nvSpPr>
          <p:cNvPr id="3" name="عنصر نائب للمحتوى 2"/>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lnSpc>
                <a:spcPct val="150000"/>
              </a:lnSpc>
            </a:pPr>
            <a:r>
              <a:rPr lang="ar-SA" dirty="0"/>
              <a:t>ويجب على المعلم أن يربط بين الأنشطة التي يقوم بإعدادها ودوافع الطلاب وحاجاتهم التي يسعون إلى إشباعها سواء داخل قاعات النشاط </a:t>
            </a:r>
            <a:r>
              <a:rPr lang="ar-SA" dirty="0" smtClean="0"/>
              <a:t>أو </a:t>
            </a:r>
            <a:r>
              <a:rPr lang="ar-SA" dirty="0"/>
              <a:t>خارجها.</a:t>
            </a:r>
            <a:endParaRPr lang="en-US" dirty="0"/>
          </a:p>
        </p:txBody>
      </p:sp>
      <p:graphicFrame>
        <p:nvGraphicFramePr>
          <p:cNvPr id="5" name="عنصر نائب للمحتوى 4"/>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descr="http://su.edu.krd/images/logo_en.png"/>
          <p:cNvPicPr>
            <a:picLocks noChangeAspect="1" noChangeArrowheads="1"/>
          </p:cNvPicPr>
          <p:nvPr/>
        </p:nvPicPr>
        <p:blipFill>
          <a:blip r:embed="rId6"/>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29124" y="274638"/>
            <a:ext cx="4257676" cy="1143000"/>
          </a:xfrm>
        </p:spPr>
        <p:style>
          <a:lnRef idx="0">
            <a:schemeClr val="accent4"/>
          </a:lnRef>
          <a:fillRef idx="3">
            <a:schemeClr val="accent4"/>
          </a:fillRef>
          <a:effectRef idx="3">
            <a:schemeClr val="accent4"/>
          </a:effectRef>
          <a:fontRef idx="minor">
            <a:schemeClr val="lt1"/>
          </a:fontRef>
        </p:style>
        <p:txBody>
          <a:bodyPr/>
          <a:lstStyle/>
          <a:p>
            <a:r>
              <a:rPr lang="ar-SA" dirty="0" smtClean="0"/>
              <a:t>شروط التعلم الجيد</a:t>
            </a:r>
            <a:endParaRPr lang="ar-SA" dirty="0"/>
          </a:p>
        </p:txBody>
      </p:sp>
      <p:sp>
        <p:nvSpPr>
          <p:cNvPr id="3" name="عنصر نائب للمحتوى 2"/>
          <p:cNvSpPr>
            <a:spLocks noGrp="1"/>
          </p:cNvSpPr>
          <p:nvPr>
            <p:ph sz="half" idx="1"/>
          </p:nvPr>
        </p:nvSpPr>
        <p:spPr>
          <a:xfrm>
            <a:off x="457200" y="1600200"/>
            <a:ext cx="5543560" cy="4525963"/>
          </a:xfrm>
        </p:spPr>
        <p:style>
          <a:lnRef idx="0">
            <a:scrgbClr r="0" g="0" b="0"/>
          </a:lnRef>
          <a:fillRef idx="1002">
            <a:schemeClr val="dk2"/>
          </a:fillRef>
          <a:effectRef idx="0">
            <a:scrgbClr r="0" g="0" b="0"/>
          </a:effectRef>
          <a:fontRef idx="major"/>
        </p:style>
        <p:txBody>
          <a:bodyPr>
            <a:normAutofit/>
          </a:bodyPr>
          <a:lstStyle/>
          <a:p>
            <a:r>
              <a:rPr lang="ar-SA" dirty="0"/>
              <a:t>تعتبر الممارسة شرطا هاما من شروط التعلم, فالتعلم هو تغير دائم نسبيا في أداء الكائن الحي, تؤدي الممارسة فيه دوراً رئيسياً. فلا تعلم بدون ممارسة الاستجابات التي تحقق اكتساب المهارة المطلوبة سواء كانت مهارة حركية أو لفظية أو عقلية.</a:t>
            </a:r>
            <a:endParaRPr lang="en-US" dirty="0"/>
          </a:p>
        </p:txBody>
      </p:sp>
      <p:sp>
        <p:nvSpPr>
          <p:cNvPr id="6" name="عنصر نائب للمحتوى 5"/>
          <p:cNvSpPr>
            <a:spLocks noGrp="1"/>
          </p:cNvSpPr>
          <p:nvPr>
            <p:ph sz="half" idx="2"/>
          </p:nvPr>
        </p:nvSpPr>
        <p:spPr>
          <a:xfrm>
            <a:off x="6143636" y="2314580"/>
            <a:ext cx="2543164" cy="2114552"/>
          </a:xfrm>
        </p:spPr>
        <p:style>
          <a:lnRef idx="0">
            <a:scrgbClr r="0" g="0" b="0"/>
          </a:lnRef>
          <a:fillRef idx="1002">
            <a:schemeClr val="lt2"/>
          </a:fillRef>
          <a:effectRef idx="0">
            <a:scrgbClr r="0" g="0" b="0"/>
          </a:effectRef>
          <a:fontRef idx="major"/>
        </p:style>
        <p:txBody>
          <a:bodyPr>
            <a:normAutofit/>
          </a:bodyPr>
          <a:lstStyle/>
          <a:p>
            <a:pPr marL="514350" indent="-514350" algn="ctr">
              <a:buNone/>
            </a:pPr>
            <a:endParaRPr lang="ar-SA" b="1" dirty="0" smtClean="0"/>
          </a:p>
          <a:p>
            <a:pPr marL="0" indent="0" algn="ctr">
              <a:buNone/>
            </a:pPr>
            <a:r>
              <a:rPr lang="ar-SA" b="1" dirty="0" smtClean="0"/>
              <a:t>3-الممارسة أو التدريب</a:t>
            </a:r>
            <a:endParaRPr lang="ar-SA" b="1" dirty="0"/>
          </a:p>
        </p:txBody>
      </p:sp>
      <p:pic>
        <p:nvPicPr>
          <p:cNvPr id="5"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 calcmode="lin" valueType="num">
                                      <p:cBhvr additive="base">
                                        <p:cTn id="12" dur="500" fill="hold"/>
                                        <p:tgtEl>
                                          <p:spTgt spid="6">
                                            <p:bg/>
                                          </p:spTgt>
                                        </p:tgtEl>
                                        <p:attrNameLst>
                                          <p:attrName>ppt_x</p:attrName>
                                        </p:attrNameLst>
                                      </p:cBhvr>
                                      <p:tavLst>
                                        <p:tav tm="0">
                                          <p:val>
                                            <p:strVal val="1+#ppt_w/2"/>
                                          </p:val>
                                        </p:tav>
                                        <p:tav tm="100000">
                                          <p:val>
                                            <p:strVal val="#ppt_x"/>
                                          </p:val>
                                        </p:tav>
                                      </p:tavLst>
                                    </p:anim>
                                    <p:anim calcmode="lin" valueType="num">
                                      <p:cBhvr additive="base">
                                        <p:cTn id="13" dur="500" fill="hold"/>
                                        <p:tgtEl>
                                          <p:spTgt spid="6">
                                            <p:bg/>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bg/>
                                          </p:spTgt>
                                        </p:tgtEl>
                                        <p:attrNameLst>
                                          <p:attrName>style.visibility</p:attrName>
                                        </p:attrNameLst>
                                      </p:cBhvr>
                                      <p:to>
                                        <p:strVal val="visible"/>
                                      </p:to>
                                    </p:set>
                                    <p:animEffect transition="in" filter="checkerboard(across)">
                                      <p:cBhvr>
                                        <p:cTn id="24" dur="500"/>
                                        <p:tgtEl>
                                          <p:spTgt spid="3">
                                            <p:bg/>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checkerboard(across)">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xit" presetSubtype="0" fill="hold" grpId="1" nodeType="clickEffect">
                                  <p:stCondLst>
                                    <p:cond delay="0"/>
                                  </p:stCondLst>
                                  <p:childTnLst>
                                    <p:animEffect transition="out" filter="dissolve">
                                      <p:cBhvr>
                                        <p:cTn id="33" dur="500"/>
                                        <p:tgtEl>
                                          <p:spTgt spid="3">
                                            <p:txEl>
                                              <p:pRg st="0" end="0"/>
                                            </p:txEl>
                                          </p:spTgt>
                                        </p:tgtEl>
                                      </p:cBhvr>
                                    </p:animEffect>
                                    <p:set>
                                      <p:cBhvr>
                                        <p:cTn id="3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3" grpId="1" uiExpand="1" build="p"/>
      <p:bldP spid="6"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357686" y="274638"/>
            <a:ext cx="4329114" cy="1143000"/>
          </a:xfrm>
        </p:spPr>
        <p:style>
          <a:lnRef idx="0">
            <a:schemeClr val="accent4"/>
          </a:lnRef>
          <a:fillRef idx="3">
            <a:schemeClr val="accent4"/>
          </a:fillRef>
          <a:effectRef idx="3">
            <a:schemeClr val="accent4"/>
          </a:effectRef>
          <a:fontRef idx="minor">
            <a:schemeClr val="lt1"/>
          </a:fontRef>
        </p:style>
        <p:txBody>
          <a:bodyPr/>
          <a:lstStyle/>
          <a:p>
            <a:r>
              <a:rPr lang="ar-SA" dirty="0" smtClean="0"/>
              <a:t>شروط التعلم الجيد</a:t>
            </a:r>
            <a:endParaRPr lang="ar-SA" dirty="0"/>
          </a:p>
        </p:txBody>
      </p:sp>
      <p:sp>
        <p:nvSpPr>
          <p:cNvPr id="3" name="عنصر نائب للمحتوى 2"/>
          <p:cNvSpPr>
            <a:spLocks noGrp="1"/>
          </p:cNvSpPr>
          <p:nvPr>
            <p:ph sz="half" idx="1"/>
          </p:nvPr>
        </p:nvSpPr>
        <p:spPr>
          <a:xfrm>
            <a:off x="457200" y="1600200"/>
            <a:ext cx="5543560" cy="4525963"/>
          </a:xfrm>
        </p:spPr>
        <p:style>
          <a:lnRef idx="0">
            <a:scrgbClr r="0" g="0" b="0"/>
          </a:lnRef>
          <a:fillRef idx="1002">
            <a:schemeClr val="dk2"/>
          </a:fillRef>
          <a:effectRef idx="0">
            <a:scrgbClr r="0" g="0" b="0"/>
          </a:effectRef>
          <a:fontRef idx="major"/>
        </p:style>
        <p:txBody>
          <a:bodyPr>
            <a:normAutofit/>
          </a:bodyPr>
          <a:lstStyle/>
          <a:p>
            <a:r>
              <a:rPr lang="ar-SA" b="1" dirty="0"/>
              <a:t>تعريف الممارسة:</a:t>
            </a:r>
            <a:endParaRPr lang="en-US" dirty="0"/>
          </a:p>
          <a:p>
            <a:r>
              <a:rPr lang="ar-SA" dirty="0"/>
              <a:t>(هي عبارة عن التكرار المعزِز للاستجابات في وجود المثيرات)</a:t>
            </a:r>
            <a:r>
              <a:rPr lang="en-US" dirty="0"/>
              <a:t>.</a:t>
            </a:r>
          </a:p>
        </p:txBody>
      </p:sp>
      <p:sp>
        <p:nvSpPr>
          <p:cNvPr id="6" name="عنصر نائب للمحتوى 5"/>
          <p:cNvSpPr>
            <a:spLocks noGrp="1"/>
          </p:cNvSpPr>
          <p:nvPr>
            <p:ph sz="half" idx="2"/>
          </p:nvPr>
        </p:nvSpPr>
        <p:spPr>
          <a:xfrm>
            <a:off x="6143636" y="2314580"/>
            <a:ext cx="2543164" cy="2114552"/>
          </a:xfrm>
        </p:spPr>
        <p:style>
          <a:lnRef idx="0">
            <a:scrgbClr r="0" g="0" b="0"/>
          </a:lnRef>
          <a:fillRef idx="1002">
            <a:schemeClr val="lt2"/>
          </a:fillRef>
          <a:effectRef idx="0">
            <a:scrgbClr r="0" g="0" b="0"/>
          </a:effectRef>
          <a:fontRef idx="major"/>
        </p:style>
        <p:txBody>
          <a:bodyPr>
            <a:normAutofit/>
          </a:bodyPr>
          <a:lstStyle/>
          <a:p>
            <a:pPr marL="514350" indent="-514350">
              <a:buNone/>
            </a:pPr>
            <a:endParaRPr lang="ar-SA" b="1" dirty="0" smtClean="0"/>
          </a:p>
          <a:p>
            <a:pPr marL="514350" indent="-514350" algn="ctr">
              <a:buNone/>
            </a:pPr>
            <a:r>
              <a:rPr lang="ar-SA" b="1" dirty="0" smtClean="0"/>
              <a:t>3-الممارسة أو التدريب</a:t>
            </a:r>
            <a:endParaRPr lang="ar-SA" b="1" dirty="0"/>
          </a:p>
        </p:txBody>
      </p:sp>
      <p:pic>
        <p:nvPicPr>
          <p:cNvPr id="5"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0">
            <a:schemeClr val="accent4"/>
          </a:lnRef>
          <a:fillRef idx="3">
            <a:schemeClr val="accent4"/>
          </a:fillRef>
          <a:effectRef idx="3">
            <a:schemeClr val="accent4"/>
          </a:effectRef>
          <a:fontRef idx="minor">
            <a:schemeClr val="lt1"/>
          </a:fontRef>
        </p:style>
        <p:txBody>
          <a:bodyPr/>
          <a:lstStyle/>
          <a:p>
            <a:r>
              <a:rPr lang="ar-SA" dirty="0" smtClean="0"/>
              <a:t>شروط التعلم الجيد</a:t>
            </a:r>
            <a:endParaRPr lang="ar-SA" dirty="0"/>
          </a:p>
        </p:txBody>
      </p:sp>
      <p:sp>
        <p:nvSpPr>
          <p:cNvPr id="3" name="عنصر نائب للمحتوى 2"/>
          <p:cNvSpPr>
            <a:spLocks noGrp="1"/>
          </p:cNvSpPr>
          <p:nvPr>
            <p:ph sz="half" idx="1"/>
          </p:nvPr>
        </p:nvSpPr>
        <p:spPr>
          <a:xfrm>
            <a:off x="457200" y="1600200"/>
            <a:ext cx="5543560" cy="4525963"/>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ar-SA" b="1" dirty="0"/>
              <a:t>أهمية الممارسة: </a:t>
            </a:r>
            <a:endParaRPr lang="en-US" dirty="0"/>
          </a:p>
          <a:p>
            <a:r>
              <a:rPr lang="ar-SA" dirty="0"/>
              <a:t>تعتبر الممارسة شرطا هاما من شروط التعلم حيث تساعد ممارسة الأداء على استمرار الارتباطات بين المثيرات والاستجابات لفترة أطول مما يؤدي إلى تحقيق التعلم.  وتكمن أهمية الممارسة في النقاط التالية</a:t>
            </a:r>
            <a:r>
              <a:rPr lang="en-US" dirty="0"/>
              <a:t>:</a:t>
            </a:r>
          </a:p>
          <a:p>
            <a:pPr marL="514350" indent="-514350">
              <a:buSzPct val="133000"/>
              <a:buFont typeface="+mj-lt"/>
              <a:buAutoNum type="arabicParenR"/>
            </a:pPr>
            <a:r>
              <a:rPr lang="ar-SA" dirty="0" smtClean="0"/>
              <a:t>تساعد </a:t>
            </a:r>
            <a:r>
              <a:rPr lang="ar-SA" dirty="0"/>
              <a:t>الفرد على إتقان أداء الأعمال الفرعية في تعلم المهارة</a:t>
            </a:r>
            <a:r>
              <a:rPr lang="en-US" dirty="0"/>
              <a:t>.</a:t>
            </a:r>
          </a:p>
          <a:p>
            <a:pPr marL="514350" indent="-514350">
              <a:buSzPct val="133000"/>
              <a:buFont typeface="+mj-lt"/>
              <a:buAutoNum type="arabicParenR"/>
            </a:pPr>
            <a:r>
              <a:rPr lang="ar-SA" dirty="0" smtClean="0"/>
              <a:t>تحقق </a:t>
            </a:r>
            <a:r>
              <a:rPr lang="ar-SA" dirty="0"/>
              <a:t>التناسق بين الأعمال مما يؤدي إلى أدائها في تتابع وفي الزمن المناسب</a:t>
            </a:r>
            <a:r>
              <a:rPr lang="en-US" dirty="0"/>
              <a:t>.</a:t>
            </a:r>
          </a:p>
          <a:p>
            <a:pPr marL="514350" indent="-514350">
              <a:buSzPct val="133000"/>
              <a:buFont typeface="+mj-lt"/>
              <a:buAutoNum type="arabicParenR"/>
            </a:pPr>
            <a:r>
              <a:rPr lang="ar-SA" dirty="0" smtClean="0"/>
              <a:t>تمنع </a:t>
            </a:r>
            <a:r>
              <a:rPr lang="ar-SA" dirty="0"/>
              <a:t>انطفاء ونسيان الأعمال الفرعية في المهارة المطلوب تعلمها</a:t>
            </a:r>
            <a:r>
              <a:rPr lang="en-US" dirty="0"/>
              <a:t>.</a:t>
            </a:r>
          </a:p>
          <a:p>
            <a:pPr marL="514350" indent="-514350">
              <a:buSzPct val="133000"/>
              <a:buFont typeface="+mj-lt"/>
              <a:buAutoNum type="arabicParenR"/>
            </a:pPr>
            <a:r>
              <a:rPr lang="ar-SA" dirty="0" smtClean="0"/>
              <a:t>تساعد </a:t>
            </a:r>
            <a:r>
              <a:rPr lang="ar-SA" dirty="0"/>
              <a:t>على تنمية المهارة. </a:t>
            </a:r>
            <a:endParaRPr lang="en-US" dirty="0"/>
          </a:p>
        </p:txBody>
      </p:sp>
      <p:sp>
        <p:nvSpPr>
          <p:cNvPr id="6" name="عنصر نائب للمحتوى 5"/>
          <p:cNvSpPr>
            <a:spLocks noGrp="1"/>
          </p:cNvSpPr>
          <p:nvPr>
            <p:ph sz="half" idx="2"/>
          </p:nvPr>
        </p:nvSpPr>
        <p:spPr>
          <a:xfrm>
            <a:off x="6143636" y="2314580"/>
            <a:ext cx="2543164" cy="2114552"/>
          </a:xfrm>
        </p:spPr>
        <p:style>
          <a:lnRef idx="0">
            <a:scrgbClr r="0" g="0" b="0"/>
          </a:lnRef>
          <a:fillRef idx="1002">
            <a:schemeClr val="lt2"/>
          </a:fillRef>
          <a:effectRef idx="0">
            <a:scrgbClr r="0" g="0" b="0"/>
          </a:effectRef>
          <a:fontRef idx="major"/>
        </p:style>
        <p:txBody>
          <a:bodyPr>
            <a:normAutofit fontScale="85000" lnSpcReduction="20000"/>
          </a:bodyPr>
          <a:lstStyle/>
          <a:p>
            <a:pPr marL="514350" indent="-514350">
              <a:buNone/>
            </a:pPr>
            <a:endParaRPr lang="ar-SA" b="1" dirty="0" smtClean="0">
              <a:cs typeface="+mn-cs"/>
            </a:endParaRPr>
          </a:p>
          <a:p>
            <a:pPr marL="514350" indent="-514350">
              <a:buNone/>
            </a:pPr>
            <a:endParaRPr lang="ar-SA" b="1" dirty="0" smtClean="0">
              <a:cs typeface="+mn-cs"/>
            </a:endParaRPr>
          </a:p>
          <a:p>
            <a:pPr marL="514350" indent="-514350" algn="ctr">
              <a:buNone/>
            </a:pPr>
            <a:r>
              <a:rPr lang="ar-SA" sz="3300" b="1" dirty="0" smtClean="0">
                <a:cs typeface="+mn-cs"/>
              </a:rPr>
              <a:t>3-الممارسة أو التدريب</a:t>
            </a:r>
            <a:endParaRPr lang="ar-SA" sz="3300" b="1" dirty="0">
              <a:cs typeface="+mn-cs"/>
            </a:endParaRPr>
          </a:p>
        </p:txBody>
      </p:sp>
      <p:pic>
        <p:nvPicPr>
          <p:cNvPr id="5"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1" nodeType="clickEffect">
                                  <p:stCondLst>
                                    <p:cond delay="0"/>
                                  </p:stCondLst>
                                  <p:childTnLst>
                                    <p:animEffect transition="out" filter="dissolve">
                                      <p:cBhvr>
                                        <p:cTn id="41" dur="500"/>
                                        <p:tgtEl>
                                          <p:spTgt spid="3">
                                            <p:txEl>
                                              <p:pRg st="0" end="0"/>
                                            </p:txEl>
                                          </p:spTgt>
                                        </p:tgtEl>
                                      </p:cBhvr>
                                    </p:animEffect>
                                    <p:set>
                                      <p:cBhvr>
                                        <p:cTn id="4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grpId="1" nodeType="clickEffect">
                                  <p:stCondLst>
                                    <p:cond delay="0"/>
                                  </p:stCondLst>
                                  <p:childTnLst>
                                    <p:animEffect transition="out" filter="dissolve">
                                      <p:cBhvr>
                                        <p:cTn id="46" dur="500"/>
                                        <p:tgtEl>
                                          <p:spTgt spid="3">
                                            <p:txEl>
                                              <p:pRg st="1" end="1"/>
                                            </p:txEl>
                                          </p:spTgt>
                                        </p:tgtEl>
                                      </p:cBhvr>
                                    </p:animEffect>
                                    <p:set>
                                      <p:cBhvr>
                                        <p:cTn id="47"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9" presetClass="exit" presetSubtype="0" fill="hold" grpId="1" nodeType="clickEffect">
                                  <p:stCondLst>
                                    <p:cond delay="0"/>
                                  </p:stCondLst>
                                  <p:childTnLst>
                                    <p:animEffect transition="out" filter="dissolve">
                                      <p:cBhvr>
                                        <p:cTn id="51" dur="500"/>
                                        <p:tgtEl>
                                          <p:spTgt spid="3">
                                            <p:txEl>
                                              <p:pRg st="2" end="2"/>
                                            </p:txEl>
                                          </p:spTgt>
                                        </p:tgtEl>
                                      </p:cBhvr>
                                    </p:animEffect>
                                    <p:set>
                                      <p:cBhvr>
                                        <p:cTn id="52"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9" presetClass="exit" presetSubtype="0" fill="hold" grpId="1" nodeType="clickEffect">
                                  <p:stCondLst>
                                    <p:cond delay="0"/>
                                  </p:stCondLst>
                                  <p:childTnLst>
                                    <p:animEffect transition="out" filter="dissolve">
                                      <p:cBhvr>
                                        <p:cTn id="56" dur="500"/>
                                        <p:tgtEl>
                                          <p:spTgt spid="3">
                                            <p:txEl>
                                              <p:pRg st="3" end="3"/>
                                            </p:txEl>
                                          </p:spTgt>
                                        </p:tgtEl>
                                      </p:cBhvr>
                                    </p:animEffect>
                                    <p:set>
                                      <p:cBhvr>
                                        <p:cTn id="57"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9" presetClass="exit" presetSubtype="0" fill="hold" grpId="1" nodeType="clickEffect">
                                  <p:stCondLst>
                                    <p:cond delay="0"/>
                                  </p:stCondLst>
                                  <p:childTnLst>
                                    <p:animEffect transition="out" filter="dissolve">
                                      <p:cBhvr>
                                        <p:cTn id="61" dur="500"/>
                                        <p:tgtEl>
                                          <p:spTgt spid="3">
                                            <p:txEl>
                                              <p:pRg st="4" end="4"/>
                                            </p:txEl>
                                          </p:spTgt>
                                        </p:tgtEl>
                                      </p:cBhvr>
                                    </p:animEffect>
                                    <p:set>
                                      <p:cBhvr>
                                        <p:cTn id="62"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9" presetClass="exit" presetSubtype="0" fill="hold" grpId="1" nodeType="clickEffect">
                                  <p:stCondLst>
                                    <p:cond delay="0"/>
                                  </p:stCondLst>
                                  <p:childTnLst>
                                    <p:animEffect transition="out" filter="dissolve">
                                      <p:cBhvr>
                                        <p:cTn id="66" dur="500"/>
                                        <p:tgtEl>
                                          <p:spTgt spid="3">
                                            <p:txEl>
                                              <p:pRg st="5" end="5"/>
                                            </p:txEl>
                                          </p:spTgt>
                                        </p:tgtEl>
                                      </p:cBhvr>
                                    </p:animEffect>
                                    <p:set>
                                      <p:cBhvr>
                                        <p:cTn id="67"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1">
            <a:schemeClr val="accent4"/>
          </a:lnRef>
          <a:fillRef idx="3">
            <a:schemeClr val="accent4"/>
          </a:fillRef>
          <a:effectRef idx="2">
            <a:schemeClr val="accent4"/>
          </a:effectRef>
          <a:fontRef idx="minor">
            <a:schemeClr val="lt1"/>
          </a:fontRef>
        </p:style>
        <p:txBody>
          <a:bodyPr/>
          <a:lstStyle/>
          <a:p>
            <a:r>
              <a:rPr lang="ar-SA" dirty="0" smtClean="0"/>
              <a:t>شروط التعلم الجيد</a:t>
            </a:r>
            <a:endParaRPr lang="ar-SA" dirty="0"/>
          </a:p>
        </p:txBody>
      </p:sp>
      <p:sp>
        <p:nvSpPr>
          <p:cNvPr id="3" name="عنصر نائب للمحتوى 2"/>
          <p:cNvSpPr>
            <a:spLocks noGrp="1"/>
          </p:cNvSpPr>
          <p:nvPr>
            <p:ph sz="half" idx="1"/>
          </p:nvPr>
        </p:nvSpPr>
        <p:spPr>
          <a:xfrm>
            <a:off x="457200" y="1600200"/>
            <a:ext cx="5543560" cy="4525963"/>
          </a:xfrm>
        </p:spPr>
        <p:style>
          <a:lnRef idx="1">
            <a:schemeClr val="accent1"/>
          </a:lnRef>
          <a:fillRef idx="2">
            <a:schemeClr val="accent1"/>
          </a:fillRef>
          <a:effectRef idx="1">
            <a:schemeClr val="accent1"/>
          </a:effectRef>
          <a:fontRef idx="minor">
            <a:schemeClr val="dk1"/>
          </a:fontRef>
        </p:style>
        <p:txBody>
          <a:bodyPr>
            <a:normAutofit/>
          </a:bodyPr>
          <a:lstStyle/>
          <a:p>
            <a:r>
              <a:rPr lang="en-US" b="1" dirty="0" smtClean="0"/>
              <a:t> </a:t>
            </a:r>
            <a:r>
              <a:rPr lang="ar-SA" b="1" dirty="0"/>
              <a:t>-الفرق بين الممارسة والتكرار: </a:t>
            </a:r>
            <a:endParaRPr lang="en-US" dirty="0"/>
          </a:p>
          <a:p>
            <a:r>
              <a:rPr lang="ar-SA" dirty="0"/>
              <a:t>إن </a:t>
            </a:r>
            <a:r>
              <a:rPr lang="ar-SA" b="1" i="1" u="sng" dirty="0"/>
              <a:t>التكرار</a:t>
            </a:r>
            <a:r>
              <a:rPr lang="ar-SA" dirty="0"/>
              <a:t> هو عملية إعادة شبه نمطية دون تغيير ملحوظ في الاستجابات. </a:t>
            </a:r>
            <a:endParaRPr lang="en-US" dirty="0"/>
          </a:p>
          <a:p>
            <a:r>
              <a:rPr lang="ar-SA" dirty="0"/>
              <a:t>أما </a:t>
            </a:r>
            <a:r>
              <a:rPr lang="ar-SA" b="1" i="1" u="sng" dirty="0"/>
              <a:t>الممارسة</a:t>
            </a:r>
            <a:r>
              <a:rPr lang="ar-SA" dirty="0"/>
              <a:t> فإنها تكرار معزز بمعنى أننا نلاحظ تحسنا تدريجيا في أداء الفرد نتيجة التعزيز الذي قد يكون صادرا عن الفرد نفسه أو قد يكون التعزيز من الخارج. وهذا التحسن يلاحظ في نقص الزمن المستغرق أو في نقص عدد الأخطاء أو عدد </a:t>
            </a:r>
            <a:r>
              <a:rPr lang="ar-SA" dirty="0" smtClean="0"/>
              <a:t>الحركات</a:t>
            </a:r>
            <a:endParaRPr lang="en-US" dirty="0"/>
          </a:p>
        </p:txBody>
      </p:sp>
      <p:sp>
        <p:nvSpPr>
          <p:cNvPr id="6" name="عنصر نائب للمحتوى 5"/>
          <p:cNvSpPr>
            <a:spLocks noGrp="1"/>
          </p:cNvSpPr>
          <p:nvPr>
            <p:ph sz="half" idx="2"/>
          </p:nvPr>
        </p:nvSpPr>
        <p:spPr>
          <a:xfrm>
            <a:off x="6143636" y="2314580"/>
            <a:ext cx="2543164" cy="2114552"/>
          </a:xfrm>
        </p:spPr>
        <p:style>
          <a:lnRef idx="0">
            <a:scrgbClr r="0" g="0" b="0"/>
          </a:lnRef>
          <a:fillRef idx="1002">
            <a:schemeClr val="lt2"/>
          </a:fillRef>
          <a:effectRef idx="0">
            <a:scrgbClr r="0" g="0" b="0"/>
          </a:effectRef>
          <a:fontRef idx="major"/>
        </p:style>
        <p:txBody>
          <a:bodyPr>
            <a:normAutofit/>
          </a:bodyPr>
          <a:lstStyle/>
          <a:p>
            <a:pPr marL="514350" indent="-514350" algn="ctr">
              <a:buNone/>
            </a:pPr>
            <a:endParaRPr lang="ar-SA" b="1" dirty="0" smtClean="0"/>
          </a:p>
          <a:p>
            <a:pPr marL="514350" indent="-514350" algn="ctr">
              <a:buNone/>
            </a:pPr>
            <a:r>
              <a:rPr lang="ar-SA" b="1" dirty="0" smtClean="0"/>
              <a:t>3- الممارسة أو التدريب</a:t>
            </a:r>
            <a:endParaRPr lang="ar-SA" b="1" dirty="0"/>
          </a:p>
        </p:txBody>
      </p:sp>
      <p:pic>
        <p:nvPicPr>
          <p:cNvPr id="5"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29124" y="274638"/>
            <a:ext cx="4257676" cy="1143000"/>
          </a:xfrm>
        </p:spPr>
        <p:style>
          <a:lnRef idx="1">
            <a:schemeClr val="dk1"/>
          </a:lnRef>
          <a:fillRef idx="2">
            <a:schemeClr val="dk1"/>
          </a:fillRef>
          <a:effectRef idx="1">
            <a:schemeClr val="dk1"/>
          </a:effectRef>
          <a:fontRef idx="minor">
            <a:schemeClr val="dk1"/>
          </a:fontRef>
        </p:style>
        <p:txBody>
          <a:bodyPr>
            <a:normAutofit fontScale="90000"/>
          </a:bodyPr>
          <a:lstStyle/>
          <a:p>
            <a:r>
              <a:rPr lang="ar-SA" dirty="0" smtClean="0"/>
              <a:t>أهمية التعلم في حياة الإنسان</a:t>
            </a:r>
            <a:endParaRPr lang="ar-SA"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ar-SA" dirty="0" smtClean="0"/>
              <a:t>نشاط (2-1) :</a:t>
            </a:r>
          </a:p>
          <a:p>
            <a:pPr marL="514350" indent="-514350">
              <a:buFont typeface="+mj-cs"/>
              <a:buAutoNum type="arabic2Minus"/>
            </a:pPr>
            <a:r>
              <a:rPr lang="ar-SA" dirty="0" smtClean="0"/>
              <a:t>مع أفراد مجموعتك أقرأ المقال التالي شريحة بعد أخرى ولخصه ثم قم بشرحه لزملائك .</a:t>
            </a:r>
            <a:endParaRPr lang="en-US" dirty="0" smtClean="0"/>
          </a:p>
          <a:p>
            <a:pPr marL="514350" indent="-514350">
              <a:buFont typeface="+mj-cs"/>
              <a:buAutoNum type="arabic2Minus"/>
            </a:pPr>
            <a:r>
              <a:rPr lang="ar-SA" dirty="0" smtClean="0"/>
              <a:t>على المجموعة المجاورة تقييم المجموعة الشارحة من حيث</a:t>
            </a:r>
          </a:p>
          <a:p>
            <a:pPr marL="514350" indent="-514350">
              <a:buFont typeface="+mj-lt"/>
              <a:buAutoNum type="arabicParenR"/>
            </a:pPr>
            <a:r>
              <a:rPr lang="ar-SA" dirty="0" smtClean="0"/>
              <a:t>الوضوح</a:t>
            </a:r>
          </a:p>
          <a:p>
            <a:pPr marL="514350" indent="-514350">
              <a:buFont typeface="+mj-lt"/>
              <a:buAutoNum type="arabicParenR"/>
            </a:pPr>
            <a:r>
              <a:rPr lang="ar-SA" dirty="0" smtClean="0"/>
              <a:t>الدقة</a:t>
            </a:r>
          </a:p>
          <a:p>
            <a:pPr marL="514350" indent="-514350">
              <a:buFont typeface="+mj-lt"/>
              <a:buAutoNum type="arabicParenR"/>
            </a:pPr>
            <a:r>
              <a:rPr lang="ar-SA" dirty="0" smtClean="0"/>
              <a:t>الشمولية</a:t>
            </a:r>
          </a:p>
          <a:p>
            <a:pPr marL="514350" indent="-514350">
              <a:buFont typeface="+mj-lt"/>
              <a:buAutoNum type="arabicParenR"/>
            </a:pPr>
            <a:r>
              <a:rPr lang="ar-SA" dirty="0" smtClean="0"/>
              <a:t>الالتزام بالوقت المحدد (لكل مجموعة 3 دقائق )</a:t>
            </a:r>
            <a:endParaRPr lang="ar-SA" dirty="0"/>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to="" calcmode="lin" valueType="num">
                                      <p:cBhvr>
                                        <p:cTn id="12" dur="1" fill="hold"/>
                                        <p:tgtEl>
                                          <p:spTgt spid="3">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to="" calcmode="lin" valueType="num">
                                      <p:cBhvr>
                                        <p:cTn id="22" dur="1" fill="hold"/>
                                        <p:tgtEl>
                                          <p:spTgt spid="3">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to="" calcmode="lin" valueType="num">
                                      <p:cBhvr>
                                        <p:cTn id="27" dur="1" fill="hold"/>
                                        <p:tgtEl>
                                          <p:spTgt spid="3">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to="" calcmode="lin" valueType="num">
                                      <p:cBhvr>
                                        <p:cTn id="32" dur="1" fill="hold"/>
                                        <p:tgtEl>
                                          <p:spTgt spid="3">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to="" calcmode="lin" valueType="num">
                                      <p:cBhvr>
                                        <p:cTn id="37" dur="1" fill="hold"/>
                                        <p:tgtEl>
                                          <p:spTgt spid="3">
                                            <p:txEl>
                                              <p:pRg st="4" end="4"/>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to="" calcmode="lin" valueType="num">
                                      <p:cBhvr>
                                        <p:cTn id="42" dur="1" fill="hold"/>
                                        <p:tgtEl>
                                          <p:spTgt spid="3">
                                            <p:txEl>
                                              <p:pRg st="5" end="5"/>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to="" calcmode="lin" valueType="num">
                                      <p:cBhvr>
                                        <p:cTn id="4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1">
            <a:schemeClr val="dk1"/>
          </a:lnRef>
          <a:fillRef idx="2">
            <a:schemeClr val="dk1"/>
          </a:fillRef>
          <a:effectRef idx="1">
            <a:schemeClr val="dk1"/>
          </a:effectRef>
          <a:fontRef idx="minor">
            <a:schemeClr val="dk1"/>
          </a:fontRef>
        </p:style>
        <p:txBody>
          <a:bodyPr>
            <a:normAutofit fontScale="90000"/>
          </a:bodyPr>
          <a:lstStyle/>
          <a:p>
            <a:r>
              <a:rPr lang="ar-SA" dirty="0" smtClean="0">
                <a:solidFill>
                  <a:schemeClr val="tx1"/>
                </a:solidFill>
              </a:rPr>
              <a:t>أهمية التعلم في حياة الإنسان</a:t>
            </a:r>
            <a:endParaRPr lang="ar-SA" dirty="0">
              <a:solidFill>
                <a:schemeClr val="tx1"/>
              </a:solidFill>
            </a:endParaRPr>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ar-SA" dirty="0" smtClean="0">
                <a:solidFill>
                  <a:schemeClr val="tx1"/>
                </a:solidFill>
              </a:rPr>
              <a:t>إذا تأملنا حياة الفرد نجد أن التعلم يشكل مكانا هاما فيها على نحو مستمر عبر مراحل العمر المختلفة. فالطفل يولد مزودا ببعض الأفعال الفطرية كالمص، والبلع أثناء الرضاعة، والبكاء، وحركات اليدين والقدمين، وعمليات الإخراج. ولكن مع العمر يتعلم كثيرا من الحركات وأنواع السلوك البسيط والمركب فيتعلم اللغة والعادات والميول والاتجاهات والمهارات، والفنون والحِرف والعلوم المختلفة. وهو يتعلم كل ذلك من والديه وأقاربه وزملائه ومدرسيه.</a:t>
            </a:r>
            <a:endParaRPr lang="en-US" dirty="0" smtClean="0">
              <a:solidFill>
                <a:schemeClr val="tx1"/>
              </a:solidFill>
            </a:endParaRPr>
          </a:p>
          <a:p>
            <a:pPr algn="just">
              <a:buNone/>
            </a:pPr>
            <a:endParaRPr lang="ar-SA" dirty="0">
              <a:solidFill>
                <a:schemeClr val="tx1"/>
              </a:solidFill>
            </a:endParaRPr>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29124" y="274638"/>
            <a:ext cx="4257676" cy="1143000"/>
          </a:xfrm>
        </p:spPr>
        <p:style>
          <a:lnRef idx="1">
            <a:schemeClr val="dk1"/>
          </a:lnRef>
          <a:fillRef idx="2">
            <a:schemeClr val="dk1"/>
          </a:fillRef>
          <a:effectRef idx="1">
            <a:schemeClr val="dk1"/>
          </a:effectRef>
          <a:fontRef idx="minor">
            <a:schemeClr val="dk1"/>
          </a:fontRef>
        </p:style>
        <p:txBody>
          <a:bodyPr>
            <a:normAutofit fontScale="90000"/>
          </a:bodyPr>
          <a:lstStyle/>
          <a:p>
            <a:r>
              <a:rPr lang="ar-SA" dirty="0" smtClean="0">
                <a:solidFill>
                  <a:schemeClr val="tx1"/>
                </a:solidFill>
              </a:rPr>
              <a:t>أهمية التعلم في حياة الإنسان</a:t>
            </a:r>
            <a:endParaRPr lang="ar-SA" dirty="0">
              <a:solidFill>
                <a:schemeClr val="tx1"/>
              </a:solidFill>
            </a:endParaRPr>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ar-SA" dirty="0" smtClean="0"/>
              <a:t> </a:t>
            </a:r>
            <a:r>
              <a:rPr lang="ar-SA" dirty="0"/>
              <a:t>وهو لا يتعلم فقط الأشياء الصحيحة أو المرغوب فيها، ولكنه قد يتعلم أيضا العادات السيئة التي يرفضها المجتمع. بل إن كل ما يتعلمه لا يكون بالضرورة إراديا ، فقد يتعلم الطفل من سلوك المدرس جوانب مختلفة ، قد لا يشعر </a:t>
            </a:r>
            <a:r>
              <a:rPr lang="ar-SA" dirty="0" err="1"/>
              <a:t>بها</a:t>
            </a:r>
            <a:r>
              <a:rPr lang="ar-SA" dirty="0"/>
              <a:t> الطفل ولا حتى المدرس نفسه في بعض الأحيان. </a:t>
            </a:r>
            <a:endParaRPr lang="en-US" dirty="0"/>
          </a:p>
          <a:p>
            <a:pPr algn="just"/>
            <a:r>
              <a:rPr lang="ar-SA" dirty="0"/>
              <a:t>وقد يتعلم الفرد كثيرا من العادات والسمات والاتجاهات دون حيلة له في ذلك، فقد تكون الظروف الاجتماعية المحيطة ببعض الأفراد سببا في تعلمهم الكثير من الصفات غير المرغوبة</a:t>
            </a:r>
            <a:r>
              <a:rPr lang="ar-SA" dirty="0" smtClean="0"/>
              <a:t>.</a:t>
            </a:r>
            <a:endParaRPr lang="en-US" dirty="0"/>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29124" y="274638"/>
            <a:ext cx="4257676" cy="1143000"/>
          </a:xfrm>
        </p:spPr>
        <p:style>
          <a:lnRef idx="1">
            <a:schemeClr val="dk1"/>
          </a:lnRef>
          <a:fillRef idx="2">
            <a:schemeClr val="dk1"/>
          </a:fillRef>
          <a:effectRef idx="1">
            <a:schemeClr val="dk1"/>
          </a:effectRef>
          <a:fontRef idx="minor">
            <a:schemeClr val="dk1"/>
          </a:fontRef>
        </p:style>
        <p:txBody>
          <a:bodyPr>
            <a:normAutofit fontScale="90000"/>
          </a:bodyPr>
          <a:lstStyle/>
          <a:p>
            <a:r>
              <a:rPr lang="ar-SA" dirty="0" smtClean="0">
                <a:solidFill>
                  <a:schemeClr val="tx1"/>
                </a:solidFill>
              </a:rPr>
              <a:t>أهمية التعلم في حياة الإنسان</a:t>
            </a:r>
            <a:endParaRPr lang="ar-SA" dirty="0">
              <a:solidFill>
                <a:schemeClr val="tx1"/>
              </a:solidFill>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ar-SA" dirty="0" smtClean="0"/>
              <a:t> </a:t>
            </a:r>
            <a:r>
              <a:rPr lang="ar-SA" dirty="0"/>
              <a:t>كذلك لا تشتمل عملية التعلم بالضرورة على فعل واضح ، فنحن نتعلم بعض الاتجاهات الانفعالات مثلما أننا نتعلم المعلومات والمهارات.</a:t>
            </a:r>
            <a:endParaRPr lang="en-US" dirty="0"/>
          </a:p>
          <a:p>
            <a:r>
              <a:rPr lang="ar-SA" dirty="0"/>
              <a:t>ونخلص من هذا كله أن التعلم له خصائص متميزة تجعله يمارس دروا رئيسيا وفعالا في </a:t>
            </a:r>
            <a:r>
              <a:rPr lang="ar-SA" b="1" i="1" u="sng" dirty="0"/>
              <a:t>تشكيل سلوك الفرد </a:t>
            </a:r>
            <a:r>
              <a:rPr lang="ar-SA" b="1" i="1" u="sng" dirty="0" err="1"/>
              <a:t>و</a:t>
            </a:r>
            <a:r>
              <a:rPr lang="ar-SA" b="1" i="1" u="sng" dirty="0"/>
              <a:t> تكوين شخصيته</a:t>
            </a:r>
            <a:r>
              <a:rPr lang="ar-SA" dirty="0"/>
              <a:t>، الأمر الذي يعكس أهمية دراسة طبيعة التعلم والوقوف على القوانين والمبادئ المفسرة له.</a:t>
            </a:r>
            <a:endParaRPr lang="en-US" dirty="0"/>
          </a:p>
          <a:p>
            <a:r>
              <a:rPr lang="ar-SA" dirty="0"/>
              <a:t>ونظرا لأهمية التعلم في حياة الفرد، فقد عني علماء النفس عناية كبيرة بدراسة عملية التعلم دراسة علمية تجريبية أدت إلى اكتشاف أهم مبادئ التعلم</a:t>
            </a:r>
            <a:r>
              <a:rPr lang="ar-SA" dirty="0" smtClean="0"/>
              <a:t>.</a:t>
            </a:r>
            <a:endParaRPr lang="en-US" dirty="0"/>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357686" y="274638"/>
            <a:ext cx="4329114" cy="1143000"/>
          </a:xfrm>
        </p:spPr>
        <p:style>
          <a:lnRef idx="1">
            <a:schemeClr val="dk1"/>
          </a:lnRef>
          <a:fillRef idx="2">
            <a:schemeClr val="dk1"/>
          </a:fillRef>
          <a:effectRef idx="1">
            <a:schemeClr val="dk1"/>
          </a:effectRef>
          <a:fontRef idx="minor">
            <a:schemeClr val="dk1"/>
          </a:fontRef>
        </p:style>
        <p:txBody>
          <a:bodyPr>
            <a:normAutofit fontScale="90000"/>
          </a:bodyPr>
          <a:lstStyle/>
          <a:p>
            <a:r>
              <a:rPr lang="ar-SA" dirty="0" smtClean="0">
                <a:solidFill>
                  <a:schemeClr val="tx1"/>
                </a:solidFill>
              </a:rPr>
              <a:t>أهمية التعلم في حياة الإنسان</a:t>
            </a:r>
            <a:endParaRPr lang="ar-SA" dirty="0">
              <a:solidFill>
                <a:schemeClr val="tx1"/>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r>
              <a:rPr lang="ar-SA" dirty="0"/>
              <a:t>وعلمية التعلم ليست بالعملية البسيطة التي يمكن الوقوف على عناصرها المختلفة بسهولة. فالتعلم في الأسرة يقوم على التقليد والتلقين ، أما التعلم في المدرسة فيقوم على النظريات والأسس العلمية وتطبيقاتها التربوية </a:t>
            </a:r>
            <a:endParaRPr lang="en-US" dirty="0"/>
          </a:p>
          <a:p>
            <a:pPr algn="just"/>
            <a:r>
              <a:rPr lang="ar-SA" dirty="0"/>
              <a:t>والدراسة العلمية للتعلم ، فضلا عن كونها المسلك الرئيسي لتفسير نشأة السلوك وتكوين الشخصية، فإنها تؤدي دورا هاما في كثير من الميادين التطبيقية الهامة :</a:t>
            </a:r>
            <a:endParaRPr lang="en-US" dirty="0"/>
          </a:p>
          <a:p>
            <a:pPr lvl="0" algn="just"/>
            <a:r>
              <a:rPr lang="ar-SA" b="1" u="sng" dirty="0"/>
              <a:t>ففي ميدان التربية</a:t>
            </a:r>
            <a:r>
              <a:rPr lang="ar-SA" dirty="0"/>
              <a:t>، نجد الاهتمام موجها من قبل التربويين نحو العملية التربوية، وهي العملية التي تقوم على إكساب النشء المعلومات وتنمية المهارات لديهم، وإكسابهم المعايير والقيم. ولاشك أن ازدياد فهم التربويين للتعلم وطبيعته يؤدي إلى رفع كفاءة العملية التربوية.</a:t>
            </a:r>
            <a:endParaRPr lang="en-US" dirty="0"/>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1">
            <a:schemeClr val="dk1"/>
          </a:lnRef>
          <a:fillRef idx="2">
            <a:schemeClr val="dk1"/>
          </a:fillRef>
          <a:effectRef idx="1">
            <a:schemeClr val="dk1"/>
          </a:effectRef>
          <a:fontRef idx="minor">
            <a:schemeClr val="dk1"/>
          </a:fontRef>
        </p:style>
        <p:txBody>
          <a:bodyPr>
            <a:normAutofit fontScale="90000"/>
          </a:bodyPr>
          <a:lstStyle/>
          <a:p>
            <a:r>
              <a:rPr lang="ar-SA" dirty="0" smtClean="0">
                <a:solidFill>
                  <a:schemeClr val="tx1"/>
                </a:solidFill>
              </a:rPr>
              <a:t>أهمية التعلم في حياة الإنسان</a:t>
            </a:r>
            <a:endParaRPr lang="ar-SA" dirty="0">
              <a:solidFill>
                <a:schemeClr val="tx1"/>
              </a:solidFill>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269875" lvl="0" indent="-269875" algn="just"/>
            <a:r>
              <a:rPr lang="ar-SA" dirty="0" smtClean="0"/>
              <a:t> </a:t>
            </a:r>
            <a:r>
              <a:rPr lang="ar-SA" b="1" u="sng" dirty="0"/>
              <a:t>وفي ميدان الصناعة</a:t>
            </a:r>
            <a:r>
              <a:rPr lang="ar-SA" dirty="0"/>
              <a:t>، يمكن الاستفادة من قوانين ومبادئ التعلم في مجال التدريب المهني للعمال وإكسابهم مهارات العمل وعاداته السليمة، وخفض إصابات العمل الناتجة عن التعلم القاصر للمهارات، كما يمكن الاستفادة من بحوث التعلم الخاصة بأثر الحوافز على معدل الأداء ودقته ورفع كفاءة العاملين.</a:t>
            </a:r>
            <a:endParaRPr lang="en-US" dirty="0"/>
          </a:p>
          <a:p>
            <a:pPr marL="269875" lvl="0" indent="-269875" algn="just"/>
            <a:r>
              <a:rPr lang="ar-SA" b="1" u="sng" dirty="0"/>
              <a:t>أما في ميدان الاضطرابات النفسية</a:t>
            </a:r>
            <a:r>
              <a:rPr lang="ar-SA" dirty="0"/>
              <a:t> فيمكن الاستفادة من نظريات التعلم في تفسير نشأة الكثير من الاضطرابات السلوكية، كما أن العلاج السلوكي بالنظر إلى الاضطرابات السلوكية على أنها عادات خاطئة اكتسبها الفرد في ظروف معينة ومن ثم فإن تغيير هذه العادات يعتمد على مبادئ التعلم</a:t>
            </a:r>
            <a:r>
              <a:rPr lang="ar-SA" dirty="0" smtClean="0"/>
              <a:t>.</a:t>
            </a:r>
            <a:endParaRPr lang="en-US" dirty="0"/>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00562" y="274638"/>
            <a:ext cx="4186238" cy="1143000"/>
          </a:xfrm>
        </p:spPr>
        <p:style>
          <a:lnRef idx="1">
            <a:schemeClr val="accent1"/>
          </a:lnRef>
          <a:fillRef idx="2">
            <a:schemeClr val="accent1"/>
          </a:fillRef>
          <a:effectRef idx="1">
            <a:schemeClr val="accent1"/>
          </a:effectRef>
          <a:fontRef idx="minor">
            <a:schemeClr val="dk1"/>
          </a:fontRef>
        </p:style>
        <p:txBody>
          <a:bodyPr/>
          <a:lstStyle/>
          <a:p>
            <a:r>
              <a:rPr lang="ar-SA" dirty="0" smtClean="0"/>
              <a:t>تعريف التعلم</a:t>
            </a:r>
            <a:endParaRPr lang="ar-SA"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269875" lvl="0" indent="-269875" algn="just"/>
            <a:r>
              <a:rPr lang="ar-SA" dirty="0" smtClean="0"/>
              <a:t> </a:t>
            </a:r>
            <a:r>
              <a:rPr lang="ar-SA" dirty="0"/>
              <a:t>ليس من السهل إيجاد تعريف للتعلم ويرجع السبب في ذلك إلى أننا لا نستطيع أن نلاحظ عملية التعلم ذاتها بشكل مباشر ولا يمكن أن نشير إليها كوحدة منفصلة أو ندرسها كوحدة منعزلة، والشيء الوحيد الذي من الممكن أن نستدل من خلاله على التعلم هو </a:t>
            </a:r>
            <a:r>
              <a:rPr lang="ar-SA" u="sng" dirty="0"/>
              <a:t>السلوك</a:t>
            </a:r>
            <a:r>
              <a:rPr lang="ar-SA" dirty="0"/>
              <a:t>. والسلوك يعتمد على عمليات أخرى غير عملية التعلم. والذي ينظر إلى التعلم على أنه عملية افتراضية يستدل عليها من ملاحظة السلوك ذاته</a:t>
            </a:r>
            <a:r>
              <a:rPr lang="ar-SA" dirty="0" smtClean="0"/>
              <a:t>،</a:t>
            </a:r>
            <a:r>
              <a:rPr lang="ar-SA" dirty="0"/>
              <a:t> ولذا يعرف التعلم على أنه:- </a:t>
            </a:r>
            <a:endParaRPr lang="en-US" dirty="0"/>
          </a:p>
        </p:txBody>
      </p:sp>
      <p:pic>
        <p:nvPicPr>
          <p:cNvPr id="4" name="Picture 2" descr="http://su.edu.krd/images/logo_en.png"/>
          <p:cNvPicPr>
            <a:picLocks noChangeAspect="1" noChangeArrowheads="1"/>
          </p:cNvPicPr>
          <p:nvPr/>
        </p:nvPicPr>
        <p:blipFill>
          <a:blip r:embed="rId2"/>
          <a:srcRect/>
          <a:stretch>
            <a:fillRect/>
          </a:stretch>
        </p:blipFill>
        <p:spPr bwMode="auto">
          <a:xfrm>
            <a:off x="152400" y="152400"/>
            <a:ext cx="3143250" cy="111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385CF614A6FE4C893BD692BD74E790" ma:contentTypeVersion="0" ma:contentTypeDescription="Create a new document." ma:contentTypeScope="" ma:versionID="a8baf0e002227244914e1caef760747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ABCBC74-CF98-4BBF-A957-D804092C6C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305EF99-18F7-4267-ABA4-AE4FB0F7F852}">
  <ds:schemaRefs>
    <ds:schemaRef ds:uri="http://schemas.microsoft.com/sharepoint/v3/contenttype/forms"/>
  </ds:schemaRefs>
</ds:datastoreItem>
</file>

<file path=customXml/itemProps3.xml><?xml version="1.0" encoding="utf-8"?>
<ds:datastoreItem xmlns:ds="http://schemas.openxmlformats.org/officeDocument/2006/customXml" ds:itemID="{4531B957-1A21-4DF6-9AE1-6DA112F21C5D}">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230</TotalTime>
  <Words>1661</Words>
  <Application>Microsoft Office PowerPoint</Application>
  <PresentationFormat>On-screen Show (4:3)</PresentationFormat>
  <Paragraphs>120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سمة Office</vt:lpstr>
      <vt:lpstr>كلية العلوم الاسلامية  قسم :التربية الدينية</vt:lpstr>
      <vt:lpstr>التعلم</vt:lpstr>
      <vt:lpstr>أهمية التعلم في حياة الإنسان</vt:lpstr>
      <vt:lpstr>أهمية التعلم في حياة الإنسان</vt:lpstr>
      <vt:lpstr>أهمية التعلم في حياة الإنسان</vt:lpstr>
      <vt:lpstr>أهمية التعلم في حياة الإنسان</vt:lpstr>
      <vt:lpstr>أهمية التعلم في حياة الإنسان</vt:lpstr>
      <vt:lpstr>أهمية التعلم في حياة الإنسان</vt:lpstr>
      <vt:lpstr>تعريف التعلم</vt:lpstr>
      <vt:lpstr>تعريف التعلم</vt:lpstr>
      <vt:lpstr>تعريف التعلم</vt:lpstr>
      <vt:lpstr>شرح تعريف التعلم</vt:lpstr>
      <vt:lpstr>شروط التعلم الجيد</vt:lpstr>
      <vt:lpstr>شروط التعلم الجيد</vt:lpstr>
      <vt:lpstr>شروط التعلم الجيد</vt:lpstr>
      <vt:lpstr>شروط التعلم الجيد</vt:lpstr>
      <vt:lpstr>شروط التعلم الجيد</vt:lpstr>
      <vt:lpstr>تعريف الدافعية</vt:lpstr>
      <vt:lpstr>وظائف الدافعية</vt:lpstr>
      <vt:lpstr>2- الدافعية</vt:lpstr>
      <vt:lpstr>2- الدافعية</vt:lpstr>
      <vt:lpstr>2- الدافعية</vt:lpstr>
      <vt:lpstr>شروط التعلم الجيد</vt:lpstr>
      <vt:lpstr>شروط التعلم الجيد</vt:lpstr>
      <vt:lpstr>شروط التعلم الجيد</vt:lpstr>
      <vt:lpstr>شروط التعلم الجيد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dc:title>
  <dc:creator>LG</dc:creator>
  <cp:lastModifiedBy>Shamfuture</cp:lastModifiedBy>
  <cp:revision>21</cp:revision>
  <dcterms:created xsi:type="dcterms:W3CDTF">2011-02-25T11:41:15Z</dcterms:created>
  <dcterms:modified xsi:type="dcterms:W3CDTF">2020-01-18T20:55:07Z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0x0101001B385CF614A6FE4C893BD692BD74E790</vt:lpwstr>
  </property>
</Properties>
</file>