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2"/>
  </p:notesMasterIdLst>
  <p:sldIdLst>
    <p:sldId id="290" r:id="rId2"/>
    <p:sldId id="322" r:id="rId3"/>
    <p:sldId id="340" r:id="rId4"/>
    <p:sldId id="433" r:id="rId5"/>
    <p:sldId id="434" r:id="rId6"/>
    <p:sldId id="414" r:id="rId7"/>
    <p:sldId id="441" r:id="rId8"/>
    <p:sldId id="431" r:id="rId9"/>
    <p:sldId id="430" r:id="rId10"/>
    <p:sldId id="432" r:id="rId11"/>
    <p:sldId id="435" r:id="rId12"/>
    <p:sldId id="399" r:id="rId13"/>
    <p:sldId id="438" r:id="rId14"/>
    <p:sldId id="428" r:id="rId15"/>
    <p:sldId id="413" r:id="rId16"/>
    <p:sldId id="444" r:id="rId17"/>
    <p:sldId id="445" r:id="rId18"/>
    <p:sldId id="443" r:id="rId19"/>
    <p:sldId id="395" r:id="rId20"/>
    <p:sldId id="446" r:id="rId21"/>
    <p:sldId id="396" r:id="rId22"/>
    <p:sldId id="440" r:id="rId23"/>
    <p:sldId id="346" r:id="rId24"/>
    <p:sldId id="404" r:id="rId25"/>
    <p:sldId id="418" r:id="rId26"/>
    <p:sldId id="348" r:id="rId27"/>
    <p:sldId id="349" r:id="rId28"/>
    <p:sldId id="350" r:id="rId29"/>
    <p:sldId id="397" r:id="rId30"/>
    <p:sldId id="352" r:id="rId31"/>
    <p:sldId id="353" r:id="rId32"/>
    <p:sldId id="358" r:id="rId33"/>
    <p:sldId id="360" r:id="rId34"/>
    <p:sldId id="362" r:id="rId35"/>
    <p:sldId id="363" r:id="rId36"/>
    <p:sldId id="365" r:id="rId37"/>
    <p:sldId id="366" r:id="rId38"/>
    <p:sldId id="374" r:id="rId39"/>
    <p:sldId id="375" r:id="rId40"/>
    <p:sldId id="37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55240" autoAdjust="0"/>
  </p:normalViewPr>
  <p:slideViewPr>
    <p:cSldViewPr>
      <p:cViewPr varScale="1">
        <p:scale>
          <a:sx n="55" d="100"/>
          <a:sy n="55" d="100"/>
        </p:scale>
        <p:origin x="1138"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D80B2-3CCA-4361-ACF0-B84135A0912E}" type="datetimeFigureOut">
              <a:rPr lang="en-US" smtClean="0"/>
              <a:t>12-May-24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99DD3-CB82-4A10-867F-EA019194AD90}" type="slidenum">
              <a:rPr lang="en-US" smtClean="0"/>
              <a:t>‹#›</a:t>
            </a:fld>
            <a:endParaRPr lang="en-US" dirty="0"/>
          </a:p>
        </p:txBody>
      </p:sp>
    </p:spTree>
    <p:extLst>
      <p:ext uri="{BB962C8B-B14F-4D97-AF65-F5344CB8AC3E}">
        <p14:creationId xmlns:p14="http://schemas.microsoft.com/office/powerpoint/2010/main" val="402822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99DD3-CB82-4A10-867F-EA019194AD90}" type="slidenum">
              <a:rPr lang="en-US" smtClean="0"/>
              <a:t>9</a:t>
            </a:fld>
            <a:endParaRPr lang="en-US" dirty="0"/>
          </a:p>
        </p:txBody>
      </p:sp>
    </p:spTree>
    <p:extLst>
      <p:ext uri="{BB962C8B-B14F-4D97-AF65-F5344CB8AC3E}">
        <p14:creationId xmlns:p14="http://schemas.microsoft.com/office/powerpoint/2010/main" val="224361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a:xfrm>
            <a:off x="5715000" y="6356350"/>
            <a:ext cx="1524000" cy="365125"/>
          </a:xfrm>
          <a:prstGeom prst="rect">
            <a:avLst/>
          </a:prstGeom>
        </p:spPr>
        <p:txBody>
          <a:bodyPr/>
          <a:lstStyle/>
          <a:p>
            <a:fld id="{1D8BD707-D9CF-40AE-B4C6-C98DA3205C09}" type="datetimeFigureOut">
              <a:rPr lang="en-US" smtClean="0"/>
              <a:pPr/>
              <a:t>12-May-24</a:t>
            </a:fld>
            <a:endParaRPr lang="en-US" dirty="0"/>
          </a:p>
        </p:txBody>
      </p:sp>
      <p:sp>
        <p:nvSpPr>
          <p:cNvPr id="5" name="Footer Placeholder 4"/>
          <p:cNvSpPr>
            <a:spLocks noGrp="1"/>
          </p:cNvSpPr>
          <p:nvPr>
            <p:ph type="ftr" sz="quarter" idx="11"/>
          </p:nvPr>
        </p:nvSpPr>
        <p:spPr>
          <a:xfrm>
            <a:off x="6096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43800" y="6356350"/>
            <a:ext cx="990600" cy="365125"/>
          </a:xfrm>
          <a:prstGeom prst="rect">
            <a:avLst/>
          </a:prstGeom>
        </p:spPr>
        <p:txBody>
          <a:bodyPr/>
          <a:lstStyle/>
          <a:p>
            <a:fld id="{B6F15528-21DE-4FAA-801E-634DDDAF4B2B}"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a:xfrm>
            <a:off x="5164138" y="6249988"/>
            <a:ext cx="3786187"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6"/>
          </p:nvPr>
        </p:nvSpPr>
        <p:spPr>
          <a:xfrm>
            <a:off x="193675" y="6249988"/>
            <a:ext cx="3786188"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7"/>
          </p:nvPr>
        </p:nvSpPr>
        <p:spPr>
          <a:xfrm>
            <a:off x="3990975" y="6249988"/>
            <a:ext cx="1162050" cy="365125"/>
          </a:xfrm>
          <a:prstGeom prst="rect">
            <a:avLst/>
          </a:prstGeom>
        </p:spPr>
        <p:txBody>
          <a:bodyPr/>
          <a:lstStyle>
            <a:lvl1pPr>
              <a:defRPr/>
            </a:lvl1pPr>
          </a:lstStyle>
          <a:p>
            <a:pPr>
              <a:defRPr/>
            </a:pPr>
            <a:fld id="{8B3ABB88-4650-430B-980E-67A07D2336FA}" type="slidenum">
              <a:rPr lang="en-US" altLang="en-US"/>
              <a:pPr>
                <a:defRPr/>
              </a:pPr>
              <a:t>‹#›</a:t>
            </a:fld>
            <a:endParaRPr lang="en-US" altLang="en-US"/>
          </a:p>
        </p:txBody>
      </p:sp>
    </p:spTree>
    <p:extLst>
      <p:ext uri="{BB962C8B-B14F-4D97-AF65-F5344CB8AC3E}">
        <p14:creationId xmlns:p14="http://schemas.microsoft.com/office/powerpoint/2010/main" val="210670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20" y="135729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285720" y="2571744"/>
            <a:ext cx="8229600" cy="22685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7" descr="bb.jpg"/>
          <p:cNvPicPr>
            <a:picLocks noChangeAspect="1"/>
          </p:cNvPicPr>
          <p:nvPr/>
        </p:nvPicPr>
        <p:blipFill>
          <a:blip r:embed="rId5"/>
          <a:stretch>
            <a:fillRect/>
          </a:stretch>
        </p:blipFill>
        <p:spPr>
          <a:xfrm>
            <a:off x="3286116" y="0"/>
            <a:ext cx="5857884" cy="1071546"/>
          </a:xfrm>
          <a:prstGeom prst="rect">
            <a:avLst/>
          </a:prstGeom>
        </p:spPr>
      </p:pic>
      <p:pic>
        <p:nvPicPr>
          <p:cNvPr id="7" name="Picture 6" descr="brown copy.jpg"/>
          <p:cNvPicPr>
            <a:picLocks noChangeAspect="1"/>
          </p:cNvPicPr>
          <p:nvPr/>
        </p:nvPicPr>
        <p:blipFill>
          <a:blip r:embed="rId6"/>
          <a:stretch>
            <a:fillRect/>
          </a:stretch>
        </p:blipFill>
        <p:spPr>
          <a:xfrm>
            <a:off x="0" y="0"/>
            <a:ext cx="3787394" cy="1071546"/>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Henri_Rousseau" TargetMode="External"/><Relationship Id="rId2" Type="http://schemas.openxmlformats.org/officeDocument/2006/relationships/hyperlink" Target="https://en.wikipedia.org/wiki/Na%C3%AFve_art"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Autofit/>
          </a:bodyPr>
          <a:lstStyle/>
          <a:p>
            <a:endParaRPr lang="en-US" sz="3200" dirty="0"/>
          </a:p>
        </p:txBody>
      </p:sp>
      <p:sp>
        <p:nvSpPr>
          <p:cNvPr id="3" name="Subtitle 2"/>
          <p:cNvSpPr>
            <a:spLocks noGrp="1"/>
          </p:cNvSpPr>
          <p:nvPr>
            <p:ph type="subTitle" idx="1"/>
          </p:nvPr>
        </p:nvSpPr>
        <p:spPr>
          <a:xfrm>
            <a:off x="1371600" y="2895600"/>
            <a:ext cx="6400800" cy="3200400"/>
          </a:xfrm>
        </p:spPr>
        <p:txBody>
          <a:bodyPr>
            <a:normAutofit/>
          </a:bodyPr>
          <a:lstStyle/>
          <a:p>
            <a:r>
              <a:rPr lang="en-US" sz="2800" dirty="0" smtClean="0">
                <a:solidFill>
                  <a:schemeClr val="tx1"/>
                </a:solidFill>
              </a:rPr>
              <a:t>Assistant Lecturer: Aisha Khaled Omer</a:t>
            </a:r>
          </a:p>
          <a:p>
            <a:r>
              <a:rPr lang="en-US" sz="2800" dirty="0" smtClean="0">
                <a:solidFill>
                  <a:schemeClr val="tx1"/>
                </a:solidFill>
              </a:rPr>
              <a:t>Salahaddin University-Erbil</a:t>
            </a:r>
          </a:p>
          <a:p>
            <a:r>
              <a:rPr lang="en-US" sz="2800" dirty="0" smtClean="0">
                <a:solidFill>
                  <a:schemeClr val="tx1"/>
                </a:solidFill>
              </a:rPr>
              <a:t>College of Education / Shaqlawa</a:t>
            </a:r>
          </a:p>
          <a:p>
            <a:r>
              <a:rPr lang="en-US" sz="2800" dirty="0" smtClean="0">
                <a:solidFill>
                  <a:schemeClr val="tx1"/>
                </a:solidFill>
              </a:rPr>
              <a:t>English Department</a:t>
            </a:r>
          </a:p>
          <a:p>
            <a:r>
              <a:rPr lang="en-US" sz="2800" dirty="0" smtClean="0">
                <a:solidFill>
                  <a:schemeClr val="tx1"/>
                </a:solidFill>
              </a:rPr>
              <a:t>Introduction to Literature</a:t>
            </a:r>
          </a:p>
          <a:p>
            <a:r>
              <a:rPr lang="en-US" sz="2800" dirty="0" smtClean="0">
                <a:solidFill>
                  <a:schemeClr val="tx1"/>
                </a:solidFill>
              </a:rPr>
              <a:t>2023- 2024</a:t>
            </a:r>
            <a:endParaRPr lang="en-US" sz="2800" dirty="0" smtClean="0">
              <a:solidFill>
                <a:schemeClr val="tx1"/>
              </a:solidFill>
            </a:endParaRPr>
          </a:p>
        </p:txBody>
      </p:sp>
    </p:spTree>
    <p:extLst>
      <p:ext uri="{BB962C8B-B14F-4D97-AF65-F5344CB8AC3E}">
        <p14:creationId xmlns:p14="http://schemas.microsoft.com/office/powerpoint/2010/main" val="2818051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quarter" idx="13"/>
          </p:nvPr>
        </p:nvSpPr>
        <p:spPr/>
        <p:txBody>
          <a:bodyPr/>
          <a:lstStyle/>
          <a:p>
            <a:r>
              <a:rPr lang="en-US" dirty="0" smtClean="0"/>
              <a:t>The status of liberty</a:t>
            </a:r>
          </a:p>
          <a:p>
            <a:endParaRPr lang="en-US" dirty="0"/>
          </a:p>
        </p:txBody>
      </p:sp>
      <p:pic>
        <p:nvPicPr>
          <p:cNvPr id="3075" name="Picture 3" descr="C:\Users\max\Downloads\Desktop\close-up-view-statue-liberty-new-york-city-usa-colossal-neoclassical-sculpture-island-harbor-united-552428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86000"/>
            <a:ext cx="4419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742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lgn="ctr">
              <a:buNone/>
            </a:pPr>
            <a:endParaRPr lang="en-US" dirty="0" smtClean="0"/>
          </a:p>
          <a:p>
            <a:pPr marL="0" indent="0" algn="ctr">
              <a:buNone/>
            </a:pPr>
            <a:r>
              <a:rPr lang="en-US" dirty="0" smtClean="0"/>
              <a:t>Literature</a:t>
            </a:r>
          </a:p>
          <a:p>
            <a:pPr marL="0" indent="0" algn="ctr">
              <a:buNone/>
            </a:pPr>
            <a:r>
              <a:rPr lang="en-US" dirty="0" smtClean="0"/>
              <a:t>The Art form of Language</a:t>
            </a:r>
            <a:endParaRPr lang="en-US" dirty="0"/>
          </a:p>
        </p:txBody>
      </p:sp>
    </p:spTree>
    <p:extLst>
      <p:ext uri="{BB962C8B-B14F-4D97-AF65-F5344CB8AC3E}">
        <p14:creationId xmlns:p14="http://schemas.microsoft.com/office/powerpoint/2010/main" val="343185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t>What is Literature</a:t>
            </a:r>
            <a:endParaRPr lang="en-US" sz="4000" dirty="0"/>
          </a:p>
        </p:txBody>
      </p:sp>
      <p:sp>
        <p:nvSpPr>
          <p:cNvPr id="3" name="Content Placeholder 2"/>
          <p:cNvSpPr>
            <a:spLocks noGrp="1"/>
          </p:cNvSpPr>
          <p:nvPr>
            <p:ph sz="quarter" idx="13"/>
          </p:nvPr>
        </p:nvSpPr>
        <p:spPr>
          <a:xfrm>
            <a:off x="533400" y="1676400"/>
            <a:ext cx="7924800" cy="4953000"/>
          </a:xfrm>
        </p:spPr>
        <p:txBody>
          <a:bodyPr>
            <a:normAutofit fontScale="92500" lnSpcReduction="20000"/>
          </a:bodyPr>
          <a:lstStyle/>
          <a:p>
            <a:pPr marL="0" indent="0">
              <a:buNone/>
            </a:pPr>
            <a:r>
              <a:rPr lang="en-US" dirty="0" smtClean="0"/>
              <a:t>Literature is an aesthetic or artistic  written expression of </a:t>
            </a:r>
            <a:r>
              <a:rPr lang="en-US" dirty="0"/>
              <a:t>life in words  of truth and beauty; it is the written record of man’s spirit, of his thoughts, emotions, aspirations, it is the history, and only the history of human soul</a:t>
            </a:r>
            <a:r>
              <a:rPr lang="en-US" dirty="0" smtClean="0"/>
              <a:t>.</a:t>
            </a:r>
          </a:p>
          <a:p>
            <a:pPr marL="0" indent="0">
              <a:buNone/>
            </a:pPr>
            <a:endParaRPr lang="en-US" dirty="0" smtClean="0"/>
          </a:p>
          <a:p>
            <a:pPr marL="0" indent="0">
              <a:buNone/>
            </a:pPr>
            <a:r>
              <a:rPr lang="en-US" dirty="0" smtClean="0"/>
              <a:t>It reflects truth </a:t>
            </a:r>
            <a:r>
              <a:rPr lang="en-US" dirty="0"/>
              <a:t>and beauty which are present in the world but which remain unnoticed until brought to our attention by some sensitive human soul, just as the delicate curves of the shell reflects sounds and harmonies too faint to be otherwise noticed.</a:t>
            </a:r>
          </a:p>
          <a:p>
            <a:pPr marL="0" indent="0">
              <a:buNone/>
            </a:pPr>
            <a:endParaRPr lang="en-US" dirty="0"/>
          </a:p>
          <a:p>
            <a:endParaRPr lang="en-US" dirty="0" smtClean="0"/>
          </a:p>
        </p:txBody>
      </p:sp>
    </p:spTree>
    <p:extLst>
      <p:ext uri="{BB962C8B-B14F-4D97-AF65-F5344CB8AC3E}">
        <p14:creationId xmlns:p14="http://schemas.microsoft.com/office/powerpoint/2010/main" val="398251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a:buFont typeface="Wingdings" pitchFamily="2" charset="2"/>
              <a:buChar char="q"/>
            </a:pPr>
            <a:r>
              <a:rPr lang="en-US" dirty="0" smtClean="0"/>
              <a:t>Literature expresses </a:t>
            </a:r>
            <a:r>
              <a:rPr lang="en-US" dirty="0"/>
              <a:t>and communicates thought, feelings </a:t>
            </a:r>
            <a:r>
              <a:rPr lang="en-US" dirty="0" smtClean="0"/>
              <a:t>and attitudes </a:t>
            </a:r>
            <a:r>
              <a:rPr lang="en-US" dirty="0"/>
              <a:t>towards </a:t>
            </a:r>
            <a:r>
              <a:rPr lang="en-US" dirty="0" smtClean="0"/>
              <a:t>life. It promotes </a:t>
            </a:r>
            <a:r>
              <a:rPr lang="en-US" dirty="0"/>
              <a:t>recreation and revelation of hidden </a:t>
            </a:r>
            <a:r>
              <a:rPr lang="en-US" dirty="0" smtClean="0"/>
              <a:t>facts.</a:t>
            </a:r>
          </a:p>
          <a:p>
            <a:pPr>
              <a:buFont typeface="Wingdings" pitchFamily="2" charset="2"/>
              <a:buChar char="q"/>
            </a:pPr>
            <a:r>
              <a:rPr lang="en-US" dirty="0" smtClean="0"/>
              <a:t>Etymologically</a:t>
            </a:r>
            <a:r>
              <a:rPr lang="en-US" dirty="0"/>
              <a:t>, the Latin word </a:t>
            </a:r>
            <a:r>
              <a:rPr lang="en-US" dirty="0" err="1"/>
              <a:t>litteratura</a:t>
            </a:r>
            <a:r>
              <a:rPr lang="en-US" dirty="0"/>
              <a:t> is derived from </a:t>
            </a:r>
            <a:r>
              <a:rPr lang="en-US" dirty="0" err="1"/>
              <a:t>littera</a:t>
            </a:r>
            <a:r>
              <a:rPr lang="en-US" dirty="0"/>
              <a:t>(letter) which is the smallest element of alphabetical writing. </a:t>
            </a:r>
          </a:p>
          <a:p>
            <a:pPr marL="0" indent="0">
              <a:buNone/>
            </a:pPr>
            <a:endParaRPr lang="en-US" dirty="0"/>
          </a:p>
          <a:p>
            <a:pPr>
              <a:buFont typeface="Wingdings" pitchFamily="2" charset="2"/>
              <a:buChar char="q"/>
            </a:pPr>
            <a:endParaRPr lang="en-US" dirty="0"/>
          </a:p>
        </p:txBody>
      </p:sp>
    </p:spTree>
    <p:extLst>
      <p:ext uri="{BB962C8B-B14F-4D97-AF65-F5344CB8AC3E}">
        <p14:creationId xmlns:p14="http://schemas.microsoft.com/office/powerpoint/2010/main" val="202999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572000"/>
          </a:xfrm>
        </p:spPr>
        <p:txBody>
          <a:bodyPr>
            <a:normAutofit fontScale="92500" lnSpcReduction="10000"/>
          </a:bodyPr>
          <a:lstStyle/>
          <a:p>
            <a:pPr marL="0" indent="0">
              <a:buNone/>
            </a:pPr>
            <a:r>
              <a:rPr lang="en-US" dirty="0"/>
              <a:t>To say that literature grows directly out of life is of course to say that it is in life itself that we have to seek the sources of literature, or, in other words, the impulses which have given birth to the various forms of literary expression.</a:t>
            </a:r>
          </a:p>
          <a:p>
            <a:pPr marL="0" indent="0">
              <a:buNone/>
            </a:pPr>
            <a:r>
              <a:rPr lang="en-US" dirty="0" smtClean="0"/>
              <a:t>(</a:t>
            </a:r>
            <a:r>
              <a:rPr lang="en-US" dirty="0"/>
              <a:t>1)  Humans desire for self-expression;</a:t>
            </a:r>
          </a:p>
          <a:p>
            <a:pPr marL="0" indent="0">
              <a:buNone/>
            </a:pPr>
            <a:r>
              <a:rPr lang="en-US" dirty="0" smtClean="0"/>
              <a:t>(</a:t>
            </a:r>
            <a:r>
              <a:rPr lang="en-US" dirty="0"/>
              <a:t>2) Humans interest in people and their doings; </a:t>
            </a:r>
          </a:p>
          <a:p>
            <a:pPr marL="0" indent="0">
              <a:buNone/>
            </a:pPr>
            <a:r>
              <a:rPr lang="en-US" dirty="0"/>
              <a:t>(3) Humans interest in the world of reality in </a:t>
            </a:r>
            <a:r>
              <a:rPr lang="en-US" dirty="0" smtClean="0"/>
              <a:t>which we </a:t>
            </a:r>
            <a:r>
              <a:rPr lang="en-US" dirty="0"/>
              <a:t>live, and in the world of imagination which we conjure our existence.</a:t>
            </a:r>
          </a:p>
          <a:p>
            <a:endParaRPr lang="en-US" dirty="0"/>
          </a:p>
        </p:txBody>
      </p:sp>
    </p:spTree>
    <p:extLst>
      <p:ext uri="{BB962C8B-B14F-4D97-AF65-F5344CB8AC3E}">
        <p14:creationId xmlns:p14="http://schemas.microsoft.com/office/powerpoint/2010/main" val="22788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724400"/>
          </a:xfrm>
        </p:spPr>
        <p:txBody>
          <a:bodyPr>
            <a:normAutofit fontScale="92500" lnSpcReduction="20000"/>
          </a:bodyPr>
          <a:lstStyle/>
          <a:p>
            <a:pPr marL="0" indent="0">
              <a:buNone/>
            </a:pPr>
            <a:r>
              <a:rPr lang="en-US" dirty="0"/>
              <a:t>Literature has the power to teach, enrich and transform</a:t>
            </a:r>
          </a:p>
          <a:p>
            <a:pPr marL="0" indent="0">
              <a:buNone/>
            </a:pPr>
            <a:endParaRPr lang="en-US" dirty="0" smtClean="0"/>
          </a:p>
          <a:p>
            <a:pPr marL="0" indent="0">
              <a:buNone/>
            </a:pPr>
            <a:r>
              <a:rPr lang="en-US" dirty="0" smtClean="0"/>
              <a:t>There are Five main reasons for teaching literature</a:t>
            </a:r>
          </a:p>
          <a:p>
            <a:pPr marL="0" indent="0">
              <a:buNone/>
            </a:pPr>
            <a:r>
              <a:rPr lang="en-US" dirty="0" smtClean="0"/>
              <a:t>1-cultural enrichment</a:t>
            </a:r>
          </a:p>
          <a:p>
            <a:pPr marL="0" indent="0">
              <a:buNone/>
            </a:pPr>
            <a:r>
              <a:rPr lang="en-US" dirty="0" smtClean="0"/>
              <a:t>2-language enrichment</a:t>
            </a:r>
          </a:p>
          <a:p>
            <a:pPr marL="0" indent="0">
              <a:buNone/>
            </a:pPr>
            <a:r>
              <a:rPr lang="en-US" dirty="0" smtClean="0"/>
              <a:t>3-critical thinking and writing</a:t>
            </a:r>
          </a:p>
          <a:p>
            <a:pPr marL="0" indent="0">
              <a:buNone/>
            </a:pPr>
            <a:r>
              <a:rPr lang="en-US" dirty="0" smtClean="0"/>
              <a:t>4-Personal involvement and  </a:t>
            </a:r>
          </a:p>
          <a:p>
            <a:pPr marL="0" indent="0">
              <a:buNone/>
            </a:pPr>
            <a:r>
              <a:rPr lang="en-US" dirty="0" smtClean="0"/>
              <a:t>5- Self- Knowledge</a:t>
            </a:r>
            <a:endParaRPr lang="en-US" dirty="0"/>
          </a:p>
        </p:txBody>
      </p:sp>
    </p:spTree>
    <p:extLst>
      <p:ext uri="{BB962C8B-B14F-4D97-AF65-F5344CB8AC3E}">
        <p14:creationId xmlns:p14="http://schemas.microsoft.com/office/powerpoint/2010/main" val="4132404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648200"/>
          </a:xfrm>
        </p:spPr>
        <p:txBody>
          <a:bodyPr>
            <a:normAutofit fontScale="70000" lnSpcReduction="20000"/>
          </a:bodyPr>
          <a:lstStyle/>
          <a:p>
            <a:pPr marL="0" indent="0">
              <a:buNone/>
            </a:pPr>
            <a:r>
              <a:rPr lang="en-US" dirty="0"/>
              <a:t>1</a:t>
            </a:r>
            <a:r>
              <a:rPr lang="en-US" dirty="0" smtClean="0"/>
              <a:t>-cultural </a:t>
            </a:r>
            <a:r>
              <a:rPr lang="en-US" dirty="0"/>
              <a:t>enrichment </a:t>
            </a:r>
            <a:endParaRPr lang="en-US" dirty="0" smtClean="0"/>
          </a:p>
          <a:p>
            <a:pPr marL="0" indent="0">
              <a:buNone/>
            </a:pPr>
            <a:r>
              <a:rPr lang="en-US" dirty="0" smtClean="0"/>
              <a:t>Literature </a:t>
            </a:r>
            <a:r>
              <a:rPr lang="en-US" dirty="0"/>
              <a:t>is </a:t>
            </a:r>
            <a:r>
              <a:rPr lang="en-US" dirty="0" smtClean="0"/>
              <a:t>a </a:t>
            </a:r>
            <a:r>
              <a:rPr lang="en-US" dirty="0"/>
              <a:t>doorway into another culture. Teaching literature</a:t>
            </a:r>
          </a:p>
          <a:p>
            <a:pPr marL="0" indent="0">
              <a:buNone/>
            </a:pPr>
            <a:r>
              <a:rPr lang="en-US" dirty="0"/>
              <a:t>enables students “to understand and appreciate cultures and </a:t>
            </a:r>
            <a:r>
              <a:rPr lang="en-US" dirty="0" smtClean="0"/>
              <a:t>ideologies different </a:t>
            </a:r>
            <a:r>
              <a:rPr lang="en-US" dirty="0"/>
              <a:t>from their own in time and space, and to come to </a:t>
            </a:r>
            <a:r>
              <a:rPr lang="en-US" dirty="0" smtClean="0"/>
              <a:t>perceive traditions </a:t>
            </a:r>
            <a:r>
              <a:rPr lang="en-US" dirty="0"/>
              <a:t>of thought, feeling and artistic form within the heritage </a:t>
            </a:r>
            <a:r>
              <a:rPr lang="en-US" dirty="0" smtClean="0"/>
              <a:t>the literature </a:t>
            </a:r>
            <a:r>
              <a:rPr lang="en-US" dirty="0"/>
              <a:t>of such cultures </a:t>
            </a:r>
            <a:r>
              <a:rPr lang="en-US" dirty="0" smtClean="0"/>
              <a:t>endows. </a:t>
            </a:r>
          </a:p>
          <a:p>
            <a:pPr marL="0" indent="0">
              <a:buNone/>
            </a:pPr>
            <a:endParaRPr lang="en-US" dirty="0"/>
          </a:p>
          <a:p>
            <a:pPr marL="0" indent="0">
              <a:buNone/>
            </a:pPr>
            <a:r>
              <a:rPr lang="en-US" dirty="0" smtClean="0"/>
              <a:t>Students</a:t>
            </a:r>
            <a:r>
              <a:rPr lang="en-US" dirty="0"/>
              <a:t> </a:t>
            </a:r>
            <a:r>
              <a:rPr lang="en-US" dirty="0" smtClean="0"/>
              <a:t>learn </a:t>
            </a:r>
            <a:r>
              <a:rPr lang="en-US" dirty="0"/>
              <a:t>to see a world through another’s eyes, observing human values and </a:t>
            </a:r>
            <a:r>
              <a:rPr lang="en-US" dirty="0" smtClean="0"/>
              <a:t>a different </a:t>
            </a:r>
            <a:r>
              <a:rPr lang="en-US" dirty="0"/>
              <a:t>kind of living, and discovering that others living in very </a:t>
            </a:r>
            <a:r>
              <a:rPr lang="en-US" dirty="0" smtClean="0"/>
              <a:t>different societies</a:t>
            </a:r>
            <a:r>
              <a:rPr lang="en-US" dirty="0"/>
              <a:t>. They will understand and become broadly aware of the </a:t>
            </a:r>
            <a:r>
              <a:rPr lang="en-US" dirty="0" smtClean="0"/>
              <a:t>social, political</a:t>
            </a:r>
            <a:r>
              <a:rPr lang="en-US" dirty="0"/>
              <a:t>, historical, cultural events happening in a certain society. </a:t>
            </a:r>
            <a:r>
              <a:rPr lang="en-US" dirty="0" smtClean="0"/>
              <a:t>Through literature</a:t>
            </a:r>
            <a:r>
              <a:rPr lang="en-US" dirty="0"/>
              <a:t>, learners can deepen their cultural understanding.</a:t>
            </a:r>
          </a:p>
        </p:txBody>
      </p:sp>
    </p:spTree>
    <p:extLst>
      <p:ext uri="{BB962C8B-B14F-4D97-AF65-F5344CB8AC3E}">
        <p14:creationId xmlns:p14="http://schemas.microsoft.com/office/powerpoint/2010/main" val="1699630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5257800"/>
          </a:xfrm>
        </p:spPr>
        <p:txBody>
          <a:bodyPr>
            <a:normAutofit fontScale="70000" lnSpcReduction="20000"/>
          </a:bodyPr>
          <a:lstStyle/>
          <a:p>
            <a:pPr marL="0" indent="0">
              <a:buNone/>
            </a:pPr>
            <a:r>
              <a:rPr lang="en-US" dirty="0" smtClean="0"/>
              <a:t>2-language </a:t>
            </a:r>
            <a:r>
              <a:rPr lang="en-US" dirty="0"/>
              <a:t>enrichment</a:t>
            </a:r>
          </a:p>
          <a:p>
            <a:pPr>
              <a:buFont typeface="Wingdings" pitchFamily="2" charset="2"/>
              <a:buChar char="q"/>
            </a:pPr>
            <a:r>
              <a:rPr lang="en-US" dirty="0" smtClean="0"/>
              <a:t>To </a:t>
            </a:r>
            <a:r>
              <a:rPr lang="en-US" dirty="0"/>
              <a:t>master a language, whether it is a mother tongue or a foreign language, a learner has to have sufficient language exposure to be able to produce it later. The language exposure can be taken from </a:t>
            </a:r>
            <a:r>
              <a:rPr lang="en-US" dirty="0" smtClean="0"/>
              <a:t>listening to literary texts and reading them because they tackle with every day situations . </a:t>
            </a:r>
            <a:endParaRPr lang="en-US" dirty="0"/>
          </a:p>
          <a:p>
            <a:pPr>
              <a:buFont typeface="Wingdings" pitchFamily="2" charset="2"/>
              <a:buChar char="q"/>
            </a:pPr>
            <a:r>
              <a:rPr lang="en-US" dirty="0" smtClean="0"/>
              <a:t>Learners </a:t>
            </a:r>
            <a:r>
              <a:rPr lang="en-US" dirty="0"/>
              <a:t>can get input from what they hear, sees, and read. When the kid was still small, the parents can read for them children stories from books, magazines, or hear and watch stories being played in the television. In this way, children has been exposed to the language they wanted to learn/ acquired. The more one reads, the more input he gets. </a:t>
            </a:r>
            <a:endParaRPr lang="en-US" dirty="0" smtClean="0"/>
          </a:p>
          <a:p>
            <a:pPr>
              <a:buFont typeface="Wingdings" pitchFamily="2" charset="2"/>
              <a:buChar char="q"/>
            </a:pPr>
            <a:r>
              <a:rPr lang="en-US" dirty="0" smtClean="0"/>
              <a:t>Literature </a:t>
            </a:r>
            <a:r>
              <a:rPr lang="en-US" dirty="0"/>
              <a:t>is an authentic </a:t>
            </a:r>
            <a:r>
              <a:rPr lang="en-US" dirty="0" smtClean="0"/>
              <a:t>material </a:t>
            </a:r>
            <a:r>
              <a:rPr lang="en-US" dirty="0"/>
              <a:t>that can give language input for the readers without they are being aware of. The input are beneficial for readers at all age, such as children, teenagers, and adult. </a:t>
            </a:r>
            <a:r>
              <a:rPr lang="en-US" dirty="0" smtClean="0"/>
              <a:t>What </a:t>
            </a:r>
            <a:r>
              <a:rPr lang="en-US" dirty="0"/>
              <a:t>ever literary work read by the learners, if they are understood well, then the input are there ready for them to take </a:t>
            </a:r>
            <a:r>
              <a:rPr lang="en-US" dirty="0" smtClean="0"/>
              <a:t>in.</a:t>
            </a:r>
            <a:endParaRPr lang="en-US" dirty="0"/>
          </a:p>
        </p:txBody>
      </p:sp>
    </p:spTree>
    <p:extLst>
      <p:ext uri="{BB962C8B-B14F-4D97-AF65-F5344CB8AC3E}">
        <p14:creationId xmlns:p14="http://schemas.microsoft.com/office/powerpoint/2010/main" val="1122140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5105400"/>
          </a:xfrm>
        </p:spPr>
        <p:txBody>
          <a:bodyPr>
            <a:normAutofit fontScale="92500" lnSpcReduction="20000"/>
          </a:bodyPr>
          <a:lstStyle/>
          <a:p>
            <a:pPr marL="0" indent="0">
              <a:buNone/>
            </a:pPr>
            <a:r>
              <a:rPr lang="en-US" dirty="0"/>
              <a:t>3-critical thinking and writing</a:t>
            </a:r>
          </a:p>
          <a:p>
            <a:pPr marL="0" indent="0">
              <a:buNone/>
            </a:pPr>
            <a:r>
              <a:rPr lang="en-US" dirty="0" smtClean="0"/>
              <a:t>Critical </a:t>
            </a:r>
            <a:r>
              <a:rPr lang="en-US" dirty="0"/>
              <a:t>thinking </a:t>
            </a:r>
            <a:r>
              <a:rPr lang="en-US" dirty="0" smtClean="0"/>
              <a:t>is </a:t>
            </a:r>
            <a:r>
              <a:rPr lang="en-US" dirty="0"/>
              <a:t>the ability to analyze, to think creatively, to express opinions, to compare and contrast, to draw conclusions, to judge somebody else opinion, and to solve problems</a:t>
            </a:r>
            <a:r>
              <a:rPr lang="en-US" dirty="0" smtClean="0"/>
              <a:t>.</a:t>
            </a:r>
          </a:p>
          <a:p>
            <a:pPr>
              <a:buFont typeface="Wingdings" pitchFamily="2" charset="2"/>
              <a:buChar char="q"/>
            </a:pPr>
            <a:r>
              <a:rPr lang="en-US" dirty="0"/>
              <a:t>Critical thinking is the </a:t>
            </a:r>
            <a:r>
              <a:rPr lang="en-US" dirty="0" smtClean="0"/>
              <a:t>reflective </a:t>
            </a:r>
            <a:r>
              <a:rPr lang="en-US" dirty="0"/>
              <a:t>and reasonable thinking that is focused on deciding what to believe or </a:t>
            </a:r>
            <a:r>
              <a:rPr lang="en-US" dirty="0" smtClean="0"/>
              <a:t>do. </a:t>
            </a:r>
            <a:endParaRPr lang="en-US" dirty="0"/>
          </a:p>
          <a:p>
            <a:pPr>
              <a:buFont typeface="Wingdings" pitchFamily="2" charset="2"/>
              <a:buChar char="q"/>
            </a:pPr>
            <a:r>
              <a:rPr lang="en-US" dirty="0" smtClean="0"/>
              <a:t>Thinking </a:t>
            </a:r>
            <a:r>
              <a:rPr lang="en-US" dirty="0"/>
              <a:t>that is goal-directed and purposive, “thinking aimed at forming a judgment,” where the thinking itself meets standards of adequacy and </a:t>
            </a:r>
            <a:r>
              <a:rPr lang="en-US" dirty="0" smtClean="0"/>
              <a:t>accuracy</a:t>
            </a:r>
            <a:endParaRPr lang="en-US" dirty="0"/>
          </a:p>
        </p:txBody>
      </p:sp>
    </p:spTree>
    <p:extLst>
      <p:ext uri="{BB962C8B-B14F-4D97-AF65-F5344CB8AC3E}">
        <p14:creationId xmlns:p14="http://schemas.microsoft.com/office/powerpoint/2010/main" val="3607131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876800"/>
          </a:xfrm>
        </p:spPr>
        <p:txBody>
          <a:bodyPr>
            <a:normAutofit fontScale="77500" lnSpcReduction="20000"/>
          </a:bodyPr>
          <a:lstStyle/>
          <a:p>
            <a:pPr marL="0" indent="0">
              <a:buNone/>
            </a:pPr>
            <a:r>
              <a:rPr lang="en-US" dirty="0" smtClean="0"/>
              <a:t>4-Personal </a:t>
            </a:r>
            <a:r>
              <a:rPr lang="en-US" dirty="0"/>
              <a:t>involvement </a:t>
            </a:r>
            <a:endParaRPr lang="en-US" dirty="0" smtClean="0"/>
          </a:p>
          <a:p>
            <a:pPr marL="0" indent="0">
              <a:buNone/>
            </a:pPr>
            <a:r>
              <a:rPr lang="en-US" dirty="0" smtClean="0"/>
              <a:t>Literature </a:t>
            </a:r>
            <a:r>
              <a:rPr lang="en-US" dirty="0"/>
              <a:t>offers universal themes which are relevant to </a:t>
            </a:r>
            <a:r>
              <a:rPr lang="en-US" dirty="0" smtClean="0"/>
              <a:t>students’ own </a:t>
            </a:r>
            <a:r>
              <a:rPr lang="en-US" dirty="0"/>
              <a:t>experience. </a:t>
            </a:r>
            <a:r>
              <a:rPr lang="en-US" dirty="0" smtClean="0"/>
              <a:t>It </a:t>
            </a:r>
            <a:r>
              <a:rPr lang="en-US" dirty="0"/>
              <a:t>is also a mirror </a:t>
            </a:r>
            <a:r>
              <a:rPr lang="en-US" dirty="0" smtClean="0"/>
              <a:t>that reflects </a:t>
            </a:r>
            <a:r>
              <a:rPr lang="en-US" dirty="0"/>
              <a:t>and heightens each learner’s perception of the social world. </a:t>
            </a:r>
            <a:endParaRPr lang="en-US" dirty="0" smtClean="0"/>
          </a:p>
          <a:p>
            <a:pPr marL="0" indent="0">
              <a:buNone/>
            </a:pPr>
            <a:r>
              <a:rPr lang="en-US" dirty="0" smtClean="0"/>
              <a:t>Literary </a:t>
            </a:r>
            <a:r>
              <a:rPr lang="en-US" dirty="0"/>
              <a:t>texts are open to multiple interpretation and genuine </a:t>
            </a:r>
            <a:r>
              <a:rPr lang="en-US" dirty="0" smtClean="0"/>
              <a:t>interaction. Students </a:t>
            </a:r>
            <a:r>
              <a:rPr lang="en-US" dirty="0"/>
              <a:t>may relate the ideas, events </a:t>
            </a:r>
            <a:r>
              <a:rPr lang="en-US" dirty="0" smtClean="0"/>
              <a:t>and things </a:t>
            </a:r>
            <a:r>
              <a:rPr lang="en-US" dirty="0"/>
              <a:t>found in literary texts to their own lives. It will help “to </a:t>
            </a:r>
            <a:r>
              <a:rPr lang="en-US" dirty="0" smtClean="0"/>
              <a:t>stimulate the </a:t>
            </a:r>
            <a:r>
              <a:rPr lang="en-US" dirty="0"/>
              <a:t>imagination of our students, to develop their critical abilities, and </a:t>
            </a:r>
            <a:r>
              <a:rPr lang="en-US" dirty="0" smtClean="0"/>
              <a:t>to increase </a:t>
            </a:r>
            <a:r>
              <a:rPr lang="en-US" dirty="0"/>
              <a:t>their emotional awareness</a:t>
            </a:r>
            <a:r>
              <a:rPr lang="en-US" dirty="0" smtClean="0"/>
              <a:t>”</a:t>
            </a:r>
          </a:p>
          <a:p>
            <a:pPr marL="0" indent="0">
              <a:buNone/>
            </a:pPr>
            <a:r>
              <a:rPr lang="en-US" dirty="0"/>
              <a:t>learners enjoy reading literature and have motivation to interact with a text. The reader is placed in an active interactional role in working with and making sense of the literary text</a:t>
            </a:r>
          </a:p>
        </p:txBody>
      </p:sp>
    </p:spTree>
    <p:extLst>
      <p:ext uri="{BB962C8B-B14F-4D97-AF65-F5344CB8AC3E}">
        <p14:creationId xmlns:p14="http://schemas.microsoft.com/office/powerpoint/2010/main" val="151890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Users\pc-havalan 4991567\Desktop\pic\Welcome-White-Flowers-P8824dc11[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394357" y="1600200"/>
            <a:ext cx="6355286"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pc-havalan 4991567\Desktop\pic\imagesBEIPMAY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090611"/>
            <a:ext cx="3849630" cy="117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951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a:bodyPr>
          <a:lstStyle/>
          <a:p>
            <a:pPr marL="0" indent="0">
              <a:buNone/>
            </a:pPr>
            <a:r>
              <a:rPr lang="en-US" dirty="0"/>
              <a:t>“You think your pain and your heartbreak are</a:t>
            </a:r>
          </a:p>
          <a:p>
            <a:pPr marL="0" indent="0">
              <a:buNone/>
            </a:pPr>
            <a:r>
              <a:rPr lang="en-US" dirty="0"/>
              <a:t>unprecedented in the history of the world, but then you read. It was books that taught me that the things that tormented me most were the very</a:t>
            </a:r>
          </a:p>
          <a:p>
            <a:pPr marL="0" indent="0">
              <a:buNone/>
            </a:pPr>
            <a:r>
              <a:rPr lang="en-US" dirty="0"/>
              <a:t>things that connected me with all the people who</a:t>
            </a:r>
          </a:p>
          <a:p>
            <a:pPr marL="0" indent="0">
              <a:buNone/>
            </a:pPr>
            <a:r>
              <a:rPr lang="en-US" dirty="0"/>
              <a:t>were alive, or who had ever been alive.”</a:t>
            </a:r>
          </a:p>
          <a:p>
            <a:pPr marL="0" indent="0">
              <a:buNone/>
            </a:pPr>
            <a:r>
              <a:rPr lang="en-US" dirty="0"/>
              <a:t>— James Baldwin</a:t>
            </a:r>
          </a:p>
          <a:p>
            <a:pPr marL="0" indent="0">
              <a:buNone/>
            </a:pPr>
            <a:endParaRPr lang="en-US" dirty="0"/>
          </a:p>
        </p:txBody>
      </p:sp>
    </p:spTree>
    <p:extLst>
      <p:ext uri="{BB962C8B-B14F-4D97-AF65-F5344CB8AC3E}">
        <p14:creationId xmlns:p14="http://schemas.microsoft.com/office/powerpoint/2010/main" val="2444781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81000" y="1676400"/>
            <a:ext cx="7924800" cy="5181600"/>
          </a:xfrm>
        </p:spPr>
        <p:txBody>
          <a:bodyPr>
            <a:normAutofit fontScale="77500" lnSpcReduction="20000"/>
          </a:bodyPr>
          <a:lstStyle/>
          <a:p>
            <a:pPr marL="0" indent="0">
              <a:buNone/>
            </a:pPr>
            <a:r>
              <a:rPr lang="en-US" dirty="0" smtClean="0"/>
              <a:t>5- </a:t>
            </a:r>
            <a:r>
              <a:rPr lang="en-US" dirty="0"/>
              <a:t>Self- </a:t>
            </a:r>
            <a:r>
              <a:rPr lang="en-US" dirty="0" smtClean="0"/>
              <a:t>Knowledge</a:t>
            </a:r>
            <a:endParaRPr lang="en-US" dirty="0"/>
          </a:p>
          <a:p>
            <a:pPr marL="0" indent="0">
              <a:buNone/>
            </a:pPr>
            <a:r>
              <a:rPr lang="en-US" dirty="0"/>
              <a:t>We explore ourselves and the human condition, using literature as a guide. Through diverse life experiences, emotions and personal perspectives, we engage with the story and each other. The story becomes a platform for </a:t>
            </a:r>
            <a:r>
              <a:rPr lang="en-US" i="1" dirty="0"/>
              <a:t>collaborative reflection</a:t>
            </a:r>
            <a:r>
              <a:rPr lang="en-US" dirty="0"/>
              <a:t> – about our relationships, the workplace, the world. </a:t>
            </a:r>
            <a:endParaRPr lang="en-US" dirty="0" smtClean="0"/>
          </a:p>
          <a:p>
            <a:pPr marL="0" indent="0">
              <a:buNone/>
            </a:pPr>
            <a:r>
              <a:rPr lang="en-US" dirty="0"/>
              <a:t>It signals an opportunity for knowledge and self-knowledge. </a:t>
            </a:r>
          </a:p>
          <a:p>
            <a:pPr marL="0" indent="0">
              <a:buNone/>
            </a:pPr>
            <a:r>
              <a:rPr lang="en-US" dirty="0"/>
              <a:t>Wordsworth says in his Preface to </a:t>
            </a:r>
            <a:r>
              <a:rPr lang="en-US" i="1" dirty="0"/>
              <a:t>Lyrical Ballads</a:t>
            </a:r>
            <a:r>
              <a:rPr lang="en-US" dirty="0"/>
              <a:t> that thoughts are “the representatives of all our past feelings” and that seems right; thoughts are the carved-into-shape and unforgettable shadows of feelings, the allegorical or abstract heightening or reductions by which feelings are made available with a precision that seems native to the discovering mind. </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009335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What </a:t>
            </a:r>
            <a:r>
              <a:rPr lang="en-US" dirty="0"/>
              <a:t>are Genres of Literature</a:t>
            </a:r>
          </a:p>
          <a:p>
            <a:endParaRPr lang="en-US" dirty="0"/>
          </a:p>
        </p:txBody>
      </p:sp>
    </p:spTree>
    <p:extLst>
      <p:ext uri="{BB962C8B-B14F-4D97-AF65-F5344CB8AC3E}">
        <p14:creationId xmlns:p14="http://schemas.microsoft.com/office/powerpoint/2010/main" val="3556379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5257800"/>
          </a:xfrm>
        </p:spPr>
        <p:txBody>
          <a:bodyPr>
            <a:normAutofit lnSpcReduction="10000"/>
          </a:bodyPr>
          <a:lstStyle/>
          <a:p>
            <a:pPr marL="0" indent="0">
              <a:buNone/>
            </a:pPr>
            <a:r>
              <a:rPr lang="en-US" dirty="0" smtClean="0"/>
              <a:t>What are Genres of Literature</a:t>
            </a:r>
          </a:p>
          <a:p>
            <a:pPr>
              <a:buFont typeface="Wingdings" pitchFamily="2" charset="2"/>
              <a:buChar char="q"/>
            </a:pPr>
            <a:r>
              <a:rPr lang="en-US" dirty="0" smtClean="0"/>
              <a:t>The </a:t>
            </a:r>
            <a:r>
              <a:rPr lang="en-US" dirty="0"/>
              <a:t>genres </a:t>
            </a:r>
            <a:r>
              <a:rPr lang="en-US" dirty="0" smtClean="0"/>
              <a:t>are main </a:t>
            </a:r>
            <a:r>
              <a:rPr lang="en-US" dirty="0"/>
              <a:t>literary or artistic types or styles. The </a:t>
            </a:r>
            <a:r>
              <a:rPr lang="en-US" dirty="0" smtClean="0"/>
              <a:t> term genre usually refers to one of the three main classical </a:t>
            </a:r>
            <a:r>
              <a:rPr lang="en-US" dirty="0"/>
              <a:t>literary </a:t>
            </a:r>
            <a:r>
              <a:rPr lang="en-US" dirty="0" smtClean="0"/>
              <a:t>forms</a:t>
            </a:r>
            <a:r>
              <a:rPr lang="en-US" dirty="0"/>
              <a:t> </a:t>
            </a:r>
            <a:r>
              <a:rPr lang="en-US" dirty="0" smtClean="0"/>
              <a:t>of the tried epic, drama or poetry.</a:t>
            </a:r>
            <a:endParaRPr lang="en-US" dirty="0"/>
          </a:p>
          <a:p>
            <a:pPr>
              <a:buFont typeface="Wingdings" pitchFamily="2" charset="2"/>
              <a:buChar char="q"/>
            </a:pPr>
            <a:r>
              <a:rPr lang="en-US" dirty="0"/>
              <a:t>We often use the French word </a:t>
            </a:r>
            <a:r>
              <a:rPr lang="en-US" i="1" dirty="0"/>
              <a:t>genre </a:t>
            </a:r>
            <a:r>
              <a:rPr lang="en-US" dirty="0"/>
              <a:t>when </a:t>
            </a:r>
            <a:r>
              <a:rPr lang="en-US" dirty="0" smtClean="0"/>
              <a:t>talking about </a:t>
            </a:r>
            <a:r>
              <a:rPr lang="en-US" dirty="0"/>
              <a:t>texts. It comes from the Latin </a:t>
            </a:r>
            <a:r>
              <a:rPr lang="en-US" i="1" dirty="0"/>
              <a:t>genus </a:t>
            </a:r>
            <a:r>
              <a:rPr lang="en-US" dirty="0"/>
              <a:t>meaning ‘</a:t>
            </a:r>
            <a:r>
              <a:rPr lang="en-US" dirty="0" smtClean="0"/>
              <a:t>a class </a:t>
            </a:r>
            <a:r>
              <a:rPr lang="en-US" dirty="0"/>
              <a:t>or category’ </a:t>
            </a:r>
            <a:endParaRPr lang="en-US" dirty="0" smtClean="0"/>
          </a:p>
          <a:p>
            <a:pPr>
              <a:buFont typeface="Wingdings" pitchFamily="2" charset="2"/>
              <a:buChar char="q"/>
            </a:pPr>
            <a:r>
              <a:rPr lang="en-US" dirty="0" smtClean="0"/>
              <a:t>Generally </a:t>
            </a:r>
            <a:r>
              <a:rPr lang="en-US" dirty="0"/>
              <a:t>Genre is known as the category of </a:t>
            </a:r>
            <a:r>
              <a:rPr lang="en-US" dirty="0" smtClean="0"/>
              <a:t>literature.</a:t>
            </a:r>
            <a:endParaRPr lang="en-US" altLang="ar-IQ" dirty="0" smtClean="0"/>
          </a:p>
          <a:p>
            <a:endParaRPr lang="en-US" dirty="0"/>
          </a:p>
        </p:txBody>
      </p:sp>
    </p:spTree>
    <p:extLst>
      <p:ext uri="{BB962C8B-B14F-4D97-AF65-F5344CB8AC3E}">
        <p14:creationId xmlns:p14="http://schemas.microsoft.com/office/powerpoint/2010/main" val="2258597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smtClean="0"/>
              <a:t>Greco – Roman classification of genre was  epic, drama and poetry.</a:t>
            </a:r>
            <a:endParaRPr lang="en-US" dirty="0"/>
          </a:p>
        </p:txBody>
      </p:sp>
      <p:sp>
        <p:nvSpPr>
          <p:cNvPr id="4" name="Content Placeholder 3"/>
          <p:cNvSpPr>
            <a:spLocks noGrp="1"/>
          </p:cNvSpPr>
          <p:nvPr>
            <p:ph sz="quarter" idx="14"/>
          </p:nvPr>
        </p:nvSpPr>
        <p:spPr/>
        <p:txBody>
          <a:bodyPr/>
          <a:lstStyle/>
          <a:p>
            <a:r>
              <a:rPr lang="en-US" dirty="0" smtClean="0"/>
              <a:t>Recent Modern classification of genre is fiction, drama, poetry and film.</a:t>
            </a:r>
            <a:endParaRPr lang="en-US" dirty="0"/>
          </a:p>
        </p:txBody>
      </p:sp>
    </p:spTree>
    <p:extLst>
      <p:ext uri="{BB962C8B-B14F-4D97-AF65-F5344CB8AC3E}">
        <p14:creationId xmlns:p14="http://schemas.microsoft.com/office/powerpoint/2010/main" val="927396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lnSpcReduction="10000"/>
          </a:bodyPr>
          <a:lstStyle/>
          <a:p>
            <a:pPr marL="0" indent="0" algn="ctr">
              <a:buNone/>
            </a:pPr>
            <a:r>
              <a:rPr lang="en-US" dirty="0"/>
              <a:t>Forms of Literature</a:t>
            </a:r>
          </a:p>
          <a:p>
            <a:pPr marL="0" indent="0">
              <a:buNone/>
            </a:pPr>
            <a:r>
              <a:rPr lang="en-US" dirty="0" smtClean="0"/>
              <a:t>Forms </a:t>
            </a:r>
            <a:r>
              <a:rPr lang="en-US" dirty="0"/>
              <a:t>are taken to mean the mode in which literature is expressed.</a:t>
            </a:r>
          </a:p>
          <a:p>
            <a:pPr marL="0" indent="0">
              <a:buNone/>
            </a:pPr>
            <a:r>
              <a:rPr lang="en-US" dirty="0" smtClean="0"/>
              <a:t>Prose </a:t>
            </a:r>
            <a:r>
              <a:rPr lang="en-US" dirty="0"/>
              <a:t>Fiction</a:t>
            </a:r>
          </a:p>
          <a:p>
            <a:pPr marL="0" indent="0">
              <a:buNone/>
            </a:pPr>
            <a:r>
              <a:rPr lang="en-US" dirty="0" smtClean="0"/>
              <a:t>Prose </a:t>
            </a:r>
            <a:r>
              <a:rPr lang="en-US" dirty="0"/>
              <a:t>non-fiction</a:t>
            </a:r>
          </a:p>
          <a:p>
            <a:pPr marL="0" indent="0">
              <a:buNone/>
            </a:pPr>
            <a:r>
              <a:rPr lang="en-US" dirty="0" smtClean="0"/>
              <a:t>Poetry</a:t>
            </a:r>
            <a:endParaRPr lang="en-US" dirty="0"/>
          </a:p>
          <a:p>
            <a:pPr marL="0" indent="0">
              <a:buNone/>
            </a:pPr>
            <a:r>
              <a:rPr lang="en-US" dirty="0" smtClean="0"/>
              <a:t>Drama</a:t>
            </a:r>
          </a:p>
          <a:p>
            <a:pPr marL="0" indent="0">
              <a:buNone/>
            </a:pPr>
            <a:r>
              <a:rPr lang="en-US" dirty="0" smtClean="0"/>
              <a:t>Film</a:t>
            </a:r>
            <a:endParaRPr lang="en-US" dirty="0"/>
          </a:p>
        </p:txBody>
      </p:sp>
    </p:spTree>
    <p:extLst>
      <p:ext uri="{BB962C8B-B14F-4D97-AF65-F5344CB8AC3E}">
        <p14:creationId xmlns:p14="http://schemas.microsoft.com/office/powerpoint/2010/main" val="4085134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648200"/>
          </a:xfrm>
        </p:spPr>
        <p:txBody>
          <a:bodyPr>
            <a:normAutofit fontScale="77500" lnSpcReduction="20000"/>
          </a:bodyPr>
          <a:lstStyle/>
          <a:p>
            <a:pPr marL="0" indent="0">
              <a:buNone/>
            </a:pPr>
            <a:r>
              <a:rPr lang="en-US" dirty="0"/>
              <a:t>Types of fiction</a:t>
            </a:r>
          </a:p>
          <a:p>
            <a:pPr marL="0" indent="0">
              <a:buNone/>
            </a:pPr>
            <a:r>
              <a:rPr lang="en-US" dirty="0"/>
              <a:t>1-Legend </a:t>
            </a:r>
          </a:p>
          <a:p>
            <a:pPr marL="0" indent="0">
              <a:buNone/>
            </a:pPr>
            <a:r>
              <a:rPr lang="en-US" dirty="0"/>
              <a:t>2- Myth</a:t>
            </a:r>
          </a:p>
          <a:p>
            <a:pPr marL="0" indent="0">
              <a:buNone/>
            </a:pPr>
            <a:r>
              <a:rPr lang="en-US" dirty="0"/>
              <a:t>3-Fairytale</a:t>
            </a:r>
          </a:p>
          <a:p>
            <a:pPr marL="0" indent="0">
              <a:buNone/>
            </a:pPr>
            <a:r>
              <a:rPr lang="en-US" dirty="0"/>
              <a:t>4-Folklore</a:t>
            </a:r>
          </a:p>
          <a:p>
            <a:pPr marL="0" indent="0">
              <a:buNone/>
            </a:pPr>
            <a:r>
              <a:rPr lang="en-US" dirty="0"/>
              <a:t>5-Fantasy</a:t>
            </a:r>
          </a:p>
          <a:p>
            <a:pPr marL="0" indent="0">
              <a:buNone/>
            </a:pPr>
            <a:r>
              <a:rPr lang="en-US" dirty="0"/>
              <a:t>6-Humor</a:t>
            </a:r>
          </a:p>
          <a:p>
            <a:pPr marL="0" indent="0">
              <a:buNone/>
            </a:pPr>
            <a:r>
              <a:rPr lang="en-US" dirty="0"/>
              <a:t>7-Fable</a:t>
            </a:r>
          </a:p>
          <a:p>
            <a:pPr marL="0" indent="0">
              <a:buNone/>
            </a:pPr>
            <a:r>
              <a:rPr lang="en-US" dirty="0"/>
              <a:t>8-Romance</a:t>
            </a:r>
          </a:p>
          <a:p>
            <a:pPr marL="0" indent="0">
              <a:buNone/>
            </a:pPr>
            <a:r>
              <a:rPr lang="en-US" dirty="0"/>
              <a:t>9-Epic </a:t>
            </a:r>
          </a:p>
          <a:p>
            <a:pPr marL="0" indent="0">
              <a:buNone/>
            </a:pPr>
            <a:r>
              <a:rPr lang="en-US" dirty="0"/>
              <a:t>10-Science Fiction</a:t>
            </a:r>
          </a:p>
          <a:p>
            <a:pPr marL="0" indent="0">
              <a:buNone/>
            </a:pPr>
            <a:r>
              <a:rPr lang="en-US" dirty="0"/>
              <a:t>11-Historical Fiction</a:t>
            </a:r>
          </a:p>
          <a:p>
            <a:endParaRPr lang="en-US" dirty="0"/>
          </a:p>
          <a:p>
            <a:endParaRPr lang="en-US" dirty="0"/>
          </a:p>
        </p:txBody>
      </p:sp>
    </p:spTree>
    <p:extLst>
      <p:ext uri="{BB962C8B-B14F-4D97-AF65-F5344CB8AC3E}">
        <p14:creationId xmlns:p14="http://schemas.microsoft.com/office/powerpoint/2010/main" val="2770861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85000" lnSpcReduction="20000"/>
          </a:bodyPr>
          <a:lstStyle/>
          <a:p>
            <a:pPr marL="0" indent="0">
              <a:buNone/>
              <a:defRPr/>
            </a:pPr>
            <a:r>
              <a:rPr lang="en-US" dirty="0"/>
              <a:t>Nonfiction is an informational text dealing with an actual, real-life subject.</a:t>
            </a:r>
          </a:p>
          <a:p>
            <a:pPr marL="0" indent="0">
              <a:buNone/>
              <a:defRPr/>
            </a:pPr>
            <a:r>
              <a:rPr lang="en-US" dirty="0"/>
              <a:t>Types of Nonfiction:</a:t>
            </a:r>
          </a:p>
          <a:p>
            <a:pPr marL="0" indent="0">
              <a:buNone/>
              <a:defRPr/>
            </a:pPr>
            <a:r>
              <a:rPr lang="en-US" dirty="0" smtClean="0"/>
              <a:t>1-Biographies</a:t>
            </a:r>
            <a:endParaRPr lang="en-US" dirty="0"/>
          </a:p>
          <a:p>
            <a:pPr marL="0" indent="0">
              <a:buNone/>
              <a:defRPr/>
            </a:pPr>
            <a:r>
              <a:rPr lang="en-US" dirty="0" smtClean="0"/>
              <a:t>2-History</a:t>
            </a:r>
            <a:endParaRPr lang="en-US" dirty="0"/>
          </a:p>
          <a:p>
            <a:pPr marL="0" indent="0">
              <a:buNone/>
              <a:defRPr/>
            </a:pPr>
            <a:r>
              <a:rPr lang="en-US" dirty="0" smtClean="0"/>
              <a:t>3-Essays</a:t>
            </a:r>
            <a:endParaRPr lang="en-US" dirty="0"/>
          </a:p>
          <a:p>
            <a:pPr marL="0" indent="0">
              <a:buNone/>
              <a:defRPr/>
            </a:pPr>
            <a:r>
              <a:rPr lang="en-US" dirty="0" smtClean="0"/>
              <a:t>4-Speech</a:t>
            </a:r>
            <a:endParaRPr lang="en-US" dirty="0"/>
          </a:p>
          <a:p>
            <a:pPr marL="0" indent="0">
              <a:buNone/>
              <a:defRPr/>
            </a:pPr>
            <a:r>
              <a:rPr lang="en-US" dirty="0"/>
              <a:t>5-Autobiography</a:t>
            </a:r>
          </a:p>
          <a:p>
            <a:pPr marL="0" indent="0">
              <a:buNone/>
              <a:defRPr/>
            </a:pPr>
            <a:r>
              <a:rPr lang="en-US" dirty="0"/>
              <a:t>6-Diaries and </a:t>
            </a:r>
            <a:r>
              <a:rPr lang="en-US" dirty="0" smtClean="0"/>
              <a:t>Journals</a:t>
            </a:r>
          </a:p>
          <a:p>
            <a:pPr marL="0" indent="0">
              <a:buNone/>
              <a:defRPr/>
            </a:pPr>
            <a:r>
              <a:rPr lang="en-US" dirty="0" smtClean="0"/>
              <a:t>7-The Travelogue</a:t>
            </a:r>
            <a:endParaRPr lang="en-US" dirty="0"/>
          </a:p>
        </p:txBody>
      </p:sp>
    </p:spTree>
    <p:extLst>
      <p:ext uri="{BB962C8B-B14F-4D97-AF65-F5344CB8AC3E}">
        <p14:creationId xmlns:p14="http://schemas.microsoft.com/office/powerpoint/2010/main" val="1526949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953000"/>
          </a:xfrm>
        </p:spPr>
        <p:txBody>
          <a:bodyPr>
            <a:normAutofit fontScale="92500" lnSpcReduction="20000"/>
          </a:bodyPr>
          <a:lstStyle/>
          <a:p>
            <a:pPr marL="0" indent="0">
              <a:buNone/>
              <a:defRPr/>
            </a:pPr>
            <a:r>
              <a:rPr lang="en-US" altLang="ar-IQ" dirty="0"/>
              <a:t>Novel is along narrative in prose which describes subtle development of character, events and themes. </a:t>
            </a:r>
            <a:endParaRPr lang="en-US" altLang="ar-IQ" dirty="0" smtClean="0"/>
          </a:p>
          <a:p>
            <a:pPr marL="0" indent="0">
              <a:buNone/>
            </a:pPr>
            <a:r>
              <a:rPr lang="en-US" dirty="0"/>
              <a:t>The roots of the novel come from a number of sources </a:t>
            </a:r>
            <a:endParaRPr lang="en-US" dirty="0" smtClean="0"/>
          </a:p>
          <a:p>
            <a:pPr>
              <a:buFont typeface="Wingdings" pitchFamily="2" charset="2"/>
              <a:buChar char="q"/>
            </a:pPr>
            <a:r>
              <a:rPr lang="en-US" dirty="0" smtClean="0"/>
              <a:t>Epic</a:t>
            </a:r>
            <a:endParaRPr lang="en-US" dirty="0"/>
          </a:p>
          <a:p>
            <a:pPr>
              <a:buFont typeface="Wingdings" pitchFamily="2" charset="2"/>
              <a:buChar char="q"/>
            </a:pPr>
            <a:r>
              <a:rPr lang="en-US" dirty="0" smtClean="0"/>
              <a:t>Elizabethan </a:t>
            </a:r>
            <a:r>
              <a:rPr lang="en-US" dirty="0"/>
              <a:t>prose </a:t>
            </a:r>
            <a:r>
              <a:rPr lang="en-US" dirty="0" smtClean="0"/>
              <a:t>fiction</a:t>
            </a:r>
          </a:p>
          <a:p>
            <a:pPr>
              <a:buFont typeface="Wingdings" pitchFamily="2" charset="2"/>
              <a:buChar char="q"/>
            </a:pPr>
            <a:r>
              <a:rPr lang="en-US" dirty="0" smtClean="0"/>
              <a:t>French </a:t>
            </a:r>
            <a:r>
              <a:rPr lang="en-US" dirty="0"/>
              <a:t>heroic </a:t>
            </a:r>
            <a:endParaRPr lang="en-US" dirty="0" smtClean="0"/>
          </a:p>
          <a:p>
            <a:pPr>
              <a:buFont typeface="Wingdings" pitchFamily="2" charset="2"/>
              <a:buChar char="q"/>
            </a:pPr>
            <a:r>
              <a:rPr lang="en-US" dirty="0" smtClean="0"/>
              <a:t>Spanish </a:t>
            </a:r>
            <a:r>
              <a:rPr lang="en-US" dirty="0"/>
              <a:t>picaresque tales--strings of episodic adventures held together by the </a:t>
            </a:r>
            <a:r>
              <a:rPr lang="en-US" dirty="0" smtClean="0"/>
              <a:t>personality of </a:t>
            </a:r>
            <a:r>
              <a:rPr lang="en-US" dirty="0"/>
              <a:t>the central figure; Don Quixote is the best known of these tales.</a:t>
            </a:r>
            <a:endParaRPr lang="en-US" altLang="ar-IQ" dirty="0"/>
          </a:p>
          <a:p>
            <a:pPr marL="0" indent="0">
              <a:buNone/>
              <a:defRPr/>
            </a:pPr>
            <a:endParaRPr lang="en-US" altLang="ar-IQ" dirty="0"/>
          </a:p>
          <a:p>
            <a:endParaRPr lang="en-US" dirty="0"/>
          </a:p>
        </p:txBody>
      </p:sp>
    </p:spTree>
    <p:extLst>
      <p:ext uri="{BB962C8B-B14F-4D97-AF65-F5344CB8AC3E}">
        <p14:creationId xmlns:p14="http://schemas.microsoft.com/office/powerpoint/2010/main" val="122521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dirty="0" smtClean="0">
                <a:solidFill>
                  <a:schemeClr val="tx1"/>
                </a:solidFill>
              </a:rPr>
              <a:t>Types of novel</a:t>
            </a:r>
            <a:br>
              <a:rPr lang="en-US" dirty="0" smtClean="0">
                <a:solidFill>
                  <a:schemeClr val="tx1"/>
                </a:solidFill>
              </a:rPr>
            </a:br>
            <a:endParaRPr lang="en-US" dirty="0" smtClean="0"/>
          </a:p>
        </p:txBody>
      </p:sp>
      <p:sp>
        <p:nvSpPr>
          <p:cNvPr id="14339" name="Content Placeholder 2"/>
          <p:cNvSpPr>
            <a:spLocks noGrp="1"/>
          </p:cNvSpPr>
          <p:nvPr>
            <p:ph sz="quarter" idx="13"/>
          </p:nvPr>
        </p:nvSpPr>
        <p:spPr>
          <a:xfrm>
            <a:off x="676275" y="1844675"/>
            <a:ext cx="3822700" cy="5184775"/>
          </a:xfrm>
        </p:spPr>
        <p:txBody>
          <a:bodyPr>
            <a:normAutofit fontScale="92500" lnSpcReduction="10000"/>
          </a:bodyPr>
          <a:lstStyle/>
          <a:p>
            <a:pPr marL="0" indent="0" algn="l" rtl="0">
              <a:buNone/>
            </a:pPr>
            <a:r>
              <a:rPr lang="en-US" dirty="0" smtClean="0">
                <a:solidFill>
                  <a:schemeClr val="tx1"/>
                </a:solidFill>
              </a:rPr>
              <a:t>1- Epistolary novel</a:t>
            </a:r>
          </a:p>
          <a:p>
            <a:pPr marL="0" indent="0" algn="l" rtl="0">
              <a:buNone/>
            </a:pPr>
            <a:r>
              <a:rPr lang="en-US" dirty="0" smtClean="0">
                <a:solidFill>
                  <a:schemeClr val="tx1"/>
                </a:solidFill>
              </a:rPr>
              <a:t>2- Picaresque novel</a:t>
            </a:r>
          </a:p>
          <a:p>
            <a:pPr marL="0" indent="0" algn="l" rtl="0">
              <a:buNone/>
            </a:pPr>
            <a:r>
              <a:rPr lang="en-US" dirty="0" smtClean="0">
                <a:solidFill>
                  <a:schemeClr val="tx1"/>
                </a:solidFill>
              </a:rPr>
              <a:t>3-Historical novel</a:t>
            </a:r>
          </a:p>
          <a:p>
            <a:pPr marL="0" indent="0" algn="l" rtl="0">
              <a:buNone/>
            </a:pPr>
            <a:r>
              <a:rPr lang="en-US" dirty="0" smtClean="0">
                <a:solidFill>
                  <a:schemeClr val="tx1"/>
                </a:solidFill>
              </a:rPr>
              <a:t>4-Bildungsroman</a:t>
            </a:r>
          </a:p>
          <a:p>
            <a:pPr marL="0" indent="0" algn="l" rtl="0">
              <a:buNone/>
            </a:pPr>
            <a:r>
              <a:rPr lang="en-US" dirty="0" smtClean="0">
                <a:solidFill>
                  <a:schemeClr val="tx1"/>
                </a:solidFill>
              </a:rPr>
              <a:t>5-Gothic Novel</a:t>
            </a:r>
          </a:p>
          <a:p>
            <a:pPr marL="0" indent="0" algn="l" rtl="0">
              <a:buNone/>
            </a:pPr>
            <a:r>
              <a:rPr lang="en-US" dirty="0" smtClean="0">
                <a:solidFill>
                  <a:schemeClr val="tx1"/>
                </a:solidFill>
              </a:rPr>
              <a:t>6-Social novel</a:t>
            </a:r>
          </a:p>
          <a:p>
            <a:pPr marL="0" indent="0" algn="l" rtl="0">
              <a:buNone/>
            </a:pPr>
            <a:r>
              <a:rPr lang="en-US" dirty="0" smtClean="0">
                <a:solidFill>
                  <a:schemeClr val="tx1"/>
                </a:solidFill>
              </a:rPr>
              <a:t>7-Science fiction</a:t>
            </a:r>
          </a:p>
          <a:p>
            <a:pPr marL="0" indent="0" algn="l" rtl="0">
              <a:buNone/>
            </a:pPr>
            <a:r>
              <a:rPr lang="en-US" dirty="0" smtClean="0">
                <a:solidFill>
                  <a:schemeClr val="tx1"/>
                </a:solidFill>
              </a:rPr>
              <a:t>8-Metafiction</a:t>
            </a:r>
          </a:p>
          <a:p>
            <a:pPr marL="0" indent="0" algn="l" rtl="0">
              <a:buNone/>
            </a:pPr>
            <a:r>
              <a:rPr lang="en-US" dirty="0" smtClean="0">
                <a:solidFill>
                  <a:schemeClr val="tx1"/>
                </a:solidFill>
              </a:rPr>
              <a:t>9-Autobiographical Novel</a:t>
            </a:r>
          </a:p>
        </p:txBody>
      </p:sp>
      <p:sp>
        <p:nvSpPr>
          <p:cNvPr id="14340" name="Content Placeholder 3"/>
          <p:cNvSpPr>
            <a:spLocks noGrp="1"/>
          </p:cNvSpPr>
          <p:nvPr>
            <p:ph sz="quarter" idx="14"/>
          </p:nvPr>
        </p:nvSpPr>
        <p:spPr>
          <a:xfrm>
            <a:off x="4645025" y="1989138"/>
            <a:ext cx="3822700" cy="4535487"/>
          </a:xfrm>
        </p:spPr>
        <p:txBody>
          <a:bodyPr>
            <a:normAutofit fontScale="85000" lnSpcReduction="10000"/>
          </a:bodyPr>
          <a:lstStyle/>
          <a:p>
            <a:pPr marL="0" indent="0" algn="l" rtl="0">
              <a:buNone/>
            </a:pPr>
            <a:r>
              <a:rPr lang="en-US" dirty="0" smtClean="0">
                <a:solidFill>
                  <a:schemeClr val="tx1"/>
                </a:solidFill>
              </a:rPr>
              <a:t>10-Satirical Novel</a:t>
            </a:r>
          </a:p>
          <a:p>
            <a:pPr marL="0" indent="0" algn="l" rtl="0">
              <a:buNone/>
            </a:pPr>
            <a:r>
              <a:rPr lang="en-US" dirty="0" smtClean="0">
                <a:solidFill>
                  <a:schemeClr val="tx1"/>
                </a:solidFill>
              </a:rPr>
              <a:t>11-Allegorical Novel</a:t>
            </a:r>
          </a:p>
          <a:p>
            <a:pPr marL="0" indent="0" algn="l" rtl="0">
              <a:buNone/>
            </a:pPr>
            <a:r>
              <a:rPr lang="en-US" dirty="0" smtClean="0">
                <a:solidFill>
                  <a:schemeClr val="tx1"/>
                </a:solidFill>
              </a:rPr>
              <a:t>12-Detective Novel</a:t>
            </a:r>
          </a:p>
          <a:p>
            <a:pPr marL="0" indent="0" algn="l" rtl="0">
              <a:buNone/>
            </a:pPr>
            <a:r>
              <a:rPr lang="en-US" dirty="0" smtClean="0">
                <a:solidFill>
                  <a:schemeClr val="tx1"/>
                </a:solidFill>
              </a:rPr>
              <a:t>13- Intellectual Novel</a:t>
            </a:r>
          </a:p>
          <a:p>
            <a:pPr marL="0" indent="0" algn="l" rtl="0">
              <a:buNone/>
            </a:pPr>
            <a:r>
              <a:rPr lang="en-US" dirty="0" smtClean="0">
                <a:solidFill>
                  <a:schemeClr val="tx1"/>
                </a:solidFill>
              </a:rPr>
              <a:t>14-Psychological Novel</a:t>
            </a:r>
          </a:p>
          <a:p>
            <a:pPr marL="0" indent="0" algn="l" rtl="0">
              <a:buNone/>
            </a:pPr>
            <a:r>
              <a:rPr lang="en-US" dirty="0" smtClean="0">
                <a:solidFill>
                  <a:schemeClr val="tx1"/>
                </a:solidFill>
              </a:rPr>
              <a:t>15-Utopian Novel</a:t>
            </a:r>
          </a:p>
          <a:p>
            <a:pPr marL="0" indent="0" algn="l" rtl="0">
              <a:buNone/>
            </a:pPr>
            <a:r>
              <a:rPr lang="en-US" dirty="0" smtClean="0">
                <a:solidFill>
                  <a:schemeClr val="tx1"/>
                </a:solidFill>
              </a:rPr>
              <a:t>16-Graphic Novel</a:t>
            </a:r>
          </a:p>
          <a:p>
            <a:pPr marL="0" indent="0" algn="l" rtl="0">
              <a:buNone/>
            </a:pPr>
            <a:r>
              <a:rPr lang="en-US" dirty="0" smtClean="0">
                <a:solidFill>
                  <a:schemeClr val="tx1"/>
                </a:solidFill>
              </a:rPr>
              <a:t>17-Anti-Novel</a:t>
            </a:r>
          </a:p>
          <a:p>
            <a:pPr marL="0" indent="0" algn="l" rtl="0">
              <a:buNone/>
            </a:pPr>
            <a:r>
              <a:rPr lang="en-US" dirty="0" smtClean="0">
                <a:solidFill>
                  <a:schemeClr val="tx1"/>
                </a:solidFill>
              </a:rPr>
              <a:t>18-Fantasy Novel</a:t>
            </a:r>
          </a:p>
          <a:p>
            <a:pPr marL="0" indent="0" algn="l" rtl="0">
              <a:buNone/>
            </a:pPr>
            <a:r>
              <a:rPr lang="en-US" dirty="0" smtClean="0">
                <a:solidFill>
                  <a:schemeClr val="tx1"/>
                </a:solidFill>
              </a:rPr>
              <a:t>19-Dystopian Novel</a:t>
            </a:r>
          </a:p>
          <a:p>
            <a:pPr algn="l" rtl="0"/>
            <a:endParaRPr lang="en-US" dirty="0" smtClean="0">
              <a:solidFill>
                <a:schemeClr val="tx1"/>
              </a:solidFill>
            </a:endParaRPr>
          </a:p>
        </p:txBody>
      </p:sp>
    </p:spTree>
    <p:extLst>
      <p:ext uri="{BB962C8B-B14F-4D97-AF65-F5344CB8AC3E}">
        <p14:creationId xmlns:p14="http://schemas.microsoft.com/office/powerpoint/2010/main" val="218746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724400"/>
          </a:xfrm>
        </p:spPr>
        <p:txBody>
          <a:bodyPr>
            <a:normAutofit fontScale="92500" lnSpcReduction="20000"/>
          </a:bodyPr>
          <a:lstStyle/>
          <a:p>
            <a:r>
              <a:rPr lang="en-US" b="1" dirty="0"/>
              <a:t>Ezra Pound</a:t>
            </a:r>
            <a:r>
              <a:rPr lang="en-US" dirty="0"/>
              <a:t>: "Great literature is simply language charged with meaning to the utmost possible degree."</a:t>
            </a:r>
          </a:p>
          <a:p>
            <a:r>
              <a:rPr lang="en-US" b="1" dirty="0"/>
              <a:t>Alfred North Whitehead</a:t>
            </a:r>
            <a:r>
              <a:rPr lang="en-US" dirty="0"/>
              <a:t>: "It is in literature that the concrete outlook of humanity receives its expression."</a:t>
            </a:r>
          </a:p>
          <a:p>
            <a:r>
              <a:rPr lang="en-US" b="1" dirty="0"/>
              <a:t>C. S. Lewis</a:t>
            </a:r>
            <a:r>
              <a:rPr lang="en-US" dirty="0"/>
              <a:t>: "Literature adds to reality, it does not simply describe it. It enriches the necessary competencies that daily life requires and provides; and in this respect, it irrigates the deserts that our lives have already become."</a:t>
            </a:r>
          </a:p>
          <a:p>
            <a:pPr marL="0" indent="0">
              <a:buNone/>
            </a:pPr>
            <a:endParaRPr lang="en-US" dirty="0"/>
          </a:p>
        </p:txBody>
      </p:sp>
    </p:spTree>
    <p:extLst>
      <p:ext uri="{BB962C8B-B14F-4D97-AF65-F5344CB8AC3E}">
        <p14:creationId xmlns:p14="http://schemas.microsoft.com/office/powerpoint/2010/main" val="4049466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defRPr/>
            </a:pPr>
            <a:r>
              <a:rPr lang="en-US" altLang="ar-IQ" u="sng" dirty="0"/>
              <a:t>Plot</a:t>
            </a:r>
            <a:r>
              <a:rPr lang="en-US" altLang="ar-IQ" dirty="0"/>
              <a:t> is a series of events and actions that occurs in a story.</a:t>
            </a:r>
          </a:p>
          <a:p>
            <a:pPr marL="0" indent="0">
              <a:buNone/>
              <a:defRPr/>
            </a:pPr>
            <a:r>
              <a:rPr lang="en-US" altLang="ar-IQ" dirty="0"/>
              <a:t>Plot considered as a skeleton which holds a story together (skeleton connects parts of body together)</a:t>
            </a:r>
          </a:p>
          <a:p>
            <a:pPr marL="0" indent="0">
              <a:buNone/>
              <a:defRPr/>
            </a:pPr>
            <a:r>
              <a:rPr lang="en-US" altLang="ar-IQ" dirty="0"/>
              <a:t>The events must be organized, shapeless mixture of events are not allowed.  </a:t>
            </a:r>
          </a:p>
          <a:p>
            <a:pPr marL="0" indent="0">
              <a:buNone/>
              <a:defRPr/>
            </a:pPr>
            <a:endParaRPr lang="ar-IQ" dirty="0">
              <a:solidFill>
                <a:srgbClr val="FF0000"/>
              </a:solidFill>
            </a:endParaRPr>
          </a:p>
          <a:p>
            <a:endParaRPr lang="en-US" dirty="0"/>
          </a:p>
        </p:txBody>
      </p:sp>
    </p:spTree>
    <p:extLst>
      <p:ext uri="{BB962C8B-B14F-4D97-AF65-F5344CB8AC3E}">
        <p14:creationId xmlns:p14="http://schemas.microsoft.com/office/powerpoint/2010/main" val="3023148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defRPr/>
            </a:pPr>
            <a:r>
              <a:rPr lang="en-US" u="sng" dirty="0"/>
              <a:t>Chronological Order </a:t>
            </a:r>
            <a:r>
              <a:rPr lang="en-US" dirty="0"/>
              <a:t>means that the events happen one </a:t>
            </a:r>
            <a:r>
              <a:rPr lang="en-US" b="1" dirty="0"/>
              <a:t>after</a:t>
            </a:r>
            <a:r>
              <a:rPr lang="en-US" dirty="0"/>
              <a:t> another.</a:t>
            </a:r>
          </a:p>
          <a:p>
            <a:pPr marL="0" indent="0">
              <a:buNone/>
              <a:defRPr/>
            </a:pPr>
            <a:endParaRPr lang="en-US" dirty="0"/>
          </a:p>
          <a:p>
            <a:pPr marL="0" indent="0">
              <a:buNone/>
              <a:defRPr/>
            </a:pPr>
            <a:r>
              <a:rPr lang="en-US" u="sng" dirty="0"/>
              <a:t>Non chronological Order </a:t>
            </a:r>
            <a:r>
              <a:rPr lang="en-US" dirty="0"/>
              <a:t>means  that the  events happen in the middle of things; or begin in the present and return to the past events.</a:t>
            </a:r>
          </a:p>
          <a:p>
            <a:pPr>
              <a:defRPr/>
            </a:pPr>
            <a:endParaRPr lang="en-US"/>
          </a:p>
          <a:p>
            <a:endParaRPr lang="en-US"/>
          </a:p>
        </p:txBody>
      </p:sp>
    </p:spTree>
    <p:extLst>
      <p:ext uri="{BB962C8B-B14F-4D97-AF65-F5344CB8AC3E}">
        <p14:creationId xmlns:p14="http://schemas.microsoft.com/office/powerpoint/2010/main" val="3623990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0" indent="0">
              <a:buNone/>
            </a:pPr>
            <a:r>
              <a:rPr lang="en-US" altLang="ar-IQ" dirty="0"/>
              <a:t>Narration is the act of telling a story or recounting a narrative. </a:t>
            </a:r>
          </a:p>
          <a:p>
            <a:pPr marL="0" indent="0">
              <a:buNone/>
              <a:defRPr/>
            </a:pPr>
            <a:r>
              <a:rPr lang="en-US" altLang="ar-IQ" dirty="0"/>
              <a:t>Narrator is the agent that recounts the events in a novel.</a:t>
            </a:r>
          </a:p>
          <a:p>
            <a:pPr>
              <a:buFont typeface="Wingdings" pitchFamily="2" charset="2"/>
              <a:buChar char="q"/>
              <a:defRPr/>
            </a:pPr>
            <a:r>
              <a:rPr lang="en-US" dirty="0" smtClean="0"/>
              <a:t>Who </a:t>
            </a:r>
            <a:r>
              <a:rPr lang="en-US" dirty="0"/>
              <a:t>speaks?</a:t>
            </a:r>
          </a:p>
          <a:p>
            <a:pPr marL="0" indent="0">
              <a:buNone/>
              <a:defRPr/>
            </a:pPr>
            <a:r>
              <a:rPr lang="en-US" dirty="0"/>
              <a:t> The narrator as a link between the author and </a:t>
            </a:r>
            <a:r>
              <a:rPr lang="en-US" dirty="0" smtClean="0"/>
              <a:t>the reader</a:t>
            </a:r>
            <a:r>
              <a:rPr lang="en-US" dirty="0"/>
              <a:t>.</a:t>
            </a:r>
          </a:p>
          <a:p>
            <a:endParaRPr lang="en-US" dirty="0"/>
          </a:p>
        </p:txBody>
      </p:sp>
    </p:spTree>
    <p:extLst>
      <p:ext uri="{BB962C8B-B14F-4D97-AF65-F5344CB8AC3E}">
        <p14:creationId xmlns:p14="http://schemas.microsoft.com/office/powerpoint/2010/main" val="235777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4294967295"/>
          </p:nvPr>
        </p:nvSpPr>
        <p:spPr>
          <a:xfrm>
            <a:off x="871538" y="2674938"/>
            <a:ext cx="7408862" cy="3451225"/>
          </a:xfrm>
          <a:prstGeom prst="rect">
            <a:avLst/>
          </a:prstGeom>
        </p:spPr>
        <p:txBody>
          <a:bodyPr/>
          <a:lstStyle/>
          <a:p>
            <a:pPr marL="0" indent="0" algn="l" rtl="0">
              <a:buNone/>
              <a:defRPr/>
            </a:pPr>
            <a:r>
              <a:rPr lang="en-US" altLang="ar-IQ" dirty="0" smtClean="0"/>
              <a:t> </a:t>
            </a:r>
            <a:endParaRPr lang="ar-IQ" altLang="ar-IQ" dirty="0" smtClean="0"/>
          </a:p>
        </p:txBody>
      </p:sp>
      <p:sp>
        <p:nvSpPr>
          <p:cNvPr id="22531" name="Title 2"/>
          <p:cNvSpPr>
            <a:spLocks noGrp="1"/>
          </p:cNvSpPr>
          <p:nvPr>
            <p:ph type="title"/>
          </p:nvPr>
        </p:nvSpPr>
        <p:spPr>
          <a:xfrm>
            <a:off x="684213" y="333375"/>
            <a:ext cx="8229600" cy="1252538"/>
          </a:xfrm>
        </p:spPr>
        <p:txBody>
          <a:bodyPr/>
          <a:lstStyle/>
          <a:p>
            <a:endParaRPr lang="ar-IQ" altLang="ar-IQ" dirty="0" smtClean="0"/>
          </a:p>
        </p:txBody>
      </p:sp>
      <p:graphicFrame>
        <p:nvGraphicFramePr>
          <p:cNvPr id="2" name="Table 1"/>
          <p:cNvGraphicFramePr>
            <a:graphicFrameLocks noGrp="1"/>
          </p:cNvGraphicFramePr>
          <p:nvPr>
            <p:extLst>
              <p:ext uri="{D42A27DB-BD31-4B8C-83A1-F6EECF244321}">
                <p14:modId xmlns:p14="http://schemas.microsoft.com/office/powerpoint/2010/main" val="560804335"/>
              </p:ext>
            </p:extLst>
          </p:nvPr>
        </p:nvGraphicFramePr>
        <p:xfrm>
          <a:off x="1143000" y="2438401"/>
          <a:ext cx="5805265" cy="1828799"/>
        </p:xfrm>
        <a:graphic>
          <a:graphicData uri="http://schemas.openxmlformats.org/drawingml/2006/table">
            <a:tbl>
              <a:tblPr firstRow="1" bandRow="1">
                <a:tableStyleId>{5C22544A-7EE6-4342-B048-85BDC9FD1C3A}</a:tableStyleId>
              </a:tblPr>
              <a:tblGrid>
                <a:gridCol w="1760626"/>
                <a:gridCol w="1760626"/>
                <a:gridCol w="2284013"/>
              </a:tblGrid>
              <a:tr h="656074">
                <a:tc>
                  <a:txBody>
                    <a:bodyPr/>
                    <a:lstStyle/>
                    <a:p>
                      <a:pPr algn="l" rtl="0"/>
                      <a:r>
                        <a:rPr lang="en-US" sz="1800" b="0" i="0" u="none" strike="noStrike" kern="1200" baseline="0" dirty="0" smtClean="0">
                          <a:solidFill>
                            <a:schemeClr val="lt1"/>
                          </a:solidFill>
                          <a:latin typeface="+mn-lt"/>
                          <a:ea typeface="+mn-ea"/>
                          <a:cs typeface="+mn-cs"/>
                        </a:rPr>
                        <a:t>Author</a:t>
                      </a:r>
                      <a:endParaRPr lang="en-US" sz="1800" dirty="0"/>
                    </a:p>
                  </a:txBody>
                  <a:tcPr marL="91442" marR="91442" marT="45715" marB="45715"/>
                </a:tc>
                <a:tc>
                  <a:txBody>
                    <a:bodyPr/>
                    <a:lstStyle/>
                    <a:p>
                      <a:pPr algn="l" rtl="0"/>
                      <a:r>
                        <a:rPr lang="en-US" sz="1800" b="0" i="0" u="none" strike="noStrike" kern="1200" baseline="0" dirty="0" smtClean="0">
                          <a:solidFill>
                            <a:schemeClr val="lt1"/>
                          </a:solidFill>
                          <a:latin typeface="+mn-lt"/>
                          <a:ea typeface="+mn-ea"/>
                          <a:cs typeface="+mn-cs"/>
                        </a:rPr>
                        <a:t>Narrator</a:t>
                      </a:r>
                      <a:endParaRPr lang="en-US" sz="1800" dirty="0"/>
                    </a:p>
                  </a:txBody>
                  <a:tcPr marL="91442" marR="91442" marT="45715" marB="45715"/>
                </a:tc>
                <a:tc>
                  <a:txBody>
                    <a:bodyPr/>
                    <a:lstStyle/>
                    <a:p>
                      <a:pPr algn="l" rtl="0"/>
                      <a:r>
                        <a:rPr lang="en-US" sz="1800" b="0" i="0" u="none" strike="noStrike" kern="1200" baseline="0" dirty="0" smtClean="0">
                          <a:solidFill>
                            <a:schemeClr val="lt1"/>
                          </a:solidFill>
                          <a:latin typeface="+mn-lt"/>
                          <a:ea typeface="+mn-ea"/>
                          <a:cs typeface="+mn-cs"/>
                        </a:rPr>
                        <a:t>Reader</a:t>
                      </a:r>
                      <a:endParaRPr lang="en-US" sz="1800" dirty="0"/>
                    </a:p>
                  </a:txBody>
                  <a:tcPr marL="91442" marR="91442" marT="45715" marB="45715"/>
                </a:tc>
              </a:tr>
              <a:tr h="1172725">
                <a:tc>
                  <a:txBody>
                    <a:bodyPr/>
                    <a:lstStyle/>
                    <a:p>
                      <a:pPr algn="l" rtl="0"/>
                      <a:r>
                        <a:rPr lang="en-US" sz="1800" b="0" i="0" u="none" strike="noStrike" kern="1200" baseline="0" dirty="0" smtClean="0">
                          <a:solidFill>
                            <a:schemeClr val="dk1"/>
                          </a:solidFill>
                          <a:latin typeface="+mn-lt"/>
                          <a:ea typeface="+mn-ea"/>
                          <a:cs typeface="+mn-cs"/>
                        </a:rPr>
                        <a:t>Reality</a:t>
                      </a:r>
                      <a:endParaRPr lang="en-US" sz="1800" dirty="0"/>
                    </a:p>
                  </a:txBody>
                  <a:tcPr marL="91442" marR="91442" marT="45715" marB="45715"/>
                </a:tc>
                <a:tc>
                  <a:txBody>
                    <a:bodyPr/>
                    <a:lstStyle/>
                    <a:p>
                      <a:pPr algn="l" rtl="0"/>
                      <a:r>
                        <a:rPr lang="en-US" sz="1800" b="0" i="0" u="none" strike="noStrike" kern="1200" baseline="0" dirty="0" smtClean="0">
                          <a:solidFill>
                            <a:schemeClr val="dk1"/>
                          </a:solidFill>
                          <a:latin typeface="+mn-lt"/>
                          <a:ea typeface="+mn-ea"/>
                          <a:cs typeface="+mn-cs"/>
                        </a:rPr>
                        <a:t>Fiction</a:t>
                      </a:r>
                      <a:endParaRPr lang="en-US" sz="1800" dirty="0"/>
                    </a:p>
                  </a:txBody>
                  <a:tcPr marL="91442" marR="91442" marT="45715" marB="45715"/>
                </a:tc>
                <a:tc>
                  <a:txBody>
                    <a:bodyPr/>
                    <a:lstStyle/>
                    <a:p>
                      <a:pPr algn="l" rtl="0"/>
                      <a:r>
                        <a:rPr lang="en-US" sz="1800" b="0" i="0" u="none" strike="noStrike" kern="1200" baseline="0" dirty="0" smtClean="0">
                          <a:solidFill>
                            <a:schemeClr val="dk1"/>
                          </a:solidFill>
                          <a:latin typeface="+mn-lt"/>
                          <a:ea typeface="+mn-ea"/>
                          <a:cs typeface="+mn-cs"/>
                        </a:rPr>
                        <a:t>Reality</a:t>
                      </a:r>
                      <a:endParaRPr lang="en-US" sz="1800" dirty="0"/>
                    </a:p>
                  </a:txBody>
                  <a:tcPr marL="91442" marR="91442" marT="45715" marB="45715"/>
                </a:tc>
              </a:tr>
            </a:tbl>
          </a:graphicData>
        </a:graphic>
      </p:graphicFrame>
    </p:spTree>
    <p:extLst>
      <p:ext uri="{BB962C8B-B14F-4D97-AF65-F5344CB8AC3E}">
        <p14:creationId xmlns:p14="http://schemas.microsoft.com/office/powerpoint/2010/main" val="4152679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4294967295"/>
          </p:nvPr>
        </p:nvSpPr>
        <p:spPr>
          <a:xfrm>
            <a:off x="871538" y="1676401"/>
            <a:ext cx="7408862" cy="1524000"/>
          </a:xfrm>
          <a:prstGeom prst="rect">
            <a:avLst/>
          </a:prstGeom>
        </p:spPr>
        <p:txBody>
          <a:bodyPr/>
          <a:lstStyle/>
          <a:p>
            <a:pPr marL="0" indent="0" algn="l" rtl="0">
              <a:buFont typeface="Symbol" pitchFamily="18" charset="2"/>
              <a:buNone/>
              <a:defRPr/>
            </a:pPr>
            <a:r>
              <a:rPr lang="en-US" dirty="0" smtClean="0"/>
              <a:t>The complete narrative chain</a:t>
            </a:r>
          </a:p>
          <a:p>
            <a:pPr marL="0" indent="0" algn="l" rtl="0">
              <a:buNone/>
              <a:defRPr/>
            </a:pPr>
            <a:endParaRPr lang="en-US" dirty="0" smtClean="0"/>
          </a:p>
        </p:txBody>
      </p:sp>
      <p:sp>
        <p:nvSpPr>
          <p:cNvPr id="23555" name="Title 2"/>
          <p:cNvSpPr>
            <a:spLocks noGrp="1"/>
          </p:cNvSpPr>
          <p:nvPr>
            <p:ph type="title"/>
          </p:nvPr>
        </p:nvSpPr>
        <p:spPr/>
        <p:txBody>
          <a:bodyPr/>
          <a:lstStyle/>
          <a:p>
            <a:endParaRPr lang="en-US" smtClean="0"/>
          </a:p>
        </p:txBody>
      </p:sp>
      <p:graphicFrame>
        <p:nvGraphicFramePr>
          <p:cNvPr id="4" name="Table 3"/>
          <p:cNvGraphicFramePr>
            <a:graphicFrameLocks noGrp="1"/>
          </p:cNvGraphicFramePr>
          <p:nvPr>
            <p:extLst>
              <p:ext uri="{D42A27DB-BD31-4B8C-83A1-F6EECF244321}">
                <p14:modId xmlns:p14="http://schemas.microsoft.com/office/powerpoint/2010/main" val="1586221008"/>
              </p:ext>
            </p:extLst>
          </p:nvPr>
        </p:nvGraphicFramePr>
        <p:xfrm>
          <a:off x="304800" y="2971800"/>
          <a:ext cx="8569326" cy="2376488"/>
        </p:xfrm>
        <a:graphic>
          <a:graphicData uri="http://schemas.openxmlformats.org/drawingml/2006/table">
            <a:tbl>
              <a:tblPr firstRow="1" bandRow="1">
                <a:tableStyleId>{5C22544A-7EE6-4342-B048-85BDC9FD1C3A}</a:tableStyleId>
              </a:tblPr>
              <a:tblGrid>
                <a:gridCol w="1507276"/>
                <a:gridCol w="1412410"/>
                <a:gridCol w="1412410"/>
                <a:gridCol w="1412410"/>
                <a:gridCol w="1412410"/>
                <a:gridCol w="1412410"/>
              </a:tblGrid>
              <a:tr h="1188244">
                <a:tc>
                  <a:txBody>
                    <a:bodyPr/>
                    <a:lstStyle/>
                    <a:p>
                      <a:pPr algn="l" rtl="0"/>
                      <a:r>
                        <a:rPr lang="en-US" sz="1800" dirty="0" smtClean="0"/>
                        <a:t>Real</a:t>
                      </a:r>
                    </a:p>
                    <a:p>
                      <a:pPr algn="l" rtl="0"/>
                      <a:r>
                        <a:rPr lang="en-US" sz="1800" dirty="0" smtClean="0"/>
                        <a:t> author</a:t>
                      </a:r>
                      <a:endParaRPr lang="en-US" sz="1800" dirty="0"/>
                    </a:p>
                  </a:txBody>
                  <a:tcPr marL="91444" marR="91444" marT="45724" marB="45724"/>
                </a:tc>
                <a:tc>
                  <a:txBody>
                    <a:bodyPr/>
                    <a:lstStyle/>
                    <a:p>
                      <a:pPr algn="l" rtl="0"/>
                      <a:r>
                        <a:rPr lang="en-US" sz="1800" dirty="0" smtClean="0"/>
                        <a:t>Implied author</a:t>
                      </a:r>
                      <a:endParaRPr lang="en-US" sz="1800" dirty="0"/>
                    </a:p>
                  </a:txBody>
                  <a:tcPr marL="91444" marR="91444" marT="45724" marB="45724"/>
                </a:tc>
                <a:tc>
                  <a:txBody>
                    <a:bodyPr/>
                    <a:lstStyle/>
                    <a:p>
                      <a:pPr algn="l" rtl="0"/>
                      <a:r>
                        <a:rPr lang="en-US" sz="1800" dirty="0" smtClean="0"/>
                        <a:t>Narrator</a:t>
                      </a:r>
                      <a:endParaRPr lang="en-US" sz="1800" dirty="0"/>
                    </a:p>
                  </a:txBody>
                  <a:tcPr marL="91444" marR="91444" marT="45724" marB="45724"/>
                </a:tc>
                <a:tc>
                  <a:txBody>
                    <a:bodyPr/>
                    <a:lstStyle/>
                    <a:p>
                      <a:pPr algn="l" rtl="0"/>
                      <a:r>
                        <a:rPr lang="en-US" sz="1800" dirty="0" err="1" smtClean="0"/>
                        <a:t>Narratee</a:t>
                      </a:r>
                      <a:endParaRPr lang="en-US" sz="1800" dirty="0"/>
                    </a:p>
                  </a:txBody>
                  <a:tcPr marL="91444" marR="91444" marT="45724" marB="45724"/>
                </a:tc>
                <a:tc>
                  <a:txBody>
                    <a:bodyPr/>
                    <a:lstStyle/>
                    <a:p>
                      <a:pPr algn="l" rtl="0"/>
                      <a:r>
                        <a:rPr lang="en-US" sz="1800" dirty="0" smtClean="0"/>
                        <a:t>Implied reader</a:t>
                      </a:r>
                      <a:endParaRPr lang="en-US" sz="1800" dirty="0"/>
                    </a:p>
                  </a:txBody>
                  <a:tcPr marL="91444" marR="91444" marT="45724" marB="45724"/>
                </a:tc>
                <a:tc>
                  <a:txBody>
                    <a:bodyPr/>
                    <a:lstStyle/>
                    <a:p>
                      <a:pPr algn="l" rtl="0"/>
                      <a:r>
                        <a:rPr lang="en-US" sz="1800" dirty="0" smtClean="0"/>
                        <a:t>Real reader</a:t>
                      </a:r>
                      <a:endParaRPr lang="en-US" sz="1800" dirty="0"/>
                    </a:p>
                  </a:txBody>
                  <a:tcPr marL="91444" marR="91444" marT="45724" marB="45724"/>
                </a:tc>
              </a:tr>
              <a:tr h="1188244">
                <a:tc>
                  <a:txBody>
                    <a:bodyPr/>
                    <a:lstStyle/>
                    <a:p>
                      <a:pPr algn="l" rtl="0"/>
                      <a:r>
                        <a:rPr lang="en-US" sz="1800" dirty="0" smtClean="0"/>
                        <a:t>Reality</a:t>
                      </a:r>
                      <a:endParaRPr lang="en-US" sz="1800" dirty="0"/>
                    </a:p>
                  </a:txBody>
                  <a:tcPr marL="91444" marR="91444" marT="45724" marB="45724"/>
                </a:tc>
                <a:tc>
                  <a:txBody>
                    <a:bodyPr/>
                    <a:lstStyle/>
                    <a:p>
                      <a:pPr algn="l" rtl="0"/>
                      <a:r>
                        <a:rPr lang="en-US" sz="1800" dirty="0" smtClean="0"/>
                        <a:t>Fiction</a:t>
                      </a:r>
                      <a:endParaRPr lang="en-US" sz="1800" dirty="0"/>
                    </a:p>
                  </a:txBody>
                  <a:tcPr marL="91444" marR="91444" marT="45724" marB="45724"/>
                </a:tc>
                <a:tc>
                  <a:txBody>
                    <a:bodyPr/>
                    <a:lstStyle/>
                    <a:p>
                      <a:pPr algn="l" rtl="0"/>
                      <a:r>
                        <a:rPr lang="en-US" sz="1800" dirty="0" smtClean="0"/>
                        <a:t>Fiction</a:t>
                      </a:r>
                      <a:endParaRPr lang="en-US" sz="1800" dirty="0"/>
                    </a:p>
                  </a:txBody>
                  <a:tcPr marL="91444" marR="91444" marT="45724" marB="45724"/>
                </a:tc>
                <a:tc>
                  <a:txBody>
                    <a:bodyPr/>
                    <a:lstStyle/>
                    <a:p>
                      <a:pPr algn="l" rtl="0"/>
                      <a:r>
                        <a:rPr lang="en-US" sz="1800" dirty="0" smtClean="0"/>
                        <a:t>Fiction</a:t>
                      </a:r>
                      <a:endParaRPr lang="en-US" sz="1800" dirty="0"/>
                    </a:p>
                  </a:txBody>
                  <a:tcPr marL="91444" marR="91444" marT="45724" marB="45724"/>
                </a:tc>
                <a:tc>
                  <a:txBody>
                    <a:bodyPr/>
                    <a:lstStyle/>
                    <a:p>
                      <a:pPr algn="l" rtl="0"/>
                      <a:r>
                        <a:rPr lang="en-US" sz="1800" dirty="0" smtClean="0"/>
                        <a:t>Fiction</a:t>
                      </a:r>
                      <a:endParaRPr lang="en-US" sz="1800" dirty="0"/>
                    </a:p>
                  </a:txBody>
                  <a:tcPr marL="91444" marR="91444" marT="45724" marB="45724"/>
                </a:tc>
                <a:tc>
                  <a:txBody>
                    <a:bodyPr/>
                    <a:lstStyle/>
                    <a:p>
                      <a:pPr algn="l" rtl="0"/>
                      <a:r>
                        <a:rPr lang="en-US" sz="1800" dirty="0" smtClean="0"/>
                        <a:t>Reality</a:t>
                      </a:r>
                      <a:endParaRPr lang="en-US" sz="1800" dirty="0"/>
                    </a:p>
                  </a:txBody>
                  <a:tcPr marL="91444" marR="91444" marT="45724" marB="45724"/>
                </a:tc>
              </a:tr>
            </a:tbl>
          </a:graphicData>
        </a:graphic>
      </p:graphicFrame>
    </p:spTree>
    <p:extLst>
      <p:ext uri="{BB962C8B-B14F-4D97-AF65-F5344CB8AC3E}">
        <p14:creationId xmlns:p14="http://schemas.microsoft.com/office/powerpoint/2010/main" val="4029723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81000" y="1600200"/>
            <a:ext cx="8382000" cy="5029200"/>
          </a:xfrm>
        </p:spPr>
        <p:txBody>
          <a:bodyPr>
            <a:normAutofit fontScale="85000" lnSpcReduction="10000"/>
          </a:bodyPr>
          <a:lstStyle/>
          <a:p>
            <a:pPr marL="0" indent="0">
              <a:buNone/>
            </a:pPr>
            <a:r>
              <a:rPr lang="en-US" b="1" dirty="0">
                <a:solidFill>
                  <a:srgbClr val="FF0000"/>
                </a:solidFill>
              </a:rPr>
              <a:t>Relationship narrator </a:t>
            </a:r>
            <a:r>
              <a:rPr lang="en-US" b="1" dirty="0" smtClean="0">
                <a:solidFill>
                  <a:srgbClr val="FF0000"/>
                </a:solidFill>
              </a:rPr>
              <a:t>and </a:t>
            </a:r>
            <a:r>
              <a:rPr lang="en-US" b="1" dirty="0">
                <a:solidFill>
                  <a:srgbClr val="FF0000"/>
                </a:solidFill>
              </a:rPr>
              <a:t>story</a:t>
            </a:r>
          </a:p>
          <a:p>
            <a:pPr>
              <a:buFont typeface="Wingdings" pitchFamily="2" charset="2"/>
              <a:buChar char="q"/>
            </a:pPr>
            <a:r>
              <a:rPr lang="en-US" dirty="0" smtClean="0"/>
              <a:t>Narrator takes part in </a:t>
            </a:r>
            <a:r>
              <a:rPr lang="en-US" dirty="0"/>
              <a:t>the story</a:t>
            </a:r>
          </a:p>
          <a:p>
            <a:pPr marL="0" indent="0">
              <a:buNone/>
            </a:pPr>
            <a:r>
              <a:rPr lang="en-US" dirty="0" smtClean="0"/>
              <a:t>intradiegetic </a:t>
            </a:r>
            <a:r>
              <a:rPr lang="en-US" dirty="0"/>
              <a:t>narrator</a:t>
            </a:r>
          </a:p>
          <a:p>
            <a:pPr>
              <a:buFont typeface="Wingdings" pitchFamily="2" charset="2"/>
              <a:buChar char="q"/>
            </a:pPr>
            <a:r>
              <a:rPr lang="en-US" dirty="0" smtClean="0"/>
              <a:t>Narrator doesn’t take part in the story</a:t>
            </a:r>
            <a:endParaRPr lang="en-US" dirty="0"/>
          </a:p>
          <a:p>
            <a:pPr marL="0" indent="0">
              <a:buNone/>
            </a:pPr>
            <a:r>
              <a:rPr lang="en-US" dirty="0" smtClean="0"/>
              <a:t>Extradiegetic narrator</a:t>
            </a:r>
          </a:p>
          <a:p>
            <a:pPr marL="0" indent="0">
              <a:buNone/>
            </a:pPr>
            <a:r>
              <a:rPr lang="en-US" b="1" dirty="0">
                <a:solidFill>
                  <a:srgbClr val="FF0000"/>
                </a:solidFill>
              </a:rPr>
              <a:t>Relationship narrator </a:t>
            </a:r>
            <a:r>
              <a:rPr lang="en-US" b="1" dirty="0" smtClean="0">
                <a:solidFill>
                  <a:srgbClr val="FF0000"/>
                </a:solidFill>
              </a:rPr>
              <a:t>and </a:t>
            </a:r>
            <a:r>
              <a:rPr lang="en-US" b="1" dirty="0">
                <a:solidFill>
                  <a:srgbClr val="FF0000"/>
                </a:solidFill>
              </a:rPr>
              <a:t>characters</a:t>
            </a:r>
          </a:p>
          <a:p>
            <a:pPr>
              <a:buFont typeface="Wingdings" pitchFamily="2" charset="2"/>
              <a:buChar char="q"/>
            </a:pPr>
            <a:r>
              <a:rPr lang="en-US" dirty="0" smtClean="0"/>
              <a:t>Narrator is </a:t>
            </a:r>
            <a:r>
              <a:rPr lang="en-US" dirty="0"/>
              <a:t>a character in the </a:t>
            </a:r>
            <a:r>
              <a:rPr lang="en-US" dirty="0" smtClean="0"/>
              <a:t>story homodiegetic </a:t>
            </a:r>
            <a:r>
              <a:rPr lang="en-US" dirty="0"/>
              <a:t>narrator</a:t>
            </a:r>
          </a:p>
          <a:p>
            <a:pPr>
              <a:buFont typeface="Wingdings" pitchFamily="2" charset="2"/>
              <a:buChar char="q"/>
            </a:pPr>
            <a:r>
              <a:rPr lang="en-US" dirty="0" smtClean="0"/>
              <a:t>Narrator is not a </a:t>
            </a:r>
            <a:r>
              <a:rPr lang="en-US" dirty="0"/>
              <a:t>character in the </a:t>
            </a:r>
            <a:r>
              <a:rPr lang="en-US" dirty="0" smtClean="0"/>
              <a:t>story heterodiegetic </a:t>
            </a:r>
            <a:r>
              <a:rPr lang="en-US" dirty="0"/>
              <a:t>narrator</a:t>
            </a:r>
          </a:p>
          <a:p>
            <a:pPr>
              <a:buFont typeface="Wingdings" pitchFamily="2" charset="2"/>
              <a:buChar char="q"/>
            </a:pPr>
            <a:r>
              <a:rPr lang="en-US" dirty="0" smtClean="0"/>
              <a:t>Narrator tells his or her own story autodiegetic </a:t>
            </a:r>
            <a:r>
              <a:rPr lang="en-US" dirty="0"/>
              <a:t>narrator</a:t>
            </a:r>
          </a:p>
          <a:p>
            <a:pPr marL="0" indent="0">
              <a:buNone/>
            </a:pPr>
            <a:endParaRPr lang="en-US" dirty="0"/>
          </a:p>
          <a:p>
            <a:endParaRPr lang="en-US" dirty="0"/>
          </a:p>
        </p:txBody>
      </p:sp>
    </p:spTree>
    <p:extLst>
      <p:ext uri="{BB962C8B-B14F-4D97-AF65-F5344CB8AC3E}">
        <p14:creationId xmlns:p14="http://schemas.microsoft.com/office/powerpoint/2010/main" val="1076317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28600" y="1600200"/>
            <a:ext cx="8763000" cy="5257800"/>
          </a:xfrm>
        </p:spPr>
        <p:txBody>
          <a:bodyPr>
            <a:normAutofit/>
          </a:bodyPr>
          <a:lstStyle/>
          <a:p>
            <a:pPr marL="0" indent="0">
              <a:buNone/>
            </a:pPr>
            <a:r>
              <a:rPr lang="en-US" b="1" dirty="0" smtClean="0">
                <a:solidFill>
                  <a:srgbClr val="FF0000"/>
                </a:solidFill>
              </a:rPr>
              <a:t>Relationship of the narrator and </a:t>
            </a:r>
            <a:r>
              <a:rPr lang="en-US" b="1" dirty="0">
                <a:solidFill>
                  <a:srgbClr val="FF0000"/>
                </a:solidFill>
              </a:rPr>
              <a:t>time scheme</a:t>
            </a:r>
          </a:p>
          <a:p>
            <a:pPr>
              <a:buFont typeface="Wingdings" pitchFamily="2" charset="2"/>
              <a:buChar char="q"/>
            </a:pPr>
            <a:r>
              <a:rPr lang="en-US" dirty="0" smtClean="0"/>
              <a:t>Ulterior narration: Narrator </a:t>
            </a:r>
            <a:r>
              <a:rPr lang="en-US" dirty="0"/>
              <a:t>tells events after they </a:t>
            </a:r>
            <a:r>
              <a:rPr lang="en-US" dirty="0" smtClean="0"/>
              <a:t>happen(it is the most </a:t>
            </a:r>
            <a:r>
              <a:rPr lang="en-US" dirty="0"/>
              <a:t>common </a:t>
            </a:r>
            <a:r>
              <a:rPr lang="en-US" dirty="0" smtClean="0"/>
              <a:t>case)</a:t>
            </a:r>
          </a:p>
          <a:p>
            <a:pPr>
              <a:buFont typeface="Wingdings" pitchFamily="2" charset="2"/>
              <a:buChar char="q"/>
            </a:pPr>
            <a:r>
              <a:rPr lang="en-US" dirty="0" smtClean="0"/>
              <a:t>Simultaneous </a:t>
            </a:r>
            <a:r>
              <a:rPr lang="en-US" dirty="0"/>
              <a:t>narration:</a:t>
            </a:r>
          </a:p>
          <a:p>
            <a:pPr marL="0" indent="0">
              <a:buNone/>
            </a:pPr>
            <a:r>
              <a:rPr lang="en-US" dirty="0"/>
              <a:t>Narrator tells events as they </a:t>
            </a:r>
            <a:r>
              <a:rPr lang="en-US" dirty="0" smtClean="0"/>
              <a:t>happen (Facebook)</a:t>
            </a:r>
          </a:p>
          <a:p>
            <a:pPr>
              <a:buFont typeface="Wingdings" pitchFamily="2" charset="2"/>
              <a:buChar char="q"/>
            </a:pPr>
            <a:r>
              <a:rPr lang="en-US" dirty="0" smtClean="0"/>
              <a:t>Anterior </a:t>
            </a:r>
            <a:r>
              <a:rPr lang="en-US" dirty="0"/>
              <a:t>narration:</a:t>
            </a:r>
          </a:p>
          <a:p>
            <a:pPr marL="0" indent="0">
              <a:buNone/>
            </a:pPr>
            <a:r>
              <a:rPr lang="en-US" dirty="0"/>
              <a:t>Narrator tells events before they </a:t>
            </a:r>
            <a:r>
              <a:rPr lang="en-US" dirty="0" smtClean="0"/>
              <a:t>happen (prophecy</a:t>
            </a:r>
            <a:r>
              <a:rPr lang="en-US" dirty="0"/>
              <a:t>)</a:t>
            </a:r>
          </a:p>
          <a:p>
            <a:endParaRPr lang="en-US" dirty="0"/>
          </a:p>
        </p:txBody>
      </p:sp>
    </p:spTree>
    <p:extLst>
      <p:ext uri="{BB962C8B-B14F-4D97-AF65-F5344CB8AC3E}">
        <p14:creationId xmlns:p14="http://schemas.microsoft.com/office/powerpoint/2010/main" val="101915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495800"/>
          </a:xfrm>
        </p:spPr>
        <p:txBody>
          <a:bodyPr>
            <a:normAutofit lnSpcReduction="10000"/>
          </a:bodyPr>
          <a:lstStyle/>
          <a:p>
            <a:pPr marL="0" indent="0">
              <a:buNone/>
            </a:pPr>
            <a:r>
              <a:rPr lang="en-US" dirty="0"/>
              <a:t>The narrator’s </a:t>
            </a:r>
            <a:r>
              <a:rPr lang="en-US" dirty="0" smtClean="0"/>
              <a:t>functions as </a:t>
            </a:r>
            <a:r>
              <a:rPr lang="en-US" dirty="0"/>
              <a:t>narrating </a:t>
            </a:r>
            <a:r>
              <a:rPr lang="en-US" dirty="0" smtClean="0"/>
              <a:t>agent,</a:t>
            </a:r>
            <a:endParaRPr lang="en-US" dirty="0"/>
          </a:p>
          <a:p>
            <a:pPr marL="0" indent="0">
              <a:buNone/>
            </a:pPr>
            <a:r>
              <a:rPr lang="en-US" dirty="0" smtClean="0"/>
              <a:t>relates </a:t>
            </a:r>
            <a:r>
              <a:rPr lang="en-US" dirty="0"/>
              <a:t>what </a:t>
            </a:r>
            <a:r>
              <a:rPr lang="en-US" dirty="0" smtClean="0"/>
              <a:t>happens, establishes </a:t>
            </a:r>
            <a:r>
              <a:rPr lang="en-US" dirty="0"/>
              <a:t>the setting</a:t>
            </a:r>
          </a:p>
          <a:p>
            <a:pPr marL="0" indent="0">
              <a:buNone/>
            </a:pPr>
            <a:r>
              <a:rPr lang="en-US" dirty="0" smtClean="0"/>
              <a:t>reports </a:t>
            </a:r>
            <a:r>
              <a:rPr lang="en-US" dirty="0"/>
              <a:t>the characters words/thoughts</a:t>
            </a:r>
          </a:p>
          <a:p>
            <a:pPr>
              <a:buFont typeface="Wingdings" pitchFamily="2" charset="2"/>
              <a:buChar char="q"/>
            </a:pPr>
            <a:r>
              <a:rPr lang="en-US" dirty="0" smtClean="0"/>
              <a:t> </a:t>
            </a:r>
            <a:r>
              <a:rPr lang="en-US" dirty="0"/>
              <a:t>Direct </a:t>
            </a:r>
            <a:r>
              <a:rPr lang="en-US" dirty="0" smtClean="0"/>
              <a:t>discourse</a:t>
            </a:r>
          </a:p>
          <a:p>
            <a:pPr>
              <a:buFont typeface="Wingdings" pitchFamily="2" charset="2"/>
              <a:buChar char="q"/>
            </a:pPr>
            <a:r>
              <a:rPr lang="en-US" dirty="0" smtClean="0"/>
              <a:t>Free </a:t>
            </a:r>
            <a:r>
              <a:rPr lang="en-US" dirty="0"/>
              <a:t>direct </a:t>
            </a:r>
            <a:r>
              <a:rPr lang="en-US" dirty="0" smtClean="0"/>
              <a:t>discourse</a:t>
            </a:r>
          </a:p>
          <a:p>
            <a:pPr>
              <a:buFont typeface="Wingdings" pitchFamily="2" charset="2"/>
              <a:buChar char="q"/>
            </a:pPr>
            <a:r>
              <a:rPr lang="en-US" dirty="0" smtClean="0"/>
              <a:t> </a:t>
            </a:r>
            <a:r>
              <a:rPr lang="en-US" dirty="0"/>
              <a:t>Indirect </a:t>
            </a:r>
            <a:r>
              <a:rPr lang="en-US" dirty="0" smtClean="0"/>
              <a:t>discourse</a:t>
            </a:r>
          </a:p>
          <a:p>
            <a:pPr>
              <a:buFont typeface="Wingdings" pitchFamily="2" charset="2"/>
              <a:buChar char="q"/>
            </a:pPr>
            <a:r>
              <a:rPr lang="en-US" dirty="0" smtClean="0"/>
              <a:t> </a:t>
            </a:r>
            <a:r>
              <a:rPr lang="en-US" dirty="0"/>
              <a:t>Free indirect </a:t>
            </a:r>
            <a:r>
              <a:rPr lang="en-US" dirty="0" smtClean="0"/>
              <a:t>discourse</a:t>
            </a:r>
          </a:p>
          <a:p>
            <a:pPr>
              <a:buFont typeface="Wingdings" pitchFamily="2" charset="2"/>
              <a:buChar char="q"/>
            </a:pPr>
            <a:r>
              <a:rPr lang="en-US" dirty="0" smtClean="0"/>
              <a:t> </a:t>
            </a:r>
            <a:r>
              <a:rPr lang="en-US" dirty="0"/>
              <a:t>Narrative report</a:t>
            </a:r>
          </a:p>
          <a:p>
            <a:endParaRPr lang="en-US" dirty="0"/>
          </a:p>
        </p:txBody>
      </p:sp>
    </p:spTree>
    <p:extLst>
      <p:ext uri="{BB962C8B-B14F-4D97-AF65-F5344CB8AC3E}">
        <p14:creationId xmlns:p14="http://schemas.microsoft.com/office/powerpoint/2010/main" val="1497805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70000" lnSpcReduction="20000"/>
          </a:bodyPr>
          <a:lstStyle/>
          <a:p>
            <a:pPr marL="0" indent="0">
              <a:buNone/>
            </a:pPr>
            <a:r>
              <a:rPr lang="en-US" altLang="en-US" dirty="0"/>
              <a:t>Characterization is the way of conveying information about characters in literature. </a:t>
            </a:r>
          </a:p>
          <a:p>
            <a:pPr>
              <a:buFont typeface="Wingdings" pitchFamily="2" charset="2"/>
              <a:buChar char="q"/>
            </a:pPr>
            <a:r>
              <a:rPr lang="en-US" altLang="ar-IQ" dirty="0"/>
              <a:t>What they say? What they do? What other characters say about them?</a:t>
            </a:r>
          </a:p>
          <a:p>
            <a:endParaRPr lang="en-US" altLang="ar-IQ" dirty="0"/>
          </a:p>
          <a:p>
            <a:pPr>
              <a:buFont typeface="Wingdings" pitchFamily="2" charset="2"/>
              <a:buChar char="q"/>
            </a:pPr>
            <a:r>
              <a:rPr lang="en-US" altLang="ar-IQ" dirty="0"/>
              <a:t>It involves how a character is developed ? Why she/he is the way she/he is? How and why the character becomes what she/he becomes?</a:t>
            </a:r>
          </a:p>
          <a:p>
            <a:endParaRPr lang="en-US" altLang="ar-IQ" dirty="0"/>
          </a:p>
          <a:p>
            <a:pPr>
              <a:buFont typeface="Wingdings" pitchFamily="2" charset="2"/>
              <a:buChar char="q"/>
            </a:pPr>
            <a:r>
              <a:rPr lang="en-US" altLang="ar-IQ" dirty="0"/>
              <a:t>The character develops through character’s physical description, dialogue, personal history, representative actions, family relationships, and potions. </a:t>
            </a:r>
            <a:endParaRPr lang="ar-IQ" altLang="ar-IQ" dirty="0"/>
          </a:p>
          <a:p>
            <a:pPr marL="0" indent="0">
              <a:buNone/>
            </a:pPr>
            <a:endParaRPr lang="en-US" dirty="0"/>
          </a:p>
        </p:txBody>
      </p:sp>
    </p:spTree>
    <p:extLst>
      <p:ext uri="{BB962C8B-B14F-4D97-AF65-F5344CB8AC3E}">
        <p14:creationId xmlns:p14="http://schemas.microsoft.com/office/powerpoint/2010/main" val="1839778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457200" lvl="1" indent="0">
              <a:lnSpc>
                <a:spcPts val="3000"/>
              </a:lnSpc>
              <a:buNone/>
              <a:defRPr/>
            </a:pPr>
            <a:r>
              <a:rPr lang="en-US" altLang="ar-IQ" dirty="0"/>
              <a:t>Types of </a:t>
            </a:r>
            <a:r>
              <a:rPr lang="en-US" altLang="ar-IQ" dirty="0" smtClean="0"/>
              <a:t>Characterization</a:t>
            </a:r>
          </a:p>
          <a:p>
            <a:pPr marL="457200" lvl="1" indent="0">
              <a:lnSpc>
                <a:spcPts val="3000"/>
              </a:lnSpc>
              <a:buNone/>
              <a:defRPr/>
            </a:pPr>
            <a:r>
              <a:rPr lang="en-US" altLang="ar-IQ" sz="2400" b="1" u="sng" dirty="0" smtClean="0"/>
              <a:t>Direct </a:t>
            </a:r>
            <a:r>
              <a:rPr lang="en-US" altLang="ar-IQ" sz="2400" b="1" u="sng" dirty="0"/>
              <a:t>characterization </a:t>
            </a:r>
            <a:r>
              <a:rPr lang="en-US" altLang="ar-IQ" sz="2400" dirty="0"/>
              <a:t>is away of telling the reader directly what the character’s personality is like (cruel, kind, brave, and so on).</a:t>
            </a:r>
          </a:p>
          <a:p>
            <a:pPr marL="303213" lvl="1" indent="0">
              <a:lnSpc>
                <a:spcPts val="3000"/>
              </a:lnSpc>
              <a:buNone/>
              <a:defRPr/>
            </a:pPr>
            <a:endParaRPr lang="en-US" altLang="ar-IQ" sz="2400" dirty="0"/>
          </a:p>
          <a:p>
            <a:pPr lvl="1">
              <a:lnSpc>
                <a:spcPts val="3000"/>
              </a:lnSpc>
              <a:buFontTx/>
              <a:buChar char="•"/>
              <a:defRPr/>
            </a:pPr>
            <a:r>
              <a:rPr lang="en-US" altLang="en-US" sz="2400" dirty="0"/>
              <a:t>e.g. "George was cunning and greedy. "or indirect, as when an author shows what a character is like by portraying his or her actions, speech, or thoughts</a:t>
            </a:r>
            <a:endParaRPr lang="en-US" altLang="ar-IQ" sz="2400" dirty="0"/>
          </a:p>
          <a:p>
            <a:pPr>
              <a:defRPr/>
            </a:pPr>
            <a:endParaRPr lang="ar-IQ" altLang="ar-IQ" dirty="0"/>
          </a:p>
          <a:p>
            <a:endParaRPr lang="en-US" dirty="0"/>
          </a:p>
        </p:txBody>
      </p:sp>
    </p:spTree>
    <p:extLst>
      <p:ext uri="{BB962C8B-B14F-4D97-AF65-F5344CB8AC3E}">
        <p14:creationId xmlns:p14="http://schemas.microsoft.com/office/powerpoint/2010/main" val="211181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800600"/>
          </a:xfrm>
        </p:spPr>
        <p:txBody>
          <a:bodyPr>
            <a:normAutofit fontScale="92500" lnSpcReduction="10000"/>
          </a:bodyPr>
          <a:lstStyle/>
          <a:p>
            <a:pPr>
              <a:buFont typeface="Wingdings" pitchFamily="2" charset="2"/>
              <a:buChar char="q"/>
            </a:pPr>
            <a:r>
              <a:rPr lang="en-US" dirty="0"/>
              <a:t>Art can be defined as communication between an artist and the audience. When an author writes, he takes words to create a story to communicate to us. Through this story, we are able to create a picture of the characters, visit new places, and find meaning in what could be seen as simple events. </a:t>
            </a:r>
            <a:endParaRPr lang="en-US" dirty="0" smtClean="0"/>
          </a:p>
          <a:p>
            <a:pPr>
              <a:buFont typeface="Wingdings" pitchFamily="2" charset="2"/>
              <a:buChar char="q"/>
            </a:pPr>
            <a:r>
              <a:rPr lang="en-US" dirty="0"/>
              <a:t>Great works may present and explain something about their own times, but also observe something larger and lasting about the human condition.</a:t>
            </a:r>
          </a:p>
        </p:txBody>
      </p:sp>
    </p:spTree>
    <p:extLst>
      <p:ext uri="{BB962C8B-B14F-4D97-AF65-F5344CB8AC3E}">
        <p14:creationId xmlns:p14="http://schemas.microsoft.com/office/powerpoint/2010/main" val="386452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lvl="1" indent="0">
              <a:buNone/>
            </a:pPr>
            <a:r>
              <a:rPr lang="en-US" altLang="ar-IQ" sz="2400" b="1" u="sng" dirty="0" smtClean="0">
                <a:latin typeface="Verdana" pitchFamily="34" charset="0"/>
              </a:rPr>
              <a:t>Indirect </a:t>
            </a:r>
            <a:r>
              <a:rPr lang="en-US" altLang="ar-IQ" sz="2400" b="1" u="sng" dirty="0">
                <a:latin typeface="Verdana" pitchFamily="34" charset="0"/>
              </a:rPr>
              <a:t>characterization </a:t>
            </a:r>
            <a:r>
              <a:rPr lang="en-US" altLang="ar-IQ" sz="2400" dirty="0">
                <a:latin typeface="Verdana" pitchFamily="34" charset="0"/>
              </a:rPr>
              <a:t>is away of providing evidence indirectly what the character’s personality is </a:t>
            </a:r>
            <a:r>
              <a:rPr lang="en-US" altLang="ar-IQ" sz="2400" dirty="0" smtClean="0">
                <a:latin typeface="Verdana" pitchFamily="34" charset="0"/>
              </a:rPr>
              <a:t>like</a:t>
            </a:r>
          </a:p>
          <a:p>
            <a:pPr marL="0" lvl="1" indent="0">
              <a:buNone/>
            </a:pPr>
            <a:endParaRPr lang="en-US" altLang="ar-IQ" sz="2400" dirty="0">
              <a:latin typeface="Verdana" pitchFamily="34" charset="0"/>
            </a:endParaRPr>
          </a:p>
          <a:p>
            <a:pPr marL="0" lvl="1" indent="0">
              <a:buNone/>
            </a:pPr>
            <a:r>
              <a:rPr lang="en-US" altLang="en-US" sz="2400" dirty="0"/>
              <a:t>E.g. "On the crowded subway, George slipped his hand into the man's coat pocket and withdrew the wallet, undetected."</a:t>
            </a:r>
            <a:endParaRPr lang="en-US" altLang="ar-IQ" sz="2400" dirty="0">
              <a:latin typeface="Verdana" pitchFamily="34" charset="0"/>
            </a:endParaRPr>
          </a:p>
          <a:p>
            <a:endParaRPr lang="en-US" altLang="en-US" dirty="0"/>
          </a:p>
          <a:p>
            <a:endParaRPr lang="en-US" dirty="0"/>
          </a:p>
        </p:txBody>
      </p:sp>
    </p:spTree>
    <p:extLst>
      <p:ext uri="{BB962C8B-B14F-4D97-AF65-F5344CB8AC3E}">
        <p14:creationId xmlns:p14="http://schemas.microsoft.com/office/powerpoint/2010/main" val="169264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28600" y="1600200"/>
            <a:ext cx="8305800" cy="5181600"/>
          </a:xfrm>
        </p:spPr>
        <p:txBody>
          <a:bodyPr>
            <a:normAutofit/>
          </a:bodyPr>
          <a:lstStyle/>
          <a:p>
            <a:pPr>
              <a:buFont typeface="Wingdings" pitchFamily="2" charset="2"/>
              <a:buChar char="q"/>
            </a:pPr>
            <a:r>
              <a:rPr lang="en-US" dirty="0"/>
              <a:t>Art </a:t>
            </a:r>
            <a:r>
              <a:rPr lang="en-US" dirty="0" smtClean="0"/>
              <a:t>grants creative </a:t>
            </a:r>
            <a:r>
              <a:rPr lang="en-US" dirty="0"/>
              <a:t>expression and can bring beauty into built environments. It is also a medium through which social and political commentary and criticism can </a:t>
            </a:r>
            <a:r>
              <a:rPr lang="en-US" dirty="0" smtClean="0"/>
              <a:t>be communicated.</a:t>
            </a:r>
          </a:p>
          <a:p>
            <a:pPr>
              <a:buFont typeface="Wingdings" pitchFamily="2" charset="2"/>
              <a:buChar char="q"/>
            </a:pPr>
            <a:r>
              <a:rPr lang="en-US" dirty="0" smtClean="0"/>
              <a:t> </a:t>
            </a:r>
            <a:r>
              <a:rPr lang="en-US" dirty="0"/>
              <a:t>Art in all its forms gives us insight into the social and cultural history of humanity and can bring people together in a community that is based on mutual enjoyment and creativity.</a:t>
            </a:r>
          </a:p>
          <a:p>
            <a:endParaRPr lang="en-US" dirty="0"/>
          </a:p>
        </p:txBody>
      </p:sp>
    </p:spTree>
    <p:extLst>
      <p:ext uri="{BB962C8B-B14F-4D97-AF65-F5344CB8AC3E}">
        <p14:creationId xmlns:p14="http://schemas.microsoft.com/office/powerpoint/2010/main" val="1498955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495800"/>
          </a:xfrm>
        </p:spPr>
        <p:txBody>
          <a:bodyPr>
            <a:normAutofit lnSpcReduction="10000"/>
          </a:bodyPr>
          <a:lstStyle/>
          <a:p>
            <a:pPr marL="0" indent="0">
              <a:buNone/>
            </a:pPr>
            <a:r>
              <a:rPr lang="en-US" dirty="0" smtClean="0"/>
              <a:t>Types of Arts</a:t>
            </a:r>
          </a:p>
          <a:p>
            <a:pPr>
              <a:buFont typeface="Wingdings" pitchFamily="2" charset="2"/>
              <a:buChar char="q"/>
            </a:pPr>
            <a:r>
              <a:rPr lang="en-US" dirty="0"/>
              <a:t>Painting,</a:t>
            </a:r>
          </a:p>
          <a:p>
            <a:pPr>
              <a:buFont typeface="Wingdings" pitchFamily="2" charset="2"/>
              <a:buChar char="q"/>
            </a:pPr>
            <a:r>
              <a:rPr lang="en-US" dirty="0"/>
              <a:t>Sculpture,</a:t>
            </a:r>
          </a:p>
          <a:p>
            <a:pPr>
              <a:buFont typeface="Wingdings" pitchFamily="2" charset="2"/>
              <a:buChar char="q"/>
            </a:pPr>
            <a:r>
              <a:rPr lang="en-US" dirty="0"/>
              <a:t>Architecture,</a:t>
            </a:r>
          </a:p>
          <a:p>
            <a:pPr>
              <a:buFont typeface="Wingdings" pitchFamily="2" charset="2"/>
              <a:buChar char="q"/>
            </a:pPr>
            <a:r>
              <a:rPr lang="en-US" dirty="0"/>
              <a:t>Music,</a:t>
            </a:r>
          </a:p>
          <a:p>
            <a:pPr>
              <a:buFont typeface="Wingdings" pitchFamily="2" charset="2"/>
              <a:buChar char="q"/>
            </a:pPr>
            <a:r>
              <a:rPr lang="en-US" dirty="0" smtClean="0"/>
              <a:t>Cinema</a:t>
            </a:r>
          </a:p>
          <a:p>
            <a:pPr>
              <a:buFont typeface="Wingdings" pitchFamily="2" charset="2"/>
              <a:buChar char="q"/>
            </a:pPr>
            <a:r>
              <a:rPr lang="en-US" dirty="0" smtClean="0"/>
              <a:t>Theater and</a:t>
            </a:r>
            <a:endParaRPr lang="en-US" dirty="0"/>
          </a:p>
          <a:p>
            <a:pPr>
              <a:buFont typeface="Wingdings" pitchFamily="2" charset="2"/>
              <a:buChar char="q"/>
            </a:pPr>
            <a:r>
              <a:rPr lang="en-US" dirty="0" smtClean="0"/>
              <a:t>Literature,</a:t>
            </a:r>
          </a:p>
          <a:p>
            <a:pPr marL="0" indent="0">
              <a:buNone/>
            </a:pPr>
            <a:endParaRPr lang="en-US" dirty="0"/>
          </a:p>
        </p:txBody>
      </p:sp>
    </p:spTree>
    <p:extLst>
      <p:ext uri="{BB962C8B-B14F-4D97-AF65-F5344CB8AC3E}">
        <p14:creationId xmlns:p14="http://schemas.microsoft.com/office/powerpoint/2010/main" val="280725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quarter" idx="13"/>
          </p:nvPr>
        </p:nvSpPr>
        <p:spPr/>
        <p:txBody>
          <a:bodyPr/>
          <a:lstStyle/>
          <a:p>
            <a:r>
              <a:rPr lang="en-US" dirty="0" smtClean="0"/>
              <a:t>The Sleeping Gypsy</a:t>
            </a:r>
            <a:r>
              <a:rPr lang="en-US" dirty="0"/>
              <a:t> by French </a:t>
            </a:r>
            <a:r>
              <a:rPr lang="en-US" dirty="0">
                <a:hlinkClick r:id="rId2" tooltip="Naïve art"/>
              </a:rPr>
              <a:t>Naïve</a:t>
            </a:r>
            <a:r>
              <a:rPr lang="en-US" dirty="0"/>
              <a:t> artist </a:t>
            </a:r>
            <a:r>
              <a:rPr lang="en-US" dirty="0">
                <a:hlinkClick r:id="rId3" tooltip="Henri Rousseau"/>
              </a:rPr>
              <a:t>Henri Rousseau</a:t>
            </a:r>
            <a:endParaRPr lang="en-US" dirty="0" smtClean="0"/>
          </a:p>
          <a:p>
            <a:endParaRPr lang="en-US" dirty="0"/>
          </a:p>
        </p:txBody>
      </p:sp>
      <p:pic>
        <p:nvPicPr>
          <p:cNvPr id="1027" name="Picture 3" descr="C:\Users\max\Downloads\Desktop\the-sleeping-gypsy-digital-remastered-edition-henri-roussea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90800"/>
            <a:ext cx="7467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521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max\Downloads\Desktop\SantaCruz-CuevaManos-P2210651b.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343400" y="1676400"/>
            <a:ext cx="44196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x\Downloads\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4038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59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err="1" smtClean="0"/>
              <a:t>Colosseum</a:t>
            </a:r>
            <a:r>
              <a:rPr lang="en-US" dirty="0" smtClean="0"/>
              <a:t> in ancient Rome</a:t>
            </a:r>
          </a:p>
          <a:p>
            <a:endParaRPr lang="en-US" dirty="0" smtClean="0"/>
          </a:p>
          <a:p>
            <a:pPr marL="0" indent="0">
              <a:buNone/>
            </a:pPr>
            <a:endParaRPr lang="en-US" dirty="0"/>
          </a:p>
        </p:txBody>
      </p:sp>
      <p:pic>
        <p:nvPicPr>
          <p:cNvPr id="1026" name="Picture 2" descr="C:\Users\max\Downloads\Desktop\photo-1552832230-c0197dd311b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83820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375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30883</TotalTime>
  <Words>1901</Words>
  <Application>Microsoft Office PowerPoint</Application>
  <PresentationFormat>On-screen Show (4:3)</PresentationFormat>
  <Paragraphs>204</Paragraphs>
  <Slides>40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Symbol</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is Literature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novel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Academic Debate Critical Thinking and</dc:title>
  <dc:creator>High Tech</dc:creator>
  <cp:lastModifiedBy>Sidra</cp:lastModifiedBy>
  <cp:revision>1205</cp:revision>
  <dcterms:created xsi:type="dcterms:W3CDTF">2006-08-16T00:00:00Z</dcterms:created>
  <dcterms:modified xsi:type="dcterms:W3CDTF">2024-05-12T18:11:51Z</dcterms:modified>
</cp:coreProperties>
</file>