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1"/>
  </p:notesMasterIdLst>
  <p:sldIdLst>
    <p:sldId id="290" r:id="rId2"/>
    <p:sldId id="322" r:id="rId3"/>
    <p:sldId id="400" r:id="rId4"/>
    <p:sldId id="395" r:id="rId5"/>
    <p:sldId id="404" r:id="rId6"/>
    <p:sldId id="436" r:id="rId7"/>
    <p:sldId id="426" r:id="rId8"/>
    <p:sldId id="405" r:id="rId9"/>
    <p:sldId id="412" r:id="rId10"/>
    <p:sldId id="408" r:id="rId11"/>
    <p:sldId id="360" r:id="rId12"/>
    <p:sldId id="448" r:id="rId13"/>
    <p:sldId id="449" r:id="rId14"/>
    <p:sldId id="428" r:id="rId15"/>
    <p:sldId id="442" r:id="rId16"/>
    <p:sldId id="454" r:id="rId17"/>
    <p:sldId id="444" r:id="rId18"/>
    <p:sldId id="446" r:id="rId19"/>
    <p:sldId id="453" r:id="rId20"/>
    <p:sldId id="456" r:id="rId21"/>
    <p:sldId id="437" r:id="rId22"/>
    <p:sldId id="445" r:id="rId23"/>
    <p:sldId id="439" r:id="rId24"/>
    <p:sldId id="457" r:id="rId25"/>
    <p:sldId id="462" r:id="rId26"/>
    <p:sldId id="463" r:id="rId27"/>
    <p:sldId id="464" r:id="rId28"/>
    <p:sldId id="465" r:id="rId29"/>
    <p:sldId id="46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55240" autoAdjust="0"/>
  </p:normalViewPr>
  <p:slideViewPr>
    <p:cSldViewPr>
      <p:cViewPr varScale="1">
        <p:scale>
          <a:sx n="55" d="100"/>
          <a:sy n="55" d="100"/>
        </p:scale>
        <p:origin x="1138" y="5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BD80B2-3CCA-4361-ACF0-B84135A0912E}" type="datetimeFigureOut">
              <a:rPr lang="en-US" smtClean="0"/>
              <a:t>12-May-24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199DD3-CB82-4A10-867F-EA019194AD90}" type="slidenum">
              <a:rPr lang="en-US" smtClean="0"/>
              <a:t>‹#›</a:t>
            </a:fld>
            <a:endParaRPr lang="en-US" dirty="0"/>
          </a:p>
        </p:txBody>
      </p:sp>
    </p:spTree>
    <p:extLst>
      <p:ext uri="{BB962C8B-B14F-4D97-AF65-F5344CB8AC3E}">
        <p14:creationId xmlns:p14="http://schemas.microsoft.com/office/powerpoint/2010/main" val="402822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a:xfrm>
            <a:off x="5715000" y="6356350"/>
            <a:ext cx="1524000" cy="365125"/>
          </a:xfrm>
          <a:prstGeom prst="rect">
            <a:avLst/>
          </a:prstGeom>
        </p:spPr>
        <p:txBody>
          <a:bodyPr/>
          <a:lstStyle/>
          <a:p>
            <a:fld id="{1D8BD707-D9CF-40AE-B4C6-C98DA3205C09}" type="datetimeFigureOut">
              <a:rPr lang="en-US" smtClean="0"/>
              <a:pPr/>
              <a:t>12-May-24</a:t>
            </a:fld>
            <a:endParaRPr lang="en-US" dirty="0"/>
          </a:p>
        </p:txBody>
      </p:sp>
      <p:sp>
        <p:nvSpPr>
          <p:cNvPr id="5" name="Footer Placeholder 4"/>
          <p:cNvSpPr>
            <a:spLocks noGrp="1"/>
          </p:cNvSpPr>
          <p:nvPr>
            <p:ph type="ftr" sz="quarter" idx="11"/>
          </p:nvPr>
        </p:nvSpPr>
        <p:spPr>
          <a:xfrm>
            <a:off x="6096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543800" y="6356350"/>
            <a:ext cx="990600" cy="365125"/>
          </a:xfrm>
          <a:prstGeom prst="rect">
            <a:avLst/>
          </a:prstGeom>
        </p:spPr>
        <p:txBody>
          <a:bodyPr/>
          <a:lstStyle/>
          <a:p>
            <a:fld id="{B6F15528-21DE-4FAA-801E-634DDDAF4B2B}" type="slidenum">
              <a:rPr lang="en-US" smtClean="0"/>
              <a:pPr/>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a:xfrm>
            <a:off x="5164138" y="6249988"/>
            <a:ext cx="3786187"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6"/>
          </p:nvPr>
        </p:nvSpPr>
        <p:spPr>
          <a:xfrm>
            <a:off x="193675" y="6249988"/>
            <a:ext cx="3786188"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7"/>
          </p:nvPr>
        </p:nvSpPr>
        <p:spPr>
          <a:xfrm>
            <a:off x="3990975" y="6249988"/>
            <a:ext cx="1162050" cy="365125"/>
          </a:xfrm>
          <a:prstGeom prst="rect">
            <a:avLst/>
          </a:prstGeom>
        </p:spPr>
        <p:txBody>
          <a:bodyPr/>
          <a:lstStyle>
            <a:lvl1pPr>
              <a:defRPr/>
            </a:lvl1pPr>
          </a:lstStyle>
          <a:p>
            <a:pPr>
              <a:defRPr/>
            </a:pPr>
            <a:fld id="{8B3ABB88-4650-430B-980E-67A07D2336FA}" type="slidenum">
              <a:rPr lang="en-US" altLang="en-US"/>
              <a:pPr>
                <a:defRPr/>
              </a:pPr>
              <a:t>‹#›</a:t>
            </a:fld>
            <a:endParaRPr lang="en-US" altLang="en-US" dirty="0"/>
          </a:p>
        </p:txBody>
      </p:sp>
    </p:spTree>
    <p:extLst>
      <p:ext uri="{BB962C8B-B14F-4D97-AF65-F5344CB8AC3E}">
        <p14:creationId xmlns:p14="http://schemas.microsoft.com/office/powerpoint/2010/main" val="9805879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20" y="135729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285720" y="2571744"/>
            <a:ext cx="8229600" cy="22685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7" descr="bb.jpg"/>
          <p:cNvPicPr>
            <a:picLocks noChangeAspect="1"/>
          </p:cNvPicPr>
          <p:nvPr/>
        </p:nvPicPr>
        <p:blipFill>
          <a:blip r:embed="rId5"/>
          <a:stretch>
            <a:fillRect/>
          </a:stretch>
        </p:blipFill>
        <p:spPr>
          <a:xfrm>
            <a:off x="3286116" y="0"/>
            <a:ext cx="5857884" cy="1071546"/>
          </a:xfrm>
          <a:prstGeom prst="rect">
            <a:avLst/>
          </a:prstGeom>
        </p:spPr>
      </p:pic>
      <p:pic>
        <p:nvPicPr>
          <p:cNvPr id="7" name="Picture 6" descr="brown copy.jpg"/>
          <p:cNvPicPr>
            <a:picLocks noChangeAspect="1"/>
          </p:cNvPicPr>
          <p:nvPr/>
        </p:nvPicPr>
        <p:blipFill>
          <a:blip r:embed="rId6"/>
          <a:stretch>
            <a:fillRect/>
          </a:stretch>
        </p:blipFill>
        <p:spPr>
          <a:xfrm>
            <a:off x="0" y="0"/>
            <a:ext cx="3787394" cy="1071546"/>
          </a:xfrm>
          <a:prstGeom prst="rect">
            <a:avLst/>
          </a:prstGeom>
        </p:spPr>
      </p:pic>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Autofit/>
          </a:bodyPr>
          <a:lstStyle/>
          <a:p>
            <a:endParaRPr lang="en-US" sz="3200" dirty="0"/>
          </a:p>
        </p:txBody>
      </p:sp>
      <p:sp>
        <p:nvSpPr>
          <p:cNvPr id="3" name="Subtitle 2"/>
          <p:cNvSpPr>
            <a:spLocks noGrp="1"/>
          </p:cNvSpPr>
          <p:nvPr>
            <p:ph type="subTitle" idx="1"/>
          </p:nvPr>
        </p:nvSpPr>
        <p:spPr>
          <a:xfrm>
            <a:off x="1371600" y="2895600"/>
            <a:ext cx="6400800" cy="3200400"/>
          </a:xfrm>
        </p:spPr>
        <p:txBody>
          <a:bodyPr>
            <a:normAutofit/>
          </a:bodyPr>
          <a:lstStyle/>
          <a:p>
            <a:r>
              <a:rPr lang="en-US" sz="2800" dirty="0" smtClean="0">
                <a:solidFill>
                  <a:schemeClr val="tx1"/>
                </a:solidFill>
              </a:rPr>
              <a:t>Assistant Lecturer: Aisha Khaled Omer</a:t>
            </a:r>
          </a:p>
          <a:p>
            <a:r>
              <a:rPr lang="en-US" sz="2800" dirty="0" smtClean="0">
                <a:solidFill>
                  <a:schemeClr val="tx1"/>
                </a:solidFill>
              </a:rPr>
              <a:t>Salahaddin University-Erbil</a:t>
            </a:r>
          </a:p>
          <a:p>
            <a:r>
              <a:rPr lang="en-US" sz="2800" dirty="0" smtClean="0">
                <a:solidFill>
                  <a:schemeClr val="tx1"/>
                </a:solidFill>
              </a:rPr>
              <a:t>College of Education / Shaqlawa</a:t>
            </a:r>
          </a:p>
          <a:p>
            <a:r>
              <a:rPr lang="en-US" sz="2800" dirty="0" smtClean="0">
                <a:solidFill>
                  <a:schemeClr val="tx1"/>
                </a:solidFill>
              </a:rPr>
              <a:t>English Department</a:t>
            </a:r>
          </a:p>
          <a:p>
            <a:r>
              <a:rPr lang="en-US" sz="2800" dirty="0" smtClean="0">
                <a:solidFill>
                  <a:schemeClr val="tx1"/>
                </a:solidFill>
              </a:rPr>
              <a:t>Literature Ages</a:t>
            </a:r>
          </a:p>
          <a:p>
            <a:r>
              <a:rPr lang="en-US" sz="2800" dirty="0" smtClean="0">
                <a:solidFill>
                  <a:schemeClr val="tx1"/>
                </a:solidFill>
              </a:rPr>
              <a:t>2023- 2024</a:t>
            </a:r>
            <a:endParaRPr lang="en-US" sz="2800" dirty="0" smtClean="0">
              <a:solidFill>
                <a:schemeClr val="tx1"/>
              </a:solidFill>
            </a:endParaRPr>
          </a:p>
        </p:txBody>
      </p:sp>
    </p:spTree>
    <p:extLst>
      <p:ext uri="{BB962C8B-B14F-4D97-AF65-F5344CB8AC3E}">
        <p14:creationId xmlns:p14="http://schemas.microsoft.com/office/powerpoint/2010/main" val="2818051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800600"/>
          </a:xfrm>
        </p:spPr>
        <p:txBody>
          <a:bodyPr>
            <a:normAutofit fontScale="70000" lnSpcReduction="20000"/>
          </a:bodyPr>
          <a:lstStyle/>
          <a:p>
            <a:pPr marL="0" indent="0" algn="ctr">
              <a:buNone/>
            </a:pPr>
            <a:r>
              <a:rPr lang="en-US" b="1" dirty="0" smtClean="0"/>
              <a:t>Sir Philip </a:t>
            </a:r>
            <a:r>
              <a:rPr lang="en-US" b="1" dirty="0"/>
              <a:t>Sidney</a:t>
            </a:r>
          </a:p>
          <a:p>
            <a:pPr marL="0" indent="0">
              <a:buNone/>
            </a:pPr>
            <a:r>
              <a:rPr lang="en-US" dirty="0" smtClean="0"/>
              <a:t>Sir Philip </a:t>
            </a:r>
            <a:r>
              <a:rPr lang="en-US" dirty="0"/>
              <a:t>Sidney is one of the most important poets in English Renaissance literature. His </a:t>
            </a:r>
            <a:r>
              <a:rPr lang="en-US" dirty="0" smtClean="0"/>
              <a:t>poetry is </a:t>
            </a:r>
            <a:r>
              <a:rPr lang="en-US" dirty="0"/>
              <a:t>what is constituted as “good” poetry. His work was not only hugely influential, but it </a:t>
            </a:r>
            <a:r>
              <a:rPr lang="en-US" dirty="0" smtClean="0"/>
              <a:t>also helped </a:t>
            </a:r>
            <a:r>
              <a:rPr lang="en-US" dirty="0"/>
              <a:t>to shape what would become a new form of poetry in England during this </a:t>
            </a:r>
            <a:r>
              <a:rPr lang="en-US" dirty="0" smtClean="0"/>
              <a:t>period.</a:t>
            </a:r>
          </a:p>
          <a:p>
            <a:pPr>
              <a:buFont typeface="Wingdings" pitchFamily="2" charset="2"/>
              <a:buChar char="ü"/>
            </a:pPr>
            <a:r>
              <a:rPr lang="en-US" dirty="0" smtClean="0"/>
              <a:t> </a:t>
            </a:r>
            <a:r>
              <a:rPr lang="en-US" b="1" i="1" dirty="0" err="1" smtClean="0"/>
              <a:t>Astrophil</a:t>
            </a:r>
            <a:r>
              <a:rPr lang="en-US" b="1" i="1" dirty="0" smtClean="0"/>
              <a:t> </a:t>
            </a:r>
            <a:r>
              <a:rPr lang="en-US" b="1" i="1" dirty="0"/>
              <a:t>and Stella</a:t>
            </a:r>
            <a:r>
              <a:rPr lang="en-US" dirty="0"/>
              <a:t> is Sir Philip Sydney’s renowned sonnet sequence, comprised of 108 sonnets and 11 songs. Although the inspiration for the sonnets is not known for certain, it is believed that the sequence is largely autobiographical and inspired by his relationship with Penelope Devereux, who is represented in the sequence by Stella. The introspective, self-analytical nature of Sydney’s sonnets highly contrasts from the way Sydney was said valued his personal privacy over the course of his life.</a:t>
            </a:r>
          </a:p>
        </p:txBody>
      </p:sp>
    </p:spTree>
    <p:extLst>
      <p:ext uri="{BB962C8B-B14F-4D97-AF65-F5344CB8AC3E}">
        <p14:creationId xmlns:p14="http://schemas.microsoft.com/office/powerpoint/2010/main" val="116223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953000"/>
          </a:xfrm>
        </p:spPr>
        <p:txBody>
          <a:bodyPr>
            <a:normAutofit fontScale="77500" lnSpcReduction="20000"/>
          </a:bodyPr>
          <a:lstStyle/>
          <a:p>
            <a:pPr marL="0" indent="0" algn="ctr">
              <a:buNone/>
            </a:pPr>
            <a:r>
              <a:rPr lang="en-US" b="1" dirty="0"/>
              <a:t>The Tragical History of Doctor Faustus by Christopher </a:t>
            </a:r>
            <a:r>
              <a:rPr lang="en-US" b="1" dirty="0" smtClean="0"/>
              <a:t>Marlowe</a:t>
            </a:r>
          </a:p>
          <a:p>
            <a:pPr marL="0" indent="0" algn="ctr">
              <a:buNone/>
            </a:pPr>
            <a:r>
              <a:rPr lang="en-US" b="1" dirty="0" smtClean="0"/>
              <a:t>Dr. Faustus</a:t>
            </a:r>
          </a:p>
          <a:p>
            <a:pPr>
              <a:buFont typeface="Wingdings" pitchFamily="2" charset="2"/>
              <a:buChar char="ü"/>
            </a:pPr>
            <a:r>
              <a:rPr lang="en-US" dirty="0" smtClean="0"/>
              <a:t>Christopher </a:t>
            </a:r>
            <a:r>
              <a:rPr lang="en-US" dirty="0"/>
              <a:t>Marlowe’s plays tower over his poems. </a:t>
            </a:r>
            <a:r>
              <a:rPr lang="en-US" dirty="0" smtClean="0"/>
              <a:t>The </a:t>
            </a:r>
            <a:r>
              <a:rPr lang="en-US" dirty="0"/>
              <a:t>play is written mostly in blank verse</a:t>
            </a:r>
            <a:r>
              <a:rPr lang="en-US" dirty="0" smtClean="0"/>
              <a:t>. </a:t>
            </a:r>
            <a:r>
              <a:rPr lang="en-US" dirty="0"/>
              <a:t>This form of writing was particularly popular with Elizabethan playwrights as its rhythms are very close to the sounds of spoken English. Thus, while the lines on the page read like verse, in performance they sound very much like regular prose speech</a:t>
            </a:r>
            <a:r>
              <a:rPr lang="en-US" dirty="0" smtClean="0"/>
              <a:t>.</a:t>
            </a:r>
            <a:r>
              <a:rPr lang="en-US" dirty="0"/>
              <a:t> The play can be seen in terms of a variety of cultural changes occurring during the Renaissance, especially the newfound stress laid on the power and ability of the individual (as opposed to an overarching stress on religious obedience and piety). </a:t>
            </a:r>
          </a:p>
        </p:txBody>
      </p:sp>
    </p:spTree>
    <p:extLst>
      <p:ext uri="{BB962C8B-B14F-4D97-AF65-F5344CB8AC3E}">
        <p14:creationId xmlns:p14="http://schemas.microsoft.com/office/powerpoint/2010/main" val="3537698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52400" y="1600200"/>
            <a:ext cx="8763000" cy="5334000"/>
          </a:xfrm>
        </p:spPr>
        <p:txBody>
          <a:bodyPr>
            <a:normAutofit fontScale="47500" lnSpcReduction="20000"/>
          </a:bodyPr>
          <a:lstStyle/>
          <a:p>
            <a:pPr marL="0" indent="0" algn="ctr">
              <a:buNone/>
            </a:pPr>
            <a:r>
              <a:rPr lang="en-US" b="1" dirty="0"/>
              <a:t>Doctor Faustus </a:t>
            </a:r>
          </a:p>
          <a:p>
            <a:pPr>
              <a:buFont typeface="Wingdings" pitchFamily="2" charset="2"/>
              <a:buChar char="ü"/>
            </a:pPr>
            <a:r>
              <a:rPr lang="en-US" dirty="0" smtClean="0"/>
              <a:t>A </a:t>
            </a:r>
            <a:r>
              <a:rPr lang="en-US" dirty="0"/>
              <a:t>gifted scholar of humble origins living </a:t>
            </a:r>
            <a:r>
              <a:rPr lang="en-US" dirty="0" smtClean="0"/>
              <a:t>in Wittenberg</a:t>
            </a:r>
            <a:r>
              <a:rPr lang="en-US" dirty="0"/>
              <a:t>, Germany in the 16th century, Doctor Faustus </a:t>
            </a:r>
            <a:r>
              <a:rPr lang="en-US" dirty="0" smtClean="0"/>
              <a:t>is the </a:t>
            </a:r>
            <a:r>
              <a:rPr lang="en-US" dirty="0"/>
              <a:t>tragic hero of Marlowe's play. Having come to what </a:t>
            </a:r>
            <a:r>
              <a:rPr lang="en-US" dirty="0" smtClean="0"/>
              <a:t>he believes </a:t>
            </a:r>
            <a:r>
              <a:rPr lang="en-US" dirty="0"/>
              <a:t>is the limits of traditional knowledge, he decides to </a:t>
            </a:r>
            <a:r>
              <a:rPr lang="en-US" dirty="0" smtClean="0"/>
              <a:t>sell  his </a:t>
            </a:r>
            <a:r>
              <a:rPr lang="en-US" dirty="0"/>
              <a:t>soul to the devil in exchange for twenty-four years </a:t>
            </a:r>
            <a:r>
              <a:rPr lang="en-US" dirty="0" smtClean="0"/>
              <a:t>of unlimited </a:t>
            </a:r>
            <a:r>
              <a:rPr lang="en-US" dirty="0"/>
              <a:t>knowledge and </a:t>
            </a:r>
            <a:r>
              <a:rPr lang="en-US" dirty="0" smtClean="0"/>
              <a:t>power.</a:t>
            </a:r>
          </a:p>
          <a:p>
            <a:pPr>
              <a:buFont typeface="Wingdings" pitchFamily="2" charset="2"/>
              <a:buChar char="ü"/>
            </a:pPr>
            <a:r>
              <a:rPr lang="en-US" dirty="0" smtClean="0"/>
              <a:t>To </a:t>
            </a:r>
            <a:r>
              <a:rPr lang="en-US" dirty="0"/>
              <a:t>be </a:t>
            </a:r>
            <a:r>
              <a:rPr lang="en-US" i="1" dirty="0"/>
              <a:t>Faustian </a:t>
            </a:r>
            <a:r>
              <a:rPr lang="en-US" dirty="0"/>
              <a:t>is to </a:t>
            </a:r>
            <a:r>
              <a:rPr lang="en-US" dirty="0" smtClean="0"/>
              <a:t>be recklessly </a:t>
            </a:r>
            <a:r>
              <a:rPr lang="en-US" dirty="0"/>
              <a:t>ambitious, and Marlowe's Faust uses his </a:t>
            </a:r>
            <a:r>
              <a:rPr lang="en-US" dirty="0" smtClean="0"/>
              <a:t>newfound power </a:t>
            </a:r>
            <a:r>
              <a:rPr lang="en-US" dirty="0"/>
              <a:t>to travel around the world and attain all kinds </a:t>
            </a:r>
            <a:r>
              <a:rPr lang="en-US" dirty="0" smtClean="0"/>
              <a:t>of knowledge</a:t>
            </a:r>
            <a:r>
              <a:rPr lang="en-US" dirty="0"/>
              <a:t>. However, he also uses his magic to engage in </a:t>
            </a:r>
            <a:r>
              <a:rPr lang="en-US" dirty="0" smtClean="0"/>
              <a:t>petty practical </a:t>
            </a:r>
            <a:r>
              <a:rPr lang="en-US" dirty="0"/>
              <a:t>jokes (at the expense of the pope, for example) and </a:t>
            </a:r>
            <a:r>
              <a:rPr lang="en-US" dirty="0" smtClean="0"/>
              <a:t>to indulge </a:t>
            </a:r>
            <a:r>
              <a:rPr lang="en-US" dirty="0"/>
              <a:t>his desire for a beautiful woman (summoning Helen </a:t>
            </a:r>
            <a:r>
              <a:rPr lang="en-US" dirty="0" smtClean="0"/>
              <a:t>of Troy </a:t>
            </a:r>
            <a:r>
              <a:rPr lang="en-US" dirty="0"/>
              <a:t>to be his lover</a:t>
            </a:r>
            <a:r>
              <a:rPr lang="en-US" dirty="0" smtClean="0"/>
              <a:t>).</a:t>
            </a:r>
          </a:p>
          <a:p>
            <a:pPr>
              <a:buFont typeface="Wingdings" pitchFamily="2" charset="2"/>
              <a:buChar char="ü"/>
            </a:pPr>
            <a:r>
              <a:rPr lang="en-US" dirty="0" smtClean="0"/>
              <a:t> </a:t>
            </a:r>
            <a:r>
              <a:rPr lang="en-US" dirty="0"/>
              <a:t>Faustus begins to see the error of his </a:t>
            </a:r>
            <a:r>
              <a:rPr lang="en-US" dirty="0" smtClean="0"/>
              <a:t>ways early </a:t>
            </a:r>
            <a:r>
              <a:rPr lang="en-US" dirty="0"/>
              <a:t>on in the play, and wavers in his commitment to his </a:t>
            </a:r>
            <a:r>
              <a:rPr lang="en-US" dirty="0" smtClean="0"/>
              <a:t>deal with </a:t>
            </a:r>
            <a:r>
              <a:rPr lang="en-US" dirty="0"/>
              <a:t>Lucifer, but it is not until the final scene of the play that </a:t>
            </a:r>
            <a:r>
              <a:rPr lang="en-US" dirty="0" smtClean="0"/>
              <a:t>he realizes </a:t>
            </a:r>
            <a:r>
              <a:rPr lang="en-US" dirty="0"/>
              <a:t>his doom. While he tries to repent at the end of </a:t>
            </a:r>
            <a:r>
              <a:rPr lang="en-US" dirty="0" smtClean="0"/>
              <a:t>the play</a:t>
            </a:r>
            <a:r>
              <a:rPr lang="en-US" dirty="0"/>
              <a:t>, Christ is merely one out of a number of things he calls </a:t>
            </a:r>
            <a:r>
              <a:rPr lang="en-US" dirty="0" smtClean="0"/>
              <a:t>out to </a:t>
            </a:r>
            <a:r>
              <a:rPr lang="en-US" dirty="0"/>
              <a:t>for help, and he still attempts to bargain with Christ, </a:t>
            </a:r>
            <a:r>
              <a:rPr lang="en-US" dirty="0" smtClean="0"/>
              <a:t>asking for </a:t>
            </a:r>
            <a:r>
              <a:rPr lang="en-US" dirty="0"/>
              <a:t>salvation in return for a thousand or more years in hell</a:t>
            </a:r>
            <a:r>
              <a:rPr lang="en-US" dirty="0" smtClean="0"/>
              <a:t>.</a:t>
            </a:r>
          </a:p>
          <a:p>
            <a:pPr>
              <a:buFont typeface="Wingdings" pitchFamily="2" charset="2"/>
              <a:buChar char="ü"/>
            </a:pPr>
            <a:r>
              <a:rPr lang="en-US" dirty="0" smtClean="0"/>
              <a:t> </a:t>
            </a:r>
            <a:r>
              <a:rPr lang="en-US" dirty="0"/>
              <a:t>It </a:t>
            </a:r>
            <a:r>
              <a:rPr lang="en-US" dirty="0" smtClean="0"/>
              <a:t>is somewhat </a:t>
            </a:r>
            <a:r>
              <a:rPr lang="en-US" dirty="0"/>
              <a:t>ambiguous to what degree Faustus actually </a:t>
            </a:r>
            <a:r>
              <a:rPr lang="en-US" dirty="0" smtClean="0"/>
              <a:t>repents, but </a:t>
            </a:r>
            <a:r>
              <a:rPr lang="en-US" dirty="0"/>
              <a:t>in any case it is to no avail</a:t>
            </a:r>
            <a:r>
              <a:rPr lang="en-US" dirty="0" smtClean="0"/>
              <a:t>.</a:t>
            </a:r>
            <a:r>
              <a:rPr lang="en-US" dirty="0"/>
              <a:t> As the chorus informs </a:t>
            </a:r>
            <a:r>
              <a:rPr lang="en-US" dirty="0" smtClean="0"/>
              <a:t>the audience </a:t>
            </a:r>
            <a:r>
              <a:rPr lang="en-US" dirty="0"/>
              <a:t>at the play's conclusion, he ends up falling to hell</a:t>
            </a:r>
            <a:r>
              <a:rPr lang="en-US" dirty="0" smtClean="0"/>
              <a:t>.</a:t>
            </a:r>
            <a:r>
              <a:rPr lang="en-US" dirty="0"/>
              <a:t> his bidding, answering his questions, distracting him when </a:t>
            </a:r>
            <a:r>
              <a:rPr lang="en-US" dirty="0" smtClean="0"/>
              <a:t>he has </a:t>
            </a:r>
            <a:r>
              <a:rPr lang="en-US" dirty="0"/>
              <a:t>doubts about his decision to sell his soul, and even </a:t>
            </a:r>
            <a:r>
              <a:rPr lang="en-US" dirty="0" smtClean="0"/>
              <a:t>taking him </a:t>
            </a:r>
            <a:r>
              <a:rPr lang="en-US" dirty="0"/>
              <a:t>on an eight-day tour of the known universe on a </a:t>
            </a:r>
            <a:r>
              <a:rPr lang="en-US" dirty="0" smtClean="0"/>
              <a:t>chariot drawn </a:t>
            </a:r>
            <a:r>
              <a:rPr lang="en-US" dirty="0"/>
              <a:t>by dragons. </a:t>
            </a:r>
            <a:endParaRPr lang="en-US" dirty="0" smtClean="0"/>
          </a:p>
          <a:p>
            <a:pPr>
              <a:buFont typeface="Wingdings" pitchFamily="2" charset="2"/>
              <a:buChar char="ü"/>
            </a:pPr>
            <a:r>
              <a:rPr lang="en-US" dirty="0" smtClean="0"/>
              <a:t>It </a:t>
            </a:r>
            <a:r>
              <a:rPr lang="en-US" dirty="0"/>
              <a:t>is </a:t>
            </a:r>
            <a:r>
              <a:rPr lang="en-US" dirty="0" err="1"/>
              <a:t>Mephastophilis</a:t>
            </a:r>
            <a:r>
              <a:rPr lang="en-US" dirty="0"/>
              <a:t> who </a:t>
            </a:r>
            <a:r>
              <a:rPr lang="en-US" dirty="0" smtClean="0"/>
              <a:t>encourages Faustus </a:t>
            </a:r>
            <a:r>
              <a:rPr lang="en-US" dirty="0"/>
              <a:t>to take a blood oath that Lucifer should have his </a:t>
            </a:r>
            <a:r>
              <a:rPr lang="en-US" dirty="0" smtClean="0"/>
              <a:t>soul when </a:t>
            </a:r>
            <a:r>
              <a:rPr lang="en-US" dirty="0"/>
              <a:t>his twenty-four years are up. His motivations for </a:t>
            </a:r>
            <a:r>
              <a:rPr lang="en-US" dirty="0" smtClean="0"/>
              <a:t>pushing so </a:t>
            </a:r>
            <a:r>
              <a:rPr lang="en-US" dirty="0"/>
              <a:t>hard to keep Faustus may seem ambiguous, since he </a:t>
            </a:r>
            <a:r>
              <a:rPr lang="en-US" dirty="0" smtClean="0"/>
              <a:t>admits to </a:t>
            </a:r>
            <a:r>
              <a:rPr lang="en-US" dirty="0"/>
              <a:t>being miserable in Hell and to regret having forsaken </a:t>
            </a:r>
            <a:r>
              <a:rPr lang="en-US" dirty="0" smtClean="0"/>
              <a:t>God, but </a:t>
            </a:r>
            <a:r>
              <a:rPr lang="en-US" dirty="0"/>
              <a:t>he basically explains himself with the now-famous </a:t>
            </a:r>
            <a:r>
              <a:rPr lang="en-US" dirty="0" smtClean="0"/>
              <a:t>proverb: </a:t>
            </a:r>
            <a:r>
              <a:rPr lang="en-US" i="1" dirty="0" err="1" smtClean="0"/>
              <a:t>Solamen</a:t>
            </a:r>
            <a:r>
              <a:rPr lang="en-US" i="1" dirty="0" smtClean="0"/>
              <a:t> </a:t>
            </a:r>
            <a:r>
              <a:rPr lang="en-US" i="1" dirty="0" err="1"/>
              <a:t>miseris</a:t>
            </a:r>
            <a:r>
              <a:rPr lang="en-US" i="1" dirty="0"/>
              <a:t> </a:t>
            </a:r>
            <a:r>
              <a:rPr lang="en-US" i="1" dirty="0" err="1"/>
              <a:t>socios</a:t>
            </a:r>
            <a:r>
              <a:rPr lang="en-US" i="1" dirty="0"/>
              <a:t> </a:t>
            </a:r>
            <a:r>
              <a:rPr lang="en-US" i="1" dirty="0" err="1"/>
              <a:t>habuisse</a:t>
            </a:r>
            <a:r>
              <a:rPr lang="en-US" i="1" dirty="0"/>
              <a:t> </a:t>
            </a:r>
            <a:r>
              <a:rPr lang="en-US" i="1" dirty="0" err="1"/>
              <a:t>doloris</a:t>
            </a:r>
            <a:r>
              <a:rPr lang="en-US" i="1" dirty="0"/>
              <a:t> </a:t>
            </a:r>
            <a:r>
              <a:rPr lang="en-US" dirty="0"/>
              <a:t>(loosely </a:t>
            </a:r>
            <a:r>
              <a:rPr lang="en-US" dirty="0" smtClean="0"/>
              <a:t>translated, misery </a:t>
            </a:r>
            <a:r>
              <a:rPr lang="en-US" dirty="0"/>
              <a:t>loves company).</a:t>
            </a:r>
          </a:p>
        </p:txBody>
      </p:sp>
    </p:spTree>
    <p:extLst>
      <p:ext uri="{BB962C8B-B14F-4D97-AF65-F5344CB8AC3E}">
        <p14:creationId xmlns:p14="http://schemas.microsoft.com/office/powerpoint/2010/main" val="2783449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55000" lnSpcReduction="20000"/>
          </a:bodyPr>
          <a:lstStyle/>
          <a:p>
            <a:pPr marL="0" indent="0" algn="ctr">
              <a:buNone/>
            </a:pPr>
            <a:r>
              <a:rPr lang="en-US" b="1" dirty="0" smtClean="0"/>
              <a:t>Education- Knowledge- Power</a:t>
            </a:r>
            <a:endParaRPr lang="en-US" b="1" dirty="0"/>
          </a:p>
          <a:p>
            <a:pPr marL="0" indent="0">
              <a:buNone/>
            </a:pPr>
            <a:r>
              <a:rPr lang="en-US" dirty="0"/>
              <a:t>Faustus is identified as a character by his status as a </a:t>
            </a:r>
            <a:r>
              <a:rPr lang="en-US" dirty="0" smtClean="0"/>
              <a:t>doctor (that </a:t>
            </a:r>
            <a:r>
              <a:rPr lang="en-US" dirty="0"/>
              <a:t>is, someone with a doctoral degree), and the backdrop </a:t>
            </a:r>
            <a:r>
              <a:rPr lang="en-US" dirty="0" smtClean="0"/>
              <a:t>of much </a:t>
            </a:r>
            <a:r>
              <a:rPr lang="en-US" dirty="0"/>
              <a:t>of the play is the university environment in which </a:t>
            </a:r>
            <a:r>
              <a:rPr lang="en-US" dirty="0" smtClean="0"/>
              <a:t>Doctor Faustus </a:t>
            </a:r>
            <a:r>
              <a:rPr lang="en-US" dirty="0"/>
              <a:t>lives. It is thus no surprise that issues of </a:t>
            </a:r>
            <a:r>
              <a:rPr lang="en-US" dirty="0" smtClean="0"/>
              <a:t>formal education </a:t>
            </a:r>
            <a:r>
              <a:rPr lang="en-US" dirty="0"/>
              <a:t>are of great importance to the play, in which </a:t>
            </a:r>
            <a:r>
              <a:rPr lang="en-US" dirty="0" smtClean="0"/>
              <a:t>even magic </a:t>
            </a:r>
            <a:r>
              <a:rPr lang="en-US" dirty="0"/>
              <a:t>spells are learned from a kind of text-book. Systems </a:t>
            </a:r>
            <a:r>
              <a:rPr lang="en-US" dirty="0" smtClean="0"/>
              <a:t>of education </a:t>
            </a:r>
            <a:r>
              <a:rPr lang="en-US" dirty="0"/>
              <a:t>obviously exist to help people learn, but </a:t>
            </a:r>
            <a:r>
              <a:rPr lang="en-US" dirty="0" smtClean="0"/>
              <a:t>Marlowe also </a:t>
            </a:r>
            <a:r>
              <a:rPr lang="en-US" dirty="0"/>
              <a:t>explores the associations of formal education with </a:t>
            </a:r>
            <a:r>
              <a:rPr lang="en-US" dirty="0" smtClean="0"/>
              <a:t>power and </a:t>
            </a:r>
            <a:r>
              <a:rPr lang="en-US" dirty="0"/>
              <a:t>social hierarchy. Education helps people </a:t>
            </a:r>
            <a:r>
              <a:rPr lang="en-US" dirty="0" smtClean="0"/>
              <a:t>position themselves </a:t>
            </a:r>
            <a:r>
              <a:rPr lang="en-US" dirty="0"/>
              <a:t>in higher social classes. It is through education </a:t>
            </a:r>
            <a:r>
              <a:rPr lang="en-US" dirty="0" smtClean="0"/>
              <a:t>that Faustus </a:t>
            </a:r>
            <a:r>
              <a:rPr lang="en-US" dirty="0"/>
              <a:t>rises from his humble origins and that the </a:t>
            </a:r>
            <a:r>
              <a:rPr lang="en-US" dirty="0" smtClean="0"/>
              <a:t>play's scholars </a:t>
            </a:r>
            <a:r>
              <a:rPr lang="en-US" dirty="0"/>
              <a:t>differentiate themselves from lowly clowns like </a:t>
            </a:r>
            <a:r>
              <a:rPr lang="en-US" dirty="0" smtClean="0"/>
              <a:t>Robin and </a:t>
            </a:r>
            <a:r>
              <a:rPr lang="en-US" dirty="0" err="1"/>
              <a:t>Rafe</a:t>
            </a:r>
            <a:r>
              <a:rPr lang="en-US" dirty="0"/>
              <a:t>. And </a:t>
            </a:r>
            <a:r>
              <a:rPr lang="en-US" dirty="0" smtClean="0"/>
              <a:t>when Wagner </a:t>
            </a:r>
            <a:r>
              <a:rPr lang="en-US" dirty="0"/>
              <a:t>promises to teach a clown </a:t>
            </a:r>
            <a:r>
              <a:rPr lang="en-US" dirty="0" smtClean="0"/>
              <a:t>magic, he </a:t>
            </a:r>
            <a:r>
              <a:rPr lang="en-US" dirty="0"/>
              <a:t>uses his superior knowledge as a way to gain power over </a:t>
            </a:r>
            <a:r>
              <a:rPr lang="en-US" dirty="0" smtClean="0"/>
              <a:t>the clown</a:t>
            </a:r>
            <a:r>
              <a:rPr lang="en-US" dirty="0"/>
              <a:t>, getting him to agree to be his servant</a:t>
            </a:r>
            <a:r>
              <a:rPr lang="en-US" dirty="0" smtClean="0"/>
              <a:t>.</a:t>
            </a:r>
            <a:r>
              <a:rPr lang="en-US" dirty="0"/>
              <a:t> He desires limitless knowledge largely </a:t>
            </a:r>
            <a:r>
              <a:rPr lang="en-US" dirty="0" smtClean="0"/>
              <a:t>because of </a:t>
            </a:r>
            <a:r>
              <a:rPr lang="en-US" dirty="0"/>
              <a:t>the massive riches and power that come with it. And </a:t>
            </a:r>
            <a:r>
              <a:rPr lang="en-US" dirty="0" smtClean="0"/>
              <a:t>indeed whatever </a:t>
            </a:r>
            <a:r>
              <a:rPr lang="en-US" dirty="0"/>
              <a:t>power Faustus possesses with his magic is </a:t>
            </a:r>
            <a:r>
              <a:rPr lang="en-US" dirty="0" smtClean="0"/>
              <a:t>due entirely </a:t>
            </a:r>
            <a:r>
              <a:rPr lang="en-US" dirty="0"/>
              <a:t>to his knowledge of certain magic incantations. </a:t>
            </a:r>
            <a:r>
              <a:rPr lang="en-US" dirty="0" smtClean="0"/>
              <a:t>This close </a:t>
            </a:r>
            <a:r>
              <a:rPr lang="en-US" dirty="0"/>
              <a:t>connection between knowledge and power can </a:t>
            </a:r>
            <a:r>
              <a:rPr lang="en-US" dirty="0" smtClean="0"/>
              <a:t>be contrasted </a:t>
            </a:r>
            <a:r>
              <a:rPr lang="en-US" dirty="0"/>
              <a:t>with the idea of knowledge for its own sake, </a:t>
            </a:r>
            <a:r>
              <a:rPr lang="en-US" dirty="0" smtClean="0"/>
              <a:t>which ideally </a:t>
            </a:r>
            <a:r>
              <a:rPr lang="en-US" dirty="0"/>
              <a:t>characterizes learning in universities.</a:t>
            </a:r>
          </a:p>
        </p:txBody>
      </p:sp>
    </p:spTree>
    <p:extLst>
      <p:ext uri="{BB962C8B-B14F-4D97-AF65-F5344CB8AC3E}">
        <p14:creationId xmlns:p14="http://schemas.microsoft.com/office/powerpoint/2010/main" val="2142735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876800"/>
          </a:xfrm>
        </p:spPr>
        <p:txBody>
          <a:bodyPr>
            <a:normAutofit fontScale="70000" lnSpcReduction="20000"/>
          </a:bodyPr>
          <a:lstStyle/>
          <a:p>
            <a:pPr marL="0" indent="0" algn="ctr">
              <a:buNone/>
            </a:pPr>
            <a:r>
              <a:rPr lang="en-US" b="1" dirty="0"/>
              <a:t>Faith Religion and the Uncertain Position of ‘Man’ </a:t>
            </a:r>
            <a:endParaRPr lang="en-US" b="1" dirty="0" smtClean="0"/>
          </a:p>
          <a:p>
            <a:pPr marL="0" indent="0">
              <a:buNone/>
            </a:pPr>
            <a:r>
              <a:rPr lang="en-US" dirty="0" smtClean="0"/>
              <a:t>The </a:t>
            </a:r>
            <a:r>
              <a:rPr lang="en-US" dirty="0"/>
              <a:t>Question of Faith Religion and the Uncertain Position of ‘Man’ Conflict and the Loss of Stable Identity We saw how Faustus is trapped between the opposing pulls of Christian doctrine/s and humanistic aspirations and, since others sharing his historical and geographical location experience the same pulls, becomes a cultural type. Religion functions as a shared system of references that, primarily by virtue of its being shared with others, gives people a stable identity</a:t>
            </a:r>
            <a:r>
              <a:rPr lang="en-US" dirty="0" smtClean="0"/>
              <a:t>. </a:t>
            </a:r>
            <a:r>
              <a:rPr lang="en-US" dirty="0"/>
              <a:t>When new systems evolve they often create turmoil as the same people need to discard previous identities and learn to form new ones—often a traumatizing and destabilizing process unless there are continuities between the old and the new that facilitate the transformation/ shift. But to live precariously in this way in the liminal space between different and conflicting worldviews is to feel divided and lose any sense of stable </a:t>
            </a:r>
            <a:r>
              <a:rPr lang="en-US" dirty="0" smtClean="0"/>
              <a:t>identity </a:t>
            </a:r>
            <a:r>
              <a:rPr lang="en-US" dirty="0"/>
              <a:t>Faustus experiences such a sense fragmentation and </a:t>
            </a:r>
            <a:r>
              <a:rPr lang="en-US" dirty="0" smtClean="0"/>
              <a:t>disintegration</a:t>
            </a:r>
            <a:endParaRPr lang="en-US" dirty="0"/>
          </a:p>
        </p:txBody>
      </p:sp>
    </p:spTree>
    <p:extLst>
      <p:ext uri="{BB962C8B-B14F-4D97-AF65-F5344CB8AC3E}">
        <p14:creationId xmlns:p14="http://schemas.microsoft.com/office/powerpoint/2010/main" val="697367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5029200"/>
          </a:xfrm>
        </p:spPr>
        <p:txBody>
          <a:bodyPr>
            <a:normAutofit fontScale="77500" lnSpcReduction="20000"/>
          </a:bodyPr>
          <a:lstStyle/>
          <a:p>
            <a:pPr marL="0" indent="0" algn="ctr">
              <a:buNone/>
            </a:pPr>
            <a:r>
              <a:rPr lang="en-US" b="1" dirty="0"/>
              <a:t>The Puritan </a:t>
            </a:r>
            <a:r>
              <a:rPr lang="en-US" b="1" dirty="0" smtClean="0"/>
              <a:t>age</a:t>
            </a:r>
            <a:r>
              <a:rPr lang="en-US" b="1" dirty="0"/>
              <a:t> (</a:t>
            </a:r>
            <a:r>
              <a:rPr lang="en-US" b="1" dirty="0" smtClean="0"/>
              <a:t>1642-1651)</a:t>
            </a:r>
            <a:endParaRPr lang="en-US" b="1" dirty="0"/>
          </a:p>
          <a:p>
            <a:pPr marL="0" indent="0">
              <a:buNone/>
            </a:pPr>
            <a:r>
              <a:rPr lang="en-US" dirty="0"/>
              <a:t>In </a:t>
            </a:r>
            <a:r>
              <a:rPr lang="en-US" dirty="0" smtClean="0"/>
              <a:t>England, </a:t>
            </a:r>
            <a:r>
              <a:rPr lang="en-US" dirty="0"/>
              <a:t>a group </a:t>
            </a:r>
            <a:r>
              <a:rPr lang="en-US" dirty="0" smtClean="0"/>
              <a:t>of Protestants </a:t>
            </a:r>
            <a:r>
              <a:rPr lang="en-US" dirty="0"/>
              <a:t>called Puritans led a movement </a:t>
            </a:r>
            <a:r>
              <a:rPr lang="en-US" dirty="0" smtClean="0"/>
              <a:t>to purify </a:t>
            </a:r>
            <a:r>
              <a:rPr lang="en-US" dirty="0"/>
              <a:t>the Church of England</a:t>
            </a:r>
            <a:r>
              <a:rPr lang="en-US" dirty="0" smtClean="0"/>
              <a:t>. The </a:t>
            </a:r>
            <a:r>
              <a:rPr lang="en-US" dirty="0"/>
              <a:t>Puritans emerged as a strong political force during the English Civil War (1642-1651). The English Civil war was a series of conflicts between Charles I and his supporters called the Cavaliers on the one hand and the Parliamentarians or the Roundheads on the other hand. The Roundheads mainly comprised the Puritan middle classes</a:t>
            </a:r>
            <a:r>
              <a:rPr lang="en-US" dirty="0" smtClean="0"/>
              <a:t>.</a:t>
            </a:r>
          </a:p>
          <a:p>
            <a:pPr marL="0" indent="0">
              <a:buNone/>
            </a:pPr>
            <a:r>
              <a:rPr lang="en-US" dirty="0" smtClean="0"/>
              <a:t>The </a:t>
            </a:r>
            <a:r>
              <a:rPr lang="en-US" dirty="0"/>
              <a:t>war ended in 1651 with the victory of the Parliamentarians. Charles I was executed while his son, Charles II fled to France. </a:t>
            </a:r>
            <a:r>
              <a:rPr lang="en-US" dirty="0" smtClean="0"/>
              <a:t>The </a:t>
            </a:r>
            <a:r>
              <a:rPr lang="en-US" dirty="0"/>
              <a:t>Civil War dominated all aspects of life &amp; </a:t>
            </a:r>
            <a:r>
              <a:rPr lang="en-US" dirty="0" smtClean="0"/>
              <a:t>thought, therefore; </a:t>
            </a:r>
            <a:r>
              <a:rPr lang="en-US" dirty="0"/>
              <a:t>t</a:t>
            </a:r>
            <a:r>
              <a:rPr lang="en-US" dirty="0" smtClean="0"/>
              <a:t>heatres </a:t>
            </a:r>
            <a:r>
              <a:rPr lang="en-US" dirty="0"/>
              <a:t>were closed. </a:t>
            </a:r>
            <a:r>
              <a:rPr lang="en-US" dirty="0" smtClean="0"/>
              <a:t>11 </a:t>
            </a:r>
            <a:r>
              <a:rPr lang="en-US" dirty="0"/>
              <a:t>years of republican rule in England and the establishment of Britain’s first standing national army</a:t>
            </a:r>
            <a:r>
              <a:rPr lang="en-US" dirty="0" smtClean="0"/>
              <a:t>.</a:t>
            </a:r>
          </a:p>
          <a:p>
            <a:pPr marL="0" indent="0">
              <a:buNone/>
            </a:pPr>
            <a:endParaRPr lang="en-US" dirty="0"/>
          </a:p>
        </p:txBody>
      </p:sp>
    </p:spTree>
    <p:extLst>
      <p:ext uri="{BB962C8B-B14F-4D97-AF65-F5344CB8AC3E}">
        <p14:creationId xmlns:p14="http://schemas.microsoft.com/office/powerpoint/2010/main" val="3011675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52400" y="1371600"/>
            <a:ext cx="8991600" cy="5638800"/>
          </a:xfrm>
        </p:spPr>
        <p:txBody>
          <a:bodyPr>
            <a:normAutofit fontScale="62500" lnSpcReduction="20000"/>
          </a:bodyPr>
          <a:lstStyle/>
          <a:p>
            <a:endParaRPr lang="en-US" dirty="0" smtClean="0"/>
          </a:p>
          <a:p>
            <a:pPr marL="0" indent="0" algn="ctr">
              <a:buNone/>
            </a:pPr>
            <a:r>
              <a:rPr lang="en-US" b="1" dirty="0" smtClean="0"/>
              <a:t>Characteristics of Puritan Era</a:t>
            </a:r>
          </a:p>
          <a:p>
            <a:pPr>
              <a:buFont typeface="Wingdings" pitchFamily="2" charset="2"/>
              <a:buChar char="ü"/>
            </a:pPr>
            <a:r>
              <a:rPr lang="en-US" dirty="0" smtClean="0"/>
              <a:t>Puritans </a:t>
            </a:r>
            <a:r>
              <a:rPr lang="en-US" dirty="0"/>
              <a:t>wished to return to the simpler </a:t>
            </a:r>
            <a:r>
              <a:rPr lang="en-US" dirty="0" smtClean="0"/>
              <a:t>forms of </a:t>
            </a:r>
            <a:r>
              <a:rPr lang="en-US" dirty="0"/>
              <a:t>worship and church organization </a:t>
            </a:r>
            <a:r>
              <a:rPr lang="en-US" dirty="0" smtClean="0"/>
              <a:t>described in </a:t>
            </a:r>
            <a:r>
              <a:rPr lang="en-US" dirty="0"/>
              <a:t>the New Testament</a:t>
            </a:r>
            <a:r>
              <a:rPr lang="en-US" dirty="0" smtClean="0"/>
              <a:t>. They </a:t>
            </a:r>
            <a:r>
              <a:rPr lang="en-US" dirty="0"/>
              <a:t>did not </a:t>
            </a:r>
            <a:r>
              <a:rPr lang="en-US" dirty="0" smtClean="0"/>
              <a:t>believe that </a:t>
            </a:r>
            <a:r>
              <a:rPr lang="en-US" dirty="0"/>
              <a:t>the clergy or the government should </a:t>
            </a:r>
            <a:r>
              <a:rPr lang="en-US" dirty="0" smtClean="0"/>
              <a:t>or could </a:t>
            </a:r>
            <a:r>
              <a:rPr lang="en-US" dirty="0"/>
              <a:t>act as an intermediary between </a:t>
            </a:r>
            <a:r>
              <a:rPr lang="en-US" dirty="0" smtClean="0"/>
              <a:t>the individual </a:t>
            </a:r>
            <a:r>
              <a:rPr lang="en-US" dirty="0"/>
              <a:t>and </a:t>
            </a:r>
            <a:r>
              <a:rPr lang="en-US" dirty="0" smtClean="0"/>
              <a:t>God.</a:t>
            </a:r>
            <a:endParaRPr lang="en-US" dirty="0"/>
          </a:p>
          <a:p>
            <a:pPr>
              <a:buFont typeface="Wingdings" pitchFamily="2" charset="2"/>
              <a:buChar char="ü"/>
            </a:pPr>
            <a:r>
              <a:rPr lang="en-US" dirty="0" smtClean="0"/>
              <a:t>Puritanism’s </a:t>
            </a:r>
            <a:r>
              <a:rPr lang="en-US" dirty="0"/>
              <a:t>drive for readers was a key step in moving the patronage of literature away from privileged elites (notably, the court) to a popular readership, a necessary prerequisite for the development of the novel in the next century. By so doing Puritanism revalued not only the book but the act of reading. </a:t>
            </a:r>
          </a:p>
          <a:p>
            <a:pPr>
              <a:buFont typeface="Wingdings" pitchFamily="2" charset="2"/>
              <a:buChar char="ü"/>
            </a:pPr>
            <a:r>
              <a:rPr lang="en-US" dirty="0" smtClean="0"/>
              <a:t>The Puritan self, though </a:t>
            </a:r>
            <a:r>
              <a:rPr lang="en-US" dirty="0"/>
              <a:t>extraordinarily rich and diverse, the literature produced by these means exhibits a distinctively Puritan set of recurrent emphases and imaginative constructions. First among them is a preoccupation with the personal. An uncompromising individualism champions conscience above worldly </a:t>
            </a:r>
            <a:r>
              <a:rPr lang="en-US" dirty="0" smtClean="0"/>
              <a:t>authorities and always </a:t>
            </a:r>
            <a:r>
              <a:rPr lang="en-US" dirty="0"/>
              <a:t>prefers inwardness and experiential immediacy to formalism and </a:t>
            </a:r>
            <a:r>
              <a:rPr lang="en-US" dirty="0" smtClean="0"/>
              <a:t>convention.</a:t>
            </a:r>
          </a:p>
          <a:p>
            <a:pPr>
              <a:buFont typeface="Wingdings" pitchFamily="2" charset="2"/>
              <a:buChar char="ü"/>
            </a:pPr>
            <a:r>
              <a:rPr lang="en-US" dirty="0" smtClean="0"/>
              <a:t>The Puritan style, as </a:t>
            </a:r>
            <a:r>
              <a:rPr lang="en-US" dirty="0"/>
              <a:t>Bunyan’s claim to offer ‘plain … home sayings’ suggests, Puritanism associated individual integrity and authenticity with simplicity and plainness, in worship, in social manners and in aesthetics.</a:t>
            </a:r>
          </a:p>
        </p:txBody>
      </p:sp>
    </p:spTree>
    <p:extLst>
      <p:ext uri="{BB962C8B-B14F-4D97-AF65-F5344CB8AC3E}">
        <p14:creationId xmlns:p14="http://schemas.microsoft.com/office/powerpoint/2010/main" val="1597008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572000"/>
          </a:xfrm>
        </p:spPr>
        <p:txBody>
          <a:bodyPr>
            <a:normAutofit fontScale="85000" lnSpcReduction="20000"/>
          </a:bodyPr>
          <a:lstStyle/>
          <a:p>
            <a:pPr marL="0" indent="0" algn="ctr">
              <a:buNone/>
            </a:pPr>
            <a:r>
              <a:rPr lang="en-US" b="1" dirty="0"/>
              <a:t>John Milton  (</a:t>
            </a:r>
            <a:r>
              <a:rPr lang="en-US" b="1" dirty="0" smtClean="0"/>
              <a:t>1608-1674)</a:t>
            </a:r>
            <a:endParaRPr lang="en-US" b="1" dirty="0"/>
          </a:p>
          <a:p>
            <a:pPr marL="0" indent="0">
              <a:buNone/>
            </a:pPr>
            <a:r>
              <a:rPr lang="en-US" b="1" dirty="0" smtClean="0"/>
              <a:t>John </a:t>
            </a:r>
            <a:r>
              <a:rPr lang="en-US" b="1" dirty="0"/>
              <a:t>Milton </a:t>
            </a:r>
            <a:r>
              <a:rPr lang="en-US" dirty="0"/>
              <a:t>is the representative poet of the age. Milton was born in London. </a:t>
            </a:r>
            <a:r>
              <a:rPr lang="en-US" dirty="0" smtClean="0"/>
              <a:t>He was </a:t>
            </a:r>
            <a:r>
              <a:rPr lang="en-US" dirty="0"/>
              <a:t>one of the main advocates of the reform policy initiated by </a:t>
            </a:r>
            <a:r>
              <a:rPr lang="en-US" b="1" dirty="0"/>
              <a:t>Oliver Cromwell </a:t>
            </a:r>
            <a:r>
              <a:rPr lang="en-US" dirty="0"/>
              <a:t>in England. The texts written by him during the conflict between the Parliament and the King determined the new Republic to offer him high-ranking positions. In the last part of his life, however, after Charles II restoration, Milton fell into the disgrace of the new king. It is the period of time when he wrote the great epic poem Paradise Lost, published in a first edition in 1667 and consisting in ten books.</a:t>
            </a:r>
          </a:p>
        </p:txBody>
      </p:sp>
    </p:spTree>
    <p:extLst>
      <p:ext uri="{BB962C8B-B14F-4D97-AF65-F5344CB8AC3E}">
        <p14:creationId xmlns:p14="http://schemas.microsoft.com/office/powerpoint/2010/main" val="3934265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8153400" cy="4800600"/>
          </a:xfrm>
        </p:spPr>
        <p:txBody>
          <a:bodyPr>
            <a:normAutofit fontScale="70000" lnSpcReduction="20000"/>
          </a:bodyPr>
          <a:lstStyle/>
          <a:p>
            <a:pPr marL="0" indent="0">
              <a:buNone/>
            </a:pPr>
            <a:r>
              <a:rPr lang="en-US" b="1" dirty="0"/>
              <a:t>Paradise Lost </a:t>
            </a:r>
            <a:r>
              <a:rPr lang="en-US" dirty="0"/>
              <a:t>is perhaps the most beautiful story about revolt ever written. The whole story is directed in this painful prescience of the Creator, which foresees Lucifer's and man's fall</a:t>
            </a:r>
            <a:r>
              <a:rPr lang="en-US" dirty="0" smtClean="0"/>
              <a:t>.</a:t>
            </a:r>
          </a:p>
          <a:p>
            <a:pPr>
              <a:buFont typeface="Wingdings" pitchFamily="2" charset="2"/>
              <a:buChar char="ü"/>
            </a:pPr>
            <a:r>
              <a:rPr lang="en-US" dirty="0" smtClean="0"/>
              <a:t> </a:t>
            </a:r>
            <a:r>
              <a:rPr lang="en-US" dirty="0"/>
              <a:t>Milton opens the perspectives of a true metaphysics of the revolt, seeking to penetrate its deep meanings beyond its particular forms of manifestation. Lucifer, transforming itself, by falling, into Satan, becomes an archetype for all those revolted souls who are drawing upon them the existential disaster</a:t>
            </a:r>
            <a:r>
              <a:rPr lang="en-US" dirty="0" smtClean="0"/>
              <a:t>.</a:t>
            </a:r>
          </a:p>
          <a:p>
            <a:pPr>
              <a:buFont typeface="Wingdings" pitchFamily="2" charset="2"/>
              <a:buChar char="ü"/>
            </a:pPr>
            <a:r>
              <a:rPr lang="en-US" dirty="0" smtClean="0"/>
              <a:t>The </a:t>
            </a:r>
            <a:r>
              <a:rPr lang="en-US" dirty="0"/>
              <a:t>story begins with Satan's troubles about the fact that his privileged place in Heaven, formerly found in the proximity of the Creator, was occupied by Man</a:t>
            </a:r>
            <a:r>
              <a:rPr lang="en-US" dirty="0" smtClean="0"/>
              <a:t>.</a:t>
            </a:r>
          </a:p>
          <a:p>
            <a:pPr>
              <a:buFont typeface="Wingdings" pitchFamily="2" charset="2"/>
              <a:buChar char="ü"/>
            </a:pPr>
            <a:r>
              <a:rPr lang="en-US" dirty="0" smtClean="0"/>
              <a:t> </a:t>
            </a:r>
            <a:r>
              <a:rPr lang="en-US" dirty="0"/>
              <a:t>Who is this Man to deserve such honor, and how can he be destroyed? These become the fundamental questions of </a:t>
            </a:r>
            <a:r>
              <a:rPr lang="en-US" dirty="0" smtClean="0"/>
              <a:t>Satan. </a:t>
            </a:r>
            <a:endParaRPr lang="en-US" dirty="0"/>
          </a:p>
        </p:txBody>
      </p:sp>
    </p:spTree>
    <p:extLst>
      <p:ext uri="{BB962C8B-B14F-4D97-AF65-F5344CB8AC3E}">
        <p14:creationId xmlns:p14="http://schemas.microsoft.com/office/powerpoint/2010/main" val="1201439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Paradise Lost</a:t>
            </a:r>
            <a:endParaRPr lang="en-US" dirty="0"/>
          </a:p>
        </p:txBody>
      </p:sp>
      <p:sp>
        <p:nvSpPr>
          <p:cNvPr id="3" name="Content Placeholder 2"/>
          <p:cNvSpPr>
            <a:spLocks noGrp="1"/>
          </p:cNvSpPr>
          <p:nvPr>
            <p:ph sz="quarter" idx="13"/>
          </p:nvPr>
        </p:nvSpPr>
        <p:spPr>
          <a:xfrm>
            <a:off x="676654" y="2438400"/>
            <a:ext cx="4581145" cy="3962400"/>
          </a:xfrm>
        </p:spPr>
        <p:txBody>
          <a:bodyPr>
            <a:normAutofit fontScale="85000" lnSpcReduction="10000"/>
          </a:bodyPr>
          <a:lstStyle/>
          <a:p>
            <a:pPr marL="0" indent="0">
              <a:buNone/>
            </a:pPr>
            <a:r>
              <a:rPr lang="en-US" dirty="0"/>
              <a:t>Of Mans First Disobedience,</a:t>
            </a:r>
          </a:p>
          <a:p>
            <a:pPr marL="0" indent="0">
              <a:buNone/>
            </a:pPr>
            <a:r>
              <a:rPr lang="en-US" dirty="0" smtClean="0"/>
              <a:t>and </a:t>
            </a:r>
            <a:r>
              <a:rPr lang="en-US" dirty="0"/>
              <a:t>the Fruit Of that Forbidden Tree,</a:t>
            </a:r>
          </a:p>
          <a:p>
            <a:pPr marL="0" indent="0">
              <a:buNone/>
            </a:pPr>
            <a:r>
              <a:rPr lang="en-US" dirty="0" smtClean="0"/>
              <a:t>whose </a:t>
            </a:r>
            <a:r>
              <a:rPr lang="en-US" dirty="0"/>
              <a:t>mortal taste Brought Death into the World,</a:t>
            </a:r>
          </a:p>
          <a:p>
            <a:pPr marL="0" indent="0">
              <a:buNone/>
            </a:pPr>
            <a:r>
              <a:rPr lang="en-US" dirty="0" smtClean="0"/>
              <a:t>and </a:t>
            </a:r>
            <a:r>
              <a:rPr lang="en-US" dirty="0"/>
              <a:t>all our woe, With loss of EDEN,</a:t>
            </a:r>
          </a:p>
          <a:p>
            <a:pPr marL="0" indent="0">
              <a:buNone/>
            </a:pPr>
            <a:r>
              <a:rPr lang="en-US" dirty="0" smtClean="0"/>
              <a:t>till </a:t>
            </a:r>
            <a:r>
              <a:rPr lang="en-US" dirty="0"/>
              <a:t>one greater Man Restore us,</a:t>
            </a:r>
          </a:p>
          <a:p>
            <a:pPr marL="0" indent="0">
              <a:buNone/>
            </a:pPr>
            <a:r>
              <a:rPr lang="en-US" dirty="0" smtClean="0"/>
              <a:t>and </a:t>
            </a:r>
            <a:r>
              <a:rPr lang="en-US" dirty="0"/>
              <a:t>regain the blissful Seat</a:t>
            </a:r>
          </a:p>
        </p:txBody>
      </p:sp>
      <p:sp>
        <p:nvSpPr>
          <p:cNvPr id="4" name="Content Placeholder 3"/>
          <p:cNvSpPr>
            <a:spLocks noGrp="1"/>
          </p:cNvSpPr>
          <p:nvPr>
            <p:ph sz="quarter" idx="14"/>
          </p:nvPr>
        </p:nvSpPr>
        <p:spPr>
          <a:xfrm>
            <a:off x="5334000" y="2438400"/>
            <a:ext cx="3505200" cy="4114800"/>
          </a:xfrm>
        </p:spPr>
        <p:txBody>
          <a:bodyPr>
            <a:normAutofit fontScale="55000" lnSpcReduction="20000"/>
          </a:bodyPr>
          <a:lstStyle/>
          <a:p>
            <a:pPr marL="0" indent="0">
              <a:buNone/>
            </a:pPr>
            <a:r>
              <a:rPr lang="en-US" dirty="0"/>
              <a:t>With these lines, Milton begins Paradise Lost and lays the groundwork for his project, presenting his purpose, subject, aspirations, and need for heavenly guidance. He states that his subject will be the disobedience of Adam and Eve, whose sin allows death and pain into the </a:t>
            </a:r>
            <a:r>
              <a:rPr lang="en-US" dirty="0" smtClean="0"/>
              <a:t>world. </a:t>
            </a:r>
            <a:r>
              <a:rPr lang="en-US" dirty="0"/>
              <a:t>He asserts his hopes that his epic poem will surpass the other great epic poems written before, as he claims that his story is the most original and the most virtuous. </a:t>
            </a:r>
            <a:r>
              <a:rPr lang="en-US" dirty="0" smtClean="0"/>
              <a:t>Milton attempts </a:t>
            </a:r>
            <a:r>
              <a:rPr lang="en-US" dirty="0"/>
              <a:t>to explain God’s reasoning and his overall plan for humankind.</a:t>
            </a:r>
          </a:p>
        </p:txBody>
      </p:sp>
    </p:spTree>
    <p:extLst>
      <p:ext uri="{BB962C8B-B14F-4D97-AF65-F5344CB8AC3E}">
        <p14:creationId xmlns:p14="http://schemas.microsoft.com/office/powerpoint/2010/main" val="2920467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Users\pc-havalan 4991567\Desktop\pic\Welcome-White-Flowers-P8824dc11[1].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1394357" y="1600200"/>
            <a:ext cx="6355286"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pc-havalan 4991567\Desktop\pic\imagesBEIPMAY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090611"/>
            <a:ext cx="3849630" cy="117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951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357298"/>
            <a:ext cx="8229600" cy="547702"/>
          </a:xfrm>
        </p:spPr>
        <p:txBody>
          <a:bodyPr>
            <a:normAutofit fontScale="90000"/>
          </a:bodyPr>
          <a:lstStyle/>
          <a:p>
            <a:r>
              <a:rPr lang="en-US" b="1" dirty="0"/>
              <a:t>Paradise Lost</a:t>
            </a:r>
            <a:endParaRPr lang="en-US" dirty="0"/>
          </a:p>
        </p:txBody>
      </p:sp>
      <p:sp>
        <p:nvSpPr>
          <p:cNvPr id="3" name="Content Placeholder 2"/>
          <p:cNvSpPr>
            <a:spLocks noGrp="1"/>
          </p:cNvSpPr>
          <p:nvPr>
            <p:ph sz="quarter" idx="13"/>
          </p:nvPr>
        </p:nvSpPr>
        <p:spPr>
          <a:xfrm>
            <a:off x="676654" y="2057400"/>
            <a:ext cx="4581145" cy="4343400"/>
          </a:xfrm>
        </p:spPr>
        <p:txBody>
          <a:bodyPr>
            <a:normAutofit fontScale="55000" lnSpcReduction="20000"/>
          </a:bodyPr>
          <a:lstStyle/>
          <a:p>
            <a:pPr marL="0" indent="0">
              <a:buNone/>
            </a:pPr>
            <a:r>
              <a:rPr lang="en-US" dirty="0" smtClean="0"/>
              <a:t>This </a:t>
            </a:r>
            <a:r>
              <a:rPr lang="en-US" dirty="0"/>
              <a:t>having learnt, thou hast attained the sum</a:t>
            </a:r>
            <a:br>
              <a:rPr lang="en-US" dirty="0"/>
            </a:br>
            <a:r>
              <a:rPr lang="en-US" dirty="0"/>
              <a:t>Of Wisdom; hope no higher, though all the Stars</a:t>
            </a:r>
            <a:br>
              <a:rPr lang="en-US" dirty="0"/>
            </a:br>
            <a:r>
              <a:rPr lang="en-US" dirty="0"/>
              <a:t>Thou </a:t>
            </a:r>
            <a:r>
              <a:rPr lang="en-US" dirty="0" err="1"/>
              <a:t>knew’st</a:t>
            </a:r>
            <a:r>
              <a:rPr lang="en-US" dirty="0"/>
              <a:t> by name, and all </a:t>
            </a:r>
            <a:r>
              <a:rPr lang="en-US" dirty="0" err="1"/>
              <a:t>th</a:t>
            </a:r>
            <a:r>
              <a:rPr lang="en-US" dirty="0"/>
              <a:t>’ ethereal Powers,</a:t>
            </a:r>
            <a:br>
              <a:rPr lang="en-US" dirty="0"/>
            </a:br>
            <a:r>
              <a:rPr lang="en-US" dirty="0"/>
              <a:t>All secrets of the deep, all Nature’s works,</a:t>
            </a:r>
            <a:br>
              <a:rPr lang="en-US" dirty="0"/>
            </a:br>
            <a:r>
              <a:rPr lang="en-US" dirty="0"/>
              <a:t>Or works of God in Heav’n, Air, Earth, or Sea,</a:t>
            </a:r>
            <a:br>
              <a:rPr lang="en-US" dirty="0"/>
            </a:br>
            <a:r>
              <a:rPr lang="en-US" dirty="0"/>
              <a:t>And all riches of this World </a:t>
            </a:r>
            <a:r>
              <a:rPr lang="en-US" dirty="0" err="1"/>
              <a:t>enjoy’dst</a:t>
            </a:r>
            <a:r>
              <a:rPr lang="en-US" dirty="0"/>
              <a:t>,</a:t>
            </a:r>
            <a:br>
              <a:rPr lang="en-US" dirty="0"/>
            </a:br>
            <a:r>
              <a:rPr lang="en-US" dirty="0"/>
              <a:t>And all the rule, one Empire: only add</a:t>
            </a:r>
            <a:br>
              <a:rPr lang="en-US" dirty="0"/>
            </a:br>
            <a:r>
              <a:rPr lang="en-US" dirty="0"/>
              <a:t>Deeds to thy knowledge answerable, add Faith,</a:t>
            </a:r>
            <a:br>
              <a:rPr lang="en-US" dirty="0"/>
            </a:br>
            <a:r>
              <a:rPr lang="en-US" dirty="0"/>
              <a:t>Add Virtue, Patience, Temperance, add Love,</a:t>
            </a:r>
            <a:br>
              <a:rPr lang="en-US" dirty="0"/>
            </a:br>
            <a:r>
              <a:rPr lang="en-US" dirty="0"/>
              <a:t>By name to come called Charity, the soul</a:t>
            </a:r>
            <a:br>
              <a:rPr lang="en-US" dirty="0"/>
            </a:br>
            <a:r>
              <a:rPr lang="en-US" dirty="0"/>
              <a:t>Of all the rest: then wilt though not be loth</a:t>
            </a:r>
            <a:br>
              <a:rPr lang="en-US" dirty="0"/>
            </a:br>
            <a:r>
              <a:rPr lang="en-US" dirty="0"/>
              <a:t>To leave this Paradise, but shalt possess</a:t>
            </a:r>
            <a:br>
              <a:rPr lang="en-US" dirty="0"/>
            </a:br>
            <a:r>
              <a:rPr lang="en-US" dirty="0"/>
              <a:t>A paradise within thee, happier far.</a:t>
            </a:r>
          </a:p>
        </p:txBody>
      </p:sp>
      <p:sp>
        <p:nvSpPr>
          <p:cNvPr id="4" name="Content Placeholder 3"/>
          <p:cNvSpPr>
            <a:spLocks noGrp="1"/>
          </p:cNvSpPr>
          <p:nvPr>
            <p:ph sz="quarter" idx="14"/>
          </p:nvPr>
        </p:nvSpPr>
        <p:spPr>
          <a:xfrm>
            <a:off x="5181600" y="1905000"/>
            <a:ext cx="3962400" cy="4800600"/>
          </a:xfrm>
        </p:spPr>
        <p:txBody>
          <a:bodyPr>
            <a:normAutofit fontScale="47500" lnSpcReduction="20000"/>
          </a:bodyPr>
          <a:lstStyle/>
          <a:p>
            <a:pPr marL="0" indent="0">
              <a:buNone/>
            </a:pPr>
            <a:r>
              <a:rPr lang="en-US" dirty="0"/>
              <a:t>These lines are spoken </a:t>
            </a:r>
            <a:r>
              <a:rPr lang="en-US" dirty="0" smtClean="0"/>
              <a:t>by Michael to </a:t>
            </a:r>
            <a:r>
              <a:rPr lang="en-US" dirty="0"/>
              <a:t>Adam in Book XII just before Adam and Eve are led out of Paradise. Michael tries to explain to Adam that even though Eve and him have fallen from grace and must leave Paradise, they can still lead a fruitful life. He tells Adam that he has attained all the wisdom he needs; any further knowledge is unnecessary. To assure their happiness, they should live their lives by seven tenets: </a:t>
            </a:r>
            <a:r>
              <a:rPr lang="en-US" b="1" dirty="0"/>
              <a:t>obedience, faith, virtue, patience, temperance, love, and charity. </a:t>
            </a:r>
            <a:r>
              <a:rPr lang="en-US" dirty="0"/>
              <a:t>Living by these tenets will allow them to create an inner Paradise. In contrast, the seven sins allow Satan to create his inner Hell, which he discusses in Book IV. Even though Satan is in Paradise, he feels as if he is still in Hell. Likewise, Adam and Eve can feel as if they never left Paradise if they live their lives accordingly. Heaven and Hell become more than just a place, they become a state of mind.</a:t>
            </a:r>
          </a:p>
        </p:txBody>
      </p:sp>
    </p:spTree>
    <p:extLst>
      <p:ext uri="{BB962C8B-B14F-4D97-AF65-F5344CB8AC3E}">
        <p14:creationId xmlns:p14="http://schemas.microsoft.com/office/powerpoint/2010/main" val="2278573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52400" y="1600200"/>
            <a:ext cx="8610600" cy="5257800"/>
          </a:xfrm>
        </p:spPr>
        <p:txBody>
          <a:bodyPr>
            <a:normAutofit fontScale="55000" lnSpcReduction="20000"/>
          </a:bodyPr>
          <a:lstStyle/>
          <a:p>
            <a:pPr marL="0" indent="0" algn="ctr">
              <a:buNone/>
            </a:pPr>
            <a:r>
              <a:rPr lang="en-US" b="1" dirty="0"/>
              <a:t>The Restoration </a:t>
            </a:r>
            <a:r>
              <a:rPr lang="en-US" b="1" dirty="0" smtClean="0"/>
              <a:t>Age 1660-1700</a:t>
            </a:r>
          </a:p>
          <a:p>
            <a:pPr marL="0" indent="0">
              <a:buNone/>
            </a:pPr>
            <a:r>
              <a:rPr lang="en-US" dirty="0" smtClean="0"/>
              <a:t>The </a:t>
            </a:r>
            <a:r>
              <a:rPr lang="en-US" dirty="0"/>
              <a:t>period from 1660 to 1700 is mentioned as the Restoration </a:t>
            </a:r>
            <a:r>
              <a:rPr lang="en-US" dirty="0" smtClean="0"/>
              <a:t>Age, because </a:t>
            </a:r>
            <a:r>
              <a:rPr lang="en-US" dirty="0"/>
              <a:t>the monarchy was restored in England. In the year of 1660, Charles II was brought to the throne and the restoration of Charles II brought a new era both in life and in literature. </a:t>
            </a:r>
            <a:r>
              <a:rPr lang="en-US" dirty="0" smtClean="0"/>
              <a:t>It </a:t>
            </a:r>
            <a:r>
              <a:rPr lang="en-US" dirty="0"/>
              <a:t>brought the power of a Parliamentary system under the two parties </a:t>
            </a:r>
            <a:r>
              <a:rPr lang="en-US" dirty="0" smtClean="0"/>
              <a:t>Whigs </a:t>
            </a:r>
            <a:r>
              <a:rPr lang="en-US" dirty="0"/>
              <a:t>and Tories, and both parties encouraged social </a:t>
            </a:r>
            <a:r>
              <a:rPr lang="en-US" dirty="0" smtClean="0"/>
              <a:t>stability.</a:t>
            </a:r>
          </a:p>
          <a:p>
            <a:pPr>
              <a:buFont typeface="Wingdings" pitchFamily="2" charset="2"/>
              <a:buChar char="ü"/>
            </a:pPr>
            <a:r>
              <a:rPr lang="en-US" dirty="0" smtClean="0"/>
              <a:t>Social and Political Conflicts</a:t>
            </a:r>
          </a:p>
          <a:p>
            <a:pPr marL="0" indent="0">
              <a:buNone/>
            </a:pPr>
            <a:r>
              <a:rPr lang="en-US" dirty="0" smtClean="0"/>
              <a:t> With </a:t>
            </a:r>
            <a:r>
              <a:rPr lang="en-US" dirty="0"/>
              <a:t>the come – back of Charles II, England’s social, political and religious tenets have transformed. The two devastating incidents – The great Plague of London and The Great Fire of London did much more harm to English Social </a:t>
            </a:r>
            <a:r>
              <a:rPr lang="en-US" dirty="0" smtClean="0"/>
              <a:t>life.</a:t>
            </a:r>
          </a:p>
          <a:p>
            <a:pPr>
              <a:buFont typeface="Wingdings" pitchFamily="2" charset="2"/>
              <a:buChar char="ü"/>
            </a:pPr>
            <a:r>
              <a:rPr lang="en-US" dirty="0" smtClean="0"/>
              <a:t>Opening </a:t>
            </a:r>
            <a:r>
              <a:rPr lang="en-US" dirty="0"/>
              <a:t>of the </a:t>
            </a:r>
            <a:r>
              <a:rPr lang="en-US" dirty="0" smtClean="0"/>
              <a:t>Theatres</a:t>
            </a:r>
          </a:p>
          <a:p>
            <a:pPr marL="0" indent="0">
              <a:buNone/>
            </a:pPr>
            <a:r>
              <a:rPr lang="en-US" dirty="0" smtClean="0"/>
              <a:t> </a:t>
            </a:r>
            <a:r>
              <a:rPr lang="en-US" dirty="0"/>
              <a:t>All the institutions that were closed in the puritanical movement were opened during the Restoration period</a:t>
            </a:r>
            <a:r>
              <a:rPr lang="en-US" dirty="0" smtClean="0"/>
              <a:t>. Rise </a:t>
            </a:r>
            <a:r>
              <a:rPr lang="en-US" dirty="0"/>
              <a:t>of Neo – </a:t>
            </a:r>
            <a:r>
              <a:rPr lang="en-US" dirty="0" smtClean="0"/>
              <a:t>Classicism The </a:t>
            </a:r>
            <a:r>
              <a:rPr lang="en-US" dirty="0"/>
              <a:t>Restoration marks a complete break with the past and the Elizabethan Romanticism was almost </a:t>
            </a:r>
            <a:r>
              <a:rPr lang="en-US" dirty="0" smtClean="0"/>
              <a:t>over. </a:t>
            </a:r>
          </a:p>
          <a:p>
            <a:pPr>
              <a:buFont typeface="Wingdings" pitchFamily="2" charset="2"/>
              <a:buChar char="ü"/>
            </a:pPr>
            <a:r>
              <a:rPr lang="en-US" dirty="0" smtClean="0"/>
              <a:t>Imitation </a:t>
            </a:r>
            <a:r>
              <a:rPr lang="en-US" dirty="0"/>
              <a:t>of the </a:t>
            </a:r>
            <a:r>
              <a:rPr lang="en-US" dirty="0" smtClean="0"/>
              <a:t>Ancients</a:t>
            </a:r>
          </a:p>
          <a:p>
            <a:pPr marL="0" indent="0">
              <a:buNone/>
            </a:pPr>
            <a:r>
              <a:rPr lang="en-US" dirty="0" smtClean="0"/>
              <a:t> </a:t>
            </a:r>
            <a:r>
              <a:rPr lang="en-US" dirty="0"/>
              <a:t>The authors of the period were not endowed with exceptional talents. So, they turned to the ancient writers for guidance and inspiration</a:t>
            </a:r>
            <a:r>
              <a:rPr lang="en-US" dirty="0" smtClean="0"/>
              <a:t>.</a:t>
            </a:r>
          </a:p>
          <a:p>
            <a:pPr>
              <a:buFont typeface="Wingdings" pitchFamily="2" charset="2"/>
              <a:buChar char="ü"/>
            </a:pPr>
            <a:r>
              <a:rPr lang="en-US" dirty="0" smtClean="0"/>
              <a:t>Realism </a:t>
            </a:r>
            <a:r>
              <a:rPr lang="en-US" dirty="0"/>
              <a:t>Restoration literature is realistic</a:t>
            </a:r>
            <a:r>
              <a:rPr lang="en-US" dirty="0" smtClean="0"/>
              <a:t>.</a:t>
            </a:r>
          </a:p>
          <a:p>
            <a:pPr marL="0" indent="0">
              <a:buNone/>
            </a:pPr>
            <a:r>
              <a:rPr lang="en-US" dirty="0" smtClean="0"/>
              <a:t> </a:t>
            </a:r>
            <a:r>
              <a:rPr lang="en-US" dirty="0"/>
              <a:t>It was concerned with the life and with the fashion and </a:t>
            </a:r>
            <a:r>
              <a:rPr lang="en-US" dirty="0" smtClean="0"/>
              <a:t>manners</a:t>
            </a:r>
          </a:p>
        </p:txBody>
      </p:sp>
    </p:spTree>
    <p:extLst>
      <p:ext uri="{BB962C8B-B14F-4D97-AF65-F5344CB8AC3E}">
        <p14:creationId xmlns:p14="http://schemas.microsoft.com/office/powerpoint/2010/main" val="1891890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5029200"/>
          </a:xfrm>
        </p:spPr>
        <p:txBody>
          <a:bodyPr>
            <a:normAutofit fontScale="62500" lnSpcReduction="20000"/>
          </a:bodyPr>
          <a:lstStyle/>
          <a:p>
            <a:pPr marL="0" indent="0">
              <a:buNone/>
            </a:pPr>
            <a:r>
              <a:rPr lang="en-US" dirty="0" smtClean="0"/>
              <a:t>Neo </a:t>
            </a:r>
            <a:r>
              <a:rPr lang="en-US" dirty="0"/>
              <a:t>Classic Age (Pre Romantic) (1700-1800</a:t>
            </a:r>
            <a:r>
              <a:rPr lang="en-US" dirty="0" smtClean="0"/>
              <a:t>)</a:t>
            </a:r>
            <a:r>
              <a:rPr lang="en-US" b="1" dirty="0"/>
              <a:t> The Age of </a:t>
            </a:r>
            <a:r>
              <a:rPr lang="en-US" b="1" dirty="0" smtClean="0"/>
              <a:t>Reason Rationalism</a:t>
            </a:r>
            <a:r>
              <a:rPr lang="en-US" b="1" dirty="0"/>
              <a:t>:</a:t>
            </a:r>
            <a:endParaRPr lang="en-US" dirty="0" smtClean="0"/>
          </a:p>
          <a:p>
            <a:endParaRPr lang="en-US" dirty="0"/>
          </a:p>
          <a:p>
            <a:pPr marL="0" indent="0">
              <a:buNone/>
            </a:pPr>
            <a:r>
              <a:rPr lang="en-US" dirty="0" smtClean="0"/>
              <a:t>Eighteenth </a:t>
            </a:r>
            <a:r>
              <a:rPr lang="en-US" dirty="0"/>
              <a:t>century is also known as the Neo Classical Age because its writers looked back to the ideals and art forms of classical times. They emphasized even </a:t>
            </a:r>
            <a:r>
              <a:rPr lang="en-US" dirty="0" smtClean="0"/>
              <a:t>more </a:t>
            </a:r>
            <a:r>
              <a:rPr lang="en-US" dirty="0"/>
              <a:t>than their Renaissance predecessors on the classical ideals of order and rational </a:t>
            </a:r>
            <a:r>
              <a:rPr lang="en-US" dirty="0" smtClean="0"/>
              <a:t>control. Neo Classism </a:t>
            </a:r>
            <a:r>
              <a:rPr lang="en-US" dirty="0"/>
              <a:t>writers replaced Renaissance emphasis on the imagination, on invention, experimentation, on mysticism. Their emphasis was on order and reason, on restraint, on common sense and on religious, political, economic and philosophical conservatism. Neo Classism writers maintained that man himself was the most appropriate subject of art. They saw art itself an essentially pragmatic as valuable They saw art was somehow useful and was properly intellectual rather than emotional</a:t>
            </a:r>
            <a:r>
              <a:rPr lang="en-US" dirty="0" smtClean="0"/>
              <a:t>.</a:t>
            </a:r>
            <a:r>
              <a:rPr lang="en-US" dirty="0"/>
              <a:t> Neo classical literature is characterized by order, accuracy and </a:t>
            </a:r>
            <a:r>
              <a:rPr lang="en-US" dirty="0" smtClean="0"/>
              <a:t>structure.</a:t>
            </a:r>
            <a:endParaRPr lang="en-US" dirty="0"/>
          </a:p>
          <a:p>
            <a:pPr>
              <a:buFont typeface="Wingdings" pitchFamily="2" charset="2"/>
              <a:buChar char="ü"/>
            </a:pPr>
            <a:r>
              <a:rPr lang="en-US" dirty="0" smtClean="0"/>
              <a:t>Concerned </a:t>
            </a:r>
            <a:r>
              <a:rPr lang="en-US" dirty="0"/>
              <a:t>with human nature and Supremacy of </a:t>
            </a:r>
            <a:r>
              <a:rPr lang="en-US" dirty="0" smtClean="0"/>
              <a:t>reason</a:t>
            </a:r>
          </a:p>
          <a:p>
            <a:pPr>
              <a:buFont typeface="Wingdings" pitchFamily="2" charset="2"/>
              <a:buChar char="ü"/>
            </a:pPr>
            <a:r>
              <a:rPr lang="en-US" dirty="0" smtClean="0"/>
              <a:t>Imitated </a:t>
            </a:r>
            <a:r>
              <a:rPr lang="en-US" dirty="0"/>
              <a:t>the style of the Romans and Greeks and classics</a:t>
            </a:r>
          </a:p>
          <a:p>
            <a:endParaRPr lang="en-US" dirty="0"/>
          </a:p>
        </p:txBody>
      </p:sp>
    </p:spTree>
    <p:extLst>
      <p:ext uri="{BB962C8B-B14F-4D97-AF65-F5344CB8AC3E}">
        <p14:creationId xmlns:p14="http://schemas.microsoft.com/office/powerpoint/2010/main" val="965175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5257800"/>
          </a:xfrm>
        </p:spPr>
        <p:txBody>
          <a:bodyPr>
            <a:normAutofit fontScale="55000" lnSpcReduction="20000"/>
          </a:bodyPr>
          <a:lstStyle/>
          <a:p>
            <a:pPr marL="0" indent="0" algn="ctr">
              <a:buNone/>
            </a:pPr>
            <a:r>
              <a:rPr lang="en-US" b="1" dirty="0"/>
              <a:t>Alexander Pope</a:t>
            </a:r>
          </a:p>
          <a:p>
            <a:pPr marL="0" indent="0">
              <a:buNone/>
            </a:pPr>
            <a:r>
              <a:rPr lang="en-US" b="1" dirty="0" smtClean="0"/>
              <a:t>Alexander </a:t>
            </a:r>
            <a:r>
              <a:rPr lang="en-US" b="1" dirty="0"/>
              <a:t>Pope </a:t>
            </a:r>
            <a:r>
              <a:rPr lang="en-US" dirty="0"/>
              <a:t>was a prominent figure of the neoclassical movement of the early eighteenth century. In the neoclassical period, wit, repartee, reason came to the forefront of literature. He was acknowledged for having perfected the rhyming couplet form and for using it in his satirical and philosophical writings</a:t>
            </a:r>
          </a:p>
          <a:p>
            <a:pPr>
              <a:buFont typeface="Wingdings" pitchFamily="2" charset="2"/>
              <a:buChar char="ü"/>
            </a:pPr>
            <a:r>
              <a:rPr lang="en-US" dirty="0" smtClean="0"/>
              <a:t>A </a:t>
            </a:r>
            <a:r>
              <a:rPr lang="en-US" dirty="0"/>
              <a:t>mock- epic or mock- heroic poem is a kind of narrative poem which deals with a very trivial theme in a lofty, sublime and grand style with a purpose to </a:t>
            </a:r>
            <a:r>
              <a:rPr lang="en-US" dirty="0" smtClean="0"/>
              <a:t>satirizing, </a:t>
            </a:r>
            <a:r>
              <a:rPr lang="en-US" dirty="0"/>
              <a:t>ridiculing and reformation. It is considered to be a parody of the </a:t>
            </a:r>
            <a:r>
              <a:rPr lang="en-US" dirty="0" smtClean="0"/>
              <a:t>epic.</a:t>
            </a:r>
          </a:p>
          <a:p>
            <a:pPr>
              <a:buFont typeface="Wingdings" pitchFamily="2" charset="2"/>
              <a:buChar char="ü"/>
            </a:pPr>
            <a:r>
              <a:rPr lang="en-US" dirty="0" smtClean="0"/>
              <a:t>Alexander </a:t>
            </a:r>
            <a:r>
              <a:rPr lang="en-US" dirty="0"/>
              <a:t>Pope’s </a:t>
            </a:r>
            <a:r>
              <a:rPr lang="en-US" b="1" dirty="0"/>
              <a:t>The Rape of the Lock </a:t>
            </a:r>
            <a:r>
              <a:rPr lang="en-US" dirty="0"/>
              <a:t>is, as Pope titled it, ‘an </a:t>
            </a:r>
            <a:r>
              <a:rPr lang="en-US" dirty="0" smtClean="0"/>
              <a:t>Heroic-Comical Poem’, </a:t>
            </a:r>
            <a:r>
              <a:rPr lang="en-US" dirty="0"/>
              <a:t>which is to say, a mock-epic, or mock-heroic narrative poem. The Rape of the Lock is suitably ‘a storm in a tea cup’, </a:t>
            </a:r>
            <a:r>
              <a:rPr lang="en-US" dirty="0" smtClean="0"/>
              <a:t>as the idiom goes.</a:t>
            </a:r>
          </a:p>
          <a:p>
            <a:pPr>
              <a:buFont typeface="Wingdings" pitchFamily="2" charset="2"/>
              <a:buChar char="ü"/>
            </a:pPr>
            <a:r>
              <a:rPr lang="en-US" dirty="0" smtClean="0"/>
              <a:t> </a:t>
            </a:r>
            <a:r>
              <a:rPr lang="en-US" dirty="0"/>
              <a:t>This extract has shown us how Pope’s elevated presentation of higher society could mock and, if being successful, enlighten them of their follies. This mockery, with the purpose of ‘laughing two families back together again’, puts their situation into such heights of spectacle and grandeur that we cannot help but laugh at the ridiculous contrast made between such a presentation and reality. </a:t>
            </a:r>
            <a:endParaRPr lang="en-US" dirty="0" smtClean="0"/>
          </a:p>
          <a:p>
            <a:pPr>
              <a:buFont typeface="Wingdings" pitchFamily="2" charset="2"/>
              <a:buChar char="ü"/>
            </a:pPr>
            <a:r>
              <a:rPr lang="en-US" dirty="0" smtClean="0"/>
              <a:t>This </a:t>
            </a:r>
            <a:r>
              <a:rPr lang="en-US" dirty="0"/>
              <a:t>contrast is what makes Pope’s work so charming, that he has the skill to create a pseudo-epic in the style of the epic masters, wielding their own fabulous literary tools as his own, using, in this extract, only the feeble context of a mere tea party and a misuse of </a:t>
            </a:r>
            <a:r>
              <a:rPr lang="en-US" dirty="0" smtClean="0"/>
              <a:t>scissors.</a:t>
            </a:r>
            <a:endParaRPr lang="en-US" dirty="0"/>
          </a:p>
        </p:txBody>
      </p:sp>
    </p:spTree>
    <p:extLst>
      <p:ext uri="{BB962C8B-B14F-4D97-AF65-F5344CB8AC3E}">
        <p14:creationId xmlns:p14="http://schemas.microsoft.com/office/powerpoint/2010/main" val="3241778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28600" y="1371600"/>
            <a:ext cx="8763000" cy="5486400"/>
          </a:xfrm>
        </p:spPr>
        <p:txBody>
          <a:bodyPr>
            <a:normAutofit fontScale="55000" lnSpcReduction="20000"/>
          </a:bodyPr>
          <a:lstStyle/>
          <a:p>
            <a:pPr marL="0" indent="0" algn="ctr">
              <a:buNone/>
            </a:pPr>
            <a:r>
              <a:rPr lang="en-US" b="1" dirty="0"/>
              <a:t>The novel</a:t>
            </a:r>
          </a:p>
          <a:p>
            <a:pPr>
              <a:buFont typeface="Wingdings" pitchFamily="2" charset="2"/>
              <a:buChar char="ü"/>
            </a:pPr>
            <a:r>
              <a:rPr lang="en-US" dirty="0"/>
              <a:t>Though English novel as a literary genre gained popularity in the eighteenth century, its beginning can be traced back to 612 BC when world’s oldest literature Epic of Gilgamesh was </a:t>
            </a:r>
            <a:r>
              <a:rPr lang="en-US" dirty="0" smtClean="0"/>
              <a:t>written.</a:t>
            </a:r>
          </a:p>
          <a:p>
            <a:pPr>
              <a:buFont typeface="Wingdings" pitchFamily="2" charset="2"/>
              <a:buChar char="ü"/>
            </a:pPr>
            <a:r>
              <a:rPr lang="en-US" dirty="0" smtClean="0"/>
              <a:t>Homer</a:t>
            </a:r>
            <a:r>
              <a:rPr lang="en-US" dirty="0"/>
              <a:t>, who lived in 700 or 800 BC, was the first notable poet or a literary pioneer who wrote the famous Greek epics, The Iliad and The Odyssey. He established the tradition of epic which had particular structure and subject matter</a:t>
            </a:r>
            <a:r>
              <a:rPr lang="en-US" dirty="0" smtClean="0"/>
              <a:t>.</a:t>
            </a:r>
          </a:p>
          <a:p>
            <a:pPr>
              <a:buFont typeface="Wingdings" pitchFamily="2" charset="2"/>
              <a:buChar char="ü"/>
            </a:pPr>
            <a:r>
              <a:rPr lang="en-US" dirty="0" smtClean="0"/>
              <a:t> </a:t>
            </a:r>
            <a:r>
              <a:rPr lang="en-US" dirty="0"/>
              <a:t>In 900 BC Roman poet Virgil produced epic poems Beowulf and </a:t>
            </a:r>
            <a:r>
              <a:rPr lang="en-US" dirty="0" err="1"/>
              <a:t>Aeneid</a:t>
            </a:r>
            <a:r>
              <a:rPr lang="en-US" dirty="0"/>
              <a:t> with the latter becoming a model for John Milton (1608-74) to write his Paradise Lost. The epics were narrative verses telling stories of human encounters with monsters and accounts of accomplishments of heroic deeds in </a:t>
            </a:r>
            <a:r>
              <a:rPr lang="en-US" dirty="0" smtClean="0"/>
              <a:t>battles. </a:t>
            </a:r>
          </a:p>
          <a:p>
            <a:pPr>
              <a:buFont typeface="Wingdings" pitchFamily="2" charset="2"/>
              <a:buChar char="ü"/>
            </a:pPr>
            <a:r>
              <a:rPr lang="en-US" dirty="0" smtClean="0"/>
              <a:t>After </a:t>
            </a:r>
            <a:r>
              <a:rPr lang="en-US" dirty="0"/>
              <a:t>the epics came a new form of literature called the romances originating in France in the 12th century. It was also popularly known as chivalric romance or medieval romance (having flourished in the medieval times or medieval age between1000 AD to 1450 AD). </a:t>
            </a:r>
            <a:r>
              <a:rPr lang="en-US" dirty="0" smtClean="0"/>
              <a:t>The </a:t>
            </a:r>
            <a:r>
              <a:rPr lang="en-US" dirty="0"/>
              <a:t>scholars deviated from the tradition of epic by choosing subjects such as bravery, honour, adventure and courtly love with unique features of using magic, spells and enchantments in the romances to arouse curiosities and interests in the </a:t>
            </a:r>
            <a:r>
              <a:rPr lang="en-US" dirty="0" smtClean="0"/>
              <a:t>readers</a:t>
            </a:r>
          </a:p>
          <a:p>
            <a:pPr>
              <a:buFont typeface="Wingdings" pitchFamily="2" charset="2"/>
              <a:buChar char="ü"/>
            </a:pPr>
            <a:r>
              <a:rPr lang="en-US" b="1" dirty="0"/>
              <a:t>Geoffrey Chaucer </a:t>
            </a:r>
            <a:r>
              <a:rPr lang="en-US" dirty="0"/>
              <a:t>(1343-4000) used both verse as well as prose in The Canterbury Tales. However, it was Chaucer’s long poem </a:t>
            </a:r>
            <a:r>
              <a:rPr lang="en-US" b="1" dirty="0"/>
              <a:t>Troilus and Criseyde</a:t>
            </a:r>
            <a:r>
              <a:rPr lang="en-US" dirty="0"/>
              <a:t> (written in about 1380) which introduced new characteristics of literary tradition with the use of plot and conversations in the poem. Chaucer gave a new turn to fiction.</a:t>
            </a:r>
          </a:p>
          <a:p>
            <a:pPr>
              <a:buFont typeface="Wingdings" pitchFamily="2" charset="2"/>
              <a:buChar char="ü"/>
            </a:pPr>
            <a:endParaRPr lang="en-US" dirty="0" smtClean="0"/>
          </a:p>
          <a:p>
            <a:pPr marL="0" indent="0">
              <a:buNone/>
            </a:pPr>
            <a:endParaRPr lang="en-US" dirty="0"/>
          </a:p>
        </p:txBody>
      </p:sp>
    </p:spTree>
    <p:extLst>
      <p:ext uri="{BB962C8B-B14F-4D97-AF65-F5344CB8AC3E}">
        <p14:creationId xmlns:p14="http://schemas.microsoft.com/office/powerpoint/2010/main" val="1740169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648200"/>
          </a:xfrm>
        </p:spPr>
        <p:txBody>
          <a:bodyPr>
            <a:normAutofit fontScale="92500" lnSpcReduction="20000"/>
          </a:bodyPr>
          <a:lstStyle/>
          <a:p>
            <a:pPr marL="0" indent="0">
              <a:buNone/>
            </a:pPr>
            <a:r>
              <a:rPr lang="en-US" dirty="0" smtClean="0"/>
              <a:t>Factors that influenced the rise of the novel in English Literature</a:t>
            </a:r>
          </a:p>
          <a:p>
            <a:pPr>
              <a:buFont typeface="Wingdings" pitchFamily="2" charset="2"/>
              <a:buChar char="ü"/>
            </a:pPr>
            <a:r>
              <a:rPr lang="en-US" dirty="0"/>
              <a:t>Industrial </a:t>
            </a:r>
            <a:r>
              <a:rPr lang="en-US" dirty="0" smtClean="0"/>
              <a:t>revolution</a:t>
            </a:r>
          </a:p>
          <a:p>
            <a:pPr>
              <a:buFont typeface="Wingdings" pitchFamily="2" charset="2"/>
              <a:buChar char="ü"/>
            </a:pPr>
            <a:r>
              <a:rPr lang="en-US" dirty="0" smtClean="0"/>
              <a:t>Decline </a:t>
            </a:r>
            <a:r>
              <a:rPr lang="en-US" dirty="0"/>
              <a:t>of romance and </a:t>
            </a:r>
            <a:r>
              <a:rPr lang="en-US" dirty="0" smtClean="0"/>
              <a:t>drama</a:t>
            </a:r>
          </a:p>
          <a:p>
            <a:pPr>
              <a:buFont typeface="Wingdings" pitchFamily="2" charset="2"/>
              <a:buChar char="ü"/>
            </a:pPr>
            <a:r>
              <a:rPr lang="en-US" dirty="0" smtClean="0"/>
              <a:t>Rise </a:t>
            </a:r>
            <a:r>
              <a:rPr lang="en-US" dirty="0"/>
              <a:t>of the middle </a:t>
            </a:r>
            <a:r>
              <a:rPr lang="en-US" dirty="0" smtClean="0"/>
              <a:t>class</a:t>
            </a:r>
          </a:p>
          <a:p>
            <a:pPr>
              <a:buFont typeface="Wingdings" pitchFamily="2" charset="2"/>
              <a:buChar char="ü"/>
            </a:pPr>
            <a:r>
              <a:rPr lang="en-US" dirty="0" smtClean="0"/>
              <a:t> </a:t>
            </a:r>
            <a:r>
              <a:rPr lang="en-US" dirty="0"/>
              <a:t>Mobile </a:t>
            </a:r>
            <a:r>
              <a:rPr lang="en-US" dirty="0" smtClean="0"/>
              <a:t>libraries</a:t>
            </a:r>
          </a:p>
          <a:p>
            <a:pPr>
              <a:buFont typeface="Wingdings" pitchFamily="2" charset="2"/>
              <a:buChar char="ü"/>
            </a:pPr>
            <a:r>
              <a:rPr lang="en-US" dirty="0" smtClean="0"/>
              <a:t>By </a:t>
            </a:r>
            <a:r>
              <a:rPr lang="en-US" dirty="0"/>
              <a:t>about 1770, the reading of novels had become a fashion- almost a ‘mania’ with ‘upper class’ women. The novel had become what cinema became in 1920’s and 1930’s: a gateway into the world of Pleasant </a:t>
            </a:r>
            <a:r>
              <a:rPr lang="en-US" dirty="0" smtClean="0"/>
              <a:t>dreams.</a:t>
            </a:r>
            <a:endParaRPr lang="en-US" dirty="0"/>
          </a:p>
          <a:p>
            <a:endParaRPr lang="en-US" dirty="0"/>
          </a:p>
        </p:txBody>
      </p:sp>
    </p:spTree>
    <p:extLst>
      <p:ext uri="{BB962C8B-B14F-4D97-AF65-F5344CB8AC3E}">
        <p14:creationId xmlns:p14="http://schemas.microsoft.com/office/powerpoint/2010/main" val="4270576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pPr marL="0" indent="0">
              <a:buNone/>
            </a:pPr>
            <a:r>
              <a:rPr lang="en-US" dirty="0" smtClean="0"/>
              <a:t>Important Novelists in the Eighteenth Century</a:t>
            </a:r>
          </a:p>
          <a:p>
            <a:pPr marL="0" indent="0">
              <a:buNone/>
            </a:pPr>
            <a:r>
              <a:rPr lang="en-US" b="1" dirty="0" smtClean="0"/>
              <a:t>Daniel </a:t>
            </a:r>
            <a:r>
              <a:rPr lang="en-US" b="1" dirty="0"/>
              <a:t>Defoe </a:t>
            </a:r>
            <a:r>
              <a:rPr lang="en-US" dirty="0"/>
              <a:t>(1660-1731) </a:t>
            </a:r>
            <a:r>
              <a:rPr lang="en-US" dirty="0" smtClean="0"/>
              <a:t>was </a:t>
            </a:r>
            <a:r>
              <a:rPr lang="en-US" dirty="0"/>
              <a:t>a merchant, a manufacturer, a public official and an editor before becoming a writer at the age of </a:t>
            </a:r>
            <a:r>
              <a:rPr lang="en-US" dirty="0" smtClean="0"/>
              <a:t>fifty eight. Robinson </a:t>
            </a:r>
            <a:r>
              <a:rPr lang="en-US" dirty="0"/>
              <a:t>Crusoe, his first book was published in 1719 followed by Moll Flanders in 1722. Defoe is considered to be “the first true master of English novel” </a:t>
            </a:r>
            <a:r>
              <a:rPr lang="en-US" dirty="0" smtClean="0"/>
              <a:t>He introduced </a:t>
            </a:r>
            <a:r>
              <a:rPr lang="en-US" dirty="0"/>
              <a:t>the ‘journalistic first person narrative’ creating fiction to be a fact to the readers. He was the first writer to have introduced the technique of realism. Despite the story of Robinson Crusoe, the character being fictitious, the style of first person narration brought out the element of realism. Though the novel had no real plot but just an account of chronological sequences of events, Baker, a literary critic considered Robinson Crusoe to be the first modern novel. Defoe is also called as the founder of the modern novel. </a:t>
            </a:r>
          </a:p>
        </p:txBody>
      </p:sp>
    </p:spTree>
    <p:extLst>
      <p:ext uri="{BB962C8B-B14F-4D97-AF65-F5344CB8AC3E}">
        <p14:creationId xmlns:p14="http://schemas.microsoft.com/office/powerpoint/2010/main" val="2377703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447800"/>
            <a:ext cx="7924800" cy="5105400"/>
          </a:xfrm>
        </p:spPr>
        <p:txBody>
          <a:bodyPr>
            <a:normAutofit fontScale="70000" lnSpcReduction="20000"/>
          </a:bodyPr>
          <a:lstStyle/>
          <a:p>
            <a:pPr marL="0" indent="0" algn="ctr">
              <a:buNone/>
            </a:pPr>
            <a:r>
              <a:rPr lang="en-US" b="1" dirty="0" smtClean="0"/>
              <a:t>Samuel </a:t>
            </a:r>
            <a:r>
              <a:rPr lang="en-US" b="1" dirty="0"/>
              <a:t>Richardson (1689-1761)</a:t>
            </a:r>
            <a:endParaRPr lang="en-US" b="1" dirty="0" smtClean="0"/>
          </a:p>
          <a:p>
            <a:pPr marL="0" indent="0">
              <a:buNone/>
            </a:pPr>
            <a:r>
              <a:rPr lang="en-US" dirty="0" smtClean="0"/>
              <a:t>Samuel </a:t>
            </a:r>
            <a:r>
              <a:rPr lang="en-US" dirty="0"/>
              <a:t>Richardson </a:t>
            </a:r>
            <a:r>
              <a:rPr lang="en-US" dirty="0" smtClean="0"/>
              <a:t>worked </a:t>
            </a:r>
            <a:r>
              <a:rPr lang="en-US" dirty="0"/>
              <a:t>as a printer of the Journals of the House of Commons and Law Printer to the King. During his youthful stage he had experiences of writing love letter for three girls through which he understood the ways of femininity and utilized the </a:t>
            </a:r>
            <a:r>
              <a:rPr lang="en-US" dirty="0" smtClean="0"/>
              <a:t>same knowledge </a:t>
            </a:r>
            <a:r>
              <a:rPr lang="en-US" dirty="0"/>
              <a:t>in his epistolary novel Pamela or Virtue Rewarded published in 1740. Richardson believed that the novelist had dual purpose of writing novels; to inform the readers and impart morality. </a:t>
            </a:r>
            <a:endParaRPr lang="en-US" dirty="0" smtClean="0"/>
          </a:p>
          <a:p>
            <a:pPr>
              <a:buFont typeface="Wingdings" pitchFamily="2" charset="2"/>
              <a:buChar char="ü"/>
            </a:pPr>
            <a:r>
              <a:rPr lang="en-US" dirty="0" smtClean="0"/>
              <a:t>The </a:t>
            </a:r>
            <a:r>
              <a:rPr lang="en-US" dirty="0"/>
              <a:t>whole of the novel of Pamela or Virtue Rewarded is the exchange of personal letters between the girl Pamela and her parents. The narrator Pamela, a servant girl employed in a rich land owner informs her parents through a series of letters how she maintains her virtue amidst her employer’s inappropriate advances until he proposes a marriage. Richardson had been credited to have created novel of character by exploring the psychological development in Pamela. In contrast Defoe explored the physical development of character in Robinson </a:t>
            </a:r>
            <a:r>
              <a:rPr lang="en-US" dirty="0" smtClean="0"/>
              <a:t>Crusoe</a:t>
            </a:r>
            <a:endParaRPr lang="en-US" dirty="0"/>
          </a:p>
        </p:txBody>
      </p:sp>
    </p:spTree>
    <p:extLst>
      <p:ext uri="{BB962C8B-B14F-4D97-AF65-F5344CB8AC3E}">
        <p14:creationId xmlns:p14="http://schemas.microsoft.com/office/powerpoint/2010/main" val="3379937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pPr marL="0" indent="0" algn="ctr">
              <a:buNone/>
            </a:pPr>
            <a:r>
              <a:rPr lang="en-US" b="1" dirty="0"/>
              <a:t>Henry Fielding (1707-1754)</a:t>
            </a:r>
          </a:p>
          <a:p>
            <a:pPr marL="0" indent="0">
              <a:buNone/>
            </a:pPr>
            <a:r>
              <a:rPr lang="en-US" dirty="0" smtClean="0"/>
              <a:t>Henry </a:t>
            </a:r>
            <a:r>
              <a:rPr lang="en-US" dirty="0"/>
              <a:t>Fielding </a:t>
            </a:r>
            <a:r>
              <a:rPr lang="en-US" dirty="0" smtClean="0"/>
              <a:t>studied </a:t>
            </a:r>
            <a:r>
              <a:rPr lang="en-US" dirty="0"/>
              <a:t>law. Fielding is considered as the father of English novel. He was influenced by picaresque tradition of writing. He is known for novels such as </a:t>
            </a:r>
            <a:r>
              <a:rPr lang="en-US" dirty="0" err="1"/>
              <a:t>Shamela</a:t>
            </a:r>
            <a:r>
              <a:rPr lang="en-US" dirty="0"/>
              <a:t>, Joseph Andrews (1749) and Tom Jones (1742). He popularized the aspect of “realism, characterization and craftsmanship” of </a:t>
            </a:r>
            <a:r>
              <a:rPr lang="en-US" dirty="0" smtClean="0"/>
              <a:t>novel. Through </a:t>
            </a:r>
            <a:r>
              <a:rPr lang="en-US" dirty="0"/>
              <a:t>his novel he presented “a true and realistic picture of human nature” (Kettle, 1967, p.71). Fielding’s first novel was </a:t>
            </a:r>
            <a:r>
              <a:rPr lang="en-US" dirty="0" err="1"/>
              <a:t>Shamela</a:t>
            </a:r>
            <a:r>
              <a:rPr lang="en-US" dirty="0"/>
              <a:t> written as a parody to Richardson’s Pamela for he considered it to be hypocritical morality. In doing so he popularized comic novel. He continued to mock at Richardson’s Pamela by presenting a contrasting situation with a young man Joseph being pursued by a rich lady in Joseph Andrews. Fielding thus laid foundation for comic </a:t>
            </a:r>
            <a:r>
              <a:rPr lang="en-US" dirty="0" smtClean="0"/>
              <a:t>novels.</a:t>
            </a:r>
            <a:endParaRPr lang="en-US" dirty="0"/>
          </a:p>
        </p:txBody>
      </p:sp>
    </p:spTree>
    <p:extLst>
      <p:ext uri="{BB962C8B-B14F-4D97-AF65-F5344CB8AC3E}">
        <p14:creationId xmlns:p14="http://schemas.microsoft.com/office/powerpoint/2010/main" val="3770827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800600"/>
          </a:xfrm>
        </p:spPr>
        <p:txBody>
          <a:bodyPr>
            <a:normAutofit fontScale="62500" lnSpcReduction="20000"/>
          </a:bodyPr>
          <a:lstStyle/>
          <a:p>
            <a:pPr marL="0" indent="0" algn="ctr">
              <a:buNone/>
            </a:pPr>
            <a:r>
              <a:rPr lang="en-US" b="1" dirty="0"/>
              <a:t>Laurence Sterne (1713- 1768)</a:t>
            </a:r>
            <a:endParaRPr lang="en-US" dirty="0" smtClean="0"/>
          </a:p>
          <a:p>
            <a:pPr marL="0" indent="0">
              <a:buNone/>
            </a:pPr>
            <a:r>
              <a:rPr lang="en-US" dirty="0" smtClean="0"/>
              <a:t>Laurence Sterne’s </a:t>
            </a:r>
            <a:r>
              <a:rPr lang="en-US" dirty="0"/>
              <a:t>approach to writing novels was far different and </a:t>
            </a:r>
            <a:r>
              <a:rPr lang="en-US" dirty="0" smtClean="0"/>
              <a:t>unique compared </a:t>
            </a:r>
            <a:r>
              <a:rPr lang="en-US" dirty="0"/>
              <a:t>to his contemporaries. He experimented writing novels in a different style rather than the conventional method with beginning, middle and </a:t>
            </a:r>
            <a:r>
              <a:rPr lang="en-US" dirty="0" smtClean="0"/>
              <a:t>end. He was different </a:t>
            </a:r>
            <a:r>
              <a:rPr lang="en-US" dirty="0"/>
              <a:t>and remote from the major novelists of his </a:t>
            </a:r>
            <a:r>
              <a:rPr lang="en-US" dirty="0" smtClean="0"/>
              <a:t>time. </a:t>
            </a:r>
          </a:p>
          <a:p>
            <a:pPr>
              <a:buFont typeface="Wingdings" pitchFamily="2" charset="2"/>
              <a:buChar char="ü"/>
            </a:pPr>
            <a:r>
              <a:rPr lang="en-US" dirty="0" smtClean="0"/>
              <a:t>In </a:t>
            </a:r>
            <a:r>
              <a:rPr lang="en-US" dirty="0"/>
              <a:t>his novel </a:t>
            </a:r>
            <a:r>
              <a:rPr lang="en-US" b="1" dirty="0"/>
              <a:t>Life and Opinions of Tristram Shandy, Gentlemen </a:t>
            </a:r>
            <a:r>
              <a:rPr lang="en-US" dirty="0"/>
              <a:t>(published in nine separate volumes between 1759-1767) Sterne employed autobiographical but non linear narrative techniques by frequently skipping and jumping ahead of time and shifting back in time </a:t>
            </a:r>
            <a:r>
              <a:rPr lang="en-US" dirty="0" smtClean="0"/>
              <a:t>creating fragmented </a:t>
            </a:r>
            <a:r>
              <a:rPr lang="en-US" dirty="0"/>
              <a:t>narration. The main character or the narrator Tristram Shandy is born only in volume IV. Unlike his contemporaries who had definite plot and structure with beginning, middle and end, Sterne’s novel had no definite plot. Instead it begins in the middle, get intercepted with devices such as digressions, humorous reflections and deliberate blank pages kept in the middle of the story for the readers to fill in and respond. </a:t>
            </a:r>
          </a:p>
        </p:txBody>
      </p:sp>
    </p:spTree>
    <p:extLst>
      <p:ext uri="{BB962C8B-B14F-4D97-AF65-F5344CB8AC3E}">
        <p14:creationId xmlns:p14="http://schemas.microsoft.com/office/powerpoint/2010/main" val="2819257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pPr marL="0" indent="0" algn="ctr">
              <a:buNone/>
            </a:pPr>
            <a:endParaRPr lang="en-US" dirty="0" smtClean="0"/>
          </a:p>
          <a:p>
            <a:pPr marL="0" indent="0" algn="ctr">
              <a:buNone/>
            </a:pPr>
            <a:endParaRPr lang="en-US" dirty="0"/>
          </a:p>
          <a:p>
            <a:pPr marL="0" indent="0" algn="ctr">
              <a:buNone/>
            </a:pPr>
            <a:r>
              <a:rPr lang="en-US" b="1" dirty="0" smtClean="0"/>
              <a:t>The </a:t>
            </a:r>
            <a:r>
              <a:rPr lang="en-US" b="1" dirty="0"/>
              <a:t>Renaissance Period (1500–1660</a:t>
            </a:r>
            <a:r>
              <a:rPr lang="en-US" b="1" dirty="0" smtClean="0"/>
              <a:t>)</a:t>
            </a:r>
            <a:endParaRPr lang="en-US" b="1" dirty="0"/>
          </a:p>
        </p:txBody>
      </p:sp>
    </p:spTree>
    <p:extLst>
      <p:ext uri="{BB962C8B-B14F-4D97-AF65-F5344CB8AC3E}">
        <p14:creationId xmlns:p14="http://schemas.microsoft.com/office/powerpoint/2010/main" val="200258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a:xfrm>
            <a:off x="609600" y="1600200"/>
            <a:ext cx="7924800" cy="4876800"/>
          </a:xfrm>
        </p:spPr>
        <p:txBody>
          <a:bodyPr>
            <a:normAutofit fontScale="70000" lnSpcReduction="20000"/>
          </a:bodyPr>
          <a:lstStyle/>
          <a:p>
            <a:pPr>
              <a:buFont typeface="Wingdings" pitchFamily="2" charset="2"/>
              <a:buChar char="ü"/>
            </a:pPr>
            <a:r>
              <a:rPr lang="en-US" dirty="0" smtClean="0"/>
              <a:t>The </a:t>
            </a:r>
            <a:r>
              <a:rPr lang="en-US" dirty="0"/>
              <a:t>Age of Chaucer was followed by The Renaissance Period also known as the Elizabethan Period or the Age of Shakespeare in the history of English literature</a:t>
            </a:r>
            <a:r>
              <a:rPr lang="en-US" dirty="0" smtClean="0"/>
              <a:t>.</a:t>
            </a:r>
          </a:p>
          <a:p>
            <a:pPr>
              <a:buFont typeface="Wingdings" pitchFamily="2" charset="2"/>
              <a:buChar char="ü"/>
            </a:pPr>
            <a:r>
              <a:rPr lang="en-US" dirty="0" smtClean="0"/>
              <a:t>Renaissance </a:t>
            </a:r>
            <a:r>
              <a:rPr lang="en-US" dirty="0"/>
              <a:t>means re-birth </a:t>
            </a:r>
            <a:r>
              <a:rPr lang="en-US" dirty="0" smtClean="0"/>
              <a:t>“Revival </a:t>
            </a:r>
            <a:r>
              <a:rPr lang="en-US" dirty="0"/>
              <a:t>of </a:t>
            </a:r>
            <a:r>
              <a:rPr lang="en-US" dirty="0" smtClean="0"/>
              <a:t>Learning”. </a:t>
            </a:r>
            <a:r>
              <a:rPr lang="en-US" dirty="0"/>
              <a:t>From about 1500 to 1600 the world was reborn in many ways. The Renaissance began in Italy, especially in art and architecture, in the fifteenth century. The Renaissance was the beginning of the modern world in the areas </a:t>
            </a:r>
            <a:r>
              <a:rPr lang="en-US" dirty="0" smtClean="0"/>
              <a:t>of geography</a:t>
            </a:r>
            <a:r>
              <a:rPr lang="en-US" dirty="0"/>
              <a:t>, science, politics, religion, society and art. London became not only the capital of England, but also the main city of the known world</a:t>
            </a:r>
            <a:r>
              <a:rPr lang="en-US" dirty="0" smtClean="0"/>
              <a:t>.</a:t>
            </a:r>
          </a:p>
          <a:p>
            <a:pPr>
              <a:buFont typeface="Wingdings" pitchFamily="2" charset="2"/>
              <a:buChar char="ü"/>
            </a:pPr>
            <a:r>
              <a:rPr lang="en-US" dirty="0"/>
              <a:t>The Renaissance was worldwide. The belief that men are responsible for their own actions. Instead of looking up to some higher authority for guidance, as was done in The Middle Ages, the writers of the Renaissance Period found guidance from within.</a:t>
            </a:r>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1648468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a:xfrm>
            <a:off x="609600" y="1371600"/>
            <a:ext cx="7924800" cy="5257800"/>
          </a:xfrm>
        </p:spPr>
        <p:txBody>
          <a:bodyPr>
            <a:normAutofit fontScale="77500" lnSpcReduction="20000"/>
          </a:bodyPr>
          <a:lstStyle/>
          <a:p>
            <a:pPr>
              <a:buFont typeface="Wingdings" pitchFamily="2" charset="2"/>
              <a:buChar char="ü"/>
            </a:pPr>
            <a:r>
              <a:rPr lang="en-US" dirty="0" smtClean="0"/>
              <a:t>As </a:t>
            </a:r>
            <a:r>
              <a:rPr lang="en-US" dirty="0"/>
              <a:t>England became the most powerful nation in Europe in the late sixteenth century, new worlds were discovered and new ways of seeing and thinking developed. Columbus discovered America in 1492, Copernicus and Galileo made important discoveries about the stars and planets, Ferdinand Magellan sailed all round the world</a:t>
            </a:r>
            <a:r>
              <a:rPr lang="en-US" dirty="0" smtClean="0"/>
              <a:t>.</a:t>
            </a:r>
          </a:p>
          <a:p>
            <a:pPr>
              <a:buFont typeface="Wingdings" pitchFamily="2" charset="2"/>
              <a:buChar char="ü"/>
            </a:pPr>
            <a:r>
              <a:rPr lang="en-US" dirty="0" smtClean="0"/>
              <a:t>English</a:t>
            </a:r>
            <a:r>
              <a:rPr lang="en-US" dirty="0"/>
              <a:t>, in the hands of writers like Shakespeare, became the </a:t>
            </a:r>
            <a:r>
              <a:rPr lang="en-US" dirty="0" smtClean="0"/>
              <a:t>modern language </a:t>
            </a:r>
            <a:r>
              <a:rPr lang="en-US" dirty="0"/>
              <a:t>we can recognize today</a:t>
            </a:r>
            <a:r>
              <a:rPr lang="en-US" dirty="0" smtClean="0"/>
              <a:t>.</a:t>
            </a:r>
          </a:p>
          <a:p>
            <a:pPr>
              <a:buFont typeface="Wingdings" pitchFamily="2" charset="2"/>
              <a:buChar char="ü"/>
            </a:pPr>
            <a:r>
              <a:rPr lang="en-US" dirty="0" smtClean="0"/>
              <a:t>The </a:t>
            </a:r>
            <a:r>
              <a:rPr lang="en-US" dirty="0"/>
              <a:t>invention of printing meant that </a:t>
            </a:r>
            <a:r>
              <a:rPr lang="en-US" dirty="0" smtClean="0"/>
              <a:t>all kinds </a:t>
            </a:r>
            <a:r>
              <a:rPr lang="en-US" dirty="0"/>
              <a:t>of writing were open to anyone who could read. Many new forms </a:t>
            </a:r>
            <a:r>
              <a:rPr lang="en-US" dirty="0" smtClean="0"/>
              <a:t>of writing </a:t>
            </a:r>
            <a:r>
              <a:rPr lang="en-US" dirty="0"/>
              <a:t>were developed. But the most important form of expression </a:t>
            </a:r>
            <a:r>
              <a:rPr lang="en-US" dirty="0" smtClean="0"/>
              <a:t>was theatre</a:t>
            </a:r>
            <a:r>
              <a:rPr lang="en-US" dirty="0"/>
              <a:t>. This was the age of Shakespeare, and the Golden Age of </a:t>
            </a:r>
            <a:r>
              <a:rPr lang="en-US" dirty="0" smtClean="0"/>
              <a:t>English Drama</a:t>
            </a:r>
            <a:r>
              <a:rPr lang="en-US" dirty="0"/>
              <a:t>.</a:t>
            </a:r>
          </a:p>
        </p:txBody>
      </p:sp>
    </p:spTree>
    <p:extLst>
      <p:ext uri="{BB962C8B-B14F-4D97-AF65-F5344CB8AC3E}">
        <p14:creationId xmlns:p14="http://schemas.microsoft.com/office/powerpoint/2010/main" val="697324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fontScale="77500" lnSpcReduction="20000"/>
          </a:bodyPr>
          <a:lstStyle/>
          <a:p>
            <a:pPr marL="0" indent="0">
              <a:buNone/>
            </a:pPr>
            <a:r>
              <a:rPr lang="en-US" b="1" dirty="0"/>
              <a:t>Expectations</a:t>
            </a:r>
          </a:p>
          <a:p>
            <a:pPr>
              <a:buFont typeface="Wingdings" pitchFamily="2" charset="2"/>
              <a:buChar char="ü"/>
            </a:pPr>
            <a:r>
              <a:rPr lang="en-US" dirty="0" smtClean="0"/>
              <a:t>In </a:t>
            </a:r>
            <a:r>
              <a:rPr lang="en-US" dirty="0"/>
              <a:t>medieval times, literature usually dealt with religious topics. Most writers used a formal, impersonal style, and wrote in Latin. Their work could be read only by a few highly educated people. In contrast, Renaissance writers were interested in individual experience in the real world. Writing about secular, or non-religious, topics became more common. Writers used a more individual style and expressed thoughts and feelings about life. Most importantly, by the end of the Renaissance, most writers were writing in their own languages, instead of </a:t>
            </a:r>
            <a:r>
              <a:rPr lang="en-US" dirty="0" smtClean="0"/>
              <a:t>Latin. </a:t>
            </a:r>
            <a:endParaRPr lang="en-US" dirty="0"/>
          </a:p>
        </p:txBody>
      </p:sp>
    </p:spTree>
    <p:extLst>
      <p:ext uri="{BB962C8B-B14F-4D97-AF65-F5344CB8AC3E}">
        <p14:creationId xmlns:p14="http://schemas.microsoft.com/office/powerpoint/2010/main" val="231498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fontScale="77500" lnSpcReduction="20000"/>
          </a:bodyPr>
          <a:lstStyle/>
          <a:p>
            <a:pPr marL="0" indent="0">
              <a:buNone/>
            </a:pPr>
            <a:r>
              <a:rPr lang="en-US" b="1" dirty="0"/>
              <a:t>Expectations</a:t>
            </a:r>
          </a:p>
          <a:p>
            <a:pPr>
              <a:buFont typeface="Wingdings" pitchFamily="2" charset="2"/>
              <a:buChar char="ü"/>
            </a:pPr>
            <a:r>
              <a:rPr lang="en-US" dirty="0" smtClean="0"/>
              <a:t>The Renaissance held a higher and more heroic idea of human capacity than had been allowed for by the ascetic side of medieval thought. </a:t>
            </a:r>
            <a:r>
              <a:rPr lang="en-US" b="1" dirty="0" smtClean="0"/>
              <a:t>Pico </a:t>
            </a:r>
            <a:r>
              <a:rPr lang="en-US" b="1" dirty="0" err="1" smtClean="0"/>
              <a:t>della</a:t>
            </a:r>
            <a:r>
              <a:rPr lang="en-US" b="1" dirty="0" smtClean="0"/>
              <a:t> </a:t>
            </a:r>
            <a:r>
              <a:rPr lang="en-US" b="1" dirty="0" err="1" smtClean="0"/>
              <a:t>Mirandola</a:t>
            </a:r>
            <a:r>
              <a:rPr lang="en-US" dirty="0" err="1" smtClean="0"/>
              <a:t>’s</a:t>
            </a:r>
            <a:r>
              <a:rPr lang="en-US" dirty="0" smtClean="0"/>
              <a:t> </a:t>
            </a:r>
            <a:r>
              <a:rPr lang="en-US" i="1" dirty="0" smtClean="0"/>
              <a:t>Of the Dignity of Man </a:t>
            </a:r>
            <a:r>
              <a:rPr lang="en-US" dirty="0" smtClean="0"/>
              <a:t>(1486) emphasizes the human capacity to ascend the Platonic scale of creation, attaining a heavenly state through a progressive self-education and self-fashioning; his idea of the perfectibility of Man was Christian.</a:t>
            </a:r>
          </a:p>
          <a:p>
            <a:pPr>
              <a:buFont typeface="Wingdings" pitchFamily="2" charset="2"/>
              <a:buChar char="ü"/>
            </a:pPr>
            <a:r>
              <a:rPr lang="en-US" dirty="0" smtClean="0"/>
              <a:t> Humanists </a:t>
            </a:r>
            <a:r>
              <a:rPr lang="en-US" dirty="0"/>
              <a:t>shared </a:t>
            </a:r>
            <a:r>
              <a:rPr lang="en-US" dirty="0" smtClean="0"/>
              <a:t>a new </a:t>
            </a:r>
            <a:r>
              <a:rPr lang="en-US" dirty="0"/>
              <a:t>faith in education: a classical education which taught bright lads, and the princes and princesses they would serve, how </a:t>
            </a:r>
            <a:r>
              <a:rPr lang="en-US" dirty="0" smtClean="0"/>
              <a:t>to be an  adviser</a:t>
            </a:r>
            <a:r>
              <a:rPr lang="en-US" dirty="0"/>
              <a:t>.</a:t>
            </a:r>
          </a:p>
          <a:p>
            <a:pPr marL="0" indent="0">
              <a:buNone/>
            </a:pPr>
            <a:endParaRPr lang="en-US" dirty="0"/>
          </a:p>
        </p:txBody>
      </p:sp>
    </p:spTree>
    <p:extLst>
      <p:ext uri="{BB962C8B-B14F-4D97-AF65-F5344CB8AC3E}">
        <p14:creationId xmlns:p14="http://schemas.microsoft.com/office/powerpoint/2010/main" val="180804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81000" y="1447800"/>
            <a:ext cx="8305800" cy="5334000"/>
          </a:xfrm>
        </p:spPr>
        <p:txBody>
          <a:bodyPr>
            <a:normAutofit fontScale="62500" lnSpcReduction="20000"/>
          </a:bodyPr>
          <a:lstStyle/>
          <a:p>
            <a:pPr marL="0" indent="0" algn="ctr">
              <a:buNone/>
            </a:pPr>
            <a:r>
              <a:rPr lang="en-US" dirty="0" smtClean="0"/>
              <a:t>Periods of English Renaissance</a:t>
            </a:r>
          </a:p>
          <a:p>
            <a:pPr marL="0" indent="0">
              <a:buNone/>
            </a:pPr>
            <a:r>
              <a:rPr lang="en-US" dirty="0"/>
              <a:t>We can distinguish three periods of literature of English Renaissance</a:t>
            </a:r>
            <a:r>
              <a:rPr lang="en-US" dirty="0" smtClean="0"/>
              <a:t>.</a:t>
            </a:r>
          </a:p>
          <a:p>
            <a:pPr>
              <a:buFont typeface="Wingdings" pitchFamily="2" charset="2"/>
              <a:buChar char="ü"/>
            </a:pPr>
            <a:r>
              <a:rPr lang="en-US" dirty="0" smtClean="0"/>
              <a:t>The first </a:t>
            </a:r>
            <a:r>
              <a:rPr lang="en-US" dirty="0"/>
              <a:t>period covers the end of the 15th and the first half of the 16th centuries. </a:t>
            </a:r>
            <a:r>
              <a:rPr lang="en-US" dirty="0" smtClean="0"/>
              <a:t>In England </a:t>
            </a:r>
            <a:r>
              <a:rPr lang="en-US" dirty="0"/>
              <a:t>the first </a:t>
            </a:r>
            <a:r>
              <a:rPr lang="en-US" dirty="0" smtClean="0"/>
              <a:t>scholars </a:t>
            </a:r>
            <a:r>
              <a:rPr lang="en-US" dirty="0"/>
              <a:t>and humanists appeared, they studied </a:t>
            </a:r>
            <a:r>
              <a:rPr lang="en-US" dirty="0" smtClean="0"/>
              <a:t>and investigated </a:t>
            </a:r>
            <a:r>
              <a:rPr lang="en-US" dirty="0"/>
              <a:t>the antique philosophy, literature</a:t>
            </a:r>
            <a:r>
              <a:rPr lang="en-US" dirty="0" smtClean="0"/>
              <a:t>.</a:t>
            </a:r>
            <a:r>
              <a:rPr lang="en-US" dirty="0"/>
              <a:t> In Oxford and </a:t>
            </a:r>
            <a:r>
              <a:rPr lang="en-US" dirty="0" smtClean="0"/>
              <a:t>Cambridge Universities </a:t>
            </a:r>
            <a:r>
              <a:rPr lang="en-US" dirty="0"/>
              <a:t>the first generations of the English humanists were trained, </a:t>
            </a:r>
            <a:r>
              <a:rPr lang="en-US" dirty="0" smtClean="0"/>
              <a:t>the development </a:t>
            </a:r>
            <a:r>
              <a:rPr lang="en-US" dirty="0"/>
              <a:t>of the book printing was of importance for humanistic </a:t>
            </a:r>
            <a:r>
              <a:rPr lang="en-US" dirty="0" smtClean="0"/>
              <a:t>culture. The </a:t>
            </a:r>
            <a:r>
              <a:rPr lang="en-US" dirty="0"/>
              <a:t>first English printer William Caxton (1422-1491) learnt the art of </a:t>
            </a:r>
            <a:r>
              <a:rPr lang="en-US" dirty="0" smtClean="0"/>
              <a:t>printing at </a:t>
            </a:r>
            <a:r>
              <a:rPr lang="en-US" dirty="0"/>
              <a:t>Cologne in the early 1470-s (Guttenberg in Germany in 1440</a:t>
            </a:r>
            <a:r>
              <a:rPr lang="en-US" dirty="0" smtClean="0"/>
              <a:t>).</a:t>
            </a:r>
            <a:r>
              <a:rPr lang="en-US" dirty="0"/>
              <a:t> </a:t>
            </a:r>
            <a:r>
              <a:rPr lang="en-US" dirty="0" smtClean="0"/>
              <a:t>Thomas More (1478 – 1535), was the most outstanding writer of the first stage of English Renaissance.</a:t>
            </a:r>
          </a:p>
          <a:p>
            <a:pPr>
              <a:buFont typeface="Wingdings" pitchFamily="2" charset="2"/>
              <a:buChar char="ü"/>
            </a:pPr>
            <a:r>
              <a:rPr lang="en-US" dirty="0" smtClean="0"/>
              <a:t>The second period, the so called Elizabethan one covers the second half of the 16th century and the beginning of the 17th centuries. It is the time of flourishing the English Renaissance literature, the time of creating of the new literary forms: Shakespeare’s masterpieces are created in this period.</a:t>
            </a:r>
          </a:p>
          <a:p>
            <a:pPr>
              <a:buFont typeface="Wingdings" pitchFamily="2" charset="2"/>
              <a:buChar char="ü"/>
            </a:pPr>
            <a:r>
              <a:rPr lang="en-US" dirty="0" smtClean="0"/>
              <a:t>The </a:t>
            </a:r>
            <a:r>
              <a:rPr lang="en-US" dirty="0"/>
              <a:t>third period – the time after Shakespeare’s death and up to 1640 (</a:t>
            </a:r>
            <a:r>
              <a:rPr lang="en-US" dirty="0" smtClean="0"/>
              <a:t>the forties </a:t>
            </a:r>
            <a:r>
              <a:rPr lang="en-US" dirty="0"/>
              <a:t>of the 17th century), it was the time of declining the </a:t>
            </a:r>
            <a:r>
              <a:rPr lang="en-US" dirty="0" smtClean="0"/>
              <a:t>English Renaissance </a:t>
            </a:r>
            <a:r>
              <a:rPr lang="en-US" dirty="0"/>
              <a:t>literature.</a:t>
            </a:r>
          </a:p>
          <a:p>
            <a:pPr marL="0" indent="0">
              <a:buNone/>
            </a:pPr>
            <a:endParaRPr lang="en-US" dirty="0"/>
          </a:p>
        </p:txBody>
      </p:sp>
    </p:spTree>
    <p:extLst>
      <p:ext uri="{BB962C8B-B14F-4D97-AF65-F5344CB8AC3E}">
        <p14:creationId xmlns:p14="http://schemas.microsoft.com/office/powerpoint/2010/main" val="3931515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419600"/>
          </a:xfrm>
        </p:spPr>
        <p:txBody>
          <a:bodyPr>
            <a:normAutofit fontScale="70000" lnSpcReduction="20000"/>
          </a:bodyPr>
          <a:lstStyle/>
          <a:p>
            <a:pPr marL="0" indent="0" algn="ctr">
              <a:buNone/>
            </a:pPr>
            <a:r>
              <a:rPr lang="en-US" b="1" dirty="0"/>
              <a:t>Sir Thomas More</a:t>
            </a:r>
          </a:p>
          <a:p>
            <a:pPr marL="0" indent="0">
              <a:buNone/>
            </a:pPr>
            <a:r>
              <a:rPr lang="en-US" dirty="0" smtClean="0"/>
              <a:t>Sir </a:t>
            </a:r>
            <a:r>
              <a:rPr lang="en-US" dirty="0"/>
              <a:t>Thomas More (1478-1535) </a:t>
            </a:r>
            <a:r>
              <a:rPr lang="en-US" dirty="0" smtClean="0"/>
              <a:t>is one </a:t>
            </a:r>
            <a:r>
              <a:rPr lang="en-US" dirty="0"/>
              <a:t>of the most </a:t>
            </a:r>
            <a:r>
              <a:rPr lang="en-US" dirty="0" smtClean="0"/>
              <a:t>brilliant, compelling </a:t>
            </a:r>
            <a:r>
              <a:rPr lang="en-US" dirty="0"/>
              <a:t>and disturbing figures of the English </a:t>
            </a:r>
            <a:r>
              <a:rPr lang="en-US" dirty="0" smtClean="0"/>
              <a:t>Renaissance.</a:t>
            </a:r>
            <a:r>
              <a:rPr lang="en-US" dirty="0"/>
              <a:t> The Catholic Church for example made him a saint, even though his book </a:t>
            </a:r>
            <a:r>
              <a:rPr lang="en-US" i="1" dirty="0"/>
              <a:t>Utopia </a:t>
            </a:r>
            <a:r>
              <a:rPr lang="en-US" dirty="0" smtClean="0"/>
              <a:t>was prohibited </a:t>
            </a:r>
            <a:r>
              <a:rPr lang="en-US" dirty="0"/>
              <a:t>by the Catholic bishops of sixteenth-century Spain and </a:t>
            </a:r>
            <a:r>
              <a:rPr lang="en-US" dirty="0" smtClean="0"/>
              <a:t>Portugal. </a:t>
            </a:r>
            <a:r>
              <a:rPr lang="en-US" dirty="0"/>
              <a:t>Utopia was written in Latin in two parts, Book </a:t>
            </a:r>
            <a:r>
              <a:rPr lang="en-US" dirty="0" smtClean="0"/>
              <a:t>I </a:t>
            </a:r>
            <a:r>
              <a:rPr lang="en-US" dirty="0"/>
              <a:t>in 1515, and Book </a:t>
            </a:r>
            <a:r>
              <a:rPr lang="en-US" dirty="0" smtClean="0"/>
              <a:t>Il </a:t>
            </a:r>
            <a:r>
              <a:rPr lang="en-US" dirty="0"/>
              <a:t>in 1516. The title is a pun on two Greek words meaning both “No Place” and “Good Place</a:t>
            </a:r>
            <a:r>
              <a:rPr lang="en-US" dirty="0" smtClean="0"/>
              <a:t>”</a:t>
            </a:r>
          </a:p>
          <a:p>
            <a:pPr marL="0" indent="0">
              <a:buNone/>
            </a:pPr>
            <a:endParaRPr lang="en-US" dirty="0" smtClean="0"/>
          </a:p>
          <a:p>
            <a:pPr marL="0" indent="0">
              <a:buNone/>
            </a:pPr>
            <a:r>
              <a:rPr lang="en-US" b="1" dirty="0" smtClean="0"/>
              <a:t>More’s</a:t>
            </a:r>
            <a:r>
              <a:rPr lang="en-US" i="1" dirty="0" smtClean="0"/>
              <a:t> Utopia </a:t>
            </a:r>
            <a:r>
              <a:rPr lang="en-US" dirty="0"/>
              <a:t>is a satirical reflection on the social and political problems </a:t>
            </a:r>
            <a:r>
              <a:rPr lang="en-US" dirty="0" smtClean="0"/>
              <a:t>of England </a:t>
            </a:r>
            <a:r>
              <a:rPr lang="en-US" dirty="0"/>
              <a:t>in the sixteenth century, while, at the same time, showing ambiguity in the </a:t>
            </a:r>
            <a:r>
              <a:rPr lang="en-US" dirty="0" smtClean="0"/>
              <a:t>proposed solutions</a:t>
            </a:r>
            <a:r>
              <a:rPr lang="en-US" dirty="0"/>
              <a:t>.</a:t>
            </a:r>
          </a:p>
          <a:p>
            <a:pPr marL="0" indent="0">
              <a:buNone/>
            </a:pPr>
            <a:r>
              <a:rPr lang="en-US" dirty="0" smtClean="0"/>
              <a:t> </a:t>
            </a:r>
            <a:endParaRPr lang="en-US" dirty="0"/>
          </a:p>
        </p:txBody>
      </p:sp>
    </p:spTree>
    <p:extLst>
      <p:ext uri="{BB962C8B-B14F-4D97-AF65-F5344CB8AC3E}">
        <p14:creationId xmlns:p14="http://schemas.microsoft.com/office/powerpoint/2010/main" val="2646028628"/>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32242</TotalTime>
  <Words>4366</Words>
  <Application>Microsoft Office PowerPoint</Application>
  <PresentationFormat>On-screen Show (4:3)</PresentationFormat>
  <Paragraphs>116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Paradise Lost</vt:lpstr>
      <vt:lpstr>Paradise Lost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Academic Debate Critical Thinking and</dc:title>
  <dc:creator>High Tech</dc:creator>
  <cp:lastModifiedBy>Sidra</cp:lastModifiedBy>
  <cp:revision>1700</cp:revision>
  <dcterms:created xsi:type="dcterms:W3CDTF">2006-08-16T00:00:00Z</dcterms:created>
  <dcterms:modified xsi:type="dcterms:W3CDTF">2024-05-12T18:13:04Z</dcterms:modified>
</cp:coreProperties>
</file>