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68" r:id="rId3"/>
    <p:sldId id="269" r:id="rId4"/>
    <p:sldId id="270" r:id="rId5"/>
    <p:sldId id="256" r:id="rId6"/>
    <p:sldId id="257" r:id="rId7"/>
    <p:sldId id="258" r:id="rId8"/>
    <p:sldId id="259" r:id="rId9"/>
    <p:sldId id="260" r:id="rId10"/>
    <p:sldId id="262" r:id="rId11"/>
    <p:sldId id="261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9D6A-BD0C-429E-B60E-557D55A6E91C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90F77-5653-4B69-8F91-AE8163A4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1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90F77-5653-4B69-8F91-AE8163A485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9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90F77-5653-4B69-8F91-AE8163A485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A90F77-5653-4B69-8F91-AE8163A485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1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BFED61-CAB7-4857-97B9-C55C354F6775}"/>
              </a:ext>
            </a:extLst>
          </p:cNvPr>
          <p:cNvSpPr txBox="1"/>
          <p:nvPr/>
        </p:nvSpPr>
        <p:spPr>
          <a:xfrm>
            <a:off x="1676400" y="228600"/>
            <a:ext cx="53340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cation exchange 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DFAE2D-FBE4-4FB5-854A-F79C1CBED595}"/>
              </a:ext>
            </a:extLst>
          </p:cNvPr>
          <p:cNvSpPr txBox="1"/>
          <p:nvPr/>
        </p:nvSpPr>
        <p:spPr>
          <a:xfrm>
            <a:off x="381000" y="1066800"/>
            <a:ext cx="8534400" cy="56323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1-Reversibility : cation exchange reaction are reversible reaction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near it, but there are some exceptions such as: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A-Poly valent cations except (Fe) or trace elements.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Some cations.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C-Adsorption of some large organic  molecules such as pesticides.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Stoichiometry :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  2NH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Soluble    =   2NH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 + Soluble Ca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some times there are hysterias phenomenon.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3-Speed: Exchange reactions are rapid.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4-Mass action: Due to their reversibility the CER can be driven in either forward or reverse direction by multipilatry the  concentration of reactants or and  products   for example: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+ 2Na (high concentration)  = Na2 X  + Ca( low concertation)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Na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Na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+  CaCO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(precipitation).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NaOH   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+NH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 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+ NH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734B80E-001D-4773-9572-912DCEA00707}"/>
              </a:ext>
            </a:extLst>
          </p:cNvPr>
          <p:cNvCxnSpPr>
            <a:cxnSpLocks/>
          </p:cNvCxnSpPr>
          <p:nvPr/>
        </p:nvCxnSpPr>
        <p:spPr>
          <a:xfrm>
            <a:off x="4876800" y="57912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98F1484-3E5B-455E-A6B8-C9B018D49A48}"/>
              </a:ext>
            </a:extLst>
          </p:cNvPr>
          <p:cNvCxnSpPr>
            <a:cxnSpLocks/>
          </p:cNvCxnSpPr>
          <p:nvPr/>
        </p:nvCxnSpPr>
        <p:spPr>
          <a:xfrm flipV="1">
            <a:off x="7543800" y="6248400"/>
            <a:ext cx="0" cy="450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41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Freandlich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It used successfully gas adsorption and it can be use in adsorption of Mo and boron.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</m:e>
                      <m:sup>
                        <m:box>
                          <m:box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  <a:p>
                <a:r>
                  <a:rPr lang="en-US" dirty="0"/>
                  <a:t>K= Empirical constant </a:t>
                </a:r>
              </a:p>
              <a:p>
                <a:r>
                  <a:rPr lang="en-US" dirty="0"/>
                  <a:t>C</a:t>
                </a:r>
                <a:r>
                  <a:rPr lang="en-US" baseline="-25000" dirty="0"/>
                  <a:t>o </a:t>
                </a:r>
                <a:r>
                  <a:rPr lang="en-US" dirty="0"/>
                  <a:t> = concentration at equilibrium </a:t>
                </a:r>
              </a:p>
              <a:p>
                <a:r>
                  <a:rPr lang="en-US" dirty="0"/>
                  <a:t>N= Empirical constant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532701" y="2872645"/>
            <a:ext cx="2304506" cy="1732868"/>
            <a:chOff x="1066800" y="1143000"/>
            <a:chExt cx="4362994" cy="3264932"/>
          </a:xfrm>
        </p:grpSpPr>
        <p:grpSp>
          <p:nvGrpSpPr>
            <p:cNvPr id="5" name="Group 4"/>
            <p:cNvGrpSpPr/>
            <p:nvPr/>
          </p:nvGrpSpPr>
          <p:grpSpPr>
            <a:xfrm>
              <a:off x="1695994" y="1143000"/>
              <a:ext cx="3733800" cy="2743200"/>
              <a:chOff x="1704703" y="1776549"/>
              <a:chExt cx="3733800" cy="27432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704703" y="1776549"/>
                <a:ext cx="0" cy="274320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04703" y="4517572"/>
                <a:ext cx="37338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Freeform 9"/>
              <p:cNvSpPr/>
              <p:nvPr/>
            </p:nvSpPr>
            <p:spPr>
              <a:xfrm>
                <a:off x="1998616" y="2108742"/>
                <a:ext cx="2420983" cy="2234657"/>
              </a:xfrm>
              <a:custGeom>
                <a:avLst/>
                <a:gdLst>
                  <a:gd name="connsiteX0" fmla="*/ 0 w 2159552"/>
                  <a:gd name="connsiteY0" fmla="*/ 2136686 h 2136686"/>
                  <a:gd name="connsiteX1" fmla="*/ 418012 w 2159552"/>
                  <a:gd name="connsiteY1" fmla="*/ 817337 h 2136686"/>
                  <a:gd name="connsiteX2" fmla="*/ 1593669 w 2159552"/>
                  <a:gd name="connsiteY2" fmla="*/ 85817 h 2136686"/>
                  <a:gd name="connsiteX3" fmla="*/ 2076994 w 2159552"/>
                  <a:gd name="connsiteY3" fmla="*/ 7440 h 2136686"/>
                  <a:gd name="connsiteX4" fmla="*/ 2155372 w 2159552"/>
                  <a:gd name="connsiteY4" fmla="*/ 20503 h 213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9552" h="2136686">
                    <a:moveTo>
                      <a:pt x="0" y="2136686"/>
                    </a:moveTo>
                    <a:cubicBezTo>
                      <a:pt x="76200" y="1647917"/>
                      <a:pt x="152401" y="1159148"/>
                      <a:pt x="418012" y="817337"/>
                    </a:cubicBezTo>
                    <a:cubicBezTo>
                      <a:pt x="683624" y="475525"/>
                      <a:pt x="1317172" y="220800"/>
                      <a:pt x="1593669" y="85817"/>
                    </a:cubicBezTo>
                    <a:cubicBezTo>
                      <a:pt x="1870166" y="-49166"/>
                      <a:pt x="1983377" y="18326"/>
                      <a:pt x="2076994" y="7440"/>
                    </a:cubicBezTo>
                    <a:cubicBezTo>
                      <a:pt x="2170611" y="-3446"/>
                      <a:pt x="2162991" y="8528"/>
                      <a:pt x="2155372" y="20503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740878" y="4038600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C</a:t>
              </a:r>
              <a:r>
                <a:rPr lang="en-US" baseline="-25000" dirty="0"/>
                <a:t>o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066800" y="2309174"/>
                  <a:ext cx="435504" cy="56669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800" y="2309174"/>
                  <a:ext cx="435504" cy="56669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27027" b="-734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2515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9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/>
              <a:lstStyle/>
              <a:p>
                <a:r>
                  <a:rPr lang="en-US" dirty="0"/>
                  <a:t>But logarithmic form in as follow </a:t>
                </a:r>
              </a:p>
              <a:p>
                <a:r>
                  <a:rPr lang="en-US" dirty="0"/>
                  <a:t>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𝑙𝑜𝑔</m:t>
                        </m:r>
                      </m:e>
                      <m:sup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o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20" name="Content Placeholder 1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1630" t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>
            <a:off x="2057400" y="2183052"/>
            <a:ext cx="3733800" cy="2743200"/>
            <a:chOff x="1828800" y="1447800"/>
            <a:chExt cx="3733800" cy="27432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828800" y="1447800"/>
              <a:ext cx="0" cy="27432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828800" y="4188823"/>
              <a:ext cx="37338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828800" y="1752600"/>
              <a:ext cx="2667000" cy="19812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722223" y="2872060"/>
                <a:ext cx="1538883" cy="70301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dirty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sz="28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223" y="2872060"/>
                <a:ext cx="1538883" cy="703013"/>
              </a:xfrm>
              <a:prstGeom prst="rect">
                <a:avLst/>
              </a:prstGeom>
              <a:blipFill rotWithShape="1">
                <a:blip r:embed="rId3"/>
                <a:stretch>
                  <a:fillRect l="-7937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4343400" y="2815248"/>
            <a:ext cx="0" cy="6115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505200" y="3426821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3288394" y="4273417"/>
                <a:ext cx="974819" cy="53091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𝑙𝑜𝑔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94" y="4273417"/>
                <a:ext cx="974819" cy="5309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2050866" y="4273417"/>
            <a:ext cx="383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atin typeface="Cambria Math"/>
              </a:rPr>
              <a:t>}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2434304" y="462736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3221279" y="5181600"/>
                <a:ext cx="1210781" cy="101675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𝑙𝑜𝑔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2800" dirty="0"/>
                            <m:t>C</m:t>
                          </m:r>
                          <m:r>
                            <m:rPr>
                              <m:nor/>
                            </m:rPr>
                            <a:rPr lang="en-US" sz="2800" baseline="-25000" dirty="0"/>
                            <m:t>o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800" dirty="0"/>
                        <m:t> </m:t>
                      </m:r>
                    </m:oMath>
                  </m:oMathPara>
                </a14:m>
                <a:endParaRPr lang="en-US" sz="2800" dirty="0"/>
              </a:p>
              <a:p>
                <a:pPr algn="ctr"/>
                <a:endParaRPr lang="en-US" sz="28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279" y="5181600"/>
                <a:ext cx="1210781" cy="101675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665872" y="3309615"/>
            <a:ext cx="14718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atin typeface="Cambria Math"/>
              </a:rPr>
              <a:t>Log x/m</a:t>
            </a:r>
          </a:p>
        </p:txBody>
      </p:sp>
    </p:spTree>
    <p:extLst>
      <p:ext uri="{BB962C8B-B14F-4D97-AF65-F5344CB8AC3E}">
        <p14:creationId xmlns:p14="http://schemas.microsoft.com/office/powerpoint/2010/main" val="405035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27037"/>
            <a:ext cx="4114800" cy="892462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Gapon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469205"/>
                <a:ext cx="8686800" cy="5334000"/>
              </a:xfrm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r>
                  <a:rPr lang="en-US" sz="2800" dirty="0"/>
                  <a:t>C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 X</a:t>
                </a:r>
                <a:r>
                  <a:rPr lang="en-US" sz="2800" baseline="-25000" dirty="0"/>
                  <a:t>(soil</a:t>
                </a:r>
                <a:r>
                  <a:rPr lang="en-US" sz="2800" dirty="0"/>
                  <a:t> </a:t>
                </a:r>
                <a:r>
                  <a:rPr lang="en-US" sz="2800" baseline="-25000" dirty="0"/>
                  <a:t>surface</a:t>
                </a:r>
                <a:r>
                  <a:rPr lang="en-US" sz="2800" dirty="0"/>
                  <a:t> </a:t>
                </a:r>
                <a:r>
                  <a:rPr lang="en-US" sz="2800" baseline="-25000" dirty="0"/>
                  <a:t>)</a:t>
                </a:r>
                <a:r>
                  <a:rPr lang="en-US" sz="2800" dirty="0"/>
                  <a:t> + Na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 Ca + </a:t>
                </a:r>
                <a:r>
                  <a:rPr lang="en-US" sz="2800" dirty="0" err="1"/>
                  <a:t>NaX</a:t>
                </a:r>
                <a:endParaRPr lang="en-US" sz="2800" dirty="0"/>
              </a:p>
              <a:p>
                <a:r>
                  <a:rPr lang="en-US" sz="2800" dirty="0"/>
                  <a:t>KG=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𝐶𝑎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]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/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[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𝑁𝑎𝑋</m:t>
                        </m:r>
                        <m:r>
                          <a:rPr lang="en-US" sz="2800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𝑁𝑎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[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  <m:r>
                          <a:rPr lang="en-US" sz="2800" b="0" i="1" smtClean="0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KG=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[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𝑁𝑎𝑋</m:t>
                        </m:r>
                        <m:r>
                          <a:rPr lang="en-US" sz="2800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[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𝐶𝑎𝑋</m:t>
                        </m:r>
                        <m:r>
                          <a:rPr lang="en-US" sz="2800" b="0" i="1" smtClean="0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sz="2800" dirty="0"/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[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𝐶𝑎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]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[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𝑁𝑎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]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.’.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𝐶𝑎𝑋</m:t>
                        </m:r>
                      </m:den>
                    </m:f>
                  </m:oMath>
                </a14:m>
                <a:r>
                  <a:rPr lang="en-US" sz="2800" dirty="0"/>
                  <a:t> = KG 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</a:rPr>
                              <m:t>𝐶𝑎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𝑁𝑎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	      in </a:t>
                </a:r>
                <a:r>
                  <a:rPr lang="en-US" sz="2800" dirty="0" err="1"/>
                  <a:t>mmol</a:t>
                </a:r>
                <a:r>
                  <a:rPr lang="en-US" sz="2800" dirty="0"/>
                  <a:t>/L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𝑁𝑎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𝐶𝑎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2800" dirty="0"/>
                  <a:t>= KG*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latin typeface="Cambria Math"/>
                              </a:rPr>
                              <m:t>𝐶𝑎</m:t>
                            </m:r>
                          </m:e>
                        </m:rad>
                      </m:den>
                    </m:f>
                  </m:oMath>
                </a14:m>
                <a:endParaRPr lang="en-US" sz="2800" dirty="0"/>
              </a:p>
              <a:p>
                <a:r>
                  <a:rPr lang="en-US" sz="2800" dirty="0"/>
                  <a:t>Depending on activity.        </a:t>
                </a:r>
                <a:r>
                  <a:rPr lang="en-US" sz="2800" dirty="0" err="1"/>
                  <a:t>meq</a:t>
                </a:r>
                <a:r>
                  <a:rPr lang="en-US" sz="2800" dirty="0"/>
                  <a:t>/100g soil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𝑁𝑎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𝐶𝑎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den>
                    </m:f>
                  </m:oMath>
                </a14:m>
                <a:r>
                  <a:rPr lang="en-US" sz="2800" dirty="0"/>
                  <a:t>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𝑁𝑎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∗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𝐶𝑎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∗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𝐶𝑎</m:t>
                            </m:r>
                          </m:e>
                        </m:rad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469205"/>
                <a:ext cx="8686800" cy="5334000"/>
              </a:xfrm>
              <a:blipFill>
                <a:blip r:embed="rId3"/>
                <a:stretch>
                  <a:fillRect l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3907971" y="1600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1752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Arrow: Left 3">
            <a:extLst>
              <a:ext uri="{FF2B5EF4-FFF2-40B4-BE49-F238E27FC236}">
                <a16:creationId xmlns:a16="http://schemas.microsoft.com/office/drawing/2014/main" id="{EE482C96-E25E-46BD-B0AB-3A64A19C653E}"/>
              </a:ext>
            </a:extLst>
          </p:cNvPr>
          <p:cNvSpPr/>
          <p:nvPr/>
        </p:nvSpPr>
        <p:spPr>
          <a:xfrm rot="629753">
            <a:off x="1185912" y="5249340"/>
            <a:ext cx="3246779" cy="136809"/>
          </a:xfrm>
          <a:prstGeom prst="leftArrow">
            <a:avLst>
              <a:gd name="adj1" fmla="val 52691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D71029D4-82CC-41D2-83B7-9D3749CC888D}"/>
              </a:ext>
            </a:extLst>
          </p:cNvPr>
          <p:cNvSpPr/>
          <p:nvPr/>
        </p:nvSpPr>
        <p:spPr>
          <a:xfrm rot="20442145">
            <a:off x="2868000" y="4386437"/>
            <a:ext cx="1566613" cy="30724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0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248400"/>
              </a:xfr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r>
                  <a:rPr lang="en-US" dirty="0"/>
                  <a:t>While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𝐶𝑎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= constant </a:t>
                </a:r>
              </a:p>
              <a:p>
                <a:r>
                  <a:rPr lang="en-US" dirty="0"/>
                  <a:t>.’.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𝐶𝑎𝑋</m:t>
                        </m:r>
                      </m:den>
                    </m:f>
                  </m:oMath>
                </a14:m>
                <a:r>
                  <a:rPr lang="en-US" dirty="0"/>
                  <a:t>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𝐶𝑎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( depending on activity )</a:t>
                </a:r>
              </a:p>
              <a:p>
                <a:r>
                  <a:rPr lang="en-US" dirty="0"/>
                  <a:t>ESR = KG SAR</a:t>
                </a:r>
              </a:p>
              <a:p>
                <a:r>
                  <a:rPr lang="en-US" dirty="0"/>
                  <a:t>After that Mg was added to the </a:t>
                </a:r>
                <a:r>
                  <a:rPr lang="en-US" dirty="0" err="1"/>
                  <a:t>Gapon</a:t>
                </a:r>
                <a:r>
                  <a:rPr lang="en-US" dirty="0"/>
                  <a:t> model as follow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𝐶𝑎𝑋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𝑀𝑔𝑋</m:t>
                        </m:r>
                      </m:den>
                    </m:f>
                  </m:oMath>
                </a14:m>
                <a:r>
                  <a:rPr lang="en-US" dirty="0"/>
                  <a:t> 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𝐶𝑎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𝑀𝑔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            </a:t>
                </a:r>
                <a:r>
                  <a:rPr lang="en-US" sz="2800" dirty="0"/>
                  <a:t>mmol/L</a:t>
                </a:r>
                <a:endParaRPr lang="en-US" dirty="0"/>
              </a:p>
              <a:p>
                <a:endParaRPr lang="en-US" sz="2000" dirty="0"/>
              </a:p>
              <a:p>
                <a:r>
                  <a:rPr lang="en-US" sz="2000" dirty="0" err="1"/>
                  <a:t>Meq</a:t>
                </a:r>
                <a:r>
                  <a:rPr lang="en-US" sz="2000" dirty="0"/>
                  <a:t>/100g soil</a:t>
                </a:r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𝐶𝑎𝑋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𝑀𝑔𝑋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𝐶𝑎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𝑀𝑔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dirty="0"/>
                  <a:t>                 meq/L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248400"/>
              </a:xfrm>
              <a:blipFill>
                <a:blip r:embed="rId2"/>
                <a:stretch>
                  <a:fillRect l="-1324" r="-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Left 6">
            <a:extLst>
              <a:ext uri="{FF2B5EF4-FFF2-40B4-BE49-F238E27FC236}">
                <a16:creationId xmlns:a16="http://schemas.microsoft.com/office/drawing/2014/main" id="{B2875FED-8A4B-4573-93F7-ED7B26033DB9}"/>
              </a:ext>
            </a:extLst>
          </p:cNvPr>
          <p:cNvSpPr/>
          <p:nvPr/>
        </p:nvSpPr>
        <p:spPr>
          <a:xfrm>
            <a:off x="4800600" y="3823478"/>
            <a:ext cx="685800" cy="179361"/>
          </a:xfrm>
          <a:prstGeom prst="left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4832D05B-4B50-490C-A89D-23B4C7AB8BF8}"/>
              </a:ext>
            </a:extLst>
          </p:cNvPr>
          <p:cNvSpPr/>
          <p:nvPr/>
        </p:nvSpPr>
        <p:spPr>
          <a:xfrm>
            <a:off x="1524000" y="4191000"/>
            <a:ext cx="228600" cy="381000"/>
          </a:xfrm>
          <a:prstGeom prst="upArrow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99955C79-7C0D-4D0D-BAFD-F485F4C9894B}"/>
              </a:ext>
            </a:extLst>
          </p:cNvPr>
          <p:cNvSpPr/>
          <p:nvPr/>
        </p:nvSpPr>
        <p:spPr>
          <a:xfrm rot="10800000">
            <a:off x="1576168" y="4914900"/>
            <a:ext cx="228600" cy="381000"/>
          </a:xfrm>
          <a:prstGeom prst="upArrow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9A79F3C7-5FFC-4CC1-AAAC-BED3A711E96F}"/>
              </a:ext>
            </a:extLst>
          </p:cNvPr>
          <p:cNvSpPr/>
          <p:nvPr/>
        </p:nvSpPr>
        <p:spPr>
          <a:xfrm>
            <a:off x="4572000" y="5486400"/>
            <a:ext cx="1314596" cy="609600"/>
          </a:xfrm>
          <a:prstGeom prst="left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70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248400"/>
              </a:xfr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What are the benefit of KG value</a:t>
                </a:r>
              </a:p>
              <a:p>
                <a:r>
                  <a:rPr lang="en-US" u="sng" dirty="0"/>
                  <a:t>Important Not :</a:t>
                </a:r>
              </a:p>
              <a:p>
                <a:r>
                  <a:rPr lang="en-US" dirty="0"/>
                  <a:t>In </a:t>
                </a:r>
                <a:r>
                  <a:rPr lang="en-US" dirty="0" err="1"/>
                  <a:t>Gapon</a:t>
                </a:r>
                <a:r>
                  <a:rPr lang="en-US" dirty="0"/>
                  <a:t> equation CEC = </a:t>
                </a:r>
                <a:r>
                  <a:rPr lang="en-US" dirty="0" err="1"/>
                  <a:t>Ca</a:t>
                </a:r>
                <a:r>
                  <a:rPr lang="en-US" dirty="0"/>
                  <a:t> </a:t>
                </a:r>
                <a:r>
                  <a:rPr lang="en-US" baseline="-25000" dirty="0"/>
                  <a:t>x</a:t>
                </a:r>
                <a:r>
                  <a:rPr lang="en-US" dirty="0"/>
                  <a:t> +Mg </a:t>
                </a:r>
                <a:r>
                  <a:rPr lang="en-US" baseline="-25000" dirty="0"/>
                  <a:t>x</a:t>
                </a:r>
                <a:r>
                  <a:rPr lang="en-US" dirty="0"/>
                  <a:t> +Na </a:t>
                </a:r>
                <a:r>
                  <a:rPr lang="en-US" baseline="-25000" dirty="0"/>
                  <a:t>x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Na </a:t>
                </a:r>
                <a:r>
                  <a:rPr lang="en-US" baseline="-25000" dirty="0"/>
                  <a:t>x</a:t>
                </a:r>
                <a:r>
                  <a:rPr lang="en-US" dirty="0"/>
                  <a:t> = Na adsorption</a:t>
                </a:r>
              </a:p>
              <a:p>
                <a:r>
                  <a:rPr lang="en-US" dirty="0" err="1"/>
                  <a:t>Ca</a:t>
                </a:r>
                <a:r>
                  <a:rPr lang="en-US" dirty="0"/>
                  <a:t> </a:t>
                </a:r>
                <a:r>
                  <a:rPr lang="en-US" baseline="-25000" dirty="0"/>
                  <a:t>x </a:t>
                </a:r>
                <a:r>
                  <a:rPr lang="en-US" dirty="0"/>
                  <a:t> = </a:t>
                </a:r>
                <a:r>
                  <a:rPr lang="en-US" dirty="0" err="1"/>
                  <a:t>Ca</a:t>
                </a:r>
                <a:r>
                  <a:rPr lang="en-US" dirty="0"/>
                  <a:t> adsorption</a:t>
                </a:r>
              </a:p>
              <a:p>
                <a:r>
                  <a:rPr lang="en-US" dirty="0"/>
                  <a:t>CEC = Na ad + </a:t>
                </a:r>
                <a:r>
                  <a:rPr lang="en-US" dirty="0" err="1"/>
                  <a:t>Ca</a:t>
                </a:r>
                <a:r>
                  <a:rPr lang="en-US" dirty="0"/>
                  <a:t> ad   ( 1923 )</a:t>
                </a:r>
              </a:p>
              <a:p>
                <a:r>
                  <a:rPr lang="en-US" dirty="0"/>
                  <a:t>CEC = Na ad + Ca ad + Mg ad ( 1980)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𝐶𝑎𝑋</m:t>
                        </m:r>
                      </m:den>
                    </m:f>
                  </m:oMath>
                </a14:m>
                <a:r>
                  <a:rPr lang="en-US" dirty="0"/>
                  <a:t>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𝐶𝑎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𝐶𝑎𝑋</m:t>
                        </m:r>
                      </m:den>
                    </m:f>
                  </m:oMath>
                </a14:m>
                <a:r>
                  <a:rPr lang="en-US" dirty="0"/>
                  <a:t>= ESR exchangeable sodium ratio </a:t>
                </a:r>
              </a:p>
              <a:p>
                <a:r>
                  <a:rPr lang="en-US" dirty="0"/>
                  <a:t>Or ESR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𝐶𝑎𝑋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𝑀𝑔𝑋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𝐸𝐶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∗</m:t>
                    </m:r>
                    <m:r>
                      <a:rPr lang="en-US" b="0" i="0" smtClean="0">
                        <a:latin typeface="Cambria Math"/>
                      </a:rPr>
                      <m:t>100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ESP</m:t>
                    </m:r>
                  </m:oMath>
                </a14:m>
                <a:r>
                  <a:rPr lang="en-US" dirty="0"/>
                  <a:t>  Echangable Na %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248400"/>
              </a:xfrm>
              <a:blipFill>
                <a:blip r:embed="rId2"/>
                <a:stretch>
                  <a:fillRect l="-1103" t="-2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542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For example :  </a:t>
                </a:r>
                <a:r>
                  <a:rPr lang="en-US" dirty="0"/>
                  <a:t>calculate KG if you are given the following information :</a:t>
                </a:r>
              </a:p>
              <a:p>
                <a:r>
                  <a:rPr lang="en-US" dirty="0"/>
                  <a:t>1- Na x =  10 </a:t>
                </a:r>
                <a:r>
                  <a:rPr lang="en-US" dirty="0" err="1"/>
                  <a:t>meq</a:t>
                </a:r>
                <a:r>
                  <a:rPr lang="en-US" dirty="0"/>
                  <a:t>/100g soil</a:t>
                </a:r>
              </a:p>
              <a:p>
                <a:r>
                  <a:rPr lang="en-US" dirty="0"/>
                  <a:t>CEC= 20 </a:t>
                </a:r>
                <a:r>
                  <a:rPr lang="en-US" dirty="0" err="1"/>
                  <a:t>meq</a:t>
                </a:r>
                <a:r>
                  <a:rPr lang="en-US" dirty="0"/>
                  <a:t>/100g soil</a:t>
                </a:r>
              </a:p>
              <a:p>
                <a:r>
                  <a:rPr lang="en-US" dirty="0"/>
                  <a:t>Soluble Na = 8 </a:t>
                </a:r>
                <a:r>
                  <a:rPr lang="en-US" dirty="0" err="1"/>
                  <a:t>mmole</a:t>
                </a:r>
                <a:r>
                  <a:rPr lang="en-US" dirty="0"/>
                  <a:t>/L</a:t>
                </a:r>
              </a:p>
              <a:p>
                <a:r>
                  <a:rPr lang="en-US" dirty="0"/>
                  <a:t>Soluble </a:t>
                </a:r>
                <a:r>
                  <a:rPr lang="en-US" dirty="0" err="1"/>
                  <a:t>Ca</a:t>
                </a:r>
                <a:r>
                  <a:rPr lang="en-US" dirty="0"/>
                  <a:t> = 9 </a:t>
                </a:r>
                <a:r>
                  <a:rPr lang="en-US" dirty="0" err="1"/>
                  <a:t>mmole</a:t>
                </a:r>
                <a:r>
                  <a:rPr lang="en-US" dirty="0"/>
                  <a:t>/L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𝐶𝑎𝑋</m:t>
                        </m:r>
                      </m:den>
                    </m:f>
                  </m:oMath>
                </a14:m>
                <a:r>
                  <a:rPr lang="en-US" dirty="0"/>
                  <a:t>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𝐶𝑎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𝑁𝑎𝑋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𝐸𝐶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𝑁𝑎𝑋</m:t>
                        </m:r>
                      </m:den>
                    </m:f>
                  </m:oMath>
                </a14:m>
                <a:r>
                  <a:rPr lang="en-US" dirty="0"/>
                  <a:t>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𝐶𝑎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dirty="0"/>
                  <a:t>= KG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9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           10/10=KG*8/3</a:t>
                </a:r>
              </a:p>
              <a:p>
                <a:r>
                  <a:rPr lang="en-US" dirty="0"/>
                  <a:t>1= KG*8/3             3=KG*8</a:t>
                </a:r>
              </a:p>
              <a:p>
                <a:r>
                  <a:rPr lang="en-US" dirty="0"/>
                  <a:t>KG= 3/8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>
                <a:blip r:embed="rId2"/>
                <a:stretch>
                  <a:fillRect l="-1103" t="-2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3032761" y="4572000"/>
            <a:ext cx="838200" cy="228600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625635" y="5105400"/>
            <a:ext cx="838200" cy="2286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51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D31666-9667-4715-8199-C5F7E2AE3229}"/>
                  </a:ext>
                </a:extLst>
              </p:cNvPr>
              <p:cNvSpPr txBox="1"/>
              <p:nvPr/>
            </p:nvSpPr>
            <p:spPr>
              <a:xfrm>
                <a:off x="304800" y="457200"/>
                <a:ext cx="8610600" cy="625581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5- Valence dilution effect : For example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𝑁𝐻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𝐶𝑎𝑋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𝑁𝐻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concentration of NH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=1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mmole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/L and Ca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mmole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/L  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=1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 if the solution diluted 10 times  the ratio will change to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𝑟𝑎𝑡𝑖𝑜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𝑁𝐻</m:t>
                            </m:r>
                            <m:r>
                              <a:rPr lang="en-US" sz="2400" b="0" i="1" baseline="-25000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US" sz="2400" b="0" i="1" baseline="30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𝐶𝑎</m:t>
                        </m:r>
                        <m:r>
                          <a:rPr lang="en-US" sz="2400" b="0" i="1" baseline="30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baseline="3000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sz="2400" i="1" baseline="30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0.1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application of this law in water classification?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6-Complementary cations: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a:  Ca-Al   +  NH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Replace is easier.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b: Ca-Na   + NH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        </a:t>
                </a:r>
              </a:p>
              <a:p>
                <a:endParaRPr lang="en-US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Why replacing of Ca by Nh4  in a is easier  than b? 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                                     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8D31666-9667-4715-8199-C5F7E2AE3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"/>
                <a:ext cx="8610600" cy="6255815"/>
              </a:xfrm>
              <a:prstGeom prst="rect">
                <a:avLst/>
              </a:prstGeom>
              <a:blipFill>
                <a:blip r:embed="rId2"/>
                <a:stretch>
                  <a:fillRect l="-703" t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45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1DF28C-32EA-4B06-8A45-0CB0BBAD0448}"/>
              </a:ext>
            </a:extLst>
          </p:cNvPr>
          <p:cNvSpPr txBox="1"/>
          <p:nvPr/>
        </p:nvSpPr>
        <p:spPr>
          <a:xfrm>
            <a:off x="152399" y="324177"/>
            <a:ext cx="8763001" cy="63709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Anion effect</a:t>
            </a:r>
            <a:r>
              <a:rPr lang="en-US" dirty="0"/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anion associated with replacing cation can affect by cation exchange (CE) depending on types of anions and products for example: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More weakly dissociated 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HX   + Na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OH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HX   +  Na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Cl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 H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+   Cl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the behavior of the second reaction is differing from the first one as shown by red arrow? Explain it.</a:t>
            </a:r>
          </a:p>
          <a:p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Less soluble:</a:t>
            </a:r>
          </a:p>
          <a:p>
            <a:r>
              <a:rPr lang="en-US" sz="36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AlX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  3Na   +  3OH                3NaX  +   Al(OH)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AlX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 3Na +  3Cl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3NaX    +    Al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3Cl</a:t>
            </a:r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A5A453B-2798-4CFB-B452-7811F1719188}"/>
              </a:ext>
            </a:extLst>
          </p:cNvPr>
          <p:cNvCxnSpPr/>
          <p:nvPr/>
        </p:nvCxnSpPr>
        <p:spPr>
          <a:xfrm>
            <a:off x="2805625" y="20574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E25E280-D8E4-4EC6-A10B-428176B0DFB8}"/>
              </a:ext>
            </a:extLst>
          </p:cNvPr>
          <p:cNvCxnSpPr>
            <a:cxnSpLocks/>
          </p:cNvCxnSpPr>
          <p:nvPr/>
        </p:nvCxnSpPr>
        <p:spPr>
          <a:xfrm flipH="1">
            <a:off x="2733675" y="2209800"/>
            <a:ext cx="5905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AEDC40C-1C2B-43CD-A63A-C3C781B0B608}"/>
              </a:ext>
            </a:extLst>
          </p:cNvPr>
          <p:cNvCxnSpPr/>
          <p:nvPr/>
        </p:nvCxnSpPr>
        <p:spPr>
          <a:xfrm>
            <a:off x="2805625" y="27432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EBF7F7C-AE5F-4546-BA1D-AA4DE18C1E6F}"/>
              </a:ext>
            </a:extLst>
          </p:cNvPr>
          <p:cNvCxnSpPr>
            <a:cxnSpLocks/>
          </p:cNvCxnSpPr>
          <p:nvPr/>
        </p:nvCxnSpPr>
        <p:spPr>
          <a:xfrm flipH="1">
            <a:off x="2762250" y="2895600"/>
            <a:ext cx="5905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w: Left 11">
            <a:extLst>
              <a:ext uri="{FF2B5EF4-FFF2-40B4-BE49-F238E27FC236}">
                <a16:creationId xmlns:a16="http://schemas.microsoft.com/office/drawing/2014/main" id="{61DB6677-27F2-4250-AE1B-9D0E084E4587}"/>
              </a:ext>
            </a:extLst>
          </p:cNvPr>
          <p:cNvSpPr/>
          <p:nvPr/>
        </p:nvSpPr>
        <p:spPr>
          <a:xfrm>
            <a:off x="914400" y="3012883"/>
            <a:ext cx="5486400" cy="279380"/>
          </a:xfrm>
          <a:prstGeom prst="lef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D8991-B492-42F1-9D10-00E640CFEEC1}"/>
              </a:ext>
            </a:extLst>
          </p:cNvPr>
          <p:cNvCxnSpPr>
            <a:cxnSpLocks/>
          </p:cNvCxnSpPr>
          <p:nvPr/>
        </p:nvCxnSpPr>
        <p:spPr>
          <a:xfrm>
            <a:off x="3324225" y="4648200"/>
            <a:ext cx="7963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D7A2802-85E1-4FF2-8D07-610FEE69689C}"/>
              </a:ext>
            </a:extLst>
          </p:cNvPr>
          <p:cNvCxnSpPr>
            <a:cxnSpLocks/>
          </p:cNvCxnSpPr>
          <p:nvPr/>
        </p:nvCxnSpPr>
        <p:spPr>
          <a:xfrm flipH="1">
            <a:off x="3324225" y="4800600"/>
            <a:ext cx="76778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E80517-B7A3-40EE-82D1-0E3B6896BD78}"/>
              </a:ext>
            </a:extLst>
          </p:cNvPr>
          <p:cNvCxnSpPr>
            <a:cxnSpLocks/>
          </p:cNvCxnSpPr>
          <p:nvPr/>
        </p:nvCxnSpPr>
        <p:spPr>
          <a:xfrm>
            <a:off x="6705600" y="44958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3211DD4C-EBE1-4416-82BD-7CDC3790C23C}"/>
              </a:ext>
            </a:extLst>
          </p:cNvPr>
          <p:cNvSpPr/>
          <p:nvPr/>
        </p:nvSpPr>
        <p:spPr>
          <a:xfrm>
            <a:off x="457206" y="4928543"/>
            <a:ext cx="6400787" cy="348712"/>
          </a:xfrm>
          <a:prstGeom prst="rightArrow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82648D1-E557-4AA9-979D-5831C8562150}"/>
              </a:ext>
            </a:extLst>
          </p:cNvPr>
          <p:cNvCxnSpPr>
            <a:cxnSpLocks/>
          </p:cNvCxnSpPr>
          <p:nvPr/>
        </p:nvCxnSpPr>
        <p:spPr>
          <a:xfrm>
            <a:off x="3130062" y="5501053"/>
            <a:ext cx="79636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A2D3AFB-7281-493C-B9E7-3F58918371AC}"/>
              </a:ext>
            </a:extLst>
          </p:cNvPr>
          <p:cNvCxnSpPr>
            <a:cxnSpLocks/>
          </p:cNvCxnSpPr>
          <p:nvPr/>
        </p:nvCxnSpPr>
        <p:spPr>
          <a:xfrm flipH="1">
            <a:off x="3163326" y="5724850"/>
            <a:ext cx="7631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row: Left 35">
            <a:extLst>
              <a:ext uri="{FF2B5EF4-FFF2-40B4-BE49-F238E27FC236}">
                <a16:creationId xmlns:a16="http://schemas.microsoft.com/office/drawing/2014/main" id="{F61C094B-4DD3-418B-BF1E-5B072194D229}"/>
              </a:ext>
            </a:extLst>
          </p:cNvPr>
          <p:cNvSpPr/>
          <p:nvPr/>
        </p:nvSpPr>
        <p:spPr>
          <a:xfrm>
            <a:off x="457206" y="6096000"/>
            <a:ext cx="6705594" cy="348708"/>
          </a:xfrm>
          <a:prstGeom prst="lef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3DA4E0-6129-47C3-9D6E-328DBC70BB99}"/>
              </a:ext>
            </a:extLst>
          </p:cNvPr>
          <p:cNvSpPr txBox="1"/>
          <p:nvPr/>
        </p:nvSpPr>
        <p:spPr>
          <a:xfrm>
            <a:off x="380999" y="1032301"/>
            <a:ext cx="8610601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–More volatile  and  non volatile :                                                              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2HX   +   CaCO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+CO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ACED588-666D-4181-A187-0E7CCF7BB489}"/>
              </a:ext>
            </a:extLst>
          </p:cNvPr>
          <p:cNvCxnSpPr>
            <a:cxnSpLocks/>
          </p:cNvCxnSpPr>
          <p:nvPr/>
        </p:nvCxnSpPr>
        <p:spPr>
          <a:xfrm>
            <a:off x="2819400" y="1572341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F807DBD-7750-4A56-B93B-7D12B8ABC940}"/>
              </a:ext>
            </a:extLst>
          </p:cNvPr>
          <p:cNvCxnSpPr>
            <a:cxnSpLocks/>
          </p:cNvCxnSpPr>
          <p:nvPr/>
        </p:nvCxnSpPr>
        <p:spPr>
          <a:xfrm flipH="1">
            <a:off x="2819400" y="1713432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ADB029-8D77-4ACC-9C65-50494E250893}"/>
              </a:ext>
            </a:extLst>
          </p:cNvPr>
          <p:cNvCxnSpPr>
            <a:cxnSpLocks/>
          </p:cNvCxnSpPr>
          <p:nvPr/>
        </p:nvCxnSpPr>
        <p:spPr>
          <a:xfrm>
            <a:off x="5453575" y="1572341"/>
            <a:ext cx="5474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0DF4B4-45BD-4F07-B4CA-7CA4A9DA5D90}"/>
              </a:ext>
            </a:extLst>
          </p:cNvPr>
          <p:cNvCxnSpPr>
            <a:cxnSpLocks/>
          </p:cNvCxnSpPr>
          <p:nvPr/>
        </p:nvCxnSpPr>
        <p:spPr>
          <a:xfrm flipH="1">
            <a:off x="5453575" y="1727500"/>
            <a:ext cx="5474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9825CF2-CAC0-41BC-806B-00312D5A4423}"/>
              </a:ext>
            </a:extLst>
          </p:cNvPr>
          <p:cNvCxnSpPr>
            <a:cxnSpLocks/>
          </p:cNvCxnSpPr>
          <p:nvPr/>
        </p:nvCxnSpPr>
        <p:spPr>
          <a:xfrm flipV="1">
            <a:off x="8534400" y="1403390"/>
            <a:ext cx="0" cy="368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86E5078-E2CE-4CD6-91FF-24F80190277D}"/>
              </a:ext>
            </a:extLst>
          </p:cNvPr>
          <p:cNvSpPr txBox="1"/>
          <p:nvPr/>
        </p:nvSpPr>
        <p:spPr>
          <a:xfrm>
            <a:off x="457200" y="2590800"/>
            <a:ext cx="82296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2HX   +     CaSO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(Non volatile)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575E263-A8E4-472A-9F94-12AFC57A8FE5}"/>
              </a:ext>
            </a:extLst>
          </p:cNvPr>
          <p:cNvCxnSpPr>
            <a:cxnSpLocks/>
          </p:cNvCxnSpPr>
          <p:nvPr/>
        </p:nvCxnSpPr>
        <p:spPr>
          <a:xfrm>
            <a:off x="3078295" y="27432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C199189-963A-4432-A91A-574357D60502}"/>
              </a:ext>
            </a:extLst>
          </p:cNvPr>
          <p:cNvCxnSpPr>
            <a:cxnSpLocks/>
          </p:cNvCxnSpPr>
          <p:nvPr/>
        </p:nvCxnSpPr>
        <p:spPr>
          <a:xfrm flipH="1">
            <a:off x="3068793" y="2895600"/>
            <a:ext cx="5429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D1D58B9-D3A6-48C6-89E3-5AD44263F758}"/>
              </a:ext>
            </a:extLst>
          </p:cNvPr>
          <p:cNvSpPr/>
          <p:nvPr/>
        </p:nvSpPr>
        <p:spPr>
          <a:xfrm>
            <a:off x="685800" y="2057400"/>
            <a:ext cx="7848600" cy="345938"/>
          </a:xfrm>
          <a:prstGeom prst="righ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1304A12A-B23B-4B3A-87D0-1912203FDECC}"/>
              </a:ext>
            </a:extLst>
          </p:cNvPr>
          <p:cNvSpPr/>
          <p:nvPr/>
        </p:nvSpPr>
        <p:spPr>
          <a:xfrm>
            <a:off x="571500" y="3568058"/>
            <a:ext cx="8077200" cy="433976"/>
          </a:xfrm>
          <a:prstGeom prst="rightArrow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effectLst>
            <a:glow rad="63500">
              <a:schemeClr val="accent2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Langmuir equation or model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dirty="0"/>
                  <a:t>Suppose that the covered soil surface at any time = </a:t>
                </a:r>
                <a:r>
                  <a:rPr lang="el-GR" dirty="0"/>
                  <a:t>ϴ</a:t>
                </a:r>
                <a:r>
                  <a:rPr lang="en-US" dirty="0"/>
                  <a:t> and non covered portion = 1- </a:t>
                </a:r>
                <a:r>
                  <a:rPr lang="el-GR" dirty="0"/>
                  <a:t>ϴ</a:t>
                </a:r>
                <a:r>
                  <a:rPr lang="en-US" dirty="0"/>
                  <a:t> depending on above :</a:t>
                </a:r>
              </a:p>
              <a:p>
                <a:r>
                  <a:rPr lang="en-US" dirty="0"/>
                  <a:t>Rate of adsorption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en-US" dirty="0"/>
                  <a:t> c(1-</a:t>
                </a:r>
                <a:r>
                  <a:rPr lang="el-GR" dirty="0"/>
                  <a:t> ϴ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Rate of adsorption = K</a:t>
                </a:r>
                <a:r>
                  <a:rPr lang="en-US" baseline="-25000" dirty="0"/>
                  <a:t>1</a:t>
                </a:r>
                <a:r>
                  <a:rPr lang="en-US" dirty="0"/>
                  <a:t> C</a:t>
                </a:r>
                <a:r>
                  <a:rPr lang="en-US" baseline="-25000" dirty="0"/>
                  <a:t>1</a:t>
                </a:r>
                <a:r>
                  <a:rPr lang="en-US" dirty="0"/>
                  <a:t> (1- </a:t>
                </a:r>
                <a:r>
                  <a:rPr lang="el-GR" dirty="0"/>
                  <a:t>ϴ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C = concentration of equilibrium </a:t>
                </a:r>
              </a:p>
              <a:p>
                <a:r>
                  <a:rPr lang="en-US" dirty="0"/>
                  <a:t>Rate of desorption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ϴ</a:t>
                </a:r>
                <a:endParaRPr lang="en-US" dirty="0"/>
              </a:p>
              <a:p>
                <a:r>
                  <a:rPr lang="en-US" dirty="0"/>
                  <a:t>Rate of desorption = K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l-GR" dirty="0"/>
                  <a:t>ϴ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24" t="-1064" b="-2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281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6096000"/>
              </a:xfrm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r>
                  <a:rPr lang="en-US" dirty="0"/>
                  <a:t>At equilibrium point :</a:t>
                </a:r>
              </a:p>
              <a:p>
                <a:r>
                  <a:rPr lang="en-US" dirty="0"/>
                  <a:t>Rate of adsorption = rate of desorption </a:t>
                </a:r>
              </a:p>
              <a:p>
                <a:r>
                  <a:rPr lang="en-US" dirty="0"/>
                  <a:t>.’. K</a:t>
                </a:r>
                <a:r>
                  <a:rPr lang="en-US" baseline="-25000" dirty="0"/>
                  <a:t>1</a:t>
                </a:r>
                <a:r>
                  <a:rPr lang="en-US" dirty="0"/>
                  <a:t> C (1- </a:t>
                </a:r>
                <a:r>
                  <a:rPr lang="el-GR" dirty="0"/>
                  <a:t>ϴ</a:t>
                </a:r>
                <a:r>
                  <a:rPr lang="en-US" dirty="0"/>
                  <a:t>) = K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l-GR" dirty="0"/>
                  <a:t>ϴ</a:t>
                </a:r>
                <a:endParaRPr lang="en-US" dirty="0"/>
              </a:p>
              <a:p>
                <a:r>
                  <a:rPr lang="en-US" dirty="0"/>
                  <a:t>.’. K</a:t>
                </a:r>
                <a:r>
                  <a:rPr lang="en-US" baseline="-25000" dirty="0"/>
                  <a:t>1</a:t>
                </a:r>
                <a:r>
                  <a:rPr lang="en-US" dirty="0"/>
                  <a:t> C = K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l-GR" dirty="0"/>
                  <a:t>ϴ</a:t>
                </a:r>
                <a:r>
                  <a:rPr lang="en-US" dirty="0"/>
                  <a:t>+ K</a:t>
                </a:r>
                <a:r>
                  <a:rPr lang="en-US" baseline="-25000" dirty="0"/>
                  <a:t>1</a:t>
                </a:r>
                <a:r>
                  <a:rPr lang="en-US" dirty="0"/>
                  <a:t> C </a:t>
                </a:r>
                <a:r>
                  <a:rPr lang="el-GR" dirty="0"/>
                  <a:t>ϴ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.’. K</a:t>
                </a:r>
                <a:r>
                  <a:rPr lang="en-US" baseline="-25000" dirty="0"/>
                  <a:t>1</a:t>
                </a:r>
                <a:r>
                  <a:rPr lang="en-US" dirty="0"/>
                  <a:t> C = </a:t>
                </a:r>
                <a:r>
                  <a:rPr lang="el-GR" dirty="0"/>
                  <a:t>ϴ</a:t>
                </a:r>
                <a:r>
                  <a:rPr lang="en-US" dirty="0"/>
                  <a:t> ( K</a:t>
                </a:r>
                <a:r>
                  <a:rPr lang="en-US" baseline="-25000" dirty="0"/>
                  <a:t>2</a:t>
                </a:r>
                <a:r>
                  <a:rPr lang="en-US" dirty="0"/>
                  <a:t> +K</a:t>
                </a:r>
                <a:r>
                  <a:rPr lang="en-US" baseline="-25000" dirty="0"/>
                  <a:t>1</a:t>
                </a:r>
                <a:r>
                  <a:rPr lang="en-US" dirty="0"/>
                  <a:t> C )</a:t>
                </a:r>
              </a:p>
              <a:p>
                <a:r>
                  <a:rPr lang="el-GR" dirty="0"/>
                  <a:t>ϴ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</m:t>
                        </m:r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If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 smtClean="0"/>
                          <m:t>1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den>
                    </m:f>
                    <m:r>
                      <a:rPr lang="en-US" b="0" i="0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/>
                  <a:t>K or = a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ϴ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</m:t>
                        </m:r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6096000"/>
              </a:xfrm>
              <a:blipFill>
                <a:blip r:embed="rId2"/>
                <a:stretch>
                  <a:fillRect l="-1324" t="-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38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ϴ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ϴ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ϴ</m:t>
                        </m:r>
                      </m:den>
                    </m:f>
                  </m:oMath>
                </a14:m>
                <a:r>
                  <a:rPr lang="en-US" dirty="0"/>
                  <a:t> = 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ϴ</m:t>
                        </m:r>
                      </m:den>
                    </m:f>
                  </m:oMath>
                </a14:m>
                <a:r>
                  <a:rPr lang="en-US" dirty="0"/>
                  <a:t> = 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</m:t>
                        </m:r>
                      </m:den>
                    </m:f>
                  </m:oMath>
                </a14:m>
                <a:r>
                  <a:rPr lang="en-US" dirty="0"/>
                  <a:t>  ( because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K</m:t>
                        </m:r>
                        <m:r>
                          <m:rPr>
                            <m:nor/>
                          </m:rPr>
                          <a:rPr lang="en-US" baseline="-25000" dirty="0"/>
                          <m:t>2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den>
                    </m:f>
                    <m:r>
                      <a:rPr lang="en-US" dirty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/>
                  <a:t>K or = a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ϴ</m:t>
                        </m:r>
                      </m:den>
                    </m:f>
                  </m:oMath>
                </a14:m>
                <a:r>
                  <a:rPr lang="en-US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ac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b="0" i="1" dirty="0" smtClean="0"/>
                          <m:t>c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ϴ</a:t>
                </a:r>
                <a:r>
                  <a:rPr lang="en-US" dirty="0"/>
                  <a:t> ……</a:t>
                </a:r>
              </a:p>
              <a:p>
                <a:pPr marL="0" indent="0">
                  <a:buNone/>
                </a:pPr>
                <a:r>
                  <a:rPr lang="en-US" dirty="0"/>
                  <a:t>.’.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/>
                  <a:t>b </a:t>
                </a:r>
                <a:r>
                  <a:rPr lang="el-GR" dirty="0"/>
                  <a:t>ϴ</a:t>
                </a:r>
                <a:r>
                  <a:rPr lang="en-US" dirty="0"/>
                  <a:t>           b=k and </a:t>
                </a:r>
                <a:r>
                  <a:rPr lang="el-GR" dirty="0"/>
                  <a:t>ϴ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ac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.’. 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]  Dividing both sides by c 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019800"/>
              </a:xfrm>
              <a:blipFill>
                <a:blip r:embed="rId2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40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ac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.’.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𝑎𝑐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.’.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c/x/m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C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>
                <a:blip r:embed="rId2"/>
                <a:stretch>
                  <a:fillRect l="-1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43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373620"/>
                <a:ext cx="8229600" cy="5821363"/>
              </a:xfrm>
              <a:ln>
                <a:solidFill>
                  <a:schemeClr val="bg2">
                    <a:lumMod val="9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convex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55000" lnSpcReduction="20000"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4400" i="1">
                            <a:latin typeface="Cambria Math"/>
                          </a:rPr>
                          <m:t>𝑥</m:t>
                        </m:r>
                        <m:r>
                          <a:rPr lang="en-US" sz="4400" i="1">
                            <a:latin typeface="Cambria Math"/>
                          </a:rPr>
                          <m:t>/</m:t>
                        </m:r>
                        <m:r>
                          <a:rPr lang="en-US" sz="4400" i="1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/>
                  <a:t>		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sz="4500" dirty="0"/>
              </a:p>
              <a:p>
                <a:r>
                  <a:rPr lang="en-US" sz="4500" dirty="0"/>
                  <a:t>A=K= affinity constant</a:t>
                </a:r>
              </a:p>
              <a:p>
                <a:r>
                  <a:rPr lang="en-US" sz="4500" dirty="0"/>
                  <a:t>B=maximum adsorption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500" i="1">
                            <a:latin typeface="Cambria Math"/>
                          </a:rPr>
                          <m:t>𝑠𝑙𝑜𝑝𝑒</m:t>
                        </m:r>
                        <m:r>
                          <a:rPr lang="en-US" sz="4500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4500" i="1">
                            <a:latin typeface="Cambria Math"/>
                          </a:rPr>
                          <m:t>𝑖𝑛𝑡𝑒𝑟𝑐𝑒𝑝𝑡</m:t>
                        </m:r>
                        <m:r>
                          <a:rPr lang="en-US" sz="4500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45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5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5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45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45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5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500" i="1">
                                <a:latin typeface="Cambria Math"/>
                              </a:rPr>
                              <m:t>𝑎𝑏</m:t>
                            </m:r>
                            <m:r>
                              <a:rPr lang="en-US" sz="45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den>
                    </m:f>
                  </m:oMath>
                </a14:m>
                <a:endParaRPr lang="en-US" sz="4500" dirty="0"/>
              </a:p>
              <a:p>
                <a:r>
                  <a:rPr lang="en-US" sz="45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5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500" i="1">
                            <a:latin typeface="Cambria Math"/>
                          </a:rPr>
                          <m:t>𝑏</m:t>
                        </m:r>
                        <m:r>
                          <a:rPr lang="en-US" sz="4500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500" dirty="0"/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500" i="1">
                            <a:latin typeface="Cambria Math"/>
                          </a:rPr>
                          <m:t>𝑎𝑏</m:t>
                        </m:r>
                      </m:num>
                      <m:den>
                        <m:r>
                          <a:rPr lang="en-US" sz="4500" i="1">
                            <a:latin typeface="Cambria Math"/>
                          </a:rPr>
                          <m:t>1</m:t>
                        </m:r>
                        <m:r>
                          <a:rPr lang="en-US" sz="4500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500" dirty="0"/>
                  <a:t>= a or K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373620"/>
                <a:ext cx="8229600" cy="5821363"/>
              </a:xfrm>
              <a:blipFill>
                <a:blip r:embed="rId2"/>
                <a:stretch>
                  <a:fillRect l="-736"/>
                </a:stretch>
              </a:blipFill>
              <a:ln>
                <a:solidFill>
                  <a:schemeClr val="bg2">
                    <a:lumMod val="9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1373911" y="543279"/>
            <a:ext cx="4498113" cy="2743200"/>
            <a:chOff x="1828800" y="1447800"/>
            <a:chExt cx="3733800" cy="27432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828800" y="1447800"/>
              <a:ext cx="0" cy="27432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28800" y="4188823"/>
              <a:ext cx="37338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828800" y="1752600"/>
              <a:ext cx="2667000" cy="19812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>
            <a:cxnSpLocks/>
          </p:cNvCxnSpPr>
          <p:nvPr/>
        </p:nvCxnSpPr>
        <p:spPr>
          <a:xfrm flipH="1">
            <a:off x="3657600" y="1420835"/>
            <a:ext cx="685800" cy="21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53745" y="2432128"/>
                <a:ext cx="2486835" cy="70301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US" sz="2800" i="1" dirty="0">
                    <a:latin typeface="Cambria Math"/>
                  </a:rPr>
                  <a:t> = intercept 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745" y="2432128"/>
                <a:ext cx="2486835" cy="703013"/>
              </a:xfrm>
              <a:prstGeom prst="rect">
                <a:avLst/>
              </a:prstGeom>
              <a:blipFill rotWithShape="1">
                <a:blip r:embed="rId3"/>
                <a:stretch>
                  <a:fillRect r="-4657" b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247977" y="3134732"/>
            <a:ext cx="25906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atin typeface="Cambria Math"/>
              </a:rPr>
              <a:t>C</a:t>
            </a:r>
            <a:r>
              <a:rPr lang="en-US" sz="2800" dirty="0"/>
              <a:t> at equilibrium</a:t>
            </a:r>
            <a:r>
              <a:rPr lang="en-US" sz="2800" dirty="0">
                <a:latin typeface="Cambria Math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70307" y="2436222"/>
            <a:ext cx="383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atin typeface="Cambria Math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43400" y="1020093"/>
                <a:ext cx="1528625" cy="70301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dirty="0"/>
                  <a:t>slope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sz="2800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020093"/>
                <a:ext cx="1528625" cy="703013"/>
              </a:xfrm>
              <a:prstGeom prst="rect">
                <a:avLst/>
              </a:prstGeom>
              <a:blipFill rotWithShape="1">
                <a:blip r:embed="rId4"/>
                <a:stretch>
                  <a:fillRect l="-8000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22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937</Words>
  <Application>Microsoft Office PowerPoint</Application>
  <PresentationFormat>On-screen Show (4:3)</PresentationFormat>
  <Paragraphs>147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Langmuir equation or model :</vt:lpstr>
      <vt:lpstr>PowerPoint Presentation</vt:lpstr>
      <vt:lpstr>PowerPoint Presentation</vt:lpstr>
      <vt:lpstr>PowerPoint Presentation</vt:lpstr>
      <vt:lpstr>PowerPoint Presentation</vt:lpstr>
      <vt:lpstr>Freandlich equation:</vt:lpstr>
      <vt:lpstr>PowerPoint Presentation</vt:lpstr>
      <vt:lpstr>Gapon model 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Langmuir equation or model :</dc:title>
  <dc:creator>Haval Hajee</dc:creator>
  <cp:lastModifiedBy>High Tech</cp:lastModifiedBy>
  <cp:revision>40</cp:revision>
  <dcterms:created xsi:type="dcterms:W3CDTF">2006-08-16T00:00:00Z</dcterms:created>
  <dcterms:modified xsi:type="dcterms:W3CDTF">2023-11-17T07:40:55Z</dcterms:modified>
</cp:coreProperties>
</file>