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30859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30859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30859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706879" cy="6857998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5201" y="325577"/>
            <a:ext cx="9721596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1">
                <a:solidFill>
                  <a:srgbClr val="30859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3870" y="1358490"/>
            <a:ext cx="11224259" cy="398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14.jpeg"/><Relationship Id="rId10" Type="http://schemas.openxmlformats.org/officeDocument/2006/relationships/image" Target="../media/image32.png"/><Relationship Id="rId4" Type="http://schemas.openxmlformats.org/officeDocument/2006/relationships/image" Target="../media/image27.jpeg"/><Relationship Id="rId9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8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6810755" y="3435083"/>
              <a:ext cx="5065013" cy="22334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858000" y="3429000"/>
            <a:ext cx="5026659" cy="22903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Gram Negative</a:t>
            </a:r>
            <a:r>
              <a:rPr sz="40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Bacilli</a:t>
            </a:r>
            <a:r>
              <a:rPr sz="3600" b="1" spc="-5" dirty="0">
                <a:solidFill>
                  <a:srgbClr val="DCE6F1"/>
                </a:solidFill>
                <a:latin typeface="Times New Roman"/>
                <a:cs typeface="Times New Roman"/>
              </a:rPr>
              <a:t>  </a:t>
            </a:r>
            <a:r>
              <a:rPr sz="3600" b="1" dirty="0">
                <a:solidFill>
                  <a:srgbClr val="DCE6F1"/>
                </a:solidFill>
                <a:highlight>
                  <a:srgbClr val="800080"/>
                </a:highlight>
                <a:latin typeface="Times New Roman"/>
                <a:cs typeface="Times New Roman"/>
              </a:rPr>
              <a:t>Oxidase</a:t>
            </a:r>
            <a:r>
              <a:rPr sz="3600" b="1" spc="-15" dirty="0">
                <a:solidFill>
                  <a:srgbClr val="DCE6F1"/>
                </a:solidFill>
                <a:highlight>
                  <a:srgbClr val="800080"/>
                </a:highlight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DCE6F1"/>
                </a:solidFill>
                <a:highlight>
                  <a:srgbClr val="800080"/>
                </a:highlight>
                <a:latin typeface="Times New Roman"/>
                <a:cs typeface="Times New Roman"/>
              </a:rPr>
              <a:t>Positive</a:t>
            </a:r>
            <a:endParaRPr sz="3600" dirty="0">
              <a:highlight>
                <a:srgbClr val="800080"/>
              </a:highlight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600" b="1" dirty="0">
                <a:solidFill>
                  <a:srgbClr val="DCE6F1"/>
                </a:solidFill>
                <a:latin typeface="Times New Roman"/>
                <a:cs typeface="Times New Roman"/>
              </a:rPr>
              <a:t>(Lab</a:t>
            </a:r>
            <a:r>
              <a:rPr sz="3600" b="1" spc="-15" dirty="0">
                <a:solidFill>
                  <a:srgbClr val="DCE6F1"/>
                </a:solidFill>
                <a:latin typeface="Times New Roman"/>
                <a:cs typeface="Times New Roman"/>
              </a:rPr>
              <a:t> </a:t>
            </a:r>
            <a:r>
              <a:rPr lang="en-GB" sz="3600" b="1" spc="-5" dirty="0">
                <a:solidFill>
                  <a:srgbClr val="DCE6F1"/>
                </a:solidFill>
                <a:latin typeface="Times New Roman"/>
                <a:cs typeface="Times New Roman"/>
              </a:rPr>
              <a:t>3</a:t>
            </a:r>
            <a:r>
              <a:rPr sz="3600" b="1" spc="-5" dirty="0">
                <a:solidFill>
                  <a:srgbClr val="DCE6F1"/>
                </a:solidFill>
                <a:latin typeface="Times New Roman"/>
                <a:cs typeface="Times New Roman"/>
              </a:rPr>
              <a:t>)</a:t>
            </a:r>
            <a:endParaRPr lang="en-US" sz="3600" b="1" spc="-5" dirty="0">
              <a:solidFill>
                <a:srgbClr val="DCE6F1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US" sz="3600" b="1" spc="-5" dirty="0">
                <a:solidFill>
                  <a:srgbClr val="DCE6F1"/>
                </a:solidFill>
                <a:latin typeface="Times New Roman"/>
                <a:cs typeface="Times New Roman"/>
              </a:rPr>
              <a:t>MSc. Ala J Ahmad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32702" y="547243"/>
            <a:ext cx="5406898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6695" marR="30480" indent="-189230" algn="ctr">
              <a:lnSpc>
                <a:spcPct val="100000"/>
              </a:lnSpc>
              <a:spcBef>
                <a:spcPts val="105"/>
              </a:spcBef>
            </a:pPr>
            <a:r>
              <a:rPr lang="en-GB" sz="3200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lang="en-GB" sz="3150" baseline="25132" dirty="0">
                <a:solidFill>
                  <a:srgbClr val="FFFFFF"/>
                </a:solidFill>
                <a:latin typeface="Times New Roman"/>
                <a:cs typeface="Times New Roman"/>
              </a:rPr>
              <a:t>th</a:t>
            </a:r>
            <a:r>
              <a:rPr lang="en-GB" sz="3200" dirty="0">
                <a:solidFill>
                  <a:srgbClr val="FFFFFF"/>
                </a:solidFill>
                <a:latin typeface="Times New Roman"/>
                <a:cs typeface="Times New Roman"/>
              </a:rPr>
              <a:t>stage Biology</a:t>
            </a:r>
            <a:r>
              <a:rPr lang="en-GB"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GB" sz="3200" dirty="0">
                <a:solidFill>
                  <a:srgbClr val="FFFFFF"/>
                </a:solidFill>
                <a:latin typeface="Times New Roman"/>
                <a:cs typeface="Times New Roman"/>
              </a:rPr>
              <a:t>Department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Practical Medical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Bacteriology  </a:t>
            </a:r>
            <a:r>
              <a:rPr lang="en-GB" sz="3200" dirty="0">
                <a:solidFill>
                  <a:srgbClr val="FFFFFF"/>
                </a:solidFill>
                <a:latin typeface="Times New Roman"/>
                <a:cs typeface="Times New Roman"/>
              </a:rPr>
              <a:t>  2nd semester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268" y="970788"/>
            <a:ext cx="4915665" cy="444779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51019" y="5550509"/>
            <a:ext cx="11639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95" dirty="0">
                <a:latin typeface="Carlito"/>
                <a:cs typeface="Carlito"/>
              </a:rPr>
              <a:t>T</a:t>
            </a:r>
            <a:r>
              <a:rPr sz="4400" b="1" spc="-5" dirty="0">
                <a:latin typeface="Carlito"/>
                <a:cs typeface="Carlito"/>
              </a:rPr>
              <a:t>CBS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44996" y="1103375"/>
            <a:ext cx="4997196" cy="398526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462528" y="339852"/>
            <a:ext cx="2688336" cy="206179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72181" y="324556"/>
            <a:ext cx="2419474" cy="214818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85288" y="3668267"/>
            <a:ext cx="1278636" cy="282549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79491" y="3531108"/>
            <a:ext cx="1993391" cy="3101682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845054" y="1439925"/>
            <a:ext cx="574040" cy="240029"/>
            <a:chOff x="2845054" y="1439925"/>
            <a:chExt cx="574040" cy="240029"/>
          </a:xfrm>
        </p:grpSpPr>
        <p:sp>
          <p:nvSpPr>
            <p:cNvPr id="8" name="object 8"/>
            <p:cNvSpPr/>
            <p:nvPr/>
          </p:nvSpPr>
          <p:spPr>
            <a:xfrm>
              <a:off x="2851404" y="1446275"/>
              <a:ext cx="561340" cy="227329"/>
            </a:xfrm>
            <a:custGeom>
              <a:avLst/>
              <a:gdLst/>
              <a:ahLst/>
              <a:cxnLst/>
              <a:rect l="l" t="t" r="r" b="b"/>
              <a:pathLst>
                <a:path w="561339" h="227330">
                  <a:moveTo>
                    <a:pt x="447294" y="0"/>
                  </a:moveTo>
                  <a:lnTo>
                    <a:pt x="447294" y="56769"/>
                  </a:lnTo>
                  <a:lnTo>
                    <a:pt x="0" y="56769"/>
                  </a:lnTo>
                  <a:lnTo>
                    <a:pt x="0" y="170307"/>
                  </a:lnTo>
                  <a:lnTo>
                    <a:pt x="447294" y="170307"/>
                  </a:lnTo>
                  <a:lnTo>
                    <a:pt x="447294" y="227075"/>
                  </a:lnTo>
                  <a:lnTo>
                    <a:pt x="560832" y="113537"/>
                  </a:lnTo>
                  <a:lnTo>
                    <a:pt x="4472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51404" y="1446275"/>
              <a:ext cx="561340" cy="227329"/>
            </a:xfrm>
            <a:custGeom>
              <a:avLst/>
              <a:gdLst/>
              <a:ahLst/>
              <a:cxnLst/>
              <a:rect l="l" t="t" r="r" b="b"/>
              <a:pathLst>
                <a:path w="561339" h="227330">
                  <a:moveTo>
                    <a:pt x="0" y="56769"/>
                  </a:moveTo>
                  <a:lnTo>
                    <a:pt x="447294" y="56769"/>
                  </a:lnTo>
                  <a:lnTo>
                    <a:pt x="447294" y="0"/>
                  </a:lnTo>
                  <a:lnTo>
                    <a:pt x="560832" y="113537"/>
                  </a:lnTo>
                  <a:lnTo>
                    <a:pt x="447294" y="227075"/>
                  </a:lnTo>
                  <a:lnTo>
                    <a:pt x="447294" y="170307"/>
                  </a:lnTo>
                  <a:lnTo>
                    <a:pt x="0" y="170307"/>
                  </a:lnTo>
                  <a:lnTo>
                    <a:pt x="0" y="5676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0026142" y="4780534"/>
            <a:ext cx="574040" cy="240029"/>
            <a:chOff x="10026142" y="4780534"/>
            <a:chExt cx="574040" cy="240029"/>
          </a:xfrm>
        </p:grpSpPr>
        <p:sp>
          <p:nvSpPr>
            <p:cNvPr id="11" name="object 11"/>
            <p:cNvSpPr/>
            <p:nvPr/>
          </p:nvSpPr>
          <p:spPr>
            <a:xfrm>
              <a:off x="10032492" y="4786884"/>
              <a:ext cx="561340" cy="227329"/>
            </a:xfrm>
            <a:custGeom>
              <a:avLst/>
              <a:gdLst/>
              <a:ahLst/>
              <a:cxnLst/>
              <a:rect l="l" t="t" r="r" b="b"/>
              <a:pathLst>
                <a:path w="561340" h="227329">
                  <a:moveTo>
                    <a:pt x="113537" y="0"/>
                  </a:moveTo>
                  <a:lnTo>
                    <a:pt x="0" y="113538"/>
                  </a:lnTo>
                  <a:lnTo>
                    <a:pt x="113537" y="227076"/>
                  </a:lnTo>
                  <a:lnTo>
                    <a:pt x="113537" y="170307"/>
                  </a:lnTo>
                  <a:lnTo>
                    <a:pt x="560831" y="170307"/>
                  </a:lnTo>
                  <a:lnTo>
                    <a:pt x="560831" y="56769"/>
                  </a:lnTo>
                  <a:lnTo>
                    <a:pt x="113537" y="56769"/>
                  </a:lnTo>
                  <a:lnTo>
                    <a:pt x="1135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32492" y="4786884"/>
              <a:ext cx="561340" cy="227329"/>
            </a:xfrm>
            <a:custGeom>
              <a:avLst/>
              <a:gdLst/>
              <a:ahLst/>
              <a:cxnLst/>
              <a:rect l="l" t="t" r="r" b="b"/>
              <a:pathLst>
                <a:path w="561340" h="227329">
                  <a:moveTo>
                    <a:pt x="560831" y="170307"/>
                  </a:moveTo>
                  <a:lnTo>
                    <a:pt x="113537" y="170307"/>
                  </a:lnTo>
                  <a:lnTo>
                    <a:pt x="113537" y="227076"/>
                  </a:lnTo>
                  <a:lnTo>
                    <a:pt x="0" y="113538"/>
                  </a:lnTo>
                  <a:lnTo>
                    <a:pt x="113537" y="0"/>
                  </a:lnTo>
                  <a:lnTo>
                    <a:pt x="113537" y="56769"/>
                  </a:lnTo>
                  <a:lnTo>
                    <a:pt x="560831" y="56769"/>
                  </a:lnTo>
                  <a:lnTo>
                    <a:pt x="560831" y="17030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0800333" y="2444242"/>
            <a:ext cx="240029" cy="572135"/>
            <a:chOff x="10800333" y="2444242"/>
            <a:chExt cx="240029" cy="572135"/>
          </a:xfrm>
        </p:grpSpPr>
        <p:sp>
          <p:nvSpPr>
            <p:cNvPr id="14" name="object 14"/>
            <p:cNvSpPr/>
            <p:nvPr/>
          </p:nvSpPr>
          <p:spPr>
            <a:xfrm>
              <a:off x="10806683" y="2450592"/>
              <a:ext cx="227329" cy="559435"/>
            </a:xfrm>
            <a:custGeom>
              <a:avLst/>
              <a:gdLst/>
              <a:ahLst/>
              <a:cxnLst/>
              <a:rect l="l" t="t" r="r" b="b"/>
              <a:pathLst>
                <a:path w="227329" h="559435">
                  <a:moveTo>
                    <a:pt x="170307" y="0"/>
                  </a:moveTo>
                  <a:lnTo>
                    <a:pt x="56769" y="0"/>
                  </a:lnTo>
                  <a:lnTo>
                    <a:pt x="56769" y="445770"/>
                  </a:lnTo>
                  <a:lnTo>
                    <a:pt x="0" y="445770"/>
                  </a:lnTo>
                  <a:lnTo>
                    <a:pt x="113538" y="559308"/>
                  </a:lnTo>
                  <a:lnTo>
                    <a:pt x="227075" y="445770"/>
                  </a:lnTo>
                  <a:lnTo>
                    <a:pt x="170307" y="445770"/>
                  </a:lnTo>
                  <a:lnTo>
                    <a:pt x="1703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806683" y="2450592"/>
              <a:ext cx="227329" cy="559435"/>
            </a:xfrm>
            <a:custGeom>
              <a:avLst/>
              <a:gdLst/>
              <a:ahLst/>
              <a:cxnLst/>
              <a:rect l="l" t="t" r="r" b="b"/>
              <a:pathLst>
                <a:path w="227329" h="559435">
                  <a:moveTo>
                    <a:pt x="170307" y="0"/>
                  </a:moveTo>
                  <a:lnTo>
                    <a:pt x="170307" y="445770"/>
                  </a:lnTo>
                  <a:lnTo>
                    <a:pt x="227075" y="445770"/>
                  </a:lnTo>
                  <a:lnTo>
                    <a:pt x="113538" y="559308"/>
                  </a:lnTo>
                  <a:lnTo>
                    <a:pt x="0" y="445770"/>
                  </a:lnTo>
                  <a:lnTo>
                    <a:pt x="56769" y="445770"/>
                  </a:lnTo>
                  <a:lnTo>
                    <a:pt x="56769" y="0"/>
                  </a:lnTo>
                  <a:lnTo>
                    <a:pt x="170307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9091930" y="1375917"/>
            <a:ext cx="574040" cy="240029"/>
            <a:chOff x="9091930" y="1375917"/>
            <a:chExt cx="574040" cy="240029"/>
          </a:xfrm>
        </p:grpSpPr>
        <p:sp>
          <p:nvSpPr>
            <p:cNvPr id="17" name="object 17"/>
            <p:cNvSpPr/>
            <p:nvPr/>
          </p:nvSpPr>
          <p:spPr>
            <a:xfrm>
              <a:off x="9098280" y="1382267"/>
              <a:ext cx="561340" cy="227329"/>
            </a:xfrm>
            <a:custGeom>
              <a:avLst/>
              <a:gdLst/>
              <a:ahLst/>
              <a:cxnLst/>
              <a:rect l="l" t="t" r="r" b="b"/>
              <a:pathLst>
                <a:path w="561340" h="227330">
                  <a:moveTo>
                    <a:pt x="447294" y="0"/>
                  </a:moveTo>
                  <a:lnTo>
                    <a:pt x="447294" y="56769"/>
                  </a:lnTo>
                  <a:lnTo>
                    <a:pt x="0" y="56769"/>
                  </a:lnTo>
                  <a:lnTo>
                    <a:pt x="0" y="170307"/>
                  </a:lnTo>
                  <a:lnTo>
                    <a:pt x="447294" y="170307"/>
                  </a:lnTo>
                  <a:lnTo>
                    <a:pt x="447294" y="227076"/>
                  </a:lnTo>
                  <a:lnTo>
                    <a:pt x="560831" y="113537"/>
                  </a:lnTo>
                  <a:lnTo>
                    <a:pt x="4472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098280" y="1382267"/>
              <a:ext cx="561340" cy="227329"/>
            </a:xfrm>
            <a:custGeom>
              <a:avLst/>
              <a:gdLst/>
              <a:ahLst/>
              <a:cxnLst/>
              <a:rect l="l" t="t" r="r" b="b"/>
              <a:pathLst>
                <a:path w="561340" h="227330">
                  <a:moveTo>
                    <a:pt x="0" y="56769"/>
                  </a:moveTo>
                  <a:lnTo>
                    <a:pt x="447294" y="56769"/>
                  </a:lnTo>
                  <a:lnTo>
                    <a:pt x="447294" y="0"/>
                  </a:lnTo>
                  <a:lnTo>
                    <a:pt x="560831" y="113537"/>
                  </a:lnTo>
                  <a:lnTo>
                    <a:pt x="447294" y="227076"/>
                  </a:lnTo>
                  <a:lnTo>
                    <a:pt x="447294" y="170307"/>
                  </a:lnTo>
                  <a:lnTo>
                    <a:pt x="0" y="170307"/>
                  </a:lnTo>
                  <a:lnTo>
                    <a:pt x="0" y="5676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278626" y="1346961"/>
            <a:ext cx="438150" cy="198755"/>
            <a:chOff x="6278626" y="1346961"/>
            <a:chExt cx="438150" cy="198755"/>
          </a:xfrm>
        </p:grpSpPr>
        <p:sp>
          <p:nvSpPr>
            <p:cNvPr id="20" name="object 20"/>
            <p:cNvSpPr/>
            <p:nvPr/>
          </p:nvSpPr>
          <p:spPr>
            <a:xfrm>
              <a:off x="6284976" y="1353311"/>
              <a:ext cx="425450" cy="186055"/>
            </a:xfrm>
            <a:custGeom>
              <a:avLst/>
              <a:gdLst/>
              <a:ahLst/>
              <a:cxnLst/>
              <a:rect l="l" t="t" r="r" b="b"/>
              <a:pathLst>
                <a:path w="425450" h="186055">
                  <a:moveTo>
                    <a:pt x="332231" y="0"/>
                  </a:moveTo>
                  <a:lnTo>
                    <a:pt x="332231" y="46482"/>
                  </a:lnTo>
                  <a:lnTo>
                    <a:pt x="0" y="46482"/>
                  </a:lnTo>
                  <a:lnTo>
                    <a:pt x="0" y="139446"/>
                  </a:lnTo>
                  <a:lnTo>
                    <a:pt x="332231" y="139446"/>
                  </a:lnTo>
                  <a:lnTo>
                    <a:pt x="332231" y="185927"/>
                  </a:lnTo>
                  <a:lnTo>
                    <a:pt x="425196" y="92963"/>
                  </a:lnTo>
                  <a:lnTo>
                    <a:pt x="3322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84976" y="1353311"/>
              <a:ext cx="425450" cy="186055"/>
            </a:xfrm>
            <a:custGeom>
              <a:avLst/>
              <a:gdLst/>
              <a:ahLst/>
              <a:cxnLst/>
              <a:rect l="l" t="t" r="r" b="b"/>
              <a:pathLst>
                <a:path w="425450" h="186055">
                  <a:moveTo>
                    <a:pt x="0" y="46482"/>
                  </a:moveTo>
                  <a:lnTo>
                    <a:pt x="332231" y="46482"/>
                  </a:lnTo>
                  <a:lnTo>
                    <a:pt x="332231" y="0"/>
                  </a:lnTo>
                  <a:lnTo>
                    <a:pt x="425196" y="92963"/>
                  </a:lnTo>
                  <a:lnTo>
                    <a:pt x="332231" y="185927"/>
                  </a:lnTo>
                  <a:lnTo>
                    <a:pt x="332231" y="139446"/>
                  </a:lnTo>
                  <a:lnTo>
                    <a:pt x="0" y="139446"/>
                  </a:lnTo>
                  <a:lnTo>
                    <a:pt x="0" y="4648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308094" y="4960365"/>
            <a:ext cx="572135" cy="240029"/>
            <a:chOff x="4308094" y="4960365"/>
            <a:chExt cx="572135" cy="240029"/>
          </a:xfrm>
        </p:grpSpPr>
        <p:sp>
          <p:nvSpPr>
            <p:cNvPr id="23" name="object 23"/>
            <p:cNvSpPr/>
            <p:nvPr/>
          </p:nvSpPr>
          <p:spPr>
            <a:xfrm>
              <a:off x="4314444" y="4966715"/>
              <a:ext cx="559435" cy="227329"/>
            </a:xfrm>
            <a:custGeom>
              <a:avLst/>
              <a:gdLst/>
              <a:ahLst/>
              <a:cxnLst/>
              <a:rect l="l" t="t" r="r" b="b"/>
              <a:pathLst>
                <a:path w="559435" h="227329">
                  <a:moveTo>
                    <a:pt x="113537" y="0"/>
                  </a:moveTo>
                  <a:lnTo>
                    <a:pt x="0" y="113537"/>
                  </a:lnTo>
                  <a:lnTo>
                    <a:pt x="113537" y="227075"/>
                  </a:lnTo>
                  <a:lnTo>
                    <a:pt x="113537" y="170306"/>
                  </a:lnTo>
                  <a:lnTo>
                    <a:pt x="559307" y="170306"/>
                  </a:lnTo>
                  <a:lnTo>
                    <a:pt x="559307" y="56768"/>
                  </a:lnTo>
                  <a:lnTo>
                    <a:pt x="113537" y="56768"/>
                  </a:lnTo>
                  <a:lnTo>
                    <a:pt x="1135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14444" y="4966715"/>
              <a:ext cx="559435" cy="227329"/>
            </a:xfrm>
            <a:custGeom>
              <a:avLst/>
              <a:gdLst/>
              <a:ahLst/>
              <a:cxnLst/>
              <a:rect l="l" t="t" r="r" b="b"/>
              <a:pathLst>
                <a:path w="559435" h="227329">
                  <a:moveTo>
                    <a:pt x="559307" y="170306"/>
                  </a:moveTo>
                  <a:lnTo>
                    <a:pt x="113537" y="170306"/>
                  </a:lnTo>
                  <a:lnTo>
                    <a:pt x="113537" y="227075"/>
                  </a:lnTo>
                  <a:lnTo>
                    <a:pt x="0" y="113537"/>
                  </a:lnTo>
                  <a:lnTo>
                    <a:pt x="113537" y="0"/>
                  </a:lnTo>
                  <a:lnTo>
                    <a:pt x="113537" y="56768"/>
                  </a:lnTo>
                  <a:lnTo>
                    <a:pt x="559307" y="56768"/>
                  </a:lnTo>
                  <a:lnTo>
                    <a:pt x="559307" y="17030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7113778" y="4894834"/>
            <a:ext cx="572135" cy="240029"/>
            <a:chOff x="7113778" y="4894834"/>
            <a:chExt cx="572135" cy="240029"/>
          </a:xfrm>
        </p:grpSpPr>
        <p:sp>
          <p:nvSpPr>
            <p:cNvPr id="26" name="object 26"/>
            <p:cNvSpPr/>
            <p:nvPr/>
          </p:nvSpPr>
          <p:spPr>
            <a:xfrm>
              <a:off x="7120128" y="4901184"/>
              <a:ext cx="559435" cy="227329"/>
            </a:xfrm>
            <a:custGeom>
              <a:avLst/>
              <a:gdLst/>
              <a:ahLst/>
              <a:cxnLst/>
              <a:rect l="l" t="t" r="r" b="b"/>
              <a:pathLst>
                <a:path w="559434" h="227329">
                  <a:moveTo>
                    <a:pt x="113538" y="0"/>
                  </a:moveTo>
                  <a:lnTo>
                    <a:pt x="0" y="113538"/>
                  </a:lnTo>
                  <a:lnTo>
                    <a:pt x="113538" y="227076"/>
                  </a:lnTo>
                  <a:lnTo>
                    <a:pt x="113538" y="170307"/>
                  </a:lnTo>
                  <a:lnTo>
                    <a:pt x="559307" y="170307"/>
                  </a:lnTo>
                  <a:lnTo>
                    <a:pt x="559307" y="56769"/>
                  </a:lnTo>
                  <a:lnTo>
                    <a:pt x="113538" y="56769"/>
                  </a:lnTo>
                  <a:lnTo>
                    <a:pt x="1135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120128" y="4901184"/>
              <a:ext cx="559435" cy="227329"/>
            </a:xfrm>
            <a:custGeom>
              <a:avLst/>
              <a:gdLst/>
              <a:ahLst/>
              <a:cxnLst/>
              <a:rect l="l" t="t" r="r" b="b"/>
              <a:pathLst>
                <a:path w="559434" h="227329">
                  <a:moveTo>
                    <a:pt x="559307" y="170307"/>
                  </a:moveTo>
                  <a:lnTo>
                    <a:pt x="113538" y="170307"/>
                  </a:lnTo>
                  <a:lnTo>
                    <a:pt x="113538" y="227076"/>
                  </a:lnTo>
                  <a:lnTo>
                    <a:pt x="0" y="113538"/>
                  </a:lnTo>
                  <a:lnTo>
                    <a:pt x="113538" y="0"/>
                  </a:lnTo>
                  <a:lnTo>
                    <a:pt x="113538" y="56769"/>
                  </a:lnTo>
                  <a:lnTo>
                    <a:pt x="559307" y="56769"/>
                  </a:lnTo>
                  <a:lnTo>
                    <a:pt x="559307" y="17030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948942" y="4958841"/>
            <a:ext cx="574040" cy="241300"/>
            <a:chOff x="1948942" y="4958841"/>
            <a:chExt cx="574040" cy="241300"/>
          </a:xfrm>
        </p:grpSpPr>
        <p:sp>
          <p:nvSpPr>
            <p:cNvPr id="29" name="object 29"/>
            <p:cNvSpPr/>
            <p:nvPr/>
          </p:nvSpPr>
          <p:spPr>
            <a:xfrm>
              <a:off x="1955292" y="4965191"/>
              <a:ext cx="561340" cy="228600"/>
            </a:xfrm>
            <a:custGeom>
              <a:avLst/>
              <a:gdLst/>
              <a:ahLst/>
              <a:cxnLst/>
              <a:rect l="l" t="t" r="r" b="b"/>
              <a:pathLst>
                <a:path w="561339" h="228600">
                  <a:moveTo>
                    <a:pt x="114300" y="0"/>
                  </a:moveTo>
                  <a:lnTo>
                    <a:pt x="0" y="114299"/>
                  </a:lnTo>
                  <a:lnTo>
                    <a:pt x="114300" y="228599"/>
                  </a:lnTo>
                  <a:lnTo>
                    <a:pt x="114300" y="171449"/>
                  </a:lnTo>
                  <a:lnTo>
                    <a:pt x="560832" y="171449"/>
                  </a:lnTo>
                  <a:lnTo>
                    <a:pt x="560832" y="57149"/>
                  </a:lnTo>
                  <a:lnTo>
                    <a:pt x="114300" y="57149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55292" y="4965191"/>
              <a:ext cx="561340" cy="228600"/>
            </a:xfrm>
            <a:custGeom>
              <a:avLst/>
              <a:gdLst/>
              <a:ahLst/>
              <a:cxnLst/>
              <a:rect l="l" t="t" r="r" b="b"/>
              <a:pathLst>
                <a:path w="561339" h="228600">
                  <a:moveTo>
                    <a:pt x="560832" y="171449"/>
                  </a:moveTo>
                  <a:lnTo>
                    <a:pt x="114300" y="171449"/>
                  </a:lnTo>
                  <a:lnTo>
                    <a:pt x="114300" y="228599"/>
                  </a:lnTo>
                  <a:lnTo>
                    <a:pt x="0" y="114299"/>
                  </a:lnTo>
                  <a:lnTo>
                    <a:pt x="114300" y="0"/>
                  </a:lnTo>
                  <a:lnTo>
                    <a:pt x="114300" y="57149"/>
                  </a:lnTo>
                  <a:lnTo>
                    <a:pt x="560832" y="57149"/>
                  </a:lnTo>
                  <a:lnTo>
                    <a:pt x="560832" y="17144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19811" y="2554605"/>
            <a:ext cx="4508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MA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79283" y="2580513"/>
            <a:ext cx="690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TCBS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114278" y="2465070"/>
            <a:ext cx="9594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C</a:t>
            </a:r>
            <a:r>
              <a:rPr sz="2000" b="1" spc="10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la</a:t>
            </a:r>
            <a:r>
              <a:rPr sz="2000" b="1" spc="-10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016997" y="6451193"/>
            <a:ext cx="1641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Times New Roman"/>
                <a:cs typeface="Times New Roman"/>
              </a:rPr>
              <a:t>IMViC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+-++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786116" y="3400041"/>
            <a:ext cx="2150364" cy="3294882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37133" y="6452717"/>
            <a:ext cx="6197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TSIA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606540" y="350519"/>
            <a:ext cx="2440685" cy="221361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48228" y="2659379"/>
            <a:ext cx="3121152" cy="646176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348228" y="2659379"/>
            <a:ext cx="3121660" cy="646430"/>
          </a:xfrm>
          <a:prstGeom prst="rect">
            <a:avLst/>
          </a:prstGeom>
          <a:ln w="6350">
            <a:solidFill>
              <a:srgbClr val="EC7C3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3600" b="1" i="1" spc="-35" dirty="0">
                <a:solidFill>
                  <a:srgbClr val="FF0000"/>
                </a:solidFill>
                <a:latin typeface="Times New Roman"/>
                <a:cs typeface="Times New Roman"/>
              </a:rPr>
              <a:t>Vibrio</a:t>
            </a:r>
            <a:r>
              <a:rPr sz="3600" b="1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cholerae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77952" y="3531108"/>
            <a:ext cx="1261872" cy="28696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235D758-5F8A-4EC9-A9D3-8D737B6D4F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625" y="247650"/>
            <a:ext cx="2238375" cy="20383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224CFCE-5DE1-48FB-80D1-943D27FA8A7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922" y="3305555"/>
            <a:ext cx="1427878" cy="294284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5648" y="623316"/>
            <a:ext cx="7885176" cy="494995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32229" y="5897371"/>
            <a:ext cx="80492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rlito"/>
                <a:cs typeface="Carlito"/>
              </a:rPr>
              <a:t>An adult </a:t>
            </a:r>
            <a:r>
              <a:rPr sz="2800" b="1" spc="-15" dirty="0">
                <a:latin typeface="Carlito"/>
                <a:cs typeface="Carlito"/>
              </a:rPr>
              <a:t>cholera </a:t>
            </a:r>
            <a:r>
              <a:rPr sz="2800" b="1" spc="-10" dirty="0">
                <a:latin typeface="Carlito"/>
                <a:cs typeface="Carlito"/>
              </a:rPr>
              <a:t>victim. The </a:t>
            </a:r>
            <a:r>
              <a:rPr sz="2800" b="1" spc="-5" dirty="0">
                <a:latin typeface="Carlito"/>
                <a:cs typeface="Carlito"/>
              </a:rPr>
              <a:t>hands show wrinkled</a:t>
            </a:r>
            <a:r>
              <a:rPr sz="2800" b="1" spc="155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skin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4576" y="360375"/>
            <a:ext cx="54921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0" dirty="0">
                <a:latin typeface="Times New Roman"/>
                <a:cs typeface="Times New Roman"/>
              </a:rPr>
              <a:t>Genus: </a:t>
            </a:r>
            <a:r>
              <a:rPr sz="4400" dirty="0"/>
              <a:t>Helicobacter</a:t>
            </a:r>
            <a:r>
              <a:rPr sz="4400" spc="-100" dirty="0"/>
              <a:t> </a:t>
            </a:r>
            <a:r>
              <a:rPr sz="4400" i="0" dirty="0">
                <a:latin typeface="Times New Roman"/>
                <a:cs typeface="Times New Roman"/>
              </a:rPr>
              <a:t>sp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89557" y="1691894"/>
            <a:ext cx="2788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34310" y="1568323"/>
            <a:ext cx="6703059" cy="40595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latin typeface="Times New Roman"/>
                <a:cs typeface="Times New Roman"/>
              </a:rPr>
              <a:t>Helicobacter</a:t>
            </a:r>
            <a:r>
              <a:rPr sz="2800" b="1" i="1" spc="-3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pylori</a:t>
            </a:r>
            <a:endParaRPr sz="2800">
              <a:latin typeface="Times New Roman"/>
              <a:cs typeface="Times New Roman"/>
            </a:endParaRPr>
          </a:p>
          <a:p>
            <a:pPr marL="12700" marR="456565">
              <a:lnSpc>
                <a:spcPct val="173600"/>
              </a:lnSpc>
              <a:spcBef>
                <a:spcPts val="15"/>
              </a:spcBef>
            </a:pPr>
            <a:r>
              <a:rPr sz="2800" dirty="0">
                <a:latin typeface="Times New Roman"/>
                <a:cs typeface="Times New Roman"/>
              </a:rPr>
              <a:t>Spiral-rod </a:t>
            </a:r>
            <a:r>
              <a:rPr sz="2800" spc="-5" dirty="0">
                <a:latin typeface="Times New Roman"/>
                <a:cs typeface="Times New Roman"/>
              </a:rPr>
              <a:t>shaped gram negative bacterium.  Microaerophilic.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50100"/>
              </a:lnSpc>
              <a:spcBef>
                <a:spcPts val="800"/>
              </a:spcBef>
              <a:tabLst>
                <a:tab pos="1384300" algn="l"/>
                <a:tab pos="2440305" algn="l"/>
                <a:tab pos="3222625" algn="l"/>
                <a:tab pos="4554220" algn="l"/>
                <a:tab pos="5769610" algn="l"/>
                <a:tab pos="6174740" algn="l"/>
              </a:tabLst>
            </a:pP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ti</a:t>
            </a:r>
            <a:r>
              <a:rPr sz="2800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ely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ot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le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with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ul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ip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flagella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one  pole.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80"/>
              </a:spcBef>
            </a:pPr>
            <a:r>
              <a:rPr sz="2800" spc="-5" dirty="0">
                <a:latin typeface="Times New Roman"/>
                <a:cs typeface="Times New Roman"/>
              </a:rPr>
              <a:t>Causing gastritis and </a:t>
            </a:r>
            <a:r>
              <a:rPr sz="2800" dirty="0">
                <a:latin typeface="Times New Roman"/>
                <a:cs typeface="Times New Roman"/>
              </a:rPr>
              <a:t>gastric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ulcer.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89557" y="2434082"/>
            <a:ext cx="2788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89557" y="3174745"/>
            <a:ext cx="2788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9557" y="3916934"/>
            <a:ext cx="2788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89557" y="5299202"/>
            <a:ext cx="2788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86671" y="195071"/>
            <a:ext cx="2758439" cy="2964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86671" y="3272028"/>
            <a:ext cx="2758439" cy="341071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4576" y="360375"/>
            <a:ext cx="57416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0" dirty="0">
                <a:latin typeface="Times New Roman"/>
                <a:cs typeface="Times New Roman"/>
              </a:rPr>
              <a:t>Genus: </a:t>
            </a:r>
            <a:r>
              <a:rPr sz="4400" dirty="0"/>
              <a:t>Pseudomonas</a:t>
            </a:r>
            <a:r>
              <a:rPr sz="4400" spc="-95" dirty="0"/>
              <a:t> </a:t>
            </a:r>
            <a:r>
              <a:rPr sz="4400" i="0" dirty="0">
                <a:latin typeface="Times New Roman"/>
                <a:cs typeface="Times New Roman"/>
              </a:rPr>
              <a:t>sp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10410" y="1691894"/>
            <a:ext cx="2788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55291" y="1568323"/>
            <a:ext cx="9127109" cy="4254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Gram-negative, </a:t>
            </a:r>
            <a:r>
              <a:rPr lang="en-GB" sz="2800" spc="-5" dirty="0">
                <a:latin typeface="Times New Roman"/>
                <a:cs typeface="Times New Roman"/>
              </a:rPr>
              <a:t>rod-shaped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bacterium.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85"/>
              </a:spcBef>
            </a:pPr>
            <a:r>
              <a:rPr sz="2800" spc="-5" dirty="0">
                <a:latin typeface="Times New Roman"/>
                <a:cs typeface="Times New Roman"/>
              </a:rPr>
              <a:t>Aerobic</a:t>
            </a:r>
            <a:endParaRPr sz="2800" dirty="0">
              <a:latin typeface="Times New Roman"/>
              <a:cs typeface="Times New Roman"/>
            </a:endParaRPr>
          </a:p>
          <a:p>
            <a:pPr marL="12700" marR="4721860">
              <a:lnSpc>
                <a:spcPts val="5840"/>
              </a:lnSpc>
              <a:spcBef>
                <a:spcPts val="600"/>
              </a:spcBef>
            </a:pPr>
            <a:r>
              <a:rPr sz="2800" spc="-5" dirty="0">
                <a:latin typeface="Times New Roman"/>
                <a:cs typeface="Times New Roman"/>
              </a:rPr>
              <a:t>Non-lactose </a:t>
            </a:r>
            <a:r>
              <a:rPr sz="2800" spc="-20" dirty="0">
                <a:latin typeface="Times New Roman"/>
                <a:cs typeface="Times New Roman"/>
              </a:rPr>
              <a:t>fermenter.  </a:t>
            </a:r>
            <a:r>
              <a:rPr sz="2800" spc="-5" dirty="0">
                <a:latin typeface="Times New Roman"/>
                <a:cs typeface="Times New Roman"/>
              </a:rPr>
              <a:t>Motile</a:t>
            </a:r>
            <a:r>
              <a:rPr lang="en-GB" sz="2800" spc="-5" dirty="0">
                <a:latin typeface="Times New Roman"/>
                <a:cs typeface="Times New Roman"/>
              </a:rPr>
              <a:t> with the </a:t>
            </a:r>
            <a:r>
              <a:rPr lang="en-GB" sz="2800" dirty="0">
                <a:latin typeface="Times New Roman"/>
                <a:cs typeface="Times New Roman"/>
              </a:rPr>
              <a:t>polar-flagellum </a:t>
            </a:r>
            <a:r>
              <a:rPr sz="2800" spc="-5" dirty="0">
                <a:latin typeface="Times New Roman"/>
                <a:cs typeface="Times New Roman"/>
              </a:rPr>
              <a:t>Simple growth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requirement.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70"/>
              </a:spcBef>
            </a:pPr>
            <a:r>
              <a:rPr sz="2800" spc="-20" dirty="0">
                <a:latin typeface="Times New Roman"/>
                <a:cs typeface="Times New Roman"/>
              </a:rPr>
              <a:t>Widely </a:t>
            </a:r>
            <a:r>
              <a:rPr sz="2800" dirty="0">
                <a:latin typeface="Times New Roman"/>
                <a:cs typeface="Times New Roman"/>
              </a:rPr>
              <a:t>distributed </a:t>
            </a:r>
            <a:r>
              <a:rPr sz="2800" spc="-5" dirty="0">
                <a:latin typeface="Times New Roman"/>
                <a:cs typeface="Times New Roman"/>
              </a:rPr>
              <a:t>in </a:t>
            </a:r>
            <a:r>
              <a:rPr sz="2800" spc="-25" dirty="0">
                <a:latin typeface="Times New Roman"/>
                <a:cs typeface="Times New Roman"/>
              </a:rPr>
              <a:t>water, </a:t>
            </a:r>
            <a:r>
              <a:rPr sz="2800" dirty="0">
                <a:latin typeface="Times New Roman"/>
                <a:cs typeface="Times New Roman"/>
              </a:rPr>
              <a:t>soil, </a:t>
            </a:r>
            <a:r>
              <a:rPr lang="en-GB" sz="2800" dirty="0">
                <a:latin typeface="Times New Roman"/>
                <a:cs typeface="Times New Roman"/>
              </a:rPr>
              <a:t>and </a:t>
            </a:r>
            <a:r>
              <a:rPr lang="en-GB" sz="2800" spc="-5" dirty="0">
                <a:latin typeface="Times New Roman"/>
                <a:cs typeface="Times New Roman"/>
              </a:rPr>
              <a:t>human-animal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intestine.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10410" y="2434082"/>
            <a:ext cx="2788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10410" y="3174745"/>
            <a:ext cx="2788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0410" y="3916934"/>
            <a:ext cx="2788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10410" y="4659121"/>
            <a:ext cx="2788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10410" y="5399760"/>
            <a:ext cx="2788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67800" y="1981200"/>
            <a:ext cx="2995936" cy="1712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6138" y="90296"/>
            <a:ext cx="59461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Pseudomonas</a:t>
            </a:r>
            <a:r>
              <a:rPr sz="4400" spc="-70" dirty="0"/>
              <a:t> </a:t>
            </a:r>
            <a:r>
              <a:rPr sz="4400" dirty="0"/>
              <a:t>aeruginosa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029586" y="1224788"/>
            <a:ext cx="2788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60167" y="1103833"/>
            <a:ext cx="8794750" cy="5180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Biofilm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producer.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355"/>
              </a:spcBef>
            </a:pPr>
            <a:r>
              <a:rPr sz="2800" spc="-5" dirty="0">
                <a:latin typeface="Times New Roman"/>
                <a:cs typeface="Times New Roman"/>
              </a:rPr>
              <a:t>Multidrug resistant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pathogen.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50100"/>
              </a:lnSpc>
              <a:spcBef>
                <a:spcPts val="670"/>
              </a:spcBef>
              <a:tabLst>
                <a:tab pos="159004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organism </a:t>
            </a:r>
            <a:r>
              <a:rPr sz="2800" spc="-5" dirty="0">
                <a:latin typeface="Times New Roman"/>
                <a:cs typeface="Times New Roman"/>
              </a:rPr>
              <a:t>is considered </a:t>
            </a:r>
            <a:r>
              <a:rPr sz="2800" dirty="0">
                <a:latin typeface="Times New Roman"/>
                <a:cs typeface="Times New Roman"/>
              </a:rPr>
              <a:t>opportunistic </a:t>
            </a:r>
            <a:r>
              <a:rPr sz="2800" spc="-5" dirty="0">
                <a:latin typeface="Times New Roman"/>
                <a:cs typeface="Times New Roman"/>
              </a:rPr>
              <a:t>causing nosocomial  infections	such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as:</a:t>
            </a:r>
            <a:endParaRPr sz="2800">
              <a:latin typeface="Times New Roman"/>
              <a:cs typeface="Times New Roman"/>
            </a:endParaRPr>
          </a:p>
          <a:p>
            <a:pPr marL="698500" indent="-457200">
              <a:lnSpc>
                <a:spcPct val="100000"/>
              </a:lnSpc>
              <a:spcBef>
                <a:spcPts val="1270"/>
              </a:spcBef>
              <a:buFont typeface="Courier New"/>
              <a:buChar char="o"/>
              <a:tabLst>
                <a:tab pos="698500" algn="l"/>
              </a:tabLst>
            </a:pPr>
            <a:r>
              <a:rPr sz="2800" spc="-20" dirty="0">
                <a:latin typeface="Times New Roman"/>
                <a:cs typeface="Times New Roman"/>
              </a:rPr>
              <a:t>Ventilator-associated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pneumonia.</a:t>
            </a:r>
            <a:endParaRPr sz="2800">
              <a:latin typeface="Times New Roman"/>
              <a:cs typeface="Times New Roman"/>
            </a:endParaRPr>
          </a:p>
          <a:p>
            <a:pPr marL="698500" indent="-457200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698500" algn="l"/>
              </a:tabLst>
            </a:pPr>
            <a:r>
              <a:rPr sz="2800" spc="-5" dirty="0">
                <a:latin typeface="Times New Roman"/>
                <a:cs typeface="Times New Roman"/>
              </a:rPr>
              <a:t>Eye infection secondary to trauma or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surgery.</a:t>
            </a:r>
            <a:endParaRPr sz="2800">
              <a:latin typeface="Times New Roman"/>
              <a:cs typeface="Times New Roman"/>
            </a:endParaRPr>
          </a:p>
          <a:p>
            <a:pPr marL="698500" indent="-457200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698500" algn="l"/>
              </a:tabLst>
            </a:pPr>
            <a:r>
              <a:rPr sz="2800" spc="-5" dirty="0">
                <a:latin typeface="Times New Roman"/>
                <a:cs typeface="Times New Roman"/>
              </a:rPr>
              <a:t>Otitis externa.</a:t>
            </a:r>
            <a:endParaRPr sz="2800">
              <a:latin typeface="Times New Roman"/>
              <a:cs typeface="Times New Roman"/>
            </a:endParaRPr>
          </a:p>
          <a:p>
            <a:pPr marL="698500" indent="-457200">
              <a:lnSpc>
                <a:spcPct val="100000"/>
              </a:lnSpc>
              <a:spcBef>
                <a:spcPts val="670"/>
              </a:spcBef>
              <a:buFont typeface="Courier New"/>
              <a:buChar char="o"/>
              <a:tabLst>
                <a:tab pos="698500" algn="l"/>
              </a:tabLst>
            </a:pPr>
            <a:r>
              <a:rPr sz="2800" spc="-5" dirty="0">
                <a:latin typeface="Times New Roman"/>
                <a:cs typeface="Times New Roman"/>
              </a:rPr>
              <a:t>Cystic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fibrosis</a:t>
            </a:r>
            <a:endParaRPr sz="2800">
              <a:latin typeface="Times New Roman"/>
              <a:cs typeface="Times New Roman"/>
            </a:endParaRPr>
          </a:p>
          <a:p>
            <a:pPr marL="698500" indent="-457200">
              <a:lnSpc>
                <a:spcPct val="100000"/>
              </a:lnSpc>
              <a:spcBef>
                <a:spcPts val="670"/>
              </a:spcBef>
              <a:buFont typeface="Courier New"/>
              <a:buChar char="o"/>
              <a:tabLst>
                <a:tab pos="698500" algn="l"/>
              </a:tabLst>
            </a:pPr>
            <a:r>
              <a:rPr sz="2800" spc="-5" dirty="0">
                <a:latin typeface="Times New Roman"/>
                <a:cs typeface="Times New Roman"/>
              </a:rPr>
              <a:t>Urinary tract infection and </a:t>
            </a:r>
            <a:r>
              <a:rPr sz="2800" dirty="0">
                <a:latin typeface="Times New Roman"/>
                <a:cs typeface="Times New Roman"/>
              </a:rPr>
              <a:t>various </a:t>
            </a:r>
            <a:r>
              <a:rPr sz="2800" spc="-5" dirty="0">
                <a:latin typeface="Times New Roman"/>
                <a:cs typeface="Times New Roman"/>
              </a:rPr>
              <a:t>sepsis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syndromes.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29586" y="1950211"/>
            <a:ext cx="2788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29586" y="2675635"/>
            <a:ext cx="2788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4538" y="129997"/>
            <a:ext cx="90906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0" spc="-5" dirty="0">
                <a:latin typeface="Times New Roman"/>
                <a:cs typeface="Times New Roman"/>
              </a:rPr>
              <a:t>Lab diagnosis of </a:t>
            </a:r>
            <a:r>
              <a:rPr spc="-5" dirty="0"/>
              <a:t>Pseudomonas</a:t>
            </a:r>
            <a:r>
              <a:rPr spc="50" dirty="0"/>
              <a:t> </a:t>
            </a:r>
            <a:r>
              <a:rPr dirty="0"/>
              <a:t>aeruginosa</a:t>
            </a:r>
          </a:p>
        </p:txBody>
      </p:sp>
      <p:sp>
        <p:nvSpPr>
          <p:cNvPr id="3" name="object 3"/>
          <p:cNvSpPr/>
          <p:nvPr/>
        </p:nvSpPr>
        <p:spPr>
          <a:xfrm>
            <a:off x="1942973" y="1215771"/>
            <a:ext cx="2788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73554" y="1095248"/>
            <a:ext cx="7217866" cy="48724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540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0859C"/>
                </a:solidFill>
                <a:latin typeface="Times New Roman"/>
                <a:cs typeface="Times New Roman"/>
              </a:rPr>
              <a:t>Specimen</a:t>
            </a:r>
            <a:r>
              <a:rPr sz="2800" spc="-5" dirty="0">
                <a:latin typeface="Times New Roman"/>
                <a:cs typeface="Times New Roman"/>
              </a:rPr>
              <a:t>: pus, </a:t>
            </a:r>
            <a:r>
              <a:rPr sz="2800" dirty="0">
                <a:latin typeface="Times New Roman"/>
                <a:cs typeface="Times New Roman"/>
              </a:rPr>
              <a:t>urine, </a:t>
            </a:r>
            <a:r>
              <a:rPr sz="2800" spc="-5" dirty="0">
                <a:latin typeface="Times New Roman"/>
                <a:cs typeface="Times New Roman"/>
              </a:rPr>
              <a:t>sputum, </a:t>
            </a:r>
            <a:r>
              <a:rPr sz="2800" dirty="0">
                <a:latin typeface="Times New Roman"/>
                <a:cs typeface="Times New Roman"/>
              </a:rPr>
              <a:t>blood,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eye  swabs.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b="1" spc="-5" dirty="0">
                <a:solidFill>
                  <a:srgbClr val="30859C"/>
                </a:solidFill>
                <a:latin typeface="Times New Roman"/>
                <a:cs typeface="Times New Roman"/>
              </a:rPr>
              <a:t>Smear</a:t>
            </a:r>
            <a:r>
              <a:rPr sz="2800" b="1" spc="-5" dirty="0">
                <a:latin typeface="Times New Roman"/>
                <a:cs typeface="Times New Roman"/>
              </a:rPr>
              <a:t>: </a:t>
            </a:r>
            <a:r>
              <a:rPr sz="2800" spc="-5" dirty="0">
                <a:latin typeface="Times New Roman"/>
                <a:cs typeface="Times New Roman"/>
              </a:rPr>
              <a:t>Gram-negative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rods.</a:t>
            </a:r>
            <a:endParaRPr lang="en-GB"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endParaRPr sz="4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30859C"/>
                </a:solidFill>
                <a:latin typeface="Times New Roman"/>
                <a:cs typeface="Times New Roman"/>
              </a:rPr>
              <a:t>Culture</a:t>
            </a:r>
            <a:r>
              <a:rPr sz="2800" b="1" spc="-10" dirty="0"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 marL="514984" marR="80645" indent="-457200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514984" algn="l"/>
                <a:tab pos="515620" algn="l"/>
              </a:tabLst>
            </a:pPr>
            <a:r>
              <a:rPr sz="2800" spc="-5" dirty="0">
                <a:latin typeface="Times New Roman"/>
                <a:cs typeface="Times New Roman"/>
              </a:rPr>
              <a:t>Obligate aerobe, </a:t>
            </a:r>
            <a:r>
              <a:rPr sz="2800" dirty="0">
                <a:latin typeface="Times New Roman"/>
                <a:cs typeface="Times New Roman"/>
              </a:rPr>
              <a:t>grows </a:t>
            </a:r>
            <a:r>
              <a:rPr sz="2800" spc="-5" dirty="0">
                <a:latin typeface="Times New Roman"/>
                <a:cs typeface="Times New Roman"/>
              </a:rPr>
              <a:t>on </a:t>
            </a:r>
            <a:r>
              <a:rPr sz="2800" spc="-10" dirty="0">
                <a:latin typeface="Times New Roman"/>
                <a:cs typeface="Times New Roman"/>
              </a:rPr>
              <a:t>all </a:t>
            </a:r>
            <a:r>
              <a:rPr sz="2800" dirty="0">
                <a:latin typeface="Times New Roman"/>
                <a:cs typeface="Times New Roman"/>
              </a:rPr>
              <a:t>routine  </a:t>
            </a:r>
            <a:r>
              <a:rPr sz="2800" spc="-5" dirty="0">
                <a:latin typeface="Times New Roman"/>
                <a:cs typeface="Times New Roman"/>
              </a:rPr>
              <a:t>media </a:t>
            </a:r>
            <a:r>
              <a:rPr sz="2800" dirty="0">
                <a:latin typeface="Times New Roman"/>
                <a:cs typeface="Times New Roman"/>
              </a:rPr>
              <a:t>over </a:t>
            </a:r>
            <a:r>
              <a:rPr sz="2800" spc="-5" dirty="0">
                <a:latin typeface="Times New Roman"/>
                <a:cs typeface="Times New Roman"/>
              </a:rPr>
              <a:t>wide range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temperature  </a:t>
            </a:r>
            <a:r>
              <a:rPr sz="2800" dirty="0">
                <a:latin typeface="Times New Roman"/>
                <a:cs typeface="Times New Roman"/>
              </a:rPr>
              <a:t>(5-42</a:t>
            </a:r>
            <a:r>
              <a:rPr sz="2800" spc="-5" dirty="0">
                <a:latin typeface="Times New Roman"/>
                <a:cs typeface="Times New Roman"/>
              </a:rPr>
              <a:t> ˚C).</a:t>
            </a:r>
            <a:endParaRPr sz="2800" dirty="0">
              <a:latin typeface="Times New Roman"/>
              <a:cs typeface="Times New Roman"/>
            </a:endParaRPr>
          </a:p>
          <a:p>
            <a:pPr marL="514984" marR="5080" indent="-457200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514984" algn="l"/>
                <a:tab pos="515620" algn="l"/>
              </a:tabLst>
            </a:pPr>
            <a:r>
              <a:rPr sz="2800" spc="-5" dirty="0">
                <a:latin typeface="Times New Roman"/>
                <a:cs typeface="Times New Roman"/>
              </a:rPr>
              <a:t>Bluish-green pigmented </a:t>
            </a:r>
            <a:r>
              <a:rPr sz="2800" spc="-15" dirty="0">
                <a:latin typeface="Times New Roman"/>
                <a:cs typeface="Times New Roman"/>
              </a:rPr>
              <a:t>large </a:t>
            </a:r>
            <a:r>
              <a:rPr sz="2800" spc="-5" dirty="0">
                <a:latin typeface="Times New Roman"/>
                <a:cs typeface="Times New Roman"/>
              </a:rPr>
              <a:t>colonies  with characteristic </a:t>
            </a:r>
            <a:r>
              <a:rPr sz="2800" dirty="0">
                <a:latin typeface="Times New Roman"/>
                <a:cs typeface="Times New Roman"/>
              </a:rPr>
              <a:t>“fruity” </a:t>
            </a:r>
            <a:r>
              <a:rPr sz="2800" spc="-5" dirty="0">
                <a:latin typeface="Times New Roman"/>
                <a:cs typeface="Times New Roman"/>
              </a:rPr>
              <a:t>odor on  culture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media</a:t>
            </a:r>
            <a:r>
              <a:rPr lang="en-GB" sz="2800" spc="-5" dirty="0">
                <a:latin typeface="Times New Roman"/>
                <a:cs typeface="Times New Roman"/>
              </a:rPr>
              <a:t> such as Nutrient agar and Cetrimide agar which is a selective medium for this bacterium.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42973" y="1732788"/>
            <a:ext cx="2788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42973" y="2875788"/>
            <a:ext cx="2788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9525000" y="1066800"/>
            <a:ext cx="2514600" cy="5012817"/>
            <a:chOff x="8653440" y="381000"/>
            <a:chExt cx="3081360" cy="5708904"/>
          </a:xfrm>
        </p:grpSpPr>
        <p:sp>
          <p:nvSpPr>
            <p:cNvPr id="8" name="object 8"/>
            <p:cNvSpPr/>
            <p:nvPr/>
          </p:nvSpPr>
          <p:spPr>
            <a:xfrm>
              <a:off x="8653440" y="381000"/>
              <a:ext cx="3040212" cy="2983991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10927" y="2996183"/>
              <a:ext cx="1983105" cy="368935"/>
            </a:xfrm>
            <a:custGeom>
              <a:avLst/>
              <a:gdLst/>
              <a:ahLst/>
              <a:cxnLst/>
              <a:rect l="l" t="t" r="r" b="b"/>
              <a:pathLst>
                <a:path w="1983104" h="368935">
                  <a:moveTo>
                    <a:pt x="1982724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982724" y="368808"/>
                  </a:lnTo>
                  <a:lnTo>
                    <a:pt x="19827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43772" y="2971800"/>
              <a:ext cx="2891028" cy="31181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3255">
              <a:lnSpc>
                <a:spcPct val="100000"/>
              </a:lnSpc>
              <a:spcBef>
                <a:spcPts val="95"/>
              </a:spcBef>
            </a:pPr>
            <a:r>
              <a:rPr i="0" spc="-5" dirty="0">
                <a:latin typeface="Times New Roman"/>
                <a:cs typeface="Times New Roman"/>
              </a:rPr>
              <a:t>Lab diagnosis of </a:t>
            </a:r>
            <a:r>
              <a:rPr spc="-5" dirty="0"/>
              <a:t>Pseudomonas</a:t>
            </a:r>
            <a:r>
              <a:rPr spc="50" dirty="0"/>
              <a:t> </a:t>
            </a:r>
            <a:r>
              <a:rPr dirty="0"/>
              <a:t>aeruginosa</a:t>
            </a:r>
          </a:p>
        </p:txBody>
      </p:sp>
      <p:sp>
        <p:nvSpPr>
          <p:cNvPr id="3" name="object 3"/>
          <p:cNvSpPr/>
          <p:nvPr/>
        </p:nvSpPr>
        <p:spPr>
          <a:xfrm>
            <a:off x="1942973" y="1993138"/>
            <a:ext cx="2788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42973" y="2505201"/>
            <a:ext cx="2788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42973" y="3017266"/>
            <a:ext cx="2788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42973" y="4468114"/>
            <a:ext cx="2788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05000" y="1274724"/>
            <a:ext cx="9803765" cy="43789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70"/>
              </a:spcBef>
            </a:pPr>
            <a:r>
              <a:rPr sz="2800" b="1" spc="-5" dirty="0">
                <a:solidFill>
                  <a:srgbClr val="30859C"/>
                </a:solidFill>
                <a:latin typeface="Times New Roman"/>
                <a:cs typeface="Times New Roman"/>
              </a:rPr>
              <a:t>Biochemical</a:t>
            </a:r>
            <a:r>
              <a:rPr sz="2800" b="1" spc="-10" dirty="0">
                <a:solidFill>
                  <a:srgbClr val="30859C"/>
                </a:solidFill>
                <a:latin typeface="Times New Roman"/>
                <a:cs typeface="Times New Roman"/>
              </a:rPr>
              <a:t> reaction:</a:t>
            </a:r>
            <a:endParaRPr sz="2800" dirty="0">
              <a:latin typeface="Times New Roman"/>
              <a:cs typeface="Times New Roman"/>
            </a:endParaRPr>
          </a:p>
          <a:p>
            <a:pPr marL="381000" marR="5135880">
              <a:lnSpc>
                <a:spcPct val="120000"/>
              </a:lnSpc>
            </a:pPr>
            <a:r>
              <a:rPr sz="2800" spc="-5" dirty="0">
                <a:latin typeface="Times New Roman"/>
                <a:cs typeface="Times New Roman"/>
              </a:rPr>
              <a:t>Oxidase and catalase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positive.  </a:t>
            </a:r>
            <a:r>
              <a:rPr sz="2800" spc="-5" dirty="0">
                <a:latin typeface="Times New Roman"/>
                <a:cs typeface="Times New Roman"/>
              </a:rPr>
              <a:t>IMVIC test: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---+</a:t>
            </a:r>
            <a:endParaRPr sz="2800" dirty="0">
              <a:latin typeface="Times New Roman"/>
              <a:cs typeface="Times New Roman"/>
            </a:endParaRPr>
          </a:p>
          <a:p>
            <a:pPr marL="381000" marR="30480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latin typeface="Times New Roman"/>
                <a:cs typeface="Times New Roman"/>
              </a:rPr>
              <a:t>Sugar </a:t>
            </a:r>
            <a:r>
              <a:rPr sz="2800" spc="-5" dirty="0">
                <a:latin typeface="Times New Roman"/>
                <a:cs typeface="Times New Roman"/>
              </a:rPr>
              <a:t>fermentation and 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775" baseline="-21021" dirty="0">
                <a:latin typeface="Times New Roman"/>
                <a:cs typeface="Times New Roman"/>
              </a:rPr>
              <a:t>2</a:t>
            </a:r>
            <a:r>
              <a:rPr sz="2800" dirty="0">
                <a:latin typeface="Times New Roman"/>
                <a:cs typeface="Times New Roman"/>
              </a:rPr>
              <a:t>S production: </a:t>
            </a:r>
            <a:r>
              <a:rPr sz="2800" spc="-5" dirty="0">
                <a:latin typeface="Times New Roman"/>
                <a:cs typeface="Times New Roman"/>
              </a:rPr>
              <a:t>red slant/red </a:t>
            </a:r>
            <a:r>
              <a:rPr sz="2800" dirty="0">
                <a:latin typeface="Times New Roman"/>
                <a:cs typeface="Times New Roman"/>
              </a:rPr>
              <a:t>butt </a:t>
            </a:r>
            <a:r>
              <a:rPr sz="2800" spc="-5" dirty="0">
                <a:latin typeface="Times New Roman"/>
                <a:cs typeface="Times New Roman"/>
              </a:rPr>
              <a:t>with no  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775" baseline="-21021" dirty="0">
                <a:latin typeface="Times New Roman"/>
                <a:cs typeface="Times New Roman"/>
              </a:rPr>
              <a:t>2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gas.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 dirty="0">
              <a:latin typeface="Times New Roman"/>
              <a:cs typeface="Times New Roman"/>
            </a:endParaRPr>
          </a:p>
          <a:p>
            <a:pPr marL="381000" marR="561340" algn="just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Times New Roman"/>
                <a:cs typeface="Times New Roman"/>
              </a:rPr>
              <a:t>Identification of this bacterium is based on </a:t>
            </a:r>
            <a:r>
              <a:rPr sz="2800" b="1" dirty="0">
                <a:latin typeface="Times New Roman"/>
                <a:cs typeface="Times New Roman"/>
              </a:rPr>
              <a:t>oxidase </a:t>
            </a:r>
            <a:r>
              <a:rPr sz="2800" b="1" spc="-15" dirty="0">
                <a:latin typeface="Times New Roman"/>
                <a:cs typeface="Times New Roman"/>
              </a:rPr>
              <a:t>positivity,  </a:t>
            </a:r>
            <a:r>
              <a:rPr sz="2800" b="1" spc="-5" dirty="0">
                <a:latin typeface="Times New Roman"/>
                <a:cs typeface="Times New Roman"/>
              </a:rPr>
              <a:t>colony </a:t>
            </a:r>
            <a:r>
              <a:rPr sz="2800" b="1" spc="-15" dirty="0">
                <a:latin typeface="Times New Roman"/>
                <a:cs typeface="Times New Roman"/>
              </a:rPr>
              <a:t>morphology, </a:t>
            </a:r>
            <a:r>
              <a:rPr sz="2800" b="1" dirty="0">
                <a:latin typeface="Times New Roman"/>
                <a:cs typeface="Times New Roman"/>
              </a:rPr>
              <a:t>non-lactose </a:t>
            </a:r>
            <a:r>
              <a:rPr sz="2800" b="1" spc="-5" dirty="0">
                <a:latin typeface="Times New Roman"/>
                <a:cs typeface="Times New Roman"/>
              </a:rPr>
              <a:t>fermenter on </a:t>
            </a:r>
            <a:r>
              <a:rPr sz="2800" b="1" spc="-20" dirty="0">
                <a:latin typeface="Times New Roman"/>
                <a:cs typeface="Times New Roman"/>
              </a:rPr>
              <a:t>MacConkey,  </a:t>
            </a:r>
            <a:r>
              <a:rPr sz="2800" b="1" spc="-5" dirty="0">
                <a:latin typeface="Times New Roman"/>
                <a:cs typeface="Times New Roman"/>
              </a:rPr>
              <a:t>characteristic of pigment </a:t>
            </a:r>
            <a:r>
              <a:rPr sz="2800" b="1" spc="-10" dirty="0">
                <a:latin typeface="Times New Roman"/>
                <a:cs typeface="Times New Roman"/>
              </a:rPr>
              <a:t>production </a:t>
            </a:r>
            <a:r>
              <a:rPr sz="2800" b="1" spc="-5" dirty="0">
                <a:latin typeface="Times New Roman"/>
                <a:cs typeface="Times New Roman"/>
              </a:rPr>
              <a:t>and </a:t>
            </a:r>
            <a:r>
              <a:rPr sz="2800" b="1" spc="-15" dirty="0">
                <a:latin typeface="Times New Roman"/>
                <a:cs typeface="Times New Roman"/>
              </a:rPr>
              <a:t>growth </a:t>
            </a:r>
            <a:r>
              <a:rPr sz="2800" b="1" spc="-5" dirty="0">
                <a:latin typeface="Times New Roman"/>
                <a:cs typeface="Times New Roman"/>
              </a:rPr>
              <a:t>at</a:t>
            </a:r>
            <a:r>
              <a:rPr sz="2800" b="1" spc="1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42˚C.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412235" y="147828"/>
            <a:ext cx="2820924" cy="233570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72181" y="324556"/>
            <a:ext cx="2419474" cy="214818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09586" y="117347"/>
            <a:ext cx="2541272" cy="253365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48771" y="3553967"/>
            <a:ext cx="1208531" cy="261213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51404" y="3668267"/>
            <a:ext cx="1359408" cy="2823972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8536" y="3668267"/>
            <a:ext cx="1289303" cy="262128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4167" y="3668266"/>
            <a:ext cx="1993391" cy="3100183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845054" y="1439925"/>
            <a:ext cx="574040" cy="240029"/>
            <a:chOff x="2845054" y="1439925"/>
            <a:chExt cx="574040" cy="240029"/>
          </a:xfrm>
        </p:grpSpPr>
        <p:sp>
          <p:nvSpPr>
            <p:cNvPr id="11" name="object 11"/>
            <p:cNvSpPr/>
            <p:nvPr/>
          </p:nvSpPr>
          <p:spPr>
            <a:xfrm>
              <a:off x="2851404" y="1446275"/>
              <a:ext cx="561340" cy="227329"/>
            </a:xfrm>
            <a:custGeom>
              <a:avLst/>
              <a:gdLst/>
              <a:ahLst/>
              <a:cxnLst/>
              <a:rect l="l" t="t" r="r" b="b"/>
              <a:pathLst>
                <a:path w="561339" h="227330">
                  <a:moveTo>
                    <a:pt x="447294" y="0"/>
                  </a:moveTo>
                  <a:lnTo>
                    <a:pt x="447294" y="56769"/>
                  </a:lnTo>
                  <a:lnTo>
                    <a:pt x="0" y="56769"/>
                  </a:lnTo>
                  <a:lnTo>
                    <a:pt x="0" y="170307"/>
                  </a:lnTo>
                  <a:lnTo>
                    <a:pt x="447294" y="170307"/>
                  </a:lnTo>
                  <a:lnTo>
                    <a:pt x="447294" y="227075"/>
                  </a:lnTo>
                  <a:lnTo>
                    <a:pt x="560832" y="113537"/>
                  </a:lnTo>
                  <a:lnTo>
                    <a:pt x="4472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51404" y="1446275"/>
              <a:ext cx="561340" cy="227329"/>
            </a:xfrm>
            <a:custGeom>
              <a:avLst/>
              <a:gdLst/>
              <a:ahLst/>
              <a:cxnLst/>
              <a:rect l="l" t="t" r="r" b="b"/>
              <a:pathLst>
                <a:path w="561339" h="227330">
                  <a:moveTo>
                    <a:pt x="0" y="56769"/>
                  </a:moveTo>
                  <a:lnTo>
                    <a:pt x="447294" y="56769"/>
                  </a:lnTo>
                  <a:lnTo>
                    <a:pt x="447294" y="0"/>
                  </a:lnTo>
                  <a:lnTo>
                    <a:pt x="560832" y="113537"/>
                  </a:lnTo>
                  <a:lnTo>
                    <a:pt x="447294" y="227075"/>
                  </a:lnTo>
                  <a:lnTo>
                    <a:pt x="447294" y="170307"/>
                  </a:lnTo>
                  <a:lnTo>
                    <a:pt x="0" y="170307"/>
                  </a:lnTo>
                  <a:lnTo>
                    <a:pt x="0" y="5676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0116057" y="4747005"/>
            <a:ext cx="574040" cy="241300"/>
            <a:chOff x="10116057" y="4747005"/>
            <a:chExt cx="574040" cy="241300"/>
          </a:xfrm>
        </p:grpSpPr>
        <p:sp>
          <p:nvSpPr>
            <p:cNvPr id="14" name="object 14"/>
            <p:cNvSpPr/>
            <p:nvPr/>
          </p:nvSpPr>
          <p:spPr>
            <a:xfrm>
              <a:off x="10122407" y="4753355"/>
              <a:ext cx="561340" cy="228600"/>
            </a:xfrm>
            <a:custGeom>
              <a:avLst/>
              <a:gdLst/>
              <a:ahLst/>
              <a:cxnLst/>
              <a:rect l="l" t="t" r="r" b="b"/>
              <a:pathLst>
                <a:path w="561340" h="228600">
                  <a:moveTo>
                    <a:pt x="114300" y="0"/>
                  </a:moveTo>
                  <a:lnTo>
                    <a:pt x="0" y="114300"/>
                  </a:lnTo>
                  <a:lnTo>
                    <a:pt x="114300" y="228600"/>
                  </a:lnTo>
                  <a:lnTo>
                    <a:pt x="114300" y="171450"/>
                  </a:lnTo>
                  <a:lnTo>
                    <a:pt x="560832" y="171450"/>
                  </a:lnTo>
                  <a:lnTo>
                    <a:pt x="560832" y="57150"/>
                  </a:lnTo>
                  <a:lnTo>
                    <a:pt x="114300" y="5715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122407" y="4753355"/>
              <a:ext cx="561340" cy="228600"/>
            </a:xfrm>
            <a:custGeom>
              <a:avLst/>
              <a:gdLst/>
              <a:ahLst/>
              <a:cxnLst/>
              <a:rect l="l" t="t" r="r" b="b"/>
              <a:pathLst>
                <a:path w="561340" h="228600">
                  <a:moveTo>
                    <a:pt x="560832" y="171450"/>
                  </a:moveTo>
                  <a:lnTo>
                    <a:pt x="114300" y="171450"/>
                  </a:lnTo>
                  <a:lnTo>
                    <a:pt x="114300" y="228600"/>
                  </a:lnTo>
                  <a:lnTo>
                    <a:pt x="0" y="114300"/>
                  </a:lnTo>
                  <a:lnTo>
                    <a:pt x="114300" y="0"/>
                  </a:lnTo>
                  <a:lnTo>
                    <a:pt x="114300" y="57150"/>
                  </a:lnTo>
                  <a:lnTo>
                    <a:pt x="560832" y="57150"/>
                  </a:lnTo>
                  <a:lnTo>
                    <a:pt x="560832" y="1714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0926826" y="2678938"/>
            <a:ext cx="240029" cy="574040"/>
            <a:chOff x="10926826" y="2678938"/>
            <a:chExt cx="240029" cy="574040"/>
          </a:xfrm>
        </p:grpSpPr>
        <p:sp>
          <p:nvSpPr>
            <p:cNvPr id="17" name="object 17"/>
            <p:cNvSpPr/>
            <p:nvPr/>
          </p:nvSpPr>
          <p:spPr>
            <a:xfrm>
              <a:off x="10933176" y="2685288"/>
              <a:ext cx="227329" cy="561340"/>
            </a:xfrm>
            <a:custGeom>
              <a:avLst/>
              <a:gdLst/>
              <a:ahLst/>
              <a:cxnLst/>
              <a:rect l="l" t="t" r="r" b="b"/>
              <a:pathLst>
                <a:path w="227329" h="561339">
                  <a:moveTo>
                    <a:pt x="170306" y="0"/>
                  </a:moveTo>
                  <a:lnTo>
                    <a:pt x="56769" y="0"/>
                  </a:lnTo>
                  <a:lnTo>
                    <a:pt x="56769" y="447294"/>
                  </a:lnTo>
                  <a:lnTo>
                    <a:pt x="0" y="447294"/>
                  </a:lnTo>
                  <a:lnTo>
                    <a:pt x="113538" y="560832"/>
                  </a:lnTo>
                  <a:lnTo>
                    <a:pt x="227075" y="447294"/>
                  </a:lnTo>
                  <a:lnTo>
                    <a:pt x="170306" y="447294"/>
                  </a:lnTo>
                  <a:lnTo>
                    <a:pt x="1703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933176" y="2685288"/>
              <a:ext cx="227329" cy="561340"/>
            </a:xfrm>
            <a:custGeom>
              <a:avLst/>
              <a:gdLst/>
              <a:ahLst/>
              <a:cxnLst/>
              <a:rect l="l" t="t" r="r" b="b"/>
              <a:pathLst>
                <a:path w="227329" h="561339">
                  <a:moveTo>
                    <a:pt x="170306" y="0"/>
                  </a:moveTo>
                  <a:lnTo>
                    <a:pt x="170306" y="447294"/>
                  </a:lnTo>
                  <a:lnTo>
                    <a:pt x="227075" y="447294"/>
                  </a:lnTo>
                  <a:lnTo>
                    <a:pt x="113538" y="560832"/>
                  </a:lnTo>
                  <a:lnTo>
                    <a:pt x="0" y="447294"/>
                  </a:lnTo>
                  <a:lnTo>
                    <a:pt x="56769" y="447294"/>
                  </a:lnTo>
                  <a:lnTo>
                    <a:pt x="56769" y="0"/>
                  </a:lnTo>
                  <a:lnTo>
                    <a:pt x="170306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9091930" y="1375917"/>
            <a:ext cx="574040" cy="240029"/>
            <a:chOff x="9091930" y="1375917"/>
            <a:chExt cx="574040" cy="240029"/>
          </a:xfrm>
        </p:grpSpPr>
        <p:sp>
          <p:nvSpPr>
            <p:cNvPr id="20" name="object 20"/>
            <p:cNvSpPr/>
            <p:nvPr/>
          </p:nvSpPr>
          <p:spPr>
            <a:xfrm>
              <a:off x="9098280" y="1382267"/>
              <a:ext cx="561340" cy="227329"/>
            </a:xfrm>
            <a:custGeom>
              <a:avLst/>
              <a:gdLst/>
              <a:ahLst/>
              <a:cxnLst/>
              <a:rect l="l" t="t" r="r" b="b"/>
              <a:pathLst>
                <a:path w="561340" h="227330">
                  <a:moveTo>
                    <a:pt x="447294" y="0"/>
                  </a:moveTo>
                  <a:lnTo>
                    <a:pt x="447294" y="56769"/>
                  </a:lnTo>
                  <a:lnTo>
                    <a:pt x="0" y="56769"/>
                  </a:lnTo>
                  <a:lnTo>
                    <a:pt x="0" y="170307"/>
                  </a:lnTo>
                  <a:lnTo>
                    <a:pt x="447294" y="170307"/>
                  </a:lnTo>
                  <a:lnTo>
                    <a:pt x="447294" y="227076"/>
                  </a:lnTo>
                  <a:lnTo>
                    <a:pt x="560831" y="113537"/>
                  </a:lnTo>
                  <a:lnTo>
                    <a:pt x="4472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098280" y="1382267"/>
              <a:ext cx="561340" cy="227329"/>
            </a:xfrm>
            <a:custGeom>
              <a:avLst/>
              <a:gdLst/>
              <a:ahLst/>
              <a:cxnLst/>
              <a:rect l="l" t="t" r="r" b="b"/>
              <a:pathLst>
                <a:path w="561340" h="227330">
                  <a:moveTo>
                    <a:pt x="0" y="56769"/>
                  </a:moveTo>
                  <a:lnTo>
                    <a:pt x="447294" y="56769"/>
                  </a:lnTo>
                  <a:lnTo>
                    <a:pt x="447294" y="0"/>
                  </a:lnTo>
                  <a:lnTo>
                    <a:pt x="560831" y="113537"/>
                  </a:lnTo>
                  <a:lnTo>
                    <a:pt x="447294" y="227076"/>
                  </a:lnTo>
                  <a:lnTo>
                    <a:pt x="447294" y="170307"/>
                  </a:lnTo>
                  <a:lnTo>
                    <a:pt x="0" y="170307"/>
                  </a:lnTo>
                  <a:lnTo>
                    <a:pt x="0" y="5676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6278626" y="1346961"/>
            <a:ext cx="438150" cy="198755"/>
            <a:chOff x="6278626" y="1346961"/>
            <a:chExt cx="438150" cy="198755"/>
          </a:xfrm>
        </p:grpSpPr>
        <p:sp>
          <p:nvSpPr>
            <p:cNvPr id="23" name="object 23"/>
            <p:cNvSpPr/>
            <p:nvPr/>
          </p:nvSpPr>
          <p:spPr>
            <a:xfrm>
              <a:off x="6284976" y="1353311"/>
              <a:ext cx="425450" cy="186055"/>
            </a:xfrm>
            <a:custGeom>
              <a:avLst/>
              <a:gdLst/>
              <a:ahLst/>
              <a:cxnLst/>
              <a:rect l="l" t="t" r="r" b="b"/>
              <a:pathLst>
                <a:path w="425450" h="186055">
                  <a:moveTo>
                    <a:pt x="332231" y="0"/>
                  </a:moveTo>
                  <a:lnTo>
                    <a:pt x="332231" y="46482"/>
                  </a:lnTo>
                  <a:lnTo>
                    <a:pt x="0" y="46482"/>
                  </a:lnTo>
                  <a:lnTo>
                    <a:pt x="0" y="139446"/>
                  </a:lnTo>
                  <a:lnTo>
                    <a:pt x="332231" y="139446"/>
                  </a:lnTo>
                  <a:lnTo>
                    <a:pt x="332231" y="185927"/>
                  </a:lnTo>
                  <a:lnTo>
                    <a:pt x="425196" y="92963"/>
                  </a:lnTo>
                  <a:lnTo>
                    <a:pt x="3322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84976" y="1353311"/>
              <a:ext cx="425450" cy="186055"/>
            </a:xfrm>
            <a:custGeom>
              <a:avLst/>
              <a:gdLst/>
              <a:ahLst/>
              <a:cxnLst/>
              <a:rect l="l" t="t" r="r" b="b"/>
              <a:pathLst>
                <a:path w="425450" h="186055">
                  <a:moveTo>
                    <a:pt x="0" y="46482"/>
                  </a:moveTo>
                  <a:lnTo>
                    <a:pt x="332231" y="46482"/>
                  </a:lnTo>
                  <a:lnTo>
                    <a:pt x="332231" y="0"/>
                  </a:lnTo>
                  <a:lnTo>
                    <a:pt x="425196" y="92963"/>
                  </a:lnTo>
                  <a:lnTo>
                    <a:pt x="332231" y="185927"/>
                  </a:lnTo>
                  <a:lnTo>
                    <a:pt x="332231" y="139446"/>
                  </a:lnTo>
                  <a:lnTo>
                    <a:pt x="0" y="139446"/>
                  </a:lnTo>
                  <a:lnTo>
                    <a:pt x="0" y="4648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4308094" y="4760721"/>
            <a:ext cx="572135" cy="240029"/>
            <a:chOff x="4308094" y="4760721"/>
            <a:chExt cx="572135" cy="240029"/>
          </a:xfrm>
        </p:grpSpPr>
        <p:sp>
          <p:nvSpPr>
            <p:cNvPr id="26" name="object 26"/>
            <p:cNvSpPr/>
            <p:nvPr/>
          </p:nvSpPr>
          <p:spPr>
            <a:xfrm>
              <a:off x="4314444" y="4767071"/>
              <a:ext cx="559435" cy="227329"/>
            </a:xfrm>
            <a:custGeom>
              <a:avLst/>
              <a:gdLst/>
              <a:ahLst/>
              <a:cxnLst/>
              <a:rect l="l" t="t" r="r" b="b"/>
              <a:pathLst>
                <a:path w="559435" h="227329">
                  <a:moveTo>
                    <a:pt x="113537" y="0"/>
                  </a:moveTo>
                  <a:lnTo>
                    <a:pt x="0" y="113537"/>
                  </a:lnTo>
                  <a:lnTo>
                    <a:pt x="113537" y="227075"/>
                  </a:lnTo>
                  <a:lnTo>
                    <a:pt x="113537" y="170306"/>
                  </a:lnTo>
                  <a:lnTo>
                    <a:pt x="559307" y="170306"/>
                  </a:lnTo>
                  <a:lnTo>
                    <a:pt x="559307" y="56768"/>
                  </a:lnTo>
                  <a:lnTo>
                    <a:pt x="113537" y="56768"/>
                  </a:lnTo>
                  <a:lnTo>
                    <a:pt x="1135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14444" y="4767071"/>
              <a:ext cx="559435" cy="227329"/>
            </a:xfrm>
            <a:custGeom>
              <a:avLst/>
              <a:gdLst/>
              <a:ahLst/>
              <a:cxnLst/>
              <a:rect l="l" t="t" r="r" b="b"/>
              <a:pathLst>
                <a:path w="559435" h="227329">
                  <a:moveTo>
                    <a:pt x="559307" y="170306"/>
                  </a:moveTo>
                  <a:lnTo>
                    <a:pt x="113537" y="170306"/>
                  </a:lnTo>
                  <a:lnTo>
                    <a:pt x="113537" y="227075"/>
                  </a:lnTo>
                  <a:lnTo>
                    <a:pt x="0" y="113537"/>
                  </a:lnTo>
                  <a:lnTo>
                    <a:pt x="113537" y="0"/>
                  </a:lnTo>
                  <a:lnTo>
                    <a:pt x="113537" y="56768"/>
                  </a:lnTo>
                  <a:lnTo>
                    <a:pt x="559307" y="56768"/>
                  </a:lnTo>
                  <a:lnTo>
                    <a:pt x="559307" y="17030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7211314" y="4823205"/>
            <a:ext cx="574040" cy="240029"/>
            <a:chOff x="7211314" y="4823205"/>
            <a:chExt cx="574040" cy="240029"/>
          </a:xfrm>
        </p:grpSpPr>
        <p:sp>
          <p:nvSpPr>
            <p:cNvPr id="29" name="object 29"/>
            <p:cNvSpPr/>
            <p:nvPr/>
          </p:nvSpPr>
          <p:spPr>
            <a:xfrm>
              <a:off x="7217664" y="4829555"/>
              <a:ext cx="561340" cy="227329"/>
            </a:xfrm>
            <a:custGeom>
              <a:avLst/>
              <a:gdLst/>
              <a:ahLst/>
              <a:cxnLst/>
              <a:rect l="l" t="t" r="r" b="b"/>
              <a:pathLst>
                <a:path w="561340" h="227329">
                  <a:moveTo>
                    <a:pt x="113537" y="0"/>
                  </a:moveTo>
                  <a:lnTo>
                    <a:pt x="0" y="113538"/>
                  </a:lnTo>
                  <a:lnTo>
                    <a:pt x="113537" y="227076"/>
                  </a:lnTo>
                  <a:lnTo>
                    <a:pt x="113537" y="170307"/>
                  </a:lnTo>
                  <a:lnTo>
                    <a:pt x="560831" y="170307"/>
                  </a:lnTo>
                  <a:lnTo>
                    <a:pt x="560831" y="56769"/>
                  </a:lnTo>
                  <a:lnTo>
                    <a:pt x="113537" y="56769"/>
                  </a:lnTo>
                  <a:lnTo>
                    <a:pt x="1135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217664" y="4829555"/>
              <a:ext cx="561340" cy="227329"/>
            </a:xfrm>
            <a:custGeom>
              <a:avLst/>
              <a:gdLst/>
              <a:ahLst/>
              <a:cxnLst/>
              <a:rect l="l" t="t" r="r" b="b"/>
              <a:pathLst>
                <a:path w="561340" h="227329">
                  <a:moveTo>
                    <a:pt x="560831" y="170307"/>
                  </a:moveTo>
                  <a:lnTo>
                    <a:pt x="113537" y="170307"/>
                  </a:lnTo>
                  <a:lnTo>
                    <a:pt x="113537" y="227076"/>
                  </a:lnTo>
                  <a:lnTo>
                    <a:pt x="0" y="113538"/>
                  </a:lnTo>
                  <a:lnTo>
                    <a:pt x="113537" y="0"/>
                  </a:lnTo>
                  <a:lnTo>
                    <a:pt x="113537" y="56769"/>
                  </a:lnTo>
                  <a:lnTo>
                    <a:pt x="560831" y="56769"/>
                  </a:lnTo>
                  <a:lnTo>
                    <a:pt x="560831" y="17030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948942" y="4708905"/>
            <a:ext cx="574040" cy="241300"/>
            <a:chOff x="1948942" y="4708905"/>
            <a:chExt cx="574040" cy="241300"/>
          </a:xfrm>
        </p:grpSpPr>
        <p:sp>
          <p:nvSpPr>
            <p:cNvPr id="32" name="object 32"/>
            <p:cNvSpPr/>
            <p:nvPr/>
          </p:nvSpPr>
          <p:spPr>
            <a:xfrm>
              <a:off x="1955292" y="4715255"/>
              <a:ext cx="561340" cy="228600"/>
            </a:xfrm>
            <a:custGeom>
              <a:avLst/>
              <a:gdLst/>
              <a:ahLst/>
              <a:cxnLst/>
              <a:rect l="l" t="t" r="r" b="b"/>
              <a:pathLst>
                <a:path w="561339" h="228600">
                  <a:moveTo>
                    <a:pt x="114300" y="0"/>
                  </a:moveTo>
                  <a:lnTo>
                    <a:pt x="0" y="114300"/>
                  </a:lnTo>
                  <a:lnTo>
                    <a:pt x="114300" y="228600"/>
                  </a:lnTo>
                  <a:lnTo>
                    <a:pt x="114300" y="171450"/>
                  </a:lnTo>
                  <a:lnTo>
                    <a:pt x="560832" y="171450"/>
                  </a:lnTo>
                  <a:lnTo>
                    <a:pt x="560832" y="57150"/>
                  </a:lnTo>
                  <a:lnTo>
                    <a:pt x="114300" y="5715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55292" y="4715255"/>
              <a:ext cx="561340" cy="228600"/>
            </a:xfrm>
            <a:custGeom>
              <a:avLst/>
              <a:gdLst/>
              <a:ahLst/>
              <a:cxnLst/>
              <a:rect l="l" t="t" r="r" b="b"/>
              <a:pathLst>
                <a:path w="561339" h="228600">
                  <a:moveTo>
                    <a:pt x="560832" y="171450"/>
                  </a:moveTo>
                  <a:lnTo>
                    <a:pt x="114300" y="171450"/>
                  </a:lnTo>
                  <a:lnTo>
                    <a:pt x="114300" y="228600"/>
                  </a:lnTo>
                  <a:lnTo>
                    <a:pt x="0" y="114300"/>
                  </a:lnTo>
                  <a:lnTo>
                    <a:pt x="114300" y="0"/>
                  </a:lnTo>
                  <a:lnTo>
                    <a:pt x="114300" y="57150"/>
                  </a:lnTo>
                  <a:lnTo>
                    <a:pt x="560832" y="57150"/>
                  </a:lnTo>
                  <a:lnTo>
                    <a:pt x="560832" y="17145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996188" y="2790189"/>
            <a:ext cx="4508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MA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101078" y="2542413"/>
            <a:ext cx="24593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NA or </a:t>
            </a:r>
            <a:r>
              <a:rPr sz="2000" b="1" dirty="0" err="1">
                <a:latin typeface="Times New Roman"/>
                <a:cs typeface="Times New Roman"/>
              </a:rPr>
              <a:t>Cetr</a:t>
            </a:r>
            <a:r>
              <a:rPr lang="en-GB" sz="2000" b="1" dirty="0" err="1">
                <a:latin typeface="Times New Roman"/>
                <a:cs typeface="Times New Roman"/>
              </a:rPr>
              <a:t>i</a:t>
            </a:r>
            <a:r>
              <a:rPr sz="2000" b="1" dirty="0" err="1">
                <a:latin typeface="Times New Roman"/>
                <a:cs typeface="Times New Roman"/>
              </a:rPr>
              <a:t>mide</a:t>
            </a:r>
            <a:r>
              <a:rPr sz="2000" b="1" spc="-24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agar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114278" y="2510155"/>
            <a:ext cx="9594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C</a:t>
            </a:r>
            <a:r>
              <a:rPr sz="2000" b="1" spc="10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la</a:t>
            </a:r>
            <a:r>
              <a:rPr sz="2000" b="1" spc="-10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112756" y="6385052"/>
            <a:ext cx="1502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Times New Roman"/>
                <a:cs typeface="Times New Roman"/>
              </a:rPr>
              <a:t>IMViC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---+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882128" y="3668267"/>
            <a:ext cx="2150364" cy="2962398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24585" y="6386576"/>
            <a:ext cx="6197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TSIA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235707" y="2685288"/>
            <a:ext cx="4575048" cy="585215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2235707" y="2685288"/>
            <a:ext cx="4575175" cy="585470"/>
          </a:xfrm>
          <a:prstGeom prst="rect">
            <a:avLst/>
          </a:prstGeom>
          <a:ln w="6350">
            <a:solidFill>
              <a:srgbClr val="EC7C3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0"/>
              </a:spcBef>
            </a:pPr>
            <a:r>
              <a:rPr sz="3200" dirty="0">
                <a:solidFill>
                  <a:srgbClr val="FF0000"/>
                </a:solidFill>
              </a:rPr>
              <a:t>Pseudomonas</a:t>
            </a:r>
            <a:r>
              <a:rPr sz="3200" spc="-55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aeruginosa</a:t>
            </a:r>
            <a:endParaRPr sz="320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AB7BCEF-B7BD-4C99-815F-B6892EC8865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70306"/>
            <a:ext cx="2790567" cy="23357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67611" cy="685799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6138" y="222631"/>
            <a:ext cx="41116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dirty="0">
                <a:latin typeface="Times New Roman"/>
                <a:cs typeface="Times New Roman"/>
              </a:rPr>
              <a:t>Genus: </a:t>
            </a:r>
            <a:r>
              <a:rPr sz="4400" spc="-40" dirty="0"/>
              <a:t>Vibrio</a:t>
            </a:r>
            <a:r>
              <a:rPr sz="4400" spc="-100" dirty="0"/>
              <a:t> </a:t>
            </a:r>
            <a:r>
              <a:rPr sz="4400" i="0" dirty="0">
                <a:latin typeface="Times New Roman"/>
                <a:cs typeface="Times New Roman"/>
              </a:rPr>
              <a:t>sp.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46020" y="2865043"/>
            <a:ext cx="240792" cy="215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46020" y="3590467"/>
            <a:ext cx="240792" cy="215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46020" y="4315891"/>
            <a:ext cx="240792" cy="215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46020" y="5041315"/>
            <a:ext cx="240792" cy="215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46020" y="5766739"/>
            <a:ext cx="240792" cy="215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33448" y="1566798"/>
            <a:ext cx="8963152" cy="4466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Species of medical importance: </a:t>
            </a:r>
            <a:r>
              <a:rPr sz="2800" b="1" i="1" spc="-30" dirty="0">
                <a:solidFill>
                  <a:srgbClr val="30859C"/>
                </a:solidFill>
                <a:latin typeface="Times New Roman"/>
                <a:cs typeface="Times New Roman"/>
              </a:rPr>
              <a:t>Vibrio</a:t>
            </a:r>
            <a:r>
              <a:rPr sz="2800" b="1" i="1" spc="1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30859C"/>
                </a:solidFill>
                <a:latin typeface="Times New Roman"/>
                <a:cs typeface="Times New Roman"/>
              </a:rPr>
              <a:t>cholerae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355600" marR="3956050">
              <a:lnSpc>
                <a:spcPct val="170100"/>
              </a:lnSpc>
            </a:pPr>
            <a:r>
              <a:rPr sz="2800" spc="-5" dirty="0">
                <a:latin typeface="Times New Roman"/>
                <a:cs typeface="Times New Roman"/>
              </a:rPr>
              <a:t>Gram-negative, curved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rods.  </a:t>
            </a:r>
            <a:r>
              <a:rPr sz="2800" spc="-5" dirty="0">
                <a:latin typeface="Times New Roman"/>
                <a:cs typeface="Times New Roman"/>
              </a:rPr>
              <a:t>Facultative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anaerobes.</a:t>
            </a:r>
            <a:endParaRPr sz="28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2355"/>
              </a:spcBef>
            </a:pPr>
            <a:r>
              <a:rPr sz="2800" spc="-5" dirty="0">
                <a:latin typeface="Times New Roman"/>
                <a:cs typeface="Times New Roman"/>
              </a:rPr>
              <a:t>Actively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motile.</a:t>
            </a:r>
            <a:endParaRPr sz="2800" dirty="0">
              <a:latin typeface="Times New Roman"/>
              <a:cs typeface="Times New Roman"/>
            </a:endParaRPr>
          </a:p>
          <a:p>
            <a:pPr marL="355600" marR="5080">
              <a:lnSpc>
                <a:spcPct val="170000"/>
              </a:lnSpc>
            </a:pPr>
            <a:r>
              <a:rPr sz="2800" spc="-25" dirty="0">
                <a:latin typeface="Times New Roman"/>
                <a:cs typeface="Times New Roman"/>
              </a:rPr>
              <a:t>Typically </a:t>
            </a:r>
            <a:r>
              <a:rPr sz="2800" dirty="0">
                <a:latin typeface="Times New Roman"/>
                <a:cs typeface="Times New Roman"/>
              </a:rPr>
              <a:t>found </a:t>
            </a:r>
            <a:r>
              <a:rPr sz="2800" spc="-5" dirty="0">
                <a:latin typeface="Times New Roman"/>
                <a:cs typeface="Times New Roman"/>
              </a:rPr>
              <a:t>in salt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water.</a:t>
            </a:r>
            <a:endParaRPr lang="en-GB" sz="2800" spc="-30" dirty="0">
              <a:latin typeface="Times New Roman"/>
              <a:cs typeface="Times New Roman"/>
            </a:endParaRPr>
          </a:p>
          <a:p>
            <a:pPr marL="355600" marR="5080">
              <a:lnSpc>
                <a:spcPct val="170000"/>
              </a:lnSpc>
            </a:pPr>
            <a:r>
              <a:rPr lang="en-GB" sz="2800" spc="-5" dirty="0">
                <a:latin typeface="Times New Roman"/>
                <a:cs typeface="Times New Roman"/>
              </a:rPr>
              <a:t> Cause </a:t>
            </a:r>
            <a:r>
              <a:rPr lang="en-GB" sz="2800" dirty="0">
                <a:latin typeface="Times New Roman"/>
                <a:cs typeface="Times New Roman"/>
              </a:rPr>
              <a:t>foodborne </a:t>
            </a:r>
            <a:r>
              <a:rPr lang="en-GB" sz="2800" spc="-5" dirty="0">
                <a:latin typeface="Times New Roman"/>
                <a:cs typeface="Times New Roman"/>
              </a:rPr>
              <a:t>infection, eating undercooked seafood. 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096500" y="426719"/>
            <a:ext cx="1693163" cy="230124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25805" y="0"/>
            <a:ext cx="2345943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0950" y="222631"/>
            <a:ext cx="63182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dirty="0">
                <a:latin typeface="Times New Roman"/>
                <a:cs typeface="Times New Roman"/>
              </a:rPr>
              <a:t>Lab diagnosis of </a:t>
            </a:r>
            <a:r>
              <a:rPr sz="4400" spc="-40" dirty="0"/>
              <a:t>Vibrio</a:t>
            </a:r>
            <a:r>
              <a:rPr sz="4400" spc="-90" dirty="0"/>
              <a:t> </a:t>
            </a:r>
            <a:r>
              <a:rPr sz="4400" i="0" dirty="0">
                <a:latin typeface="Times New Roman"/>
                <a:cs typeface="Times New Roman"/>
              </a:rPr>
              <a:t>sp.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21408" y="1768144"/>
            <a:ext cx="240792" cy="215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39670" y="1631061"/>
            <a:ext cx="6628130" cy="42051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0859C"/>
                </a:solidFill>
                <a:latin typeface="Times New Roman"/>
                <a:cs typeface="Times New Roman"/>
              </a:rPr>
              <a:t>Specimen: </a:t>
            </a:r>
            <a:r>
              <a:rPr sz="2800" spc="-10" dirty="0">
                <a:latin typeface="Times New Roman"/>
                <a:cs typeface="Times New Roman"/>
              </a:rPr>
              <a:t>mucus </a:t>
            </a:r>
            <a:r>
              <a:rPr sz="2800" spc="-5" dirty="0">
                <a:latin typeface="Times New Roman"/>
                <a:cs typeface="Times New Roman"/>
              </a:rPr>
              <a:t>flecks from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stools.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950" dirty="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</a:pPr>
            <a:r>
              <a:rPr sz="2800" b="1" spc="-5" dirty="0">
                <a:solidFill>
                  <a:srgbClr val="30859C"/>
                </a:solidFill>
                <a:latin typeface="Times New Roman"/>
                <a:cs typeface="Times New Roman"/>
              </a:rPr>
              <a:t>Smear: </a:t>
            </a:r>
            <a:r>
              <a:rPr sz="2800" spc="-5" dirty="0">
                <a:latin typeface="Times New Roman"/>
                <a:cs typeface="Times New Roman"/>
              </a:rPr>
              <a:t>Although observed as a </a:t>
            </a:r>
            <a:r>
              <a:rPr lang="en-GB" sz="2800" spc="-5" dirty="0">
                <a:latin typeface="Times New Roman"/>
                <a:cs typeface="Times New Roman"/>
              </a:rPr>
              <a:t>gram-negative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organism, </a:t>
            </a:r>
            <a:r>
              <a:rPr sz="2800" spc="-5" dirty="0">
                <a:latin typeface="Times New Roman"/>
                <a:cs typeface="Times New Roman"/>
              </a:rPr>
              <a:t>it is easily seen </a:t>
            </a:r>
            <a:r>
              <a:rPr lang="en-GB" sz="2800" spc="-5" dirty="0">
                <a:latin typeface="Times New Roman"/>
                <a:cs typeface="Times New Roman"/>
              </a:rPr>
              <a:t>and recognized </a:t>
            </a:r>
            <a:r>
              <a:rPr sz="2800" spc="-5" dirty="0">
                <a:latin typeface="Times New Roman"/>
                <a:cs typeface="Times New Roman"/>
              </a:rPr>
              <a:t>on direct </a:t>
            </a:r>
            <a:r>
              <a:rPr lang="en-GB" sz="2800" dirty="0">
                <a:latin typeface="Times New Roman"/>
                <a:cs typeface="Times New Roman"/>
              </a:rPr>
              <a:t>dark-field</a:t>
            </a:r>
            <a:r>
              <a:rPr sz="2800" spc="-5" dirty="0">
                <a:latin typeface="Times New Roman"/>
                <a:cs typeface="Times New Roman"/>
              </a:rPr>
              <a:t> microscopy examination of the </a:t>
            </a:r>
            <a:r>
              <a:rPr sz="2800" dirty="0">
                <a:latin typeface="Times New Roman"/>
                <a:cs typeface="Times New Roman"/>
              </a:rPr>
              <a:t>stool</a:t>
            </a:r>
            <a:r>
              <a:rPr lang="en-GB"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showing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rapidly motile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vibrios.</a:t>
            </a:r>
          </a:p>
        </p:txBody>
      </p:sp>
      <p:sp>
        <p:nvSpPr>
          <p:cNvPr id="6" name="object 6"/>
          <p:cNvSpPr/>
          <p:nvPr/>
        </p:nvSpPr>
        <p:spPr>
          <a:xfrm>
            <a:off x="2197608" y="2895600"/>
            <a:ext cx="240792" cy="215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01683" y="294599"/>
            <a:ext cx="2831592" cy="29266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21852" y="3558540"/>
            <a:ext cx="3306317" cy="3047238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67611" cy="685799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6138" y="222631"/>
            <a:ext cx="63182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dirty="0">
                <a:latin typeface="Times New Roman"/>
                <a:cs typeface="Times New Roman"/>
              </a:rPr>
              <a:t>Lab diagnosis of </a:t>
            </a:r>
            <a:r>
              <a:rPr sz="4400" spc="-40" dirty="0"/>
              <a:t>Vibrio</a:t>
            </a:r>
            <a:r>
              <a:rPr sz="4400" spc="-90" dirty="0"/>
              <a:t> </a:t>
            </a:r>
            <a:r>
              <a:rPr sz="4400" i="0" dirty="0">
                <a:latin typeface="Times New Roman"/>
                <a:cs typeface="Times New Roman"/>
              </a:rPr>
              <a:t>sp.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04289" y="1248486"/>
            <a:ext cx="278892" cy="246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34870" y="994878"/>
            <a:ext cx="9690735" cy="530796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3200" b="1" spc="-10" dirty="0">
                <a:solidFill>
                  <a:srgbClr val="30859C"/>
                </a:solidFill>
                <a:latin typeface="Times New Roman"/>
                <a:cs typeface="Times New Roman"/>
              </a:rPr>
              <a:t>Culture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Times New Roman"/>
                <a:cs typeface="Times New Roman"/>
              </a:rPr>
              <a:t>For enrichment, a few </a:t>
            </a:r>
            <a:r>
              <a:rPr sz="2800" dirty="0">
                <a:latin typeface="Times New Roman"/>
                <a:cs typeface="Times New Roman"/>
              </a:rPr>
              <a:t>drops </a:t>
            </a:r>
            <a:r>
              <a:rPr sz="2800" spc="-5" dirty="0">
                <a:latin typeface="Times New Roman"/>
                <a:cs typeface="Times New Roman"/>
              </a:rPr>
              <a:t>of stool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spc="-5" dirty="0">
                <a:latin typeface="Times New Roman"/>
                <a:cs typeface="Times New Roman"/>
              </a:rPr>
              <a:t>be incubated </a:t>
            </a:r>
            <a:r>
              <a:rPr sz="2800" dirty="0">
                <a:latin typeface="Times New Roman"/>
                <a:cs typeface="Times New Roman"/>
              </a:rPr>
              <a:t>for 6–8 hours  </a:t>
            </a:r>
            <a:r>
              <a:rPr sz="2800" spc="-5" dirty="0">
                <a:latin typeface="Times New Roman"/>
                <a:cs typeface="Times New Roman"/>
              </a:rPr>
              <a:t>in </a:t>
            </a:r>
            <a:r>
              <a:rPr sz="2800" b="1" spc="-5" dirty="0">
                <a:latin typeface="Times New Roman"/>
                <a:cs typeface="Times New Roman"/>
              </a:rPr>
              <a:t>alkaline </a:t>
            </a:r>
            <a:r>
              <a:rPr sz="2800" b="1" dirty="0">
                <a:latin typeface="Times New Roman"/>
                <a:cs typeface="Times New Roman"/>
              </a:rPr>
              <a:t>peptone </a:t>
            </a:r>
            <a:r>
              <a:rPr sz="2800" b="1" spc="-10" dirty="0">
                <a:latin typeface="Times New Roman"/>
                <a:cs typeface="Times New Roman"/>
              </a:rPr>
              <a:t>water </a:t>
            </a:r>
            <a:r>
              <a:rPr sz="2800" spc="-5" dirty="0">
                <a:latin typeface="Times New Roman"/>
                <a:cs typeface="Times New Roman"/>
              </a:rPr>
              <a:t>at </a:t>
            </a:r>
            <a:r>
              <a:rPr sz="2800" dirty="0">
                <a:latin typeface="Times New Roman"/>
                <a:cs typeface="Times New Roman"/>
              </a:rPr>
              <a:t>room </a:t>
            </a:r>
            <a:r>
              <a:rPr sz="2800" spc="-5" dirty="0">
                <a:latin typeface="Times New Roman"/>
                <a:cs typeface="Times New Roman"/>
              </a:rPr>
              <a:t>temperature </a:t>
            </a:r>
            <a:r>
              <a:rPr sz="2800" spc="-10" dirty="0">
                <a:latin typeface="Times New Roman"/>
                <a:cs typeface="Times New Roman"/>
              </a:rPr>
              <a:t>as </a:t>
            </a:r>
            <a:r>
              <a:rPr sz="2800" spc="-5" dirty="0">
                <a:latin typeface="Times New Roman"/>
                <a:cs typeface="Times New Roman"/>
              </a:rPr>
              <a:t>well as 37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˚C.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 marR="83185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Growth is rapid in peptone agar; on blood agar with a pH near  </a:t>
            </a:r>
            <a:r>
              <a:rPr sz="2800" dirty="0">
                <a:latin typeface="Times New Roman"/>
                <a:cs typeface="Times New Roman"/>
              </a:rPr>
              <a:t>9.0(rapidly killed </a:t>
            </a:r>
            <a:r>
              <a:rPr sz="2800" spc="-5" dirty="0">
                <a:latin typeface="Times New Roman"/>
                <a:cs typeface="Times New Roman"/>
              </a:rPr>
              <a:t>by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acid).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 marR="499745">
              <a:lnSpc>
                <a:spcPct val="100000"/>
              </a:lnSpc>
            </a:pPr>
            <a:r>
              <a:rPr sz="2800" b="1" dirty="0">
                <a:latin typeface="Times New Roman"/>
                <a:cs typeface="Times New Roman"/>
              </a:rPr>
              <a:t>Thiosulphate </a:t>
            </a:r>
            <a:r>
              <a:rPr sz="2800" b="1" spc="-5" dirty="0">
                <a:latin typeface="Times New Roman"/>
                <a:cs typeface="Times New Roman"/>
              </a:rPr>
              <a:t>citrate bile salt </a:t>
            </a:r>
            <a:r>
              <a:rPr sz="2800" b="1" spc="-10" dirty="0">
                <a:latin typeface="Times New Roman"/>
                <a:cs typeface="Times New Roman"/>
              </a:rPr>
              <a:t>sucrose </a:t>
            </a:r>
            <a:r>
              <a:rPr sz="2800" b="1" spc="-5" dirty="0">
                <a:latin typeface="Times New Roman"/>
                <a:cs typeface="Times New Roman"/>
              </a:rPr>
              <a:t>agar (TCBS) </a:t>
            </a:r>
            <a:r>
              <a:rPr sz="2800" spc="-5" dirty="0">
                <a:latin typeface="Times New Roman"/>
                <a:cs typeface="Times New Roman"/>
              </a:rPr>
              <a:t>media </a:t>
            </a:r>
            <a:r>
              <a:rPr sz="2800" dirty="0">
                <a:latin typeface="Times New Roman"/>
                <a:cs typeface="Times New Roman"/>
              </a:rPr>
              <a:t>is  </a:t>
            </a:r>
            <a:r>
              <a:rPr sz="2800" spc="-5" dirty="0">
                <a:latin typeface="Times New Roman"/>
                <a:cs typeface="Times New Roman"/>
              </a:rPr>
              <a:t>selective media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5" dirty="0">
                <a:latin typeface="Times New Roman"/>
                <a:cs typeface="Times New Roman"/>
              </a:rPr>
              <a:t>primary isolation of </a:t>
            </a:r>
            <a:r>
              <a:rPr sz="2800" i="1" spc="-35" dirty="0">
                <a:latin typeface="Times New Roman"/>
                <a:cs typeface="Times New Roman"/>
              </a:rPr>
              <a:t>V.cholerae</a:t>
            </a:r>
            <a:r>
              <a:rPr sz="2800" spc="-35" dirty="0">
                <a:latin typeface="Times New Roman"/>
                <a:cs typeface="Times New Roman"/>
              </a:rPr>
              <a:t>, </a:t>
            </a:r>
            <a:r>
              <a:rPr sz="2800" spc="-5" dirty="0">
                <a:latin typeface="Times New Roman"/>
                <a:cs typeface="Times New Roman"/>
              </a:rPr>
              <a:t>on which it  produces convex, smooth, round yellow colonies that are readily  </a:t>
            </a:r>
            <a:r>
              <a:rPr sz="2800" dirty="0">
                <a:latin typeface="Times New Roman"/>
                <a:cs typeface="Times New Roman"/>
              </a:rPr>
              <a:t>visible </a:t>
            </a:r>
            <a:r>
              <a:rPr sz="2800" spc="-5" dirty="0">
                <a:latin typeface="Times New Roman"/>
                <a:cs typeface="Times New Roman"/>
              </a:rPr>
              <a:t>against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dark-green background of the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agar.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04289" y="1805355"/>
            <a:ext cx="240792" cy="215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04289" y="3256203"/>
            <a:ext cx="240792" cy="215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04289" y="4707051"/>
            <a:ext cx="240792" cy="215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433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Carlito</vt:lpstr>
      <vt:lpstr>Courier New</vt:lpstr>
      <vt:lpstr>Times New Roman</vt:lpstr>
      <vt:lpstr>Wingdings</vt:lpstr>
      <vt:lpstr>Office Theme</vt:lpstr>
      <vt:lpstr>PowerPoint Presentation</vt:lpstr>
      <vt:lpstr>Genus: Pseudomonas sp</vt:lpstr>
      <vt:lpstr>Pseudomonas aeruginosa</vt:lpstr>
      <vt:lpstr>Lab diagnosis of Pseudomonas aeruginosa</vt:lpstr>
      <vt:lpstr>Lab diagnosis of Pseudomonas aeruginosa</vt:lpstr>
      <vt:lpstr>Pseudomonas aeruginosa</vt:lpstr>
      <vt:lpstr>Genus: Vibrio sp.</vt:lpstr>
      <vt:lpstr>Lab diagnosis of Vibrio sp.</vt:lpstr>
      <vt:lpstr>Lab diagnosis of Vibrio sp.</vt:lpstr>
      <vt:lpstr>PowerPoint Presentation</vt:lpstr>
      <vt:lpstr>PowerPoint Presentation</vt:lpstr>
      <vt:lpstr>PowerPoint Presentation</vt:lpstr>
      <vt:lpstr>Genus: Helicobacter sp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SIDRA</dc:creator>
  <cp:lastModifiedBy>ctc</cp:lastModifiedBy>
  <cp:revision>21</cp:revision>
  <dcterms:created xsi:type="dcterms:W3CDTF">2023-01-30T17:56:45Z</dcterms:created>
  <dcterms:modified xsi:type="dcterms:W3CDTF">2024-09-12T19:12:41Z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2022-01-16T00:00:00Z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2023-01-30T00:00:00Z</vt:filetime>
  </property>
</Properties>
</file>