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86" r:id="rId3"/>
    <p:sldId id="294" r:id="rId4"/>
    <p:sldId id="296" r:id="rId5"/>
    <p:sldId id="298" r:id="rId6"/>
    <p:sldId id="299" r:id="rId7"/>
    <p:sldId id="301" r:id="rId8"/>
    <p:sldId id="313" r:id="rId9"/>
    <p:sldId id="30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34023-DFEA-4060-9CFA-F55A5B2F1DD7}" type="datetimeFigureOut">
              <a:rPr lang="en-US" smtClean="0"/>
              <a:t>9/12/2024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D57AC2-B651-4E7E-B408-AE4C97D74DE4}" type="slidenum">
              <a:rPr lang="en-US" smtClean="0"/>
              <a:t>‹#›</a:t>
            </a:fld>
            <a:endParaRPr lang="en-US"/>
          </a:p>
        </p:txBody>
      </p:sp>
    </p:spTree>
    <p:extLst>
      <p:ext uri="{BB962C8B-B14F-4D97-AF65-F5344CB8AC3E}">
        <p14:creationId xmlns:p14="http://schemas.microsoft.com/office/powerpoint/2010/main" val="163891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D57AC2-B651-4E7E-B408-AE4C97D74DE4}" type="slidenum">
              <a:rPr lang="en-US" smtClean="0"/>
              <a:t>1</a:t>
            </a:fld>
            <a:endParaRPr lang="en-US"/>
          </a:p>
        </p:txBody>
      </p:sp>
    </p:spTree>
    <p:extLst>
      <p:ext uri="{BB962C8B-B14F-4D97-AF65-F5344CB8AC3E}">
        <p14:creationId xmlns:p14="http://schemas.microsoft.com/office/powerpoint/2010/main" val="306551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D57AC2-B651-4E7E-B408-AE4C97D74DE4}" type="slidenum">
              <a:rPr lang="en-US" smtClean="0"/>
              <a:t>5</a:t>
            </a:fld>
            <a:endParaRPr lang="en-US"/>
          </a:p>
        </p:txBody>
      </p:sp>
    </p:spTree>
    <p:extLst>
      <p:ext uri="{BB962C8B-B14F-4D97-AF65-F5344CB8AC3E}">
        <p14:creationId xmlns:p14="http://schemas.microsoft.com/office/powerpoint/2010/main" val="698930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59659B-D87F-4BF9-9DCA-501527CE41F5}"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01BC7-AD90-482D-A84B-BB05DE2C7A29}" type="slidenum">
              <a:rPr lang="en-US" smtClean="0"/>
              <a:t>‹#›</a:t>
            </a:fld>
            <a:endParaRPr lang="en-US"/>
          </a:p>
        </p:txBody>
      </p:sp>
    </p:spTree>
    <p:extLst>
      <p:ext uri="{BB962C8B-B14F-4D97-AF65-F5344CB8AC3E}">
        <p14:creationId xmlns:p14="http://schemas.microsoft.com/office/powerpoint/2010/main" val="170842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9659B-D87F-4BF9-9DCA-501527CE41F5}"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01BC7-AD90-482D-A84B-BB05DE2C7A29}" type="slidenum">
              <a:rPr lang="en-US" smtClean="0"/>
              <a:t>‹#›</a:t>
            </a:fld>
            <a:endParaRPr lang="en-US"/>
          </a:p>
        </p:txBody>
      </p:sp>
    </p:spTree>
    <p:extLst>
      <p:ext uri="{BB962C8B-B14F-4D97-AF65-F5344CB8AC3E}">
        <p14:creationId xmlns:p14="http://schemas.microsoft.com/office/powerpoint/2010/main" val="1794632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9659B-D87F-4BF9-9DCA-501527CE41F5}"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01BC7-AD90-482D-A84B-BB05DE2C7A29}" type="slidenum">
              <a:rPr lang="en-US" smtClean="0"/>
              <a:t>‹#›</a:t>
            </a:fld>
            <a:endParaRPr lang="en-US"/>
          </a:p>
        </p:txBody>
      </p:sp>
    </p:spTree>
    <p:extLst>
      <p:ext uri="{BB962C8B-B14F-4D97-AF65-F5344CB8AC3E}">
        <p14:creationId xmlns:p14="http://schemas.microsoft.com/office/powerpoint/2010/main" val="4262233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58806C1-FE2C-4E2B-8A85-64F076C3A3E2}" type="datetimeFigureOut">
              <a:rPr lang="en-US" smtClean="0">
                <a:solidFill>
                  <a:prstClr val="black">
                    <a:tint val="75000"/>
                  </a:prstClr>
                </a:solidFill>
              </a:rPr>
              <a:pPr/>
              <a:t>9/12/2024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9A6BDA5-738B-456A-AEFB-6FDD6CD0F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580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8806C1-FE2C-4E2B-8A85-64F076C3A3E2}" type="datetimeFigureOut">
              <a:rPr lang="en-US" smtClean="0">
                <a:solidFill>
                  <a:prstClr val="black">
                    <a:tint val="75000"/>
                  </a:prstClr>
                </a:solidFill>
              </a:rPr>
              <a:pPr/>
              <a:t>9/12/2024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9A6BDA5-738B-456A-AEFB-6FDD6CD0F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26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806C1-FE2C-4E2B-8A85-64F076C3A3E2}" type="datetimeFigureOut">
              <a:rPr lang="en-US" smtClean="0">
                <a:solidFill>
                  <a:prstClr val="black">
                    <a:tint val="75000"/>
                  </a:prstClr>
                </a:solidFill>
              </a:rPr>
              <a:pPr/>
              <a:t>9/12/2024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9A6BDA5-738B-456A-AEFB-6FDD6CD0F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1626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58806C1-FE2C-4E2B-8A85-64F076C3A3E2}" type="datetimeFigureOut">
              <a:rPr lang="en-US" smtClean="0">
                <a:solidFill>
                  <a:prstClr val="black">
                    <a:tint val="75000"/>
                  </a:prstClr>
                </a:solidFill>
              </a:rPr>
              <a:pPr/>
              <a:t>9/12/2024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9A6BDA5-738B-456A-AEFB-6FDD6CD0F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3340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58806C1-FE2C-4E2B-8A85-64F076C3A3E2}" type="datetimeFigureOut">
              <a:rPr lang="en-US" smtClean="0">
                <a:solidFill>
                  <a:prstClr val="black">
                    <a:tint val="75000"/>
                  </a:prstClr>
                </a:solidFill>
              </a:rPr>
              <a:pPr/>
              <a:t>9/12/2024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9A6BDA5-738B-456A-AEFB-6FDD6CD0F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6445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8806C1-FE2C-4E2B-8A85-64F076C3A3E2}" type="datetimeFigureOut">
              <a:rPr lang="en-US" smtClean="0">
                <a:solidFill>
                  <a:prstClr val="black">
                    <a:tint val="75000"/>
                  </a:prstClr>
                </a:solidFill>
              </a:rPr>
              <a:pPr/>
              <a:t>9/12/2024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9A6BDA5-738B-456A-AEFB-6FDD6CD0F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9726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806C1-FE2C-4E2B-8A85-64F076C3A3E2}" type="datetimeFigureOut">
              <a:rPr lang="en-US" smtClean="0">
                <a:solidFill>
                  <a:prstClr val="black">
                    <a:tint val="75000"/>
                  </a:prstClr>
                </a:solidFill>
              </a:rPr>
              <a:pPr/>
              <a:t>9/12/2024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9A6BDA5-738B-456A-AEFB-6FDD6CD0F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0613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806C1-FE2C-4E2B-8A85-64F076C3A3E2}" type="datetimeFigureOut">
              <a:rPr lang="en-US" smtClean="0">
                <a:solidFill>
                  <a:prstClr val="black">
                    <a:tint val="75000"/>
                  </a:prstClr>
                </a:solidFill>
              </a:rPr>
              <a:pPr/>
              <a:t>9/12/2024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9A6BDA5-738B-456A-AEFB-6FDD6CD0F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024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9659B-D87F-4BF9-9DCA-501527CE41F5}"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01BC7-AD90-482D-A84B-BB05DE2C7A29}" type="slidenum">
              <a:rPr lang="en-US" smtClean="0"/>
              <a:t>‹#›</a:t>
            </a:fld>
            <a:endParaRPr lang="en-US"/>
          </a:p>
        </p:txBody>
      </p:sp>
    </p:spTree>
    <p:extLst>
      <p:ext uri="{BB962C8B-B14F-4D97-AF65-F5344CB8AC3E}">
        <p14:creationId xmlns:p14="http://schemas.microsoft.com/office/powerpoint/2010/main" val="1410994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806C1-FE2C-4E2B-8A85-64F076C3A3E2}" type="datetimeFigureOut">
              <a:rPr lang="en-US" smtClean="0">
                <a:solidFill>
                  <a:prstClr val="black">
                    <a:tint val="75000"/>
                  </a:prstClr>
                </a:solidFill>
              </a:rPr>
              <a:pPr/>
              <a:t>9/12/2024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9A6BDA5-738B-456A-AEFB-6FDD6CD0F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5438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8806C1-FE2C-4E2B-8A85-64F076C3A3E2}" type="datetimeFigureOut">
              <a:rPr lang="en-US" smtClean="0">
                <a:solidFill>
                  <a:prstClr val="black">
                    <a:tint val="75000"/>
                  </a:prstClr>
                </a:solidFill>
              </a:rPr>
              <a:pPr/>
              <a:t>9/12/2024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9A6BDA5-738B-456A-AEFB-6FDD6CD0F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3473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8806C1-FE2C-4E2B-8A85-64F076C3A3E2}" type="datetimeFigureOut">
              <a:rPr lang="en-US" smtClean="0">
                <a:solidFill>
                  <a:prstClr val="black">
                    <a:tint val="75000"/>
                  </a:prstClr>
                </a:solidFill>
              </a:rPr>
              <a:pPr/>
              <a:t>9/12/2024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9A6BDA5-738B-456A-AEFB-6FDD6CD0F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975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59659B-D87F-4BF9-9DCA-501527CE41F5}"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01BC7-AD90-482D-A84B-BB05DE2C7A29}" type="slidenum">
              <a:rPr lang="en-US" smtClean="0"/>
              <a:t>‹#›</a:t>
            </a:fld>
            <a:endParaRPr lang="en-US"/>
          </a:p>
        </p:txBody>
      </p:sp>
    </p:spTree>
    <p:extLst>
      <p:ext uri="{BB962C8B-B14F-4D97-AF65-F5344CB8AC3E}">
        <p14:creationId xmlns:p14="http://schemas.microsoft.com/office/powerpoint/2010/main" val="269756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59659B-D87F-4BF9-9DCA-501527CE41F5}"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01BC7-AD90-482D-A84B-BB05DE2C7A29}" type="slidenum">
              <a:rPr lang="en-US" smtClean="0"/>
              <a:t>‹#›</a:t>
            </a:fld>
            <a:endParaRPr lang="en-US"/>
          </a:p>
        </p:txBody>
      </p:sp>
    </p:spTree>
    <p:extLst>
      <p:ext uri="{BB962C8B-B14F-4D97-AF65-F5344CB8AC3E}">
        <p14:creationId xmlns:p14="http://schemas.microsoft.com/office/powerpoint/2010/main" val="160717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59659B-D87F-4BF9-9DCA-501527CE41F5}"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01BC7-AD90-482D-A84B-BB05DE2C7A29}" type="slidenum">
              <a:rPr lang="en-US" smtClean="0"/>
              <a:t>‹#›</a:t>
            </a:fld>
            <a:endParaRPr lang="en-US"/>
          </a:p>
        </p:txBody>
      </p:sp>
    </p:spTree>
    <p:extLst>
      <p:ext uri="{BB962C8B-B14F-4D97-AF65-F5344CB8AC3E}">
        <p14:creationId xmlns:p14="http://schemas.microsoft.com/office/powerpoint/2010/main" val="2486792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59659B-D87F-4BF9-9DCA-501527CE41F5}"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01BC7-AD90-482D-A84B-BB05DE2C7A29}" type="slidenum">
              <a:rPr lang="en-US" smtClean="0"/>
              <a:t>‹#›</a:t>
            </a:fld>
            <a:endParaRPr lang="en-US"/>
          </a:p>
        </p:txBody>
      </p:sp>
    </p:spTree>
    <p:extLst>
      <p:ext uri="{BB962C8B-B14F-4D97-AF65-F5344CB8AC3E}">
        <p14:creationId xmlns:p14="http://schemas.microsoft.com/office/powerpoint/2010/main" val="423206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9659B-D87F-4BF9-9DCA-501527CE41F5}"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01BC7-AD90-482D-A84B-BB05DE2C7A29}" type="slidenum">
              <a:rPr lang="en-US" smtClean="0"/>
              <a:t>‹#›</a:t>
            </a:fld>
            <a:endParaRPr lang="en-US"/>
          </a:p>
        </p:txBody>
      </p:sp>
    </p:spTree>
    <p:extLst>
      <p:ext uri="{BB962C8B-B14F-4D97-AF65-F5344CB8AC3E}">
        <p14:creationId xmlns:p14="http://schemas.microsoft.com/office/powerpoint/2010/main" val="2460515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59659B-D87F-4BF9-9DCA-501527CE41F5}"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01BC7-AD90-482D-A84B-BB05DE2C7A29}" type="slidenum">
              <a:rPr lang="en-US" smtClean="0"/>
              <a:t>‹#›</a:t>
            </a:fld>
            <a:endParaRPr lang="en-US"/>
          </a:p>
        </p:txBody>
      </p:sp>
    </p:spTree>
    <p:extLst>
      <p:ext uri="{BB962C8B-B14F-4D97-AF65-F5344CB8AC3E}">
        <p14:creationId xmlns:p14="http://schemas.microsoft.com/office/powerpoint/2010/main" val="436308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59659B-D87F-4BF9-9DCA-501527CE41F5}"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01BC7-AD90-482D-A84B-BB05DE2C7A29}" type="slidenum">
              <a:rPr lang="en-US" smtClean="0"/>
              <a:t>‹#›</a:t>
            </a:fld>
            <a:endParaRPr lang="en-US"/>
          </a:p>
        </p:txBody>
      </p:sp>
    </p:spTree>
    <p:extLst>
      <p:ext uri="{BB962C8B-B14F-4D97-AF65-F5344CB8AC3E}">
        <p14:creationId xmlns:p14="http://schemas.microsoft.com/office/powerpoint/2010/main" val="371248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9659B-D87F-4BF9-9DCA-501527CE41F5}" type="datetimeFigureOut">
              <a:rPr lang="en-US" smtClean="0"/>
              <a:t>9/12/2024</a:t>
            </a:fld>
            <a:endParaRPr lang="en-US"/>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01BC7-AD90-482D-A84B-BB05DE2C7A29}" type="slidenum">
              <a:rPr lang="en-US" smtClean="0"/>
              <a:t>‹#›</a:t>
            </a:fld>
            <a:endParaRPr lang="en-US"/>
          </a:p>
        </p:txBody>
      </p:sp>
    </p:spTree>
    <p:extLst>
      <p:ext uri="{BB962C8B-B14F-4D97-AF65-F5344CB8AC3E}">
        <p14:creationId xmlns:p14="http://schemas.microsoft.com/office/powerpoint/2010/main" val="1867910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806C1-FE2C-4E2B-8A85-64F076C3A3E2}" type="datetimeFigureOut">
              <a:rPr lang="en-US" smtClean="0">
                <a:solidFill>
                  <a:prstClr val="black">
                    <a:tint val="75000"/>
                  </a:prstClr>
                </a:solidFill>
              </a:rPr>
              <a:pPr/>
              <a:t>9/12/2024</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6BDA5-738B-456A-AEFB-6FDD6CD0F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4673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txBox="1">
            <a:spLocks/>
          </p:cNvSpPr>
          <p:nvPr/>
        </p:nvSpPr>
        <p:spPr>
          <a:xfrm>
            <a:off x="1387366" y="236483"/>
            <a:ext cx="5644054" cy="1371600"/>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600" kern="1200">
                <a:solidFill>
                  <a:schemeClr val="accent5">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3200" b="1" dirty="0">
                <a:solidFill>
                  <a:srgbClr val="0000FF"/>
                </a:solidFill>
                <a:latin typeface="Times New Roman" pitchFamily="18" charset="0"/>
                <a:cs typeface="Times New Roman" pitchFamily="18" charset="0"/>
              </a:rPr>
              <a:t>Practical Medical Bacteriology </a:t>
            </a:r>
          </a:p>
          <a:p>
            <a:pPr algn="ctr"/>
            <a:r>
              <a:rPr lang="en-US" sz="3200" b="1" dirty="0">
                <a:solidFill>
                  <a:srgbClr val="0000FF"/>
                </a:solidFill>
                <a:latin typeface="Times New Roman" pitchFamily="18" charset="0"/>
                <a:cs typeface="Times New Roman" pitchFamily="18" charset="0"/>
              </a:rPr>
              <a:t>4</a:t>
            </a:r>
            <a:r>
              <a:rPr lang="en-US" sz="3200" b="1" baseline="30000" dirty="0">
                <a:solidFill>
                  <a:srgbClr val="0000FF"/>
                </a:solidFill>
                <a:latin typeface="Times New Roman" panose="02020603050405020304" pitchFamily="18" charset="0"/>
                <a:cs typeface="Times New Roman" panose="02020603050405020304" pitchFamily="18" charset="0"/>
              </a:rPr>
              <a:t>th</a:t>
            </a:r>
            <a:r>
              <a:rPr lang="en-US" sz="3200" b="1" dirty="0">
                <a:solidFill>
                  <a:srgbClr val="0000FF"/>
                </a:solidFill>
                <a:latin typeface="Times New Roman" panose="02020603050405020304" pitchFamily="18" charset="0"/>
                <a:cs typeface="Times New Roman" panose="02020603050405020304" pitchFamily="18" charset="0"/>
              </a:rPr>
              <a:t>stage  Biology Department</a:t>
            </a:r>
          </a:p>
        </p:txBody>
      </p:sp>
      <p:sp>
        <p:nvSpPr>
          <p:cNvPr id="4" name="Title 1"/>
          <p:cNvSpPr txBox="1">
            <a:spLocks/>
          </p:cNvSpPr>
          <p:nvPr/>
        </p:nvSpPr>
        <p:spPr>
          <a:xfrm>
            <a:off x="0" y="1608083"/>
            <a:ext cx="9443545" cy="3011214"/>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lnSpcReduction="10000"/>
          </a:bodyPr>
          <a:lstStyle>
            <a:lvl1pPr algn="l" defTabSz="914400" rtl="0" eaLnBrk="1" latinLnBrk="0" hangingPunct="1">
              <a:spcBef>
                <a:spcPct val="0"/>
              </a:spcBef>
              <a:buNone/>
              <a:defRPr sz="3600" kern="1200">
                <a:solidFill>
                  <a:schemeClr val="bg1"/>
                </a:solidFill>
                <a:latin typeface="+mj-lt"/>
                <a:ea typeface="+mj-ea"/>
                <a:cs typeface="+mj-cs"/>
              </a:defRPr>
            </a:lvl1pPr>
          </a:lstStyle>
          <a:p>
            <a:pPr lvl="0" algn="ctr">
              <a:lnSpc>
                <a:spcPct val="120000"/>
              </a:lnSpc>
              <a:defRPr/>
            </a:pPr>
            <a:r>
              <a:rPr lang="en-US" sz="5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General Urine Examination</a:t>
            </a:r>
          </a:p>
          <a:p>
            <a:pPr lvl="0" algn="ctr">
              <a:lnSpc>
                <a:spcPct val="120000"/>
              </a:lnSpc>
              <a:defRPr/>
            </a:pPr>
            <a:r>
              <a:rPr lang="en-US" sz="5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(Urine Analysis)</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5400" b="1" i="0" u="none" strike="noStrike" kern="1200" normalizeH="0" baseline="0" noProof="0" dirty="0">
                <a:ln w="1905"/>
                <a:solidFill>
                  <a:srgbClr val="0000FF"/>
                </a:solidFill>
                <a:effectLst>
                  <a:innerShdw blurRad="69850" dist="43180" dir="5400000">
                    <a:srgbClr val="000000">
                      <a:alpha val="65000"/>
                    </a:srgbClr>
                  </a:innerShdw>
                </a:effectLst>
                <a:uLnTx/>
                <a:uFillTx/>
                <a:latin typeface="Times New Roman" pitchFamily="18" charset="0"/>
                <a:cs typeface="Times New Roman" pitchFamily="18" charset="0"/>
              </a:rPr>
              <a:t> (Lab </a:t>
            </a:r>
            <a:r>
              <a:rPr lang="en-US" sz="5400" b="1">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5</a:t>
            </a:r>
            <a:r>
              <a:rPr kumimoji="0" lang="en-US" sz="6000" b="1" i="0" u="none" strike="noStrike" kern="1200" normalizeH="0" baseline="0" noProof="0">
                <a:ln w="1905"/>
                <a:solidFill>
                  <a:srgbClr val="0000FF"/>
                </a:solidFill>
                <a:effectLst>
                  <a:innerShdw blurRad="69850" dist="43180" dir="5400000">
                    <a:srgbClr val="000000">
                      <a:alpha val="65000"/>
                    </a:srgbClr>
                  </a:innerShdw>
                </a:effectLst>
                <a:uLnTx/>
                <a:uFillTx/>
                <a:latin typeface="Times New Roman" pitchFamily="18" charset="0"/>
                <a:cs typeface="Times New Roman" pitchFamily="18" charset="0"/>
              </a:rPr>
              <a:t>)</a:t>
            </a:r>
            <a:endParaRPr kumimoji="0" lang="en-US" sz="4800" b="1" i="0" u="none" strike="noStrike" kern="1200" normalizeH="0" baseline="0" noProof="0" dirty="0">
              <a:ln w="1905"/>
              <a:solidFill>
                <a:srgbClr val="0000FF"/>
              </a:solidFill>
              <a:effectLst>
                <a:innerShdw blurRad="69850" dist="43180" dir="5400000">
                  <a:srgbClr val="000000">
                    <a:alpha val="65000"/>
                  </a:srgbClr>
                </a:innerShdw>
              </a:effectLst>
              <a:uLnTx/>
              <a:uFillTx/>
              <a:latin typeface="Calibri"/>
            </a:endParaRPr>
          </a:p>
        </p:txBody>
      </p:sp>
      <p:sp>
        <p:nvSpPr>
          <p:cNvPr id="5" name="TextBox 4"/>
          <p:cNvSpPr txBox="1"/>
          <p:nvPr/>
        </p:nvSpPr>
        <p:spPr>
          <a:xfrm>
            <a:off x="1135119" y="5531123"/>
            <a:ext cx="6854496"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normalizeH="0" baseline="0" noProof="0" dirty="0">
                <a:solidFill>
                  <a:srgbClr val="0000FF"/>
                </a:solidFill>
                <a:uLnTx/>
                <a:uFillTx/>
                <a:latin typeface="Times New Roman" pitchFamily="18" charset="0"/>
                <a:cs typeface="Times New Roman" pitchFamily="18" charset="0"/>
              </a:rPr>
              <a:t>Ala </a:t>
            </a:r>
            <a:r>
              <a:rPr kumimoji="0" lang="en-GB" sz="2400" b="1" i="0" u="none" strike="noStrike" kern="0" normalizeH="0" baseline="0" noProof="0" dirty="0" err="1">
                <a:solidFill>
                  <a:srgbClr val="0000FF"/>
                </a:solidFill>
                <a:uLnTx/>
                <a:uFillTx/>
                <a:latin typeface="Times New Roman" pitchFamily="18" charset="0"/>
                <a:cs typeface="Times New Roman" pitchFamily="18" charset="0"/>
              </a:rPr>
              <a:t>J.Ahmad</a:t>
            </a:r>
            <a:endParaRPr kumimoji="0" lang="en-US" sz="2400" b="1" i="0" u="none" strike="noStrike" kern="0" normalizeH="0" baseline="0" noProof="0" dirty="0">
              <a:solidFill>
                <a:srgbClr val="0000FF"/>
              </a:solidFill>
              <a:uLnTx/>
              <a:uFillTx/>
              <a:latin typeface="Times New Roman"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solidFill>
                  <a:srgbClr val="0000FF"/>
                </a:solidFill>
                <a:uLnTx/>
                <a:uFillTx/>
                <a:latin typeface="Times New Roman" pitchFamily="18" charset="0"/>
                <a:cs typeface="Times New Roman" pitchFamily="18" charset="0"/>
              </a:rPr>
              <a:t>MSc in Microbiology@su.edu.krd</a:t>
            </a:r>
          </a:p>
        </p:txBody>
      </p:sp>
    </p:spTree>
    <p:extLst>
      <p:ext uri="{BB962C8B-B14F-4D97-AF65-F5344CB8AC3E}">
        <p14:creationId xmlns:p14="http://schemas.microsoft.com/office/powerpoint/2010/main" val="3614209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0000"/>
            <a:lum/>
            <a:extLs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9242" y="116983"/>
            <a:ext cx="10972800" cy="1143000"/>
          </a:xfrm>
          <a:solidFill>
            <a:schemeClr val="bg1">
              <a:alpha val="80000"/>
            </a:schemeClr>
          </a:solidFill>
        </p:spPr>
        <p:txBody>
          <a:bodyPr>
            <a:normAutofit fontScale="90000"/>
          </a:bodyPr>
          <a:lstStyle/>
          <a:p>
            <a:r>
              <a:rPr lang="en-US" b="1" dirty="0">
                <a:solidFill>
                  <a:srgbClr val="0000FF"/>
                </a:solidFill>
                <a:latin typeface="Arial Black" pitchFamily="34" charset="0"/>
              </a:rPr>
              <a:t>What is General Urine Examination?</a:t>
            </a:r>
          </a:p>
        </p:txBody>
      </p:sp>
      <p:sp>
        <p:nvSpPr>
          <p:cNvPr id="3" name="Content Placeholder 2"/>
          <p:cNvSpPr>
            <a:spLocks noGrp="1"/>
          </p:cNvSpPr>
          <p:nvPr>
            <p:ph idx="1"/>
          </p:nvPr>
        </p:nvSpPr>
        <p:spPr>
          <a:xfrm>
            <a:off x="315310" y="1418896"/>
            <a:ext cx="11650718" cy="5281449"/>
          </a:xfrm>
          <a:solidFill>
            <a:schemeClr val="bg1">
              <a:alpha val="90000"/>
            </a:schemeClr>
          </a:solidFill>
        </p:spPr>
        <p:txBody>
          <a:bodyPr/>
          <a:lstStyle/>
          <a:p>
            <a:pPr>
              <a:lnSpc>
                <a:spcPct val="150000"/>
              </a:lnSpc>
              <a:buFont typeface="Wingdings" pitchFamily="2" charset="2"/>
              <a:buChar char="Ø"/>
            </a:pPr>
            <a:r>
              <a:rPr lang="en-US" dirty="0">
                <a:solidFill>
                  <a:srgbClr val="111111"/>
                </a:solidFill>
                <a:latin typeface="Times New Roman" pitchFamily="18" charset="0"/>
                <a:cs typeface="Times New Roman" pitchFamily="18" charset="0"/>
              </a:rPr>
              <a:t>General Urine Examination (GUE) also called urine analysis (Urinalysis).</a:t>
            </a:r>
          </a:p>
          <a:p>
            <a:pPr>
              <a:lnSpc>
                <a:spcPct val="150000"/>
              </a:lnSpc>
              <a:buFont typeface="Wingdings" pitchFamily="2" charset="2"/>
              <a:buChar char="Ø"/>
            </a:pPr>
            <a:r>
              <a:rPr lang="en-US" dirty="0">
                <a:solidFill>
                  <a:srgbClr val="111111"/>
                </a:solidFill>
                <a:latin typeface="Times New Roman" pitchFamily="18" charset="0"/>
                <a:cs typeface="Times New Roman" pitchFamily="18" charset="0"/>
              </a:rPr>
              <a:t>A urinalysis is an array of tests performed on urine. </a:t>
            </a:r>
          </a:p>
          <a:p>
            <a:pPr>
              <a:lnSpc>
                <a:spcPct val="150000"/>
              </a:lnSpc>
              <a:buFont typeface="Wingdings" pitchFamily="2" charset="2"/>
              <a:buChar char="Ø"/>
            </a:pPr>
            <a:r>
              <a:rPr lang="en-US" dirty="0">
                <a:solidFill>
                  <a:srgbClr val="111111"/>
                </a:solidFill>
                <a:latin typeface="Times New Roman" pitchFamily="18" charset="0"/>
                <a:cs typeface="Times New Roman" pitchFamily="18" charset="0"/>
              </a:rPr>
              <a:t>It's used to detect and manage a wide range of disorders, such as urinary tract infections, kidney disease and diabetes</a:t>
            </a:r>
            <a:r>
              <a:rPr lang="en-US" dirty="0">
                <a:solidFill>
                  <a:srgbClr val="111111"/>
                </a:solidFill>
                <a:latin typeface="Helvetica"/>
              </a:rPr>
              <a:t>.</a:t>
            </a:r>
            <a:endParaRPr lang="en-US" dirty="0"/>
          </a:p>
        </p:txBody>
      </p:sp>
    </p:spTree>
    <p:extLst>
      <p:ext uri="{BB962C8B-B14F-4D97-AF65-F5344CB8AC3E}">
        <p14:creationId xmlns:p14="http://schemas.microsoft.com/office/powerpoint/2010/main" val="203022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0000"/>
            <a:lum/>
            <a:extLs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9242" y="116983"/>
            <a:ext cx="10972800" cy="1143000"/>
          </a:xfrm>
          <a:solidFill>
            <a:schemeClr val="bg1">
              <a:alpha val="80000"/>
            </a:schemeClr>
          </a:solidFill>
        </p:spPr>
        <p:txBody>
          <a:bodyPr/>
          <a:lstStyle/>
          <a:p>
            <a:r>
              <a:rPr lang="en-US" b="1" dirty="0">
                <a:solidFill>
                  <a:srgbClr val="0000FF"/>
                </a:solidFill>
                <a:latin typeface="Arial Black" pitchFamily="34" charset="0"/>
              </a:rPr>
              <a:t>Collection of Urine Specimens</a:t>
            </a:r>
          </a:p>
        </p:txBody>
      </p:sp>
      <p:sp>
        <p:nvSpPr>
          <p:cNvPr id="3" name="Content Placeholder 2"/>
          <p:cNvSpPr>
            <a:spLocks noGrp="1"/>
          </p:cNvSpPr>
          <p:nvPr>
            <p:ph idx="1"/>
          </p:nvPr>
        </p:nvSpPr>
        <p:spPr>
          <a:xfrm>
            <a:off x="315310" y="1418896"/>
            <a:ext cx="11650718" cy="5281449"/>
          </a:xfrm>
          <a:solidFill>
            <a:schemeClr val="bg1">
              <a:alpha val="90000"/>
            </a:schemeClr>
          </a:solidFill>
        </p:spPr>
        <p:txBody>
          <a:bodyPr/>
          <a:lstStyle/>
          <a:p>
            <a:pPr lvl="0" algn="just" fontAlgn="base">
              <a:spcBef>
                <a:spcPts val="0"/>
              </a:spcBef>
              <a:buFont typeface="Times New Roman"/>
              <a:buChar char="•"/>
              <a:tabLst>
                <a:tab pos="457200" algn="l"/>
              </a:tabLst>
            </a:pPr>
            <a:endParaRPr lang="en-US" dirty="0">
              <a:solidFill>
                <a:srgbClr val="000000"/>
              </a:solidFill>
              <a:latin typeface="Times New Roman" pitchFamily="18" charset="0"/>
              <a:ea typeface="Times New Roman"/>
              <a:cs typeface="Times New Roman" pitchFamily="18" charset="0"/>
            </a:endParaRPr>
          </a:p>
          <a:p>
            <a:pPr lvl="0" algn="just" fontAlgn="base">
              <a:spcBef>
                <a:spcPts val="0"/>
              </a:spcBef>
              <a:buFont typeface="Wingdings" pitchFamily="2" charset="2"/>
              <a:buChar char="Ø"/>
              <a:tabLst>
                <a:tab pos="457200" algn="l"/>
              </a:tabLst>
            </a:pPr>
            <a:r>
              <a:rPr lang="en-US" dirty="0">
                <a:solidFill>
                  <a:srgbClr val="000000"/>
                </a:solidFill>
                <a:latin typeface="Times New Roman" pitchFamily="18" charset="0"/>
                <a:ea typeface="Times New Roman"/>
                <a:cs typeface="Times New Roman" pitchFamily="18" charset="0"/>
              </a:rPr>
              <a:t>The first voided morning urine (the most common)</a:t>
            </a:r>
            <a:endParaRPr lang="en-US" dirty="0">
              <a:latin typeface="Times New Roman" pitchFamily="18" charset="0"/>
              <a:cs typeface="Times New Roman" pitchFamily="18" charset="0"/>
            </a:endParaRPr>
          </a:p>
          <a:p>
            <a:pPr lvl="0" algn="just" fontAlgn="base">
              <a:spcBef>
                <a:spcPts val="0"/>
              </a:spcBef>
              <a:buFont typeface="Wingdings" pitchFamily="2" charset="2"/>
              <a:buChar char="Ø"/>
              <a:tabLst>
                <a:tab pos="457200" algn="l"/>
              </a:tabLst>
            </a:pPr>
            <a:r>
              <a:rPr lang="en-US" dirty="0">
                <a:solidFill>
                  <a:srgbClr val="000000"/>
                </a:solidFill>
                <a:latin typeface="Times New Roman" pitchFamily="18" charset="0"/>
                <a:ea typeface="Times New Roman"/>
                <a:cs typeface="Times New Roman" pitchFamily="18" charset="0"/>
              </a:rPr>
              <a:t>Random urine (for emergency)</a:t>
            </a:r>
            <a:endParaRPr lang="en-US" dirty="0">
              <a:latin typeface="Times New Roman" pitchFamily="18" charset="0"/>
              <a:cs typeface="Times New Roman" pitchFamily="18" charset="0"/>
            </a:endParaRPr>
          </a:p>
          <a:p>
            <a:pPr lvl="0" algn="just" fontAlgn="base">
              <a:spcBef>
                <a:spcPts val="0"/>
              </a:spcBef>
              <a:buFont typeface="Wingdings" pitchFamily="2" charset="2"/>
              <a:buChar char="Ø"/>
              <a:tabLst>
                <a:tab pos="457200" algn="l"/>
              </a:tabLst>
            </a:pPr>
            <a:r>
              <a:rPr lang="en-US" dirty="0">
                <a:solidFill>
                  <a:srgbClr val="000000"/>
                </a:solidFill>
                <a:latin typeface="Times New Roman" pitchFamily="18" charset="0"/>
                <a:ea typeface="Times New Roman"/>
                <a:cs typeface="Times New Roman" pitchFamily="18" charset="0"/>
              </a:rPr>
              <a:t>Clean-catch, midstream urine (for urine culture)</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r>
              <a:rPr lang="en-US" b="1" dirty="0">
                <a:solidFill>
                  <a:srgbClr val="0000FF"/>
                </a:solidFill>
                <a:latin typeface="Times New Roman" pitchFamily="18" charset="0"/>
                <a:cs typeface="Times New Roman" pitchFamily="18" charset="0"/>
              </a:rPr>
              <a:t>Attention:</a:t>
            </a:r>
          </a:p>
          <a:p>
            <a:pPr marL="0" indent="0">
              <a:buNone/>
            </a:pPr>
            <a:r>
              <a:rPr lang="en-US" dirty="0">
                <a:latin typeface="Times New Roman" pitchFamily="18" charset="0"/>
                <a:cs typeface="Times New Roman" pitchFamily="18" charset="0"/>
              </a:rPr>
              <a:t>Urine need to be examined within 1-2 hour, else </a:t>
            </a:r>
          </a:p>
          <a:p>
            <a:pPr marL="0" indent="0">
              <a:buNone/>
            </a:pPr>
            <a:r>
              <a:rPr lang="en-US" dirty="0">
                <a:latin typeface="Times New Roman" pitchFamily="18" charset="0"/>
                <a:cs typeface="Times New Roman" pitchFamily="18" charset="0"/>
              </a:rPr>
              <a:t>requires refrigeration.</a:t>
            </a:r>
          </a:p>
          <a:p>
            <a:pPr marL="0" indent="0">
              <a:buNone/>
            </a:pPr>
            <a:endParaRPr lang="en-US"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50105" y="3416107"/>
            <a:ext cx="3238530" cy="261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11558" y="1465222"/>
            <a:ext cx="1797269" cy="201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93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0000"/>
            <a:lum/>
            <a:extLs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9242" y="116983"/>
            <a:ext cx="10972800" cy="1143000"/>
          </a:xfrm>
          <a:solidFill>
            <a:schemeClr val="bg1">
              <a:alpha val="80000"/>
            </a:schemeClr>
          </a:solidFill>
        </p:spPr>
        <p:txBody>
          <a:bodyPr/>
          <a:lstStyle/>
          <a:p>
            <a:r>
              <a:rPr lang="en-US" b="1" dirty="0">
                <a:solidFill>
                  <a:srgbClr val="0000FF"/>
                </a:solidFill>
                <a:latin typeface="Arial Black" pitchFamily="34" charset="0"/>
              </a:rPr>
              <a:t>GUE: What to Look for?</a:t>
            </a:r>
          </a:p>
        </p:txBody>
      </p:sp>
      <p:sp>
        <p:nvSpPr>
          <p:cNvPr id="3" name="Content Placeholder 2"/>
          <p:cNvSpPr>
            <a:spLocks noGrp="1"/>
          </p:cNvSpPr>
          <p:nvPr>
            <p:ph idx="1"/>
          </p:nvPr>
        </p:nvSpPr>
        <p:spPr>
          <a:xfrm>
            <a:off x="315310" y="1418896"/>
            <a:ext cx="11650718" cy="5281449"/>
          </a:xfrm>
          <a:solidFill>
            <a:schemeClr val="bg1">
              <a:alpha val="70000"/>
            </a:schemeClr>
          </a:solidFill>
        </p:spPr>
        <p:txBody>
          <a:bodyPr/>
          <a:lstStyle/>
          <a:p>
            <a:pPr marL="0" indent="0">
              <a:buNone/>
            </a:pPr>
            <a:r>
              <a:rPr lang="en-US" b="1" dirty="0">
                <a:latin typeface="Times New Roman" pitchFamily="18" charset="0"/>
                <a:cs typeface="Times New Roman" pitchFamily="18" charset="0"/>
              </a:rPr>
              <a:t>Urinalysis consists of the following measurements:</a:t>
            </a:r>
          </a:p>
          <a:p>
            <a:pPr marL="0" indent="0">
              <a:buNone/>
            </a:pPr>
            <a:endParaRPr lang="en-US" b="1" dirty="0">
              <a:latin typeface="Times New Roman" pitchFamily="18" charset="0"/>
              <a:cs typeface="Times New Roman" pitchFamily="18" charset="0"/>
            </a:endParaRPr>
          </a:p>
          <a:p>
            <a:pPr>
              <a:lnSpc>
                <a:spcPct val="150000"/>
              </a:lnSpc>
              <a:buBlip>
                <a:blip r:embed="rId3"/>
              </a:buBlip>
            </a:pPr>
            <a:r>
              <a:rPr lang="en-US" dirty="0">
                <a:latin typeface="Times New Roman" pitchFamily="18" charset="0"/>
                <a:cs typeface="Times New Roman" pitchFamily="18" charset="0"/>
              </a:rPr>
              <a:t>  Physical examination</a:t>
            </a:r>
          </a:p>
          <a:p>
            <a:pPr>
              <a:lnSpc>
                <a:spcPct val="150000"/>
              </a:lnSpc>
              <a:buBlip>
                <a:blip r:embed="rId3"/>
              </a:buBlip>
            </a:pPr>
            <a:r>
              <a:rPr lang="en-US" dirty="0">
                <a:latin typeface="Times New Roman" pitchFamily="18" charset="0"/>
                <a:cs typeface="Times New Roman" pitchFamily="18" charset="0"/>
              </a:rPr>
              <a:t>  Chemical examination</a:t>
            </a:r>
          </a:p>
          <a:p>
            <a:pPr>
              <a:lnSpc>
                <a:spcPct val="150000"/>
              </a:lnSpc>
              <a:buBlip>
                <a:blip r:embed="rId3"/>
              </a:buBlip>
            </a:pPr>
            <a:r>
              <a:rPr lang="en-US" dirty="0">
                <a:latin typeface="Times New Roman" pitchFamily="18" charset="0"/>
                <a:cs typeface="Times New Roman" pitchFamily="18" charset="0"/>
              </a:rPr>
              <a:t>  Microscopic examination</a:t>
            </a:r>
          </a:p>
          <a:p>
            <a:pPr marL="0" indent="0">
              <a:buNone/>
            </a:pP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11614" y="2648607"/>
            <a:ext cx="5886340" cy="406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8079828" y="2877207"/>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tx1"/>
                </a:solidFill>
              </a:rPr>
              <a:t>3</a:t>
            </a:r>
          </a:p>
        </p:txBody>
      </p:sp>
      <p:sp>
        <p:nvSpPr>
          <p:cNvPr id="6" name="Oval 5"/>
          <p:cNvSpPr/>
          <p:nvPr/>
        </p:nvSpPr>
        <p:spPr>
          <a:xfrm>
            <a:off x="10061028" y="3092669"/>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tx1"/>
                </a:solidFill>
              </a:rPr>
              <a:t>2</a:t>
            </a:r>
          </a:p>
        </p:txBody>
      </p:sp>
    </p:spTree>
    <p:extLst>
      <p:ext uri="{BB962C8B-B14F-4D97-AF65-F5344CB8AC3E}">
        <p14:creationId xmlns:p14="http://schemas.microsoft.com/office/powerpoint/2010/main" val="116519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3641" cy="765886"/>
          </a:xfrm>
          <a:solidFill>
            <a:schemeClr val="bg1">
              <a:alpha val="80000"/>
            </a:schemeClr>
          </a:solidFill>
        </p:spPr>
        <p:txBody>
          <a:bodyPr/>
          <a:lstStyle/>
          <a:p>
            <a:r>
              <a:rPr lang="en-US" b="1" dirty="0">
                <a:solidFill>
                  <a:srgbClr val="0000FF"/>
                </a:solidFill>
                <a:latin typeface="Arial Black" pitchFamily="34" charset="0"/>
              </a:rPr>
              <a:t>Physical Examination</a:t>
            </a:r>
          </a:p>
        </p:txBody>
      </p:sp>
      <p:sp>
        <p:nvSpPr>
          <p:cNvPr id="3" name="Content Placeholder 2"/>
          <p:cNvSpPr>
            <a:spLocks noGrp="1"/>
          </p:cNvSpPr>
          <p:nvPr>
            <p:ph idx="1"/>
          </p:nvPr>
        </p:nvSpPr>
        <p:spPr>
          <a:xfrm>
            <a:off x="984740" y="1520525"/>
            <a:ext cx="11101107" cy="5297214"/>
          </a:xfrm>
          <a:solidFill>
            <a:schemeClr val="bg1">
              <a:alpha val="80000"/>
            </a:schemeClr>
          </a:solidFill>
        </p:spPr>
        <p:txBody>
          <a:bodyPr>
            <a:normAutofit/>
          </a:bodyPr>
          <a:lstStyle/>
          <a:p>
            <a:pPr>
              <a:lnSpc>
                <a:spcPct val="150000"/>
              </a:lnSpc>
              <a:buBlip>
                <a:blip r:embed="rId4"/>
              </a:buBlip>
            </a:pPr>
            <a:r>
              <a:rPr lang="en-US" dirty="0">
                <a:latin typeface="Times New Roman" pitchFamily="18" charset="0"/>
                <a:cs typeface="Times New Roman" pitchFamily="18" charset="0"/>
              </a:rPr>
              <a:t>Appearance</a:t>
            </a:r>
          </a:p>
          <a:p>
            <a:pPr>
              <a:lnSpc>
                <a:spcPct val="150000"/>
              </a:lnSpc>
              <a:buBlip>
                <a:blip r:embed="rId4"/>
              </a:buBlip>
            </a:pPr>
            <a:r>
              <a:rPr lang="en-US" dirty="0">
                <a:latin typeface="Times New Roman" pitchFamily="18" charset="0"/>
                <a:cs typeface="Times New Roman" pitchFamily="18" charset="0"/>
              </a:rPr>
              <a:t>Urine volume:1-2,5 L/d</a:t>
            </a:r>
          </a:p>
          <a:p>
            <a:pPr>
              <a:lnSpc>
                <a:spcPct val="150000"/>
              </a:lnSpc>
              <a:buBlip>
                <a:blip r:embed="rId4"/>
              </a:buBlip>
            </a:pPr>
            <a:r>
              <a:rPr lang="en-US" dirty="0">
                <a:latin typeface="Times New Roman" pitchFamily="18" charset="0"/>
                <a:cs typeface="Times New Roman" pitchFamily="18" charset="0"/>
              </a:rPr>
              <a:t>Specific gravity (SG)</a:t>
            </a:r>
            <a:endParaRPr lang="en-US" sz="3500" b="1" dirty="0">
              <a:solidFill>
                <a:srgbClr val="0000FF"/>
              </a:solidFill>
              <a:latin typeface="Times New Roman" pitchFamily="18" charset="0"/>
              <a:cs typeface="Times New Roman" pitchFamily="18" charset="0"/>
            </a:endParaRPr>
          </a:p>
          <a:p>
            <a:pPr marL="0" indent="0">
              <a:lnSpc>
                <a:spcPct val="150000"/>
              </a:lnSpc>
              <a:buNone/>
            </a:pPr>
            <a:r>
              <a:rPr lang="en-US" sz="3500" b="1" dirty="0">
                <a:solidFill>
                  <a:srgbClr val="0000FF"/>
                </a:solidFill>
                <a:latin typeface="Times New Roman" pitchFamily="18" charset="0"/>
                <a:cs typeface="Times New Roman" pitchFamily="18" charset="0"/>
              </a:rPr>
              <a:t>Appearance:</a:t>
            </a:r>
          </a:p>
          <a:p>
            <a:pPr marL="0" indent="0">
              <a:lnSpc>
                <a:spcPct val="150000"/>
              </a:lnSpc>
              <a:buNone/>
            </a:pPr>
            <a:r>
              <a:rPr lang="en-US" dirty="0">
                <a:latin typeface="Times New Roman" pitchFamily="18" charset="0"/>
                <a:cs typeface="Times New Roman" pitchFamily="18" charset="0"/>
              </a:rPr>
              <a:t>Including color and clarity</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27872" y="1804307"/>
            <a:ext cx="6542688" cy="501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18380" y="5930152"/>
            <a:ext cx="1266372" cy="36933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b="1" dirty="0">
                <a:latin typeface="Times New Roman" pitchFamily="18" charset="0"/>
                <a:cs typeface="Times New Roman" pitchFamily="18" charset="0"/>
              </a:rPr>
              <a:t>urochrome</a:t>
            </a:r>
          </a:p>
        </p:txBody>
      </p:sp>
    </p:spTree>
    <p:extLst>
      <p:ext uri="{BB962C8B-B14F-4D97-AF65-F5344CB8AC3E}">
        <p14:creationId xmlns:p14="http://schemas.microsoft.com/office/powerpoint/2010/main" val="2486649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6028" y="141889"/>
            <a:ext cx="9033641" cy="765886"/>
          </a:xfrm>
          <a:solidFill>
            <a:schemeClr val="bg1">
              <a:alpha val="80000"/>
            </a:schemeClr>
          </a:solidFill>
        </p:spPr>
        <p:txBody>
          <a:bodyPr/>
          <a:lstStyle/>
          <a:p>
            <a:r>
              <a:rPr lang="en-US" b="1" dirty="0">
                <a:solidFill>
                  <a:srgbClr val="0000FF"/>
                </a:solidFill>
                <a:latin typeface="Arial Black" pitchFamily="34" charset="0"/>
              </a:rPr>
              <a:t>Chemical Examination</a:t>
            </a:r>
          </a:p>
        </p:txBody>
      </p:sp>
      <p:sp>
        <p:nvSpPr>
          <p:cNvPr id="3" name="Content Placeholder 2"/>
          <p:cNvSpPr>
            <a:spLocks noGrp="1"/>
          </p:cNvSpPr>
          <p:nvPr>
            <p:ph idx="1"/>
          </p:nvPr>
        </p:nvSpPr>
        <p:spPr>
          <a:xfrm>
            <a:off x="425669" y="1056289"/>
            <a:ext cx="7845425" cy="5486401"/>
          </a:xfrm>
          <a:solidFill>
            <a:schemeClr val="bg1">
              <a:alpha val="80000"/>
            </a:schemeClr>
          </a:solidFill>
        </p:spPr>
        <p:txBody>
          <a:bodyPr>
            <a:normAutofit/>
          </a:bodyPr>
          <a:lstStyle/>
          <a:p>
            <a:pPr marL="0" indent="0">
              <a:buNone/>
            </a:pPr>
            <a:r>
              <a:rPr lang="en-US" b="1" dirty="0">
                <a:solidFill>
                  <a:srgbClr val="0000FF"/>
                </a:solidFill>
                <a:latin typeface="Times New Roman" pitchFamily="18" charset="0"/>
                <a:cs typeface="Times New Roman" pitchFamily="18" charset="0"/>
              </a:rPr>
              <a:t>Urine dipsticks:</a:t>
            </a:r>
          </a:p>
          <a:p>
            <a:pPr>
              <a:buBlip>
                <a:blip r:embed="rId3"/>
              </a:buBlip>
            </a:pPr>
            <a:r>
              <a:rPr lang="en-US" dirty="0">
                <a:latin typeface="Times New Roman" pitchFamily="18" charset="0"/>
                <a:cs typeface="Times New Roman" pitchFamily="18" charset="0"/>
              </a:rPr>
              <a:t>The entire strip is dipped in the urine sample and color changes in each square are noted.</a:t>
            </a:r>
          </a:p>
          <a:p>
            <a:pPr>
              <a:buBlip>
                <a:blip r:embed="rId3"/>
              </a:buBlip>
            </a:pPr>
            <a:endParaRPr lang="en-US" dirty="0">
              <a:latin typeface="Times New Roman" pitchFamily="18" charset="0"/>
              <a:cs typeface="Times New Roman" pitchFamily="18" charset="0"/>
            </a:endParaRPr>
          </a:p>
          <a:p>
            <a:pPr>
              <a:buBlip>
                <a:blip r:embed="rId3"/>
              </a:buBlip>
            </a:pPr>
            <a:r>
              <a:rPr lang="en-US" dirty="0">
                <a:latin typeface="Times New Roman" pitchFamily="18" charset="0"/>
                <a:cs typeface="Times New Roman" pitchFamily="18" charset="0"/>
              </a:rPr>
              <a:t>The color change takes place after several seconds to a few minutes from dipping the strip. </a:t>
            </a:r>
          </a:p>
          <a:p>
            <a:pPr>
              <a:buBlip>
                <a:blip r:embed="rId3"/>
              </a:buBlip>
            </a:pPr>
            <a:r>
              <a:rPr lang="en-US" dirty="0">
                <a:latin typeface="Times New Roman" pitchFamily="18" charset="0"/>
                <a:cs typeface="Times New Roman" pitchFamily="18" charset="0"/>
              </a:rPr>
              <a:t>If read too early or too long after the strip is dipped, the results may not be accurate.</a:t>
            </a:r>
          </a:p>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1094" y="1072055"/>
            <a:ext cx="3810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61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248" y="141889"/>
            <a:ext cx="11619186" cy="765886"/>
          </a:xfrm>
          <a:solidFill>
            <a:schemeClr val="bg1">
              <a:alpha val="80000"/>
            </a:schemeClr>
          </a:solidFill>
        </p:spPr>
        <p:txBody>
          <a:bodyPr>
            <a:normAutofit fontScale="90000"/>
          </a:bodyPr>
          <a:lstStyle/>
          <a:p>
            <a:r>
              <a:rPr lang="en-US" b="1" dirty="0">
                <a:solidFill>
                  <a:srgbClr val="0000FF"/>
                </a:solidFill>
                <a:latin typeface="Arial Black" pitchFamily="34" charset="0"/>
              </a:rPr>
              <a:t>What is Evaluated on Chemical Examination</a:t>
            </a:r>
          </a:p>
        </p:txBody>
      </p:sp>
      <p:pic>
        <p:nvPicPr>
          <p:cNvPr id="15364"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747" y="1112453"/>
            <a:ext cx="4766441" cy="560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060788" y="907774"/>
            <a:ext cx="3348110" cy="595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883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8179" y="0"/>
            <a:ext cx="9033641" cy="765886"/>
          </a:xfrm>
          <a:solidFill>
            <a:schemeClr val="bg1">
              <a:alpha val="80000"/>
            </a:schemeClr>
          </a:solidFill>
        </p:spPr>
        <p:txBody>
          <a:bodyPr/>
          <a:lstStyle/>
          <a:p>
            <a:r>
              <a:rPr lang="en-US" b="1" dirty="0">
                <a:solidFill>
                  <a:srgbClr val="0000FF"/>
                </a:solidFill>
                <a:latin typeface="Times New Roman" pitchFamily="18" charset="0"/>
                <a:cs typeface="Times New Roman" pitchFamily="18" charset="0"/>
              </a:rPr>
              <a:t>Microscopic Examination</a:t>
            </a:r>
          </a:p>
        </p:txBody>
      </p:sp>
      <p:sp>
        <p:nvSpPr>
          <p:cNvPr id="3" name="Content Placeholder 2"/>
          <p:cNvSpPr>
            <a:spLocks noGrp="1"/>
          </p:cNvSpPr>
          <p:nvPr>
            <p:ph idx="1"/>
          </p:nvPr>
        </p:nvSpPr>
        <p:spPr>
          <a:xfrm>
            <a:off x="283779" y="1072053"/>
            <a:ext cx="6921061" cy="5644057"/>
          </a:xfrm>
          <a:solidFill>
            <a:schemeClr val="bg1">
              <a:alpha val="80000"/>
            </a:schemeClr>
          </a:solidFill>
        </p:spPr>
        <p:txBody>
          <a:bodyPr>
            <a:normAutofit/>
          </a:bodyPr>
          <a:lstStyle/>
          <a:p>
            <a:pPr lvl="0" algn="just">
              <a:lnSpc>
                <a:spcPct val="115000"/>
              </a:lnSpc>
              <a:spcBef>
                <a:spcPts val="0"/>
              </a:spcBef>
              <a:spcAft>
                <a:spcPts val="1000"/>
              </a:spcAft>
              <a:buBlip>
                <a:blip r:embed="rId3"/>
              </a:buBlip>
              <a:tabLst>
                <a:tab pos="457200" algn="l"/>
              </a:tabLst>
            </a:pPr>
            <a:r>
              <a:rPr lang="en-US" sz="2800" dirty="0">
                <a:latin typeface="Times New Roman" pitchFamily="18" charset="0"/>
                <a:ea typeface="Calibri"/>
                <a:cs typeface="Times New Roman" pitchFamily="18" charset="0"/>
              </a:rPr>
              <a:t>Microscopic urinalysis is done simply by pouring the urine sample into a test tube and centrifuging it for a few minutes. The top liquid part (the supernatant) is discarded. </a:t>
            </a:r>
          </a:p>
          <a:p>
            <a:pPr lvl="0" algn="just">
              <a:lnSpc>
                <a:spcPct val="115000"/>
              </a:lnSpc>
              <a:spcBef>
                <a:spcPts val="0"/>
              </a:spcBef>
              <a:spcAft>
                <a:spcPts val="1000"/>
              </a:spcAft>
              <a:buBlip>
                <a:blip r:embed="rId3"/>
              </a:buBlip>
              <a:tabLst>
                <a:tab pos="457200" algn="l"/>
              </a:tabLst>
            </a:pPr>
            <a:endParaRPr lang="en-US" sz="2800" dirty="0">
              <a:latin typeface="Times New Roman" pitchFamily="18" charset="0"/>
              <a:ea typeface="Calibri"/>
              <a:cs typeface="Times New Roman" pitchFamily="18" charset="0"/>
            </a:endParaRPr>
          </a:p>
          <a:p>
            <a:pPr lvl="0" algn="just">
              <a:lnSpc>
                <a:spcPct val="115000"/>
              </a:lnSpc>
              <a:spcBef>
                <a:spcPts val="0"/>
              </a:spcBef>
              <a:spcAft>
                <a:spcPts val="1000"/>
              </a:spcAft>
              <a:buBlip>
                <a:blip r:embed="rId3"/>
              </a:buBlip>
              <a:tabLst>
                <a:tab pos="457200" algn="l"/>
              </a:tabLst>
            </a:pPr>
            <a:r>
              <a:rPr lang="en-US" sz="2800" dirty="0">
                <a:latin typeface="Times New Roman" pitchFamily="18" charset="0"/>
                <a:ea typeface="Calibri"/>
                <a:cs typeface="Times New Roman" pitchFamily="18" charset="0"/>
              </a:rPr>
              <a:t>The solid part left in the bottom of the test tube (the urine sediment) is mixed with the remaining drop of urine in the test tube and one drop is analyzed under a microscope.</a:t>
            </a:r>
          </a:p>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15198" y="1072054"/>
            <a:ext cx="4797972" cy="558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814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3193</TotalTime>
  <Words>315</Words>
  <Application>Microsoft Office PowerPoint</Application>
  <PresentationFormat>Widescreen</PresentationFormat>
  <Paragraphs>48</Paragraphs>
  <Slides>8</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Arial Black</vt:lpstr>
      <vt:lpstr>Calibri</vt:lpstr>
      <vt:lpstr>Calibri Light</vt:lpstr>
      <vt:lpstr>Helvetica</vt:lpstr>
      <vt:lpstr>Times New Roman</vt:lpstr>
      <vt:lpstr>Wingdings</vt:lpstr>
      <vt:lpstr>Office Theme</vt:lpstr>
      <vt:lpstr>1_Office Theme</vt:lpstr>
      <vt:lpstr>PowerPoint Presentation</vt:lpstr>
      <vt:lpstr>What is General Urine Examination?</vt:lpstr>
      <vt:lpstr>Collection of Urine Specimens</vt:lpstr>
      <vt:lpstr>GUE: What to Look for?</vt:lpstr>
      <vt:lpstr>Physical Examination</vt:lpstr>
      <vt:lpstr>Chemical Examination</vt:lpstr>
      <vt:lpstr>What is Evaluated on Chemical Examination</vt:lpstr>
      <vt:lpstr>Microscopic Examination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SIDRA</dc:creator>
  <cp:lastModifiedBy>ctc</cp:lastModifiedBy>
  <cp:revision>139</cp:revision>
  <dcterms:created xsi:type="dcterms:W3CDTF">2016-02-07T07:37:27Z</dcterms:created>
  <dcterms:modified xsi:type="dcterms:W3CDTF">2024-09-12T19:16:44Z</dcterms:modified>
</cp:coreProperties>
</file>