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69" r:id="rId3"/>
    <p:sldId id="277" r:id="rId4"/>
    <p:sldId id="266" r:id="rId5"/>
    <p:sldId id="257" r:id="rId6"/>
    <p:sldId id="258" r:id="rId7"/>
    <p:sldId id="261" r:id="rId8"/>
    <p:sldId id="262" r:id="rId9"/>
    <p:sldId id="274" r:id="rId10"/>
    <p:sldId id="263" r:id="rId11"/>
    <p:sldId id="271" r:id="rId12"/>
    <p:sldId id="270" r:id="rId13"/>
    <p:sldId id="275" r:id="rId14"/>
  </p:sldIdLst>
  <p:sldSz cx="9144000" cy="6858000" type="screen4x3"/>
  <p:notesSz cx="6735763" cy="98694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7825" cy="493713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6350" y="0"/>
            <a:ext cx="2917825" cy="493713"/>
          </a:xfrm>
          <a:prstGeom prst="rect">
            <a:avLst/>
          </a:prstGeom>
        </p:spPr>
        <p:txBody>
          <a:bodyPr vert="horz" lIns="91385" tIns="45693" rIns="91385" bIns="4569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93748B2-28F6-47B3-A1FF-DD030800383D}" type="datetimeFigureOut">
              <a:rPr lang="en-US"/>
              <a:pPr>
                <a:defRPr/>
              </a:pPr>
              <a:t>9/6/2015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0113" y="739775"/>
            <a:ext cx="4935537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85" tIns="45693" rIns="91385" bIns="45693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4688" y="4687888"/>
            <a:ext cx="5386387" cy="4441825"/>
          </a:xfrm>
          <a:prstGeom prst="rect">
            <a:avLst/>
          </a:prstGeom>
        </p:spPr>
        <p:txBody>
          <a:bodyPr vert="horz" lIns="91385" tIns="45693" rIns="91385" bIns="45693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4188"/>
            <a:ext cx="2917825" cy="493712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6350" y="9374188"/>
            <a:ext cx="2917825" cy="493712"/>
          </a:xfrm>
          <a:prstGeom prst="rect">
            <a:avLst/>
          </a:prstGeom>
        </p:spPr>
        <p:txBody>
          <a:bodyPr vert="horz" lIns="91385" tIns="45693" rIns="91385" bIns="4569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1C63754-3BF1-4172-9DEA-47CF33549D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IQ" dirty="0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994D7733-6DA4-49C6-AEBC-CA0FA7D824C8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IQ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2660FBF-C491-4223-BB04-63207C902859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ar-IQ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437459B-B9B7-4D9B-A58A-74F9FA2F1EF5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IQ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47AA9B71-D472-4A2F-9E73-3F1327E49E0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IQ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CAD6999-8D7B-4802-B1B2-345F270EBA2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IQ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6FE1B5D-3587-4FCA-8F4A-C8B1396D883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0428ECF-532D-4989-BFF7-7194B345F982}" type="datetime1">
              <a:rPr lang="en-US" smtClean="0"/>
              <a:pPr>
                <a:defRPr/>
              </a:pPr>
              <a:t>9/6/2015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71DB50-0EBB-4BE7-83A9-AB4C253A488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99FA14A-1BC8-4A56-8BB4-CFE0290C50E8}" type="datetime1">
              <a:rPr lang="en-US" smtClean="0"/>
              <a:pPr>
                <a:defRPr/>
              </a:pPr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C071DFD-F173-41A7-B876-0296B0DFCF1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C1E6CC-F232-4A4E-B6D7-462B78294A91}" type="datetime1">
              <a:rPr lang="en-US" smtClean="0"/>
              <a:pPr>
                <a:defRPr/>
              </a:pPr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F7CBD6F-C0D8-479D-BC7D-EA36948380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BC1DB1-C96F-4D88-A9EA-2A730183537C}" type="datetime1">
              <a:rPr lang="en-US" smtClean="0"/>
              <a:pPr>
                <a:defRPr/>
              </a:pPr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1ABA2-77E1-4C4B-954B-66928961A8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7F794A-BCFD-411E-8DE1-4A5B18C92D07}" type="datetime1">
              <a:rPr lang="en-US" smtClean="0"/>
              <a:pPr>
                <a:defRPr/>
              </a:pPr>
              <a:t>9/6/2015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2139FD-919B-45D6-9AAE-2CE885F2ADE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6F5CA7-E01A-4E35-8464-97DDD3EC1601}" type="datetime1">
              <a:rPr lang="en-US" smtClean="0"/>
              <a:pPr>
                <a:defRPr/>
              </a:pPr>
              <a:t>9/6/2015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70D86C8-59EF-49FC-8B17-177154DD092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2007020-5C64-4001-88AD-51A8C79A485A}" type="datetime1">
              <a:rPr lang="en-US" smtClean="0"/>
              <a:pPr>
                <a:defRPr/>
              </a:pPr>
              <a:t>9/6/2015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D500F79-1DBB-4DF8-A12C-C532653C1C3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A9E21B0-5137-4D05-A302-F75E13F997F9}" type="datetime1">
              <a:rPr lang="en-US" smtClean="0"/>
              <a:pPr>
                <a:defRPr/>
              </a:pPr>
              <a:t>9/6/2015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C227449-7503-4BB9-91E1-1F3CF6DC1A3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E4CD2B0-DF98-4691-8073-162C4345A3D4}" type="datetime1">
              <a:rPr lang="en-US" smtClean="0"/>
              <a:pPr>
                <a:defRPr/>
              </a:pPr>
              <a:t>9/6/2015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3959A24-9C18-4D9E-B630-8F3A8C49CA5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E4A7BE-FAEF-4C87-9E88-D2885155CC16}" type="datetime1">
              <a:rPr lang="en-US" smtClean="0"/>
              <a:pPr>
                <a:defRPr/>
              </a:pPr>
              <a:t>9/6/2015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7112E4-F42B-48A9-8A15-F27E557F35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CCF1A4-33CB-409F-AF2F-C79EE4C451DD}" type="datetime1">
              <a:rPr lang="en-US" smtClean="0"/>
              <a:pPr>
                <a:defRPr/>
              </a:pPr>
              <a:t>9/6/2015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BE02C412-D234-4504-A26C-5D855109C6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FBA6304-95C3-485C-AF00-6BBAA05F6565}" type="datetime1">
              <a:rPr lang="en-US" smtClean="0"/>
              <a:pPr>
                <a:defRPr/>
              </a:pPr>
              <a:t>9/6/2015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B24484B-3232-4815-927D-BEC71774621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571500" y="1857364"/>
            <a:ext cx="7772400" cy="1714512"/>
          </a:xfrm>
        </p:spPr>
        <p:txBody>
          <a:bodyPr>
            <a:normAutofit fontScale="9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800" dirty="0" smtClean="0"/>
              <a:t>Purification by </a:t>
            </a:r>
            <a:r>
              <a:rPr lang="en-US" sz="8800" dirty="0" err="1" smtClean="0"/>
              <a:t>Recrystallization</a:t>
            </a:r>
            <a:endParaRPr lang="en-US" sz="8800" dirty="0" smtClean="0">
              <a:ln w="38100">
                <a:solidFill>
                  <a:srgbClr val="00B050"/>
                </a:solidFill>
              </a:ln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2051" name="Subtitle 2"/>
          <p:cNvSpPr>
            <a:spLocks noGrp="1"/>
          </p:cNvSpPr>
          <p:nvPr>
            <p:ph type="subTitle" idx="1"/>
          </p:nvPr>
        </p:nvSpPr>
        <p:spPr>
          <a:xfrm>
            <a:off x="0" y="4643446"/>
            <a:ext cx="9144000" cy="2024062"/>
          </a:xfrm>
        </p:spPr>
        <p:txBody>
          <a:bodyPr>
            <a:normAutofit/>
          </a:bodyPr>
          <a:lstStyle/>
          <a:p>
            <a:pPr marR="0" algn="l">
              <a:lnSpc>
                <a:spcPct val="80000"/>
              </a:lnSpc>
            </a:pP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</a:rPr>
              <a:t>Ala </a:t>
            </a:r>
            <a:r>
              <a:rPr lang="en-US" sz="2800" b="1" dirty="0" err="1" smtClean="0">
                <a:solidFill>
                  <a:schemeClr val="bg1"/>
                </a:solidFill>
                <a:latin typeface="Times New Roman" pitchFamily="18" charset="0"/>
              </a:rPr>
              <a:t>Jalal</a:t>
            </a:r>
            <a:r>
              <a:rPr lang="en-US" sz="2800" b="1" dirty="0" smtClean="0">
                <a:solidFill>
                  <a:schemeClr val="bg1"/>
                </a:solidFill>
                <a:latin typeface="Times New Roman" pitchFamily="18" charset="0"/>
              </a:rPr>
              <a:t> Ahmad</a:t>
            </a:r>
          </a:p>
          <a:p>
            <a:pPr marR="0" algn="l">
              <a:lnSpc>
                <a:spcPct val="8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B.Sc.  Biology, College of Science,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Salahaddin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 University</a:t>
            </a:r>
          </a:p>
          <a:p>
            <a:pPr marR="0" algn="l">
              <a:lnSpc>
                <a:spcPct val="80000"/>
              </a:lnSpc>
            </a:pP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M.Sc.  Applied Medical Bacteriology, College of Science, </a:t>
            </a:r>
            <a:r>
              <a:rPr lang="en-US" sz="2400" b="1" dirty="0" err="1" smtClean="0">
                <a:solidFill>
                  <a:schemeClr val="bg1"/>
                </a:solidFill>
                <a:latin typeface="Times New Roman" pitchFamily="18" charset="0"/>
              </a:rPr>
              <a:t>Salahaddin</a:t>
            </a:r>
            <a:r>
              <a:rPr lang="en-US" sz="2400" b="1" dirty="0" smtClean="0">
                <a:solidFill>
                  <a:schemeClr val="bg1"/>
                </a:solidFill>
                <a:latin typeface="Times New Roman" pitchFamily="18" charset="0"/>
              </a:rPr>
              <a:t> University</a:t>
            </a:r>
          </a:p>
          <a:p>
            <a:pPr algn="ctr" eaLnBrk="1" hangingPunct="1"/>
            <a:endParaRPr lang="en-US" b="1" dirty="0" smtClean="0">
              <a:solidFill>
                <a:schemeClr val="tx1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744A29-50DB-4AF9-81CF-8B89F85C6ADF}" type="slidenum">
              <a:rPr lang="en-US" sz="1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pPr>
                <a:defRPr/>
              </a:pPr>
              <a:t>1</a:t>
            </a:fld>
            <a:endParaRPr lang="en-US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TextBox 6"/>
          <p:cNvSpPr txBox="1">
            <a:spLocks noChangeArrowheads="1"/>
          </p:cNvSpPr>
          <p:nvPr/>
        </p:nvSpPr>
        <p:spPr bwMode="auto">
          <a:xfrm>
            <a:off x="214282" y="6457890"/>
            <a:ext cx="826138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</a:t>
            </a:r>
            <a:r>
              <a:rPr lang="en-US" sz="2000" b="1" smtClean="0">
                <a:latin typeface="Times New Roman" pitchFamily="18" charset="0"/>
                <a:cs typeface="Times New Roman" pitchFamily="18" charset="0"/>
              </a:rPr>
              <a:t>Lab.1   </a:t>
            </a:r>
            <a:endParaRPr lang="ar-IQ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C:\Users\Arass\Desktop\salahaddin_logo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43768" y="0"/>
            <a:ext cx="1752600" cy="1752600"/>
          </a:xfrm>
          <a:prstGeom prst="rect">
            <a:avLst/>
          </a:prstGeom>
          <a:noFill/>
        </p:spPr>
      </p:pic>
      <p:sp>
        <p:nvSpPr>
          <p:cNvPr id="8" name="Rectangle 7"/>
          <p:cNvSpPr/>
          <p:nvPr/>
        </p:nvSpPr>
        <p:spPr>
          <a:xfrm>
            <a:off x="0" y="285728"/>
            <a:ext cx="6858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dirty="0" smtClean="0">
                <a:solidFill>
                  <a:schemeClr val="bg1"/>
                </a:solidFill>
                <a:latin typeface="Baskerville Old Face" pitchFamily="18" charset="0"/>
              </a:rPr>
              <a:t>Kurdistan Region-Iraq</a:t>
            </a:r>
          </a:p>
          <a:p>
            <a:pPr lvl="0" eaLnBrk="0" hangingPunct="0"/>
            <a:r>
              <a:rPr lang="en-US" dirty="0" smtClean="0">
                <a:solidFill>
                  <a:schemeClr val="bg1"/>
                </a:solidFill>
                <a:latin typeface="Baskerville Old Face" pitchFamily="18" charset="0"/>
              </a:rPr>
              <a:t>Ministry of Higher Education and Scientific Research</a:t>
            </a:r>
          </a:p>
          <a:p>
            <a:pPr lvl="0" eaLnBrk="0" hangingPunct="0"/>
            <a:r>
              <a:rPr lang="en-US" dirty="0" err="1" smtClean="0">
                <a:solidFill>
                  <a:schemeClr val="bg1"/>
                </a:solidFill>
                <a:latin typeface="Baskerville Old Face" pitchFamily="18" charset="0"/>
              </a:rPr>
              <a:t>Salahaddin</a:t>
            </a:r>
            <a:r>
              <a:rPr lang="en-US" dirty="0" smtClean="0">
                <a:solidFill>
                  <a:schemeClr val="bg1"/>
                </a:solidFill>
                <a:latin typeface="Baskerville Old Face" pitchFamily="18" charset="0"/>
              </a:rPr>
              <a:t> University-Erbil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323850" y="363523"/>
            <a:ext cx="8229600" cy="99377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b="1" dirty="0" smtClean="0"/>
              <a:t>Experimental Procedure</a:t>
            </a:r>
            <a:br>
              <a:rPr lang="en-US" sz="4800" b="1" dirty="0" smtClean="0"/>
            </a:br>
            <a:endParaRPr lang="en-US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27037" y="1857364"/>
            <a:ext cx="8716963" cy="4525963"/>
          </a:xfrm>
        </p:spPr>
        <p:txBody>
          <a:bodyPr/>
          <a:lstStyle/>
          <a:p>
            <a:pPr>
              <a:buNone/>
            </a:pPr>
            <a:endParaRPr lang="en-US" b="1" dirty="0" smtClean="0"/>
          </a:p>
          <a:p>
            <a:r>
              <a:rPr lang="en-US" dirty="0" smtClean="0"/>
              <a:t>Label four test tubes as “</a:t>
            </a:r>
            <a:r>
              <a:rPr lang="en-US" i="1" dirty="0" smtClean="0"/>
              <a:t>acetone”, “ethanol”, “ethyl acetate”, and “water”.</a:t>
            </a:r>
          </a:p>
          <a:p>
            <a:r>
              <a:rPr lang="en-US" dirty="0" smtClean="0"/>
              <a:t>Place approximately 50 mg of acetanilide into each test tube (50 mg is about the size of one</a:t>
            </a:r>
          </a:p>
          <a:p>
            <a:r>
              <a:rPr lang="en-US" dirty="0" smtClean="0"/>
              <a:t>grain of rice)</a:t>
            </a:r>
            <a:endParaRPr lang="en-US" b="1" dirty="0" smtClean="0"/>
          </a:p>
          <a:p>
            <a:pPr eaLnBrk="1" hangingPunct="1">
              <a:lnSpc>
                <a:spcPct val="150000"/>
              </a:lnSpc>
              <a:buFont typeface="Arial" charset="0"/>
              <a:buNone/>
            </a:pPr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082B0-1EA2-4399-88FA-3B4123233B18}" type="slidenum">
              <a:rPr lang="en-US" sz="1600" smtClean="0"/>
              <a:pPr>
                <a:defRPr/>
              </a:pPr>
              <a:t>10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ctrTitle"/>
          </p:nvPr>
        </p:nvSpPr>
        <p:spPr>
          <a:xfrm>
            <a:off x="685800" y="357188"/>
            <a:ext cx="7743825" cy="17145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bg1"/>
                </a:solidFill>
              </a:rPr>
              <a:t>Homework:</a:t>
            </a:r>
            <a:br>
              <a:rPr lang="en-US" sz="4800" b="1" dirty="0" smtClean="0">
                <a:solidFill>
                  <a:schemeClr val="bg1"/>
                </a:solidFill>
              </a:rPr>
            </a:br>
            <a:endParaRPr lang="ar-IQ" sz="4800" b="1" dirty="0" smtClean="0">
              <a:solidFill>
                <a:schemeClr val="bg1"/>
              </a:solidFill>
            </a:endParaRPr>
          </a:p>
        </p:txBody>
      </p:sp>
      <p:sp>
        <p:nvSpPr>
          <p:cNvPr id="15363" name="Subtitle 2"/>
          <p:cNvSpPr>
            <a:spLocks noGrp="1"/>
          </p:cNvSpPr>
          <p:nvPr>
            <p:ph type="subTitle" idx="1"/>
          </p:nvPr>
        </p:nvSpPr>
        <p:spPr>
          <a:xfrm>
            <a:off x="642938" y="2000250"/>
            <a:ext cx="8286780" cy="3638550"/>
          </a:xfrm>
        </p:spPr>
        <p:txBody>
          <a:bodyPr/>
          <a:lstStyle/>
          <a:p>
            <a:pPr algn="ctr">
              <a:lnSpc>
                <a:spcPct val="150000"/>
              </a:lnSpc>
            </a:pPr>
            <a:r>
              <a:rPr lang="en-US" sz="4000" b="1" dirty="0" err="1" smtClean="0"/>
              <a:t>Recrystalization</a:t>
            </a:r>
            <a:r>
              <a:rPr lang="en-US" sz="4000" b="1" dirty="0" smtClean="0"/>
              <a:t> by </a:t>
            </a:r>
            <a:r>
              <a:rPr lang="en-US" sz="4000" b="1" smtClean="0"/>
              <a:t>another technique</a:t>
            </a:r>
            <a:endParaRPr lang="en-US" sz="4000" b="1" dirty="0" smtClean="0">
              <a:solidFill>
                <a:schemeClr val="bg1"/>
              </a:solidFill>
            </a:endParaRPr>
          </a:p>
          <a:p>
            <a:pPr algn="l">
              <a:lnSpc>
                <a:spcPct val="150000"/>
              </a:lnSpc>
            </a:pPr>
            <a:r>
              <a:rPr lang="en-US" i="1" dirty="0" smtClean="0">
                <a:solidFill>
                  <a:srgbClr val="14078B"/>
                </a:solidFill>
              </a:rPr>
              <a:t> </a:t>
            </a:r>
            <a:endParaRPr lang="ar-IQ" sz="4400" b="1" dirty="0" smtClean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43688" y="6357938"/>
            <a:ext cx="2071687" cy="500062"/>
          </a:xfrm>
        </p:spPr>
        <p:txBody>
          <a:bodyPr/>
          <a:lstStyle/>
          <a:p>
            <a:pPr>
              <a:defRPr/>
            </a:pPr>
            <a:fld id="{73B20EE6-64D9-4FCE-B573-4A8F0FAE863A}" type="slidenum">
              <a:rPr lang="en-US" sz="1600" smtClean="0"/>
              <a:pPr>
                <a:defRPr/>
              </a:pPr>
              <a:t>11</a:t>
            </a:fld>
            <a:endParaRPr lang="en-US" sz="1600" dirty="0"/>
          </a:p>
        </p:txBody>
      </p:sp>
      <p:sp>
        <p:nvSpPr>
          <p:cNvPr id="15364" name="Rectangle 3"/>
          <p:cNvSpPr>
            <a:spLocks noChangeArrowheads="1"/>
          </p:cNvSpPr>
          <p:nvPr/>
        </p:nvSpPr>
        <p:spPr bwMode="auto">
          <a:xfrm>
            <a:off x="4448175" y="3244850"/>
            <a:ext cx="2476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b="1"/>
              <a:t> </a:t>
            </a: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928678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References</a:t>
            </a:r>
            <a:b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ar-IQ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28596" y="1285860"/>
            <a:ext cx="8229600" cy="4983163"/>
          </a:xfrm>
        </p:spPr>
        <p:txBody>
          <a:bodyPr>
            <a:normAutofit fontScale="92500"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Leogrande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, William, and Thomas, Julia M., “Cuba’s Quest for Economic Independence,” 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Journal of Latin American Studies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34, no. 2 (May 2002): 325-363.</a:t>
            </a:r>
          </a:p>
          <a:p>
            <a:pPr algn="just">
              <a:lnSpc>
                <a:spcPct val="150000"/>
              </a:lnSpc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Robinson, Circles, “Cholera Outbreak Resurfaces in Holguin,” </a:t>
            </a:r>
            <a:r>
              <a:rPr lang="en-US" sz="2800" b="1" i="1" dirty="0" smtClean="0">
                <a:latin typeface="Times New Roman" pitchFamily="18" charset="0"/>
                <a:cs typeface="Times New Roman" pitchFamily="18" charset="0"/>
              </a:rPr>
              <a:t>Havana Times, 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February 5, 2013: 200-255.</a:t>
            </a:r>
          </a:p>
          <a:p>
            <a:pPr eaLnBrk="1" hangingPunct="1">
              <a:lnSpc>
                <a:spcPct val="150000"/>
              </a:lnSpc>
              <a:buFont typeface="Arial" charset="0"/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150000"/>
              </a:lnSpc>
              <a:buFont typeface="Arial" charset="0"/>
              <a:buNone/>
            </a:pP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00813" y="6356350"/>
            <a:ext cx="2133600" cy="365125"/>
          </a:xfrm>
        </p:spPr>
        <p:txBody>
          <a:bodyPr/>
          <a:lstStyle/>
          <a:p>
            <a:pPr>
              <a:defRPr/>
            </a:pPr>
            <a:fld id="{719D76A2-1E7B-42E3-B502-BCAD5BCA655C}" type="slidenum">
              <a:rPr lang="en-US" sz="1600" b="1" smtClean="0"/>
              <a:pPr>
                <a:defRPr/>
              </a:pPr>
              <a:t>12</a:t>
            </a:fld>
            <a:endParaRPr 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3286116" y="571480"/>
            <a:ext cx="2528888" cy="1357312"/>
          </a:xfrm>
        </p:spPr>
        <p:txBody>
          <a:bodyPr/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</a:rPr>
              <a:t>Next lab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76FD87-A744-4C52-9CAC-E91832E968B9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sz="4800" dirty="0" smtClean="0"/>
              <a:t>  Sublimation   </a:t>
            </a:r>
            <a:r>
              <a:rPr lang="en-US" dirty="0" smtClean="0"/>
              <a:t>               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28596" y="214298"/>
            <a:ext cx="8229600" cy="1143000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Outlines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4857784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</a:pPr>
            <a:r>
              <a:rPr lang="en-US" sz="2800" b="1" dirty="0" smtClean="0"/>
              <a:t>Define </a:t>
            </a:r>
            <a:r>
              <a:rPr lang="en-US" sz="2800" b="1" dirty="0" err="1" smtClean="0"/>
              <a:t>Recrystallization</a:t>
            </a:r>
            <a:endParaRPr lang="en-US" sz="2800" b="1" i="1" dirty="0" smtClean="0"/>
          </a:p>
          <a:p>
            <a:pPr marL="0" indent="0">
              <a:lnSpc>
                <a:spcPct val="150000"/>
              </a:lnSpc>
              <a:buNone/>
            </a:pPr>
            <a:endParaRPr lang="en-US" sz="2800" b="1" dirty="0" smtClean="0"/>
          </a:p>
          <a:p>
            <a:pPr marL="0" indent="0">
              <a:lnSpc>
                <a:spcPct val="150000"/>
              </a:lnSpc>
            </a:pPr>
            <a:r>
              <a:rPr lang="en-US" sz="2800" b="1" dirty="0" smtClean="0"/>
              <a:t> Purification by </a:t>
            </a:r>
            <a:r>
              <a:rPr lang="en-US" sz="2800" b="1" dirty="0" err="1" smtClean="0"/>
              <a:t>Recrystallization</a:t>
            </a:r>
            <a:endParaRPr lang="en-US" sz="2800" b="1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72250" y="6286500"/>
            <a:ext cx="2133600" cy="365125"/>
          </a:xfrm>
        </p:spPr>
        <p:txBody>
          <a:bodyPr/>
          <a:lstStyle/>
          <a:p>
            <a:pPr>
              <a:defRPr/>
            </a:pPr>
            <a:fld id="{EF572E0E-D2A0-4279-A60D-05978FED774B}" type="slidenum">
              <a:rPr lang="en-US" sz="1600" smtClean="0"/>
              <a:pPr>
                <a:defRPr/>
              </a:pPr>
              <a:t>2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714356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Objective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5720" y="2643182"/>
            <a:ext cx="8229600" cy="1143008"/>
          </a:xfrm>
        </p:spPr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smtClean="0"/>
              <a:t>          </a:t>
            </a:r>
            <a:r>
              <a:rPr lang="en-US" sz="14800" dirty="0" smtClean="0"/>
              <a:t>To be able to select an appropriate  </a:t>
            </a:r>
            <a:r>
              <a:rPr lang="en-US" sz="14800" dirty="0" err="1" smtClean="0"/>
              <a:t>recrystallizing</a:t>
            </a:r>
            <a:r>
              <a:rPr lang="en-US" sz="14800" dirty="0" smtClean="0"/>
              <a:t> solvent.</a:t>
            </a:r>
          </a:p>
          <a:p>
            <a:r>
              <a:rPr lang="en-US" sz="14800" dirty="0" smtClean="0"/>
              <a:t> To separate and purify acetanilide by </a:t>
            </a:r>
            <a:r>
              <a:rPr lang="en-US" sz="14800" dirty="0" err="1" smtClean="0"/>
              <a:t>recrystallization</a:t>
            </a:r>
            <a:r>
              <a:rPr lang="en-US" sz="14800" dirty="0" smtClean="0"/>
              <a:t>.</a:t>
            </a:r>
          </a:p>
          <a:p>
            <a:r>
              <a:rPr lang="en-US" sz="14800" dirty="0" smtClean="0"/>
              <a:t> To compare the melting points of impure and </a:t>
            </a:r>
            <a:r>
              <a:rPr lang="en-US" sz="14800" dirty="0" err="1" smtClean="0"/>
              <a:t>recrystallized</a:t>
            </a:r>
            <a:r>
              <a:rPr lang="en-US" sz="14800" dirty="0" smtClean="0"/>
              <a:t> acetanilide</a:t>
            </a:r>
            <a:endParaRPr lang="en-US" sz="148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CB1ABA2-77E1-4C4B-954B-66928961A81A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28596" y="142860"/>
            <a:ext cx="8229600" cy="1143000"/>
          </a:xfrm>
        </p:spPr>
        <p:txBody>
          <a:bodyPr/>
          <a:lstStyle/>
          <a:p>
            <a:pPr algn="ctr" eaLnBrk="1" hangingPunct="1"/>
            <a:r>
              <a:rPr lang="en-US" sz="4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History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0" y="1857364"/>
            <a:ext cx="9144000" cy="5429250"/>
          </a:xfrm>
        </p:spPr>
        <p:txBody>
          <a:bodyPr>
            <a:normAutofit/>
          </a:bodyPr>
          <a:lstStyle/>
          <a:p>
            <a:pPr algn="just"/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sz="2800" dirty="0" smtClean="0"/>
              <a:t>Impurities often contaminate organic compounds that have been synthesized in the laboratory or isolated from natural sources. </a:t>
            </a:r>
            <a:r>
              <a:rPr lang="en-US" sz="2800" dirty="0" err="1" smtClean="0"/>
              <a:t>Recrystallization</a:t>
            </a:r>
            <a:r>
              <a:rPr lang="en-US" sz="2800" dirty="0" smtClean="0"/>
              <a:t> is a purification process used to remove impurities from organic compounds that are solids at room temperature. This process is based on the premise that the solubility of a compound in a solvent increases with temperature. Conversely, the solubility of the compound decreases as the solution cools, and that’s when the crystals are formed.</a:t>
            </a:r>
          </a:p>
          <a:p>
            <a:endParaRPr lang="en-US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b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90BEC47-9913-460D-97B9-958E0376B14B}" type="slidenum">
              <a:rPr lang="en-US" sz="1600" smtClean="0"/>
              <a:pPr>
                <a:defRPr/>
              </a:pPr>
              <a:t>4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357158" y="928671"/>
            <a:ext cx="8507413" cy="485778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4000" dirty="0" err="1" smtClean="0">
                <a:solidFill>
                  <a:srgbClr val="FF0000"/>
                </a:solidFill>
              </a:rPr>
              <a:t>Recrystallization</a:t>
            </a:r>
            <a:r>
              <a:rPr lang="en-US" sz="4000" dirty="0" smtClean="0"/>
              <a:t> is a purification process used to remove impurities from organic compounds that are solids at room temperature.</a:t>
            </a:r>
            <a:endParaRPr lang="en-US" sz="4000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273234-4FBD-4A56-A71E-9F49E0DA7F0F}" type="slidenum">
              <a:rPr lang="en-US" sz="1600" smtClean="0"/>
              <a:pPr>
                <a:defRPr/>
              </a:pPr>
              <a:t>5</a:t>
            </a:fld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28596" y="357190"/>
            <a:ext cx="8229600" cy="92867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800" dirty="0" err="1" smtClean="0"/>
              <a:t>recrystallization</a:t>
            </a:r>
            <a:r>
              <a:rPr lang="en-US" sz="4800" dirty="0" smtClean="0"/>
              <a:t> solvents is shown in Table 1.</a:t>
            </a:r>
            <a:endParaRPr lang="en-US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5CF99C-DEBC-4665-BF14-09E7ACA29167}" type="slidenum">
              <a:rPr lang="en-US" sz="1600" smtClean="0"/>
              <a:pPr>
                <a:defRPr/>
              </a:pPr>
              <a:t>6</a:t>
            </a:fld>
            <a:endParaRPr lang="en-US" sz="1600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904875" y="3109912"/>
            <a:ext cx="7134225" cy="220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57158" y="500074"/>
            <a:ext cx="8229600" cy="857224"/>
          </a:xfrm>
        </p:spPr>
        <p:txBody>
          <a:bodyPr>
            <a:normAutofit/>
          </a:bodyPr>
          <a:lstStyle/>
          <a:p>
            <a:pPr algn="ctr" eaLnBrk="1" hangingPunct="1"/>
            <a:endParaRPr lang="en-US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3141CE-20B0-4C82-BE15-72377E4D8A8D}" type="slidenum">
              <a:rPr lang="en-US" sz="1600" smtClean="0"/>
              <a:pPr>
                <a:defRPr/>
              </a:pPr>
              <a:t>7</a:t>
            </a:fld>
            <a:endParaRPr lang="en-US" sz="1600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85750" y="2153874"/>
            <a:ext cx="8424863" cy="3836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2428860" y="6286520"/>
            <a:ext cx="41857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/>
              <a:t>Figure 1. Folding a fluted filter paper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3750" y="6356350"/>
            <a:ext cx="2000250" cy="715963"/>
          </a:xfrm>
        </p:spPr>
        <p:txBody>
          <a:bodyPr/>
          <a:lstStyle/>
          <a:p>
            <a:pPr>
              <a:defRPr/>
            </a:pPr>
            <a:fld id="{BADC9795-A845-4941-B0B3-190106B1CF74}" type="slidenum">
              <a:rPr lang="en-US" sz="1600" smtClean="0"/>
              <a:pPr>
                <a:defRPr/>
              </a:pPr>
              <a:t>8</a:t>
            </a:fld>
            <a:endParaRPr lang="en-US" sz="1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54618" y="973138"/>
            <a:ext cx="4812539" cy="4598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2447027" y="5460326"/>
            <a:ext cx="424994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fr-FR" b="1" dirty="0" smtClean="0"/>
          </a:p>
          <a:p>
            <a:endParaRPr lang="fr-FR" b="1" dirty="0" smtClean="0"/>
          </a:p>
          <a:p>
            <a:endParaRPr lang="fr-FR" b="1" dirty="0" smtClean="0"/>
          </a:p>
        </p:txBody>
      </p:sp>
      <p:sp>
        <p:nvSpPr>
          <p:cNvPr id="7" name="Rectangle 6"/>
          <p:cNvSpPr/>
          <p:nvPr/>
        </p:nvSpPr>
        <p:spPr>
          <a:xfrm>
            <a:off x="2428860" y="6084348"/>
            <a:ext cx="424994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 smtClean="0"/>
              <a:t>Figure 2. Vacuum filtration </a:t>
            </a:r>
            <a:r>
              <a:rPr lang="fr-FR" b="1" dirty="0" err="1" smtClean="0"/>
              <a:t>apparatus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0" y="357174"/>
            <a:ext cx="8928100" cy="1143000"/>
          </a:xfrm>
        </p:spPr>
        <p:txBody>
          <a:bodyPr>
            <a:noAutofit/>
          </a:bodyPr>
          <a:lstStyle/>
          <a:p>
            <a:pPr algn="ctr" eaLnBrk="1" hangingPunct="1"/>
            <a:endParaRPr lang="en-US" sz="4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143750" y="6356350"/>
            <a:ext cx="2000250" cy="715963"/>
          </a:xfrm>
        </p:spPr>
        <p:txBody>
          <a:bodyPr/>
          <a:lstStyle/>
          <a:p>
            <a:pPr>
              <a:defRPr/>
            </a:pPr>
            <a:fld id="{F14BA859-6630-4850-A29B-9732A5932685}" type="slidenum">
              <a:rPr lang="en-US" sz="1600" smtClean="0"/>
              <a:pPr>
                <a:defRPr/>
              </a:pPr>
              <a:t>9</a:t>
            </a:fld>
            <a:endParaRPr lang="en-US" sz="16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57159" y="2000240"/>
            <a:ext cx="8429684" cy="4214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734</TotalTime>
  <Words>217</Words>
  <Application>Microsoft Office PowerPoint</Application>
  <PresentationFormat>On-screen Show (4:3)</PresentationFormat>
  <Paragraphs>58</Paragraphs>
  <Slides>13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Flow</vt:lpstr>
      <vt:lpstr>Purification by Recrystallization</vt:lpstr>
      <vt:lpstr>Outlines</vt:lpstr>
      <vt:lpstr>Objective </vt:lpstr>
      <vt:lpstr>History</vt:lpstr>
      <vt:lpstr>Slide 5</vt:lpstr>
      <vt:lpstr>recrystallization solvents is shown in Table 1.</vt:lpstr>
      <vt:lpstr>Slide 7</vt:lpstr>
      <vt:lpstr>Slide 8</vt:lpstr>
      <vt:lpstr>Slide 9</vt:lpstr>
      <vt:lpstr>Experimental Procedure </vt:lpstr>
      <vt:lpstr>Homework: </vt:lpstr>
      <vt:lpstr>References </vt:lpstr>
      <vt:lpstr>Next lab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Pulmonary Tuberculosis</dc:title>
  <dc:creator>MIQDAD</dc:creator>
  <cp:lastModifiedBy>DANIA</cp:lastModifiedBy>
  <cp:revision>192</cp:revision>
  <dcterms:created xsi:type="dcterms:W3CDTF">2013-11-05T16:04:53Z</dcterms:created>
  <dcterms:modified xsi:type="dcterms:W3CDTF">2015-09-05T21:18:57Z</dcterms:modified>
</cp:coreProperties>
</file>