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6" r:id="rId2"/>
  </p:sldIdLst>
  <p:sldSz cx="15087600" cy="21396325"/>
  <p:notesSz cx="6858000" cy="9144000"/>
  <p:defaultTextStyle>
    <a:defPPr>
      <a:defRPr lang="ar-IQ"/>
    </a:defPPr>
    <a:lvl1pPr marL="0" algn="r" defTabSz="1980792" rtl="1" eaLnBrk="1" latinLnBrk="0" hangingPunct="1">
      <a:defRPr sz="3900" kern="1200">
        <a:solidFill>
          <a:schemeClr val="tx1"/>
        </a:solidFill>
        <a:latin typeface="+mn-lt"/>
        <a:ea typeface="+mn-ea"/>
        <a:cs typeface="+mn-cs"/>
      </a:defRPr>
    </a:lvl1pPr>
    <a:lvl2pPr marL="990395" algn="r" defTabSz="1980792" rtl="1" eaLnBrk="1" latinLnBrk="0" hangingPunct="1">
      <a:defRPr sz="3900" kern="1200">
        <a:solidFill>
          <a:schemeClr val="tx1"/>
        </a:solidFill>
        <a:latin typeface="+mn-lt"/>
        <a:ea typeface="+mn-ea"/>
        <a:cs typeface="+mn-cs"/>
      </a:defRPr>
    </a:lvl2pPr>
    <a:lvl3pPr marL="1980792" algn="r" defTabSz="1980792" rtl="1" eaLnBrk="1" latinLnBrk="0" hangingPunct="1">
      <a:defRPr sz="3900" kern="1200">
        <a:solidFill>
          <a:schemeClr val="tx1"/>
        </a:solidFill>
        <a:latin typeface="+mn-lt"/>
        <a:ea typeface="+mn-ea"/>
        <a:cs typeface="+mn-cs"/>
      </a:defRPr>
    </a:lvl3pPr>
    <a:lvl4pPr marL="2971188" algn="r" defTabSz="1980792" rtl="1" eaLnBrk="1" latinLnBrk="0" hangingPunct="1">
      <a:defRPr sz="3900" kern="1200">
        <a:solidFill>
          <a:schemeClr val="tx1"/>
        </a:solidFill>
        <a:latin typeface="+mn-lt"/>
        <a:ea typeface="+mn-ea"/>
        <a:cs typeface="+mn-cs"/>
      </a:defRPr>
    </a:lvl4pPr>
    <a:lvl5pPr marL="3961584" algn="r" defTabSz="1980792" rtl="1" eaLnBrk="1" latinLnBrk="0" hangingPunct="1">
      <a:defRPr sz="3900" kern="1200">
        <a:solidFill>
          <a:schemeClr val="tx1"/>
        </a:solidFill>
        <a:latin typeface="+mn-lt"/>
        <a:ea typeface="+mn-ea"/>
        <a:cs typeface="+mn-cs"/>
      </a:defRPr>
    </a:lvl5pPr>
    <a:lvl6pPr marL="4951980" algn="r" defTabSz="1980792" rtl="1" eaLnBrk="1" latinLnBrk="0" hangingPunct="1">
      <a:defRPr sz="3900" kern="1200">
        <a:solidFill>
          <a:schemeClr val="tx1"/>
        </a:solidFill>
        <a:latin typeface="+mn-lt"/>
        <a:ea typeface="+mn-ea"/>
        <a:cs typeface="+mn-cs"/>
      </a:defRPr>
    </a:lvl6pPr>
    <a:lvl7pPr marL="5942375" algn="r" defTabSz="1980792" rtl="1" eaLnBrk="1" latinLnBrk="0" hangingPunct="1">
      <a:defRPr sz="3900" kern="1200">
        <a:solidFill>
          <a:schemeClr val="tx1"/>
        </a:solidFill>
        <a:latin typeface="+mn-lt"/>
        <a:ea typeface="+mn-ea"/>
        <a:cs typeface="+mn-cs"/>
      </a:defRPr>
    </a:lvl7pPr>
    <a:lvl8pPr marL="6932772" algn="r" defTabSz="1980792" rtl="1" eaLnBrk="1" latinLnBrk="0" hangingPunct="1">
      <a:defRPr sz="3900" kern="1200">
        <a:solidFill>
          <a:schemeClr val="tx1"/>
        </a:solidFill>
        <a:latin typeface="+mn-lt"/>
        <a:ea typeface="+mn-ea"/>
        <a:cs typeface="+mn-cs"/>
      </a:defRPr>
    </a:lvl8pPr>
    <a:lvl9pPr marL="7923169" algn="r" defTabSz="1980792" rtl="1" eaLnBrk="1" latinLnBrk="0" hangingPunct="1">
      <a:defRPr sz="3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739">
          <p15:clr>
            <a:srgbClr val="A4A3A4"/>
          </p15:clr>
        </p15:guide>
        <p15:guide id="2" pos="47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316" autoAdjust="0"/>
  </p:normalViewPr>
  <p:slideViewPr>
    <p:cSldViewPr>
      <p:cViewPr>
        <p:scale>
          <a:sx n="60" d="100"/>
          <a:sy n="60" d="100"/>
        </p:scale>
        <p:origin x="-528" y="-72"/>
      </p:cViewPr>
      <p:guideLst>
        <p:guide orient="horz" pos="6739"/>
        <p:guide pos="47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shna%204pc\Desktop\Boo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1"/>
    </mc:Choice>
    <mc:Fallback>
      <c:style val="21"/>
    </mc:Fallback>
  </mc:AlternateContent>
  <c:chart>
    <c:title>
      <c:tx>
        <c:rich>
          <a:bodyPr/>
          <a:lstStyle/>
          <a:p>
            <a:pPr>
              <a:defRPr/>
            </a:pPr>
            <a:r>
              <a:rPr lang="en-US"/>
              <a:t>Quail Productive Performance </a:t>
            </a:r>
          </a:p>
        </c:rich>
      </c:tx>
      <c:layout>
        <c:manualLayout>
          <c:xMode val="edge"/>
          <c:yMode val="edge"/>
          <c:x val="0.25024620169948236"/>
          <c:y val="5.6778114891299755E-4"/>
        </c:manualLayout>
      </c:layout>
      <c:overlay val="0"/>
    </c:title>
    <c:autoTitleDeleted val="0"/>
    <c:plotArea>
      <c:layout>
        <c:manualLayout>
          <c:layoutTarget val="inner"/>
          <c:xMode val="edge"/>
          <c:yMode val="edge"/>
          <c:x val="0"/>
          <c:y val="0.2297671854015971"/>
          <c:w val="1"/>
          <c:h val="0.6656875557178098"/>
        </c:manualLayout>
      </c:layout>
      <c:barChart>
        <c:barDir val="col"/>
        <c:grouping val="clustered"/>
        <c:varyColors val="0"/>
        <c:ser>
          <c:idx val="0"/>
          <c:order val="0"/>
          <c:tx>
            <c:strRef>
              <c:f>Sheet1!$C$5</c:f>
              <c:strCache>
                <c:ptCount val="1"/>
                <c:pt idx="0">
                  <c:v>FI</c:v>
                </c:pt>
              </c:strCache>
            </c:strRef>
          </c:tx>
          <c:invertIfNegative val="0"/>
          <c:cat>
            <c:strRef>
              <c:f>Sheet1!$B$6:$B$9</c:f>
              <c:strCache>
                <c:ptCount val="4"/>
                <c:pt idx="0">
                  <c:v>T1</c:v>
                </c:pt>
                <c:pt idx="1">
                  <c:v>T2</c:v>
                </c:pt>
                <c:pt idx="2">
                  <c:v>T3</c:v>
                </c:pt>
                <c:pt idx="3">
                  <c:v>T4</c:v>
                </c:pt>
              </c:strCache>
            </c:strRef>
          </c:cat>
          <c:val>
            <c:numRef>
              <c:f>Sheet1!$C$6:$C$9</c:f>
              <c:numCache>
                <c:formatCode>General</c:formatCode>
                <c:ptCount val="4"/>
                <c:pt idx="0">
                  <c:v>44.13</c:v>
                </c:pt>
                <c:pt idx="1">
                  <c:v>46.01</c:v>
                </c:pt>
                <c:pt idx="2">
                  <c:v>48.46</c:v>
                </c:pt>
                <c:pt idx="3">
                  <c:v>50.33</c:v>
                </c:pt>
              </c:numCache>
            </c:numRef>
          </c:val>
        </c:ser>
        <c:ser>
          <c:idx val="1"/>
          <c:order val="1"/>
          <c:tx>
            <c:strRef>
              <c:f>Sheet1!$D$5</c:f>
              <c:strCache>
                <c:ptCount val="1"/>
                <c:pt idx="0">
                  <c:v>HD%</c:v>
                </c:pt>
              </c:strCache>
            </c:strRef>
          </c:tx>
          <c:spPr>
            <a:solidFill>
              <a:schemeClr val="accent2">
                <a:lumMod val="75000"/>
              </a:schemeClr>
            </a:solidFill>
          </c:spPr>
          <c:invertIfNegative val="0"/>
          <c:dLbls>
            <c:spPr>
              <a:solidFill>
                <a:schemeClr val="bg2"/>
              </a:solidFill>
            </c:spPr>
            <c:showLegendKey val="0"/>
            <c:showVal val="1"/>
            <c:showCatName val="0"/>
            <c:showSerName val="0"/>
            <c:showPercent val="0"/>
            <c:showBubbleSize val="0"/>
            <c:showLeaderLines val="0"/>
          </c:dLbls>
          <c:cat>
            <c:strRef>
              <c:f>Sheet1!$B$6:$B$9</c:f>
              <c:strCache>
                <c:ptCount val="4"/>
                <c:pt idx="0">
                  <c:v>T1</c:v>
                </c:pt>
                <c:pt idx="1">
                  <c:v>T2</c:v>
                </c:pt>
                <c:pt idx="2">
                  <c:v>T3</c:v>
                </c:pt>
                <c:pt idx="3">
                  <c:v>T4</c:v>
                </c:pt>
              </c:strCache>
            </c:strRef>
          </c:cat>
          <c:val>
            <c:numRef>
              <c:f>Sheet1!$D$6:$D$9</c:f>
              <c:numCache>
                <c:formatCode>General</c:formatCode>
                <c:ptCount val="4"/>
                <c:pt idx="0">
                  <c:v>69.209999999999994</c:v>
                </c:pt>
                <c:pt idx="1">
                  <c:v>85.4</c:v>
                </c:pt>
                <c:pt idx="2">
                  <c:v>86.35</c:v>
                </c:pt>
                <c:pt idx="3">
                  <c:v>90.95</c:v>
                </c:pt>
              </c:numCache>
            </c:numRef>
          </c:val>
        </c:ser>
        <c:dLbls>
          <c:showLegendKey val="0"/>
          <c:showVal val="1"/>
          <c:showCatName val="0"/>
          <c:showSerName val="0"/>
          <c:showPercent val="0"/>
          <c:showBubbleSize val="0"/>
        </c:dLbls>
        <c:gapWidth val="150"/>
        <c:overlap val="-25"/>
        <c:axId val="146653568"/>
        <c:axId val="154804608"/>
      </c:barChart>
      <c:catAx>
        <c:axId val="146653568"/>
        <c:scaling>
          <c:orientation val="minMax"/>
        </c:scaling>
        <c:delete val="0"/>
        <c:axPos val="b"/>
        <c:majorTickMark val="none"/>
        <c:minorTickMark val="none"/>
        <c:tickLblPos val="nextTo"/>
        <c:crossAx val="154804608"/>
        <c:crosses val="autoZero"/>
        <c:auto val="1"/>
        <c:lblAlgn val="ctr"/>
        <c:lblOffset val="100"/>
        <c:noMultiLvlLbl val="0"/>
      </c:catAx>
      <c:valAx>
        <c:axId val="154804608"/>
        <c:scaling>
          <c:orientation val="minMax"/>
        </c:scaling>
        <c:delete val="1"/>
        <c:axPos val="l"/>
        <c:numFmt formatCode="General" sourceLinked="1"/>
        <c:majorTickMark val="none"/>
        <c:minorTickMark val="none"/>
        <c:tickLblPos val="nextTo"/>
        <c:crossAx val="146653568"/>
        <c:crosses val="autoZero"/>
        <c:crossBetween val="between"/>
      </c:valAx>
    </c:plotArea>
    <c:legend>
      <c:legendPos val="t"/>
      <c:layout>
        <c:manualLayout>
          <c:xMode val="edge"/>
          <c:yMode val="edge"/>
          <c:x val="0.27503522018679905"/>
          <c:y val="8.8012534022161276E-2"/>
          <c:w val="0.36505618522530681"/>
          <c:h val="7.5463396376949932E-2"/>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EAF051-916A-4ABE-96CA-7CC11BA81BF3}" type="datetimeFigureOut">
              <a:rPr lang="en-US" smtClean="0"/>
              <a:t>5/29/2024</a:t>
            </a:fld>
            <a:endParaRPr lang="en-US"/>
          </a:p>
        </p:txBody>
      </p:sp>
      <p:sp>
        <p:nvSpPr>
          <p:cNvPr id="4" name="Slide Image Placeholder 3"/>
          <p:cNvSpPr>
            <a:spLocks noGrp="1" noRot="1" noChangeAspect="1"/>
          </p:cNvSpPr>
          <p:nvPr>
            <p:ph type="sldImg" idx="2"/>
          </p:nvPr>
        </p:nvSpPr>
        <p:spPr>
          <a:xfrm>
            <a:off x="2219325" y="685800"/>
            <a:ext cx="2419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7058C5-8C8D-4FC0-B3AE-B85B9DC0C57A}" type="slidenum">
              <a:rPr lang="en-US" smtClean="0"/>
              <a:t>‹#›</a:t>
            </a:fld>
            <a:endParaRPr lang="en-US"/>
          </a:p>
        </p:txBody>
      </p:sp>
    </p:spTree>
    <p:extLst>
      <p:ext uri="{BB962C8B-B14F-4D97-AF65-F5344CB8AC3E}">
        <p14:creationId xmlns:p14="http://schemas.microsoft.com/office/powerpoint/2010/main" val="974176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058C5-8C8D-4FC0-B3AE-B85B9DC0C57A}" type="slidenum">
              <a:rPr lang="en-US" smtClean="0"/>
              <a:t>1</a:t>
            </a:fld>
            <a:endParaRPr lang="en-US"/>
          </a:p>
        </p:txBody>
      </p:sp>
    </p:spTree>
    <p:extLst>
      <p:ext uri="{BB962C8B-B14F-4D97-AF65-F5344CB8AC3E}">
        <p14:creationId xmlns:p14="http://schemas.microsoft.com/office/powerpoint/2010/main" val="174744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1570" y="6646740"/>
            <a:ext cx="12824460" cy="4586341"/>
          </a:xfrm>
        </p:spPr>
        <p:txBody>
          <a:bodyPr/>
          <a:lstStyle/>
          <a:p>
            <a:r>
              <a:rPr lang="en-US"/>
              <a:t>Click to edit Master title style</a:t>
            </a:r>
            <a:endParaRPr lang="ar-IQ"/>
          </a:p>
        </p:txBody>
      </p:sp>
      <p:sp>
        <p:nvSpPr>
          <p:cNvPr id="3" name="Subtitle 2"/>
          <p:cNvSpPr>
            <a:spLocks noGrp="1"/>
          </p:cNvSpPr>
          <p:nvPr>
            <p:ph type="subTitle" idx="1"/>
          </p:nvPr>
        </p:nvSpPr>
        <p:spPr>
          <a:xfrm>
            <a:off x="2263142" y="12124586"/>
            <a:ext cx="10561320" cy="5467950"/>
          </a:xfrm>
        </p:spPr>
        <p:txBody>
          <a:bodyPr/>
          <a:lstStyle>
            <a:lvl1pPr marL="0" indent="0" algn="ctr">
              <a:buNone/>
              <a:defRPr>
                <a:solidFill>
                  <a:schemeClr val="tx1">
                    <a:tint val="75000"/>
                  </a:schemeClr>
                </a:solidFill>
              </a:defRPr>
            </a:lvl1pPr>
            <a:lvl2pPr marL="990395" indent="0" algn="ctr">
              <a:buNone/>
              <a:defRPr>
                <a:solidFill>
                  <a:schemeClr val="tx1">
                    <a:tint val="75000"/>
                  </a:schemeClr>
                </a:solidFill>
              </a:defRPr>
            </a:lvl2pPr>
            <a:lvl3pPr marL="1980792" indent="0" algn="ctr">
              <a:buNone/>
              <a:defRPr>
                <a:solidFill>
                  <a:schemeClr val="tx1">
                    <a:tint val="75000"/>
                  </a:schemeClr>
                </a:solidFill>
              </a:defRPr>
            </a:lvl3pPr>
            <a:lvl4pPr marL="2971188" indent="0" algn="ctr">
              <a:buNone/>
              <a:defRPr>
                <a:solidFill>
                  <a:schemeClr val="tx1">
                    <a:tint val="75000"/>
                  </a:schemeClr>
                </a:solidFill>
              </a:defRPr>
            </a:lvl4pPr>
            <a:lvl5pPr marL="3961584" indent="0" algn="ctr">
              <a:buNone/>
              <a:defRPr>
                <a:solidFill>
                  <a:schemeClr val="tx1">
                    <a:tint val="75000"/>
                  </a:schemeClr>
                </a:solidFill>
              </a:defRPr>
            </a:lvl5pPr>
            <a:lvl6pPr marL="4951980" indent="0" algn="ctr">
              <a:buNone/>
              <a:defRPr>
                <a:solidFill>
                  <a:schemeClr val="tx1">
                    <a:tint val="75000"/>
                  </a:schemeClr>
                </a:solidFill>
              </a:defRPr>
            </a:lvl6pPr>
            <a:lvl7pPr marL="5942375" indent="0" algn="ctr">
              <a:buNone/>
              <a:defRPr>
                <a:solidFill>
                  <a:schemeClr val="tx1">
                    <a:tint val="75000"/>
                  </a:schemeClr>
                </a:solidFill>
              </a:defRPr>
            </a:lvl7pPr>
            <a:lvl8pPr marL="6932772" indent="0" algn="ctr">
              <a:buNone/>
              <a:defRPr>
                <a:solidFill>
                  <a:schemeClr val="tx1">
                    <a:tint val="75000"/>
                  </a:schemeClr>
                </a:solidFill>
              </a:defRPr>
            </a:lvl8pPr>
            <a:lvl9pPr marL="7923169"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69671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22950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38510" y="856855"/>
            <a:ext cx="3394710" cy="18256217"/>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754382" y="856855"/>
            <a:ext cx="9932670" cy="182562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69186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36057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1817" y="13749133"/>
            <a:ext cx="12824460" cy="4249550"/>
          </a:xfrm>
        </p:spPr>
        <p:txBody>
          <a:bodyPr anchor="t"/>
          <a:lstStyle>
            <a:lvl1pPr algn="r">
              <a:defRPr sz="8600" b="1" cap="all"/>
            </a:lvl1pPr>
          </a:lstStyle>
          <a:p>
            <a:r>
              <a:rPr lang="en-US"/>
              <a:t>Click to edit Master title style</a:t>
            </a:r>
            <a:endParaRPr lang="ar-IQ"/>
          </a:p>
        </p:txBody>
      </p:sp>
      <p:sp>
        <p:nvSpPr>
          <p:cNvPr id="3" name="Text Placeholder 2"/>
          <p:cNvSpPr>
            <a:spLocks noGrp="1"/>
          </p:cNvSpPr>
          <p:nvPr>
            <p:ph type="body" idx="1"/>
          </p:nvPr>
        </p:nvSpPr>
        <p:spPr>
          <a:xfrm>
            <a:off x="1191817" y="9068679"/>
            <a:ext cx="12824460" cy="4680448"/>
          </a:xfrm>
        </p:spPr>
        <p:txBody>
          <a:bodyPr anchor="b"/>
          <a:lstStyle>
            <a:lvl1pPr marL="0" indent="0">
              <a:buNone/>
              <a:defRPr sz="4400">
                <a:solidFill>
                  <a:schemeClr val="tx1">
                    <a:tint val="75000"/>
                  </a:schemeClr>
                </a:solidFill>
              </a:defRPr>
            </a:lvl1pPr>
            <a:lvl2pPr marL="990395" indent="0">
              <a:buNone/>
              <a:defRPr sz="3900">
                <a:solidFill>
                  <a:schemeClr val="tx1">
                    <a:tint val="75000"/>
                  </a:schemeClr>
                </a:solidFill>
              </a:defRPr>
            </a:lvl2pPr>
            <a:lvl3pPr marL="1980792" indent="0">
              <a:buNone/>
              <a:defRPr sz="3400">
                <a:solidFill>
                  <a:schemeClr val="tx1">
                    <a:tint val="75000"/>
                  </a:schemeClr>
                </a:solidFill>
              </a:defRPr>
            </a:lvl3pPr>
            <a:lvl4pPr marL="2971188" indent="0">
              <a:buNone/>
              <a:defRPr sz="3100">
                <a:solidFill>
                  <a:schemeClr val="tx1">
                    <a:tint val="75000"/>
                  </a:schemeClr>
                </a:solidFill>
              </a:defRPr>
            </a:lvl4pPr>
            <a:lvl5pPr marL="3961584" indent="0">
              <a:buNone/>
              <a:defRPr sz="3100">
                <a:solidFill>
                  <a:schemeClr val="tx1">
                    <a:tint val="75000"/>
                  </a:schemeClr>
                </a:solidFill>
              </a:defRPr>
            </a:lvl5pPr>
            <a:lvl6pPr marL="4951980" indent="0">
              <a:buNone/>
              <a:defRPr sz="3100">
                <a:solidFill>
                  <a:schemeClr val="tx1">
                    <a:tint val="75000"/>
                  </a:schemeClr>
                </a:solidFill>
              </a:defRPr>
            </a:lvl6pPr>
            <a:lvl7pPr marL="5942375" indent="0">
              <a:buNone/>
              <a:defRPr sz="3100">
                <a:solidFill>
                  <a:schemeClr val="tx1">
                    <a:tint val="75000"/>
                  </a:schemeClr>
                </a:solidFill>
              </a:defRPr>
            </a:lvl7pPr>
            <a:lvl8pPr marL="6932772" indent="0">
              <a:buNone/>
              <a:defRPr sz="3100">
                <a:solidFill>
                  <a:schemeClr val="tx1">
                    <a:tint val="75000"/>
                  </a:schemeClr>
                </a:solidFill>
              </a:defRPr>
            </a:lvl8pPr>
            <a:lvl9pPr marL="7923169" indent="0">
              <a:buNone/>
              <a:defRPr sz="3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53619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754380" y="4992479"/>
            <a:ext cx="6663690" cy="14120585"/>
          </a:xfrm>
        </p:spPr>
        <p:txBody>
          <a:bodyPr/>
          <a:lstStyle>
            <a:lvl1pPr>
              <a:defRPr sz="6200"/>
            </a:lvl1pPr>
            <a:lvl2pPr>
              <a:defRPr sz="5200"/>
            </a:lvl2pPr>
            <a:lvl3pPr>
              <a:defRPr sz="4400"/>
            </a:lvl3pPr>
            <a:lvl4pPr>
              <a:defRPr sz="3900"/>
            </a:lvl4pPr>
            <a:lvl5pPr>
              <a:defRPr sz="3900"/>
            </a:lvl5pPr>
            <a:lvl6pPr>
              <a:defRPr sz="3900"/>
            </a:lvl6pPr>
            <a:lvl7pPr>
              <a:defRPr sz="3900"/>
            </a:lvl7pPr>
            <a:lvl8pPr>
              <a:defRPr sz="3900"/>
            </a:lvl8pPr>
            <a:lvl9pPr>
              <a:defRPr sz="3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7669530" y="4992479"/>
            <a:ext cx="6663690" cy="14120585"/>
          </a:xfrm>
        </p:spPr>
        <p:txBody>
          <a:bodyPr/>
          <a:lstStyle>
            <a:lvl1pPr>
              <a:defRPr sz="6200"/>
            </a:lvl1pPr>
            <a:lvl2pPr>
              <a:defRPr sz="5200"/>
            </a:lvl2pPr>
            <a:lvl3pPr>
              <a:defRPr sz="4400"/>
            </a:lvl3pPr>
            <a:lvl4pPr>
              <a:defRPr sz="3900"/>
            </a:lvl4pPr>
            <a:lvl5pPr>
              <a:defRPr sz="3900"/>
            </a:lvl5pPr>
            <a:lvl6pPr>
              <a:defRPr sz="3900"/>
            </a:lvl6pPr>
            <a:lvl7pPr>
              <a:defRPr sz="3900"/>
            </a:lvl7pPr>
            <a:lvl8pPr>
              <a:defRPr sz="3900"/>
            </a:lvl8pPr>
            <a:lvl9pPr>
              <a:defRPr sz="3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9134E90A-6C3A-404E-9188-7A2F950005F8}" type="datetimeFigureOut">
              <a:rPr lang="ar-IQ" smtClean="0"/>
              <a:t>22/11/1445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79271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754381" y="4789420"/>
            <a:ext cx="6666310" cy="1995998"/>
          </a:xfrm>
        </p:spPr>
        <p:txBody>
          <a:bodyPr anchor="b"/>
          <a:lstStyle>
            <a:lvl1pPr marL="0" indent="0">
              <a:buNone/>
              <a:defRPr sz="5200" b="1"/>
            </a:lvl1pPr>
            <a:lvl2pPr marL="990395" indent="0">
              <a:buNone/>
              <a:defRPr sz="4400" b="1"/>
            </a:lvl2pPr>
            <a:lvl3pPr marL="1980792" indent="0">
              <a:buNone/>
              <a:defRPr sz="3900" b="1"/>
            </a:lvl3pPr>
            <a:lvl4pPr marL="2971188" indent="0">
              <a:buNone/>
              <a:defRPr sz="3400" b="1"/>
            </a:lvl4pPr>
            <a:lvl5pPr marL="3961584" indent="0">
              <a:buNone/>
              <a:defRPr sz="3400" b="1"/>
            </a:lvl5pPr>
            <a:lvl6pPr marL="4951980" indent="0">
              <a:buNone/>
              <a:defRPr sz="3400" b="1"/>
            </a:lvl6pPr>
            <a:lvl7pPr marL="5942375" indent="0">
              <a:buNone/>
              <a:defRPr sz="3400" b="1"/>
            </a:lvl7pPr>
            <a:lvl8pPr marL="6932772" indent="0">
              <a:buNone/>
              <a:defRPr sz="3400" b="1"/>
            </a:lvl8pPr>
            <a:lvl9pPr marL="7923169" indent="0">
              <a:buNone/>
              <a:defRPr sz="3400" b="1"/>
            </a:lvl9pPr>
          </a:lstStyle>
          <a:p>
            <a:pPr lvl="0"/>
            <a:r>
              <a:rPr lang="en-US"/>
              <a:t>Click to edit Master text styles</a:t>
            </a:r>
          </a:p>
        </p:txBody>
      </p:sp>
      <p:sp>
        <p:nvSpPr>
          <p:cNvPr id="4" name="Content Placeholder 3"/>
          <p:cNvSpPr>
            <a:spLocks noGrp="1"/>
          </p:cNvSpPr>
          <p:nvPr>
            <p:ph sz="half" idx="2"/>
          </p:nvPr>
        </p:nvSpPr>
        <p:spPr>
          <a:xfrm>
            <a:off x="754381" y="6785410"/>
            <a:ext cx="6666310" cy="12327652"/>
          </a:xfrm>
        </p:spPr>
        <p:txBody>
          <a:bodyPr/>
          <a:lstStyle>
            <a:lvl1pPr>
              <a:defRPr sz="5200"/>
            </a:lvl1pPr>
            <a:lvl2pPr>
              <a:defRPr sz="4400"/>
            </a:lvl2pPr>
            <a:lvl3pPr>
              <a:defRPr sz="39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7664299" y="4789420"/>
            <a:ext cx="6668929" cy="1995998"/>
          </a:xfrm>
        </p:spPr>
        <p:txBody>
          <a:bodyPr anchor="b"/>
          <a:lstStyle>
            <a:lvl1pPr marL="0" indent="0">
              <a:buNone/>
              <a:defRPr sz="5200" b="1"/>
            </a:lvl1pPr>
            <a:lvl2pPr marL="990395" indent="0">
              <a:buNone/>
              <a:defRPr sz="4400" b="1"/>
            </a:lvl2pPr>
            <a:lvl3pPr marL="1980792" indent="0">
              <a:buNone/>
              <a:defRPr sz="3900" b="1"/>
            </a:lvl3pPr>
            <a:lvl4pPr marL="2971188" indent="0">
              <a:buNone/>
              <a:defRPr sz="3400" b="1"/>
            </a:lvl4pPr>
            <a:lvl5pPr marL="3961584" indent="0">
              <a:buNone/>
              <a:defRPr sz="3400" b="1"/>
            </a:lvl5pPr>
            <a:lvl6pPr marL="4951980" indent="0">
              <a:buNone/>
              <a:defRPr sz="3400" b="1"/>
            </a:lvl6pPr>
            <a:lvl7pPr marL="5942375" indent="0">
              <a:buNone/>
              <a:defRPr sz="3400" b="1"/>
            </a:lvl7pPr>
            <a:lvl8pPr marL="6932772" indent="0">
              <a:buNone/>
              <a:defRPr sz="3400" b="1"/>
            </a:lvl8pPr>
            <a:lvl9pPr marL="7923169" indent="0">
              <a:buNone/>
              <a:defRPr sz="3400" b="1"/>
            </a:lvl9pPr>
          </a:lstStyle>
          <a:p>
            <a:pPr lvl="0"/>
            <a:r>
              <a:rPr lang="en-US"/>
              <a:t>Click to edit Master text styles</a:t>
            </a:r>
          </a:p>
        </p:txBody>
      </p:sp>
      <p:sp>
        <p:nvSpPr>
          <p:cNvPr id="6" name="Content Placeholder 5"/>
          <p:cNvSpPr>
            <a:spLocks noGrp="1"/>
          </p:cNvSpPr>
          <p:nvPr>
            <p:ph sz="quarter" idx="4"/>
          </p:nvPr>
        </p:nvSpPr>
        <p:spPr>
          <a:xfrm>
            <a:off x="7664299" y="6785410"/>
            <a:ext cx="6668929" cy="12327652"/>
          </a:xfrm>
        </p:spPr>
        <p:txBody>
          <a:bodyPr/>
          <a:lstStyle>
            <a:lvl1pPr>
              <a:defRPr sz="5200"/>
            </a:lvl1pPr>
            <a:lvl2pPr>
              <a:defRPr sz="4400"/>
            </a:lvl2pPr>
            <a:lvl3pPr>
              <a:defRPr sz="39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9134E90A-6C3A-404E-9188-7A2F950005F8}" type="datetimeFigureOut">
              <a:rPr lang="ar-IQ" smtClean="0"/>
              <a:t>22/11/1445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40918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9134E90A-6C3A-404E-9188-7A2F950005F8}" type="datetimeFigureOut">
              <a:rPr lang="ar-IQ" smtClean="0"/>
              <a:t>22/11/1445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27527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4E90A-6C3A-404E-9188-7A2F950005F8}" type="datetimeFigureOut">
              <a:rPr lang="ar-IQ" smtClean="0"/>
              <a:t>22/11/1445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81139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4388" y="851901"/>
            <a:ext cx="4963715" cy="3625490"/>
          </a:xfrm>
        </p:spPr>
        <p:txBody>
          <a:bodyPr anchor="b"/>
          <a:lstStyle>
            <a:lvl1pPr algn="r">
              <a:defRPr sz="4400" b="1"/>
            </a:lvl1pPr>
          </a:lstStyle>
          <a:p>
            <a:r>
              <a:rPr lang="en-US"/>
              <a:t>Click to edit Master title style</a:t>
            </a:r>
            <a:endParaRPr lang="ar-IQ"/>
          </a:p>
        </p:txBody>
      </p:sp>
      <p:sp>
        <p:nvSpPr>
          <p:cNvPr id="3" name="Content Placeholder 2"/>
          <p:cNvSpPr>
            <a:spLocks noGrp="1"/>
          </p:cNvSpPr>
          <p:nvPr>
            <p:ph idx="1"/>
          </p:nvPr>
        </p:nvSpPr>
        <p:spPr>
          <a:xfrm>
            <a:off x="5898833" y="851892"/>
            <a:ext cx="8434388" cy="18261169"/>
          </a:xfrm>
        </p:spPr>
        <p:txBody>
          <a:bodyPr/>
          <a:lstStyle>
            <a:lvl1pPr>
              <a:defRPr sz="7000"/>
            </a:lvl1pPr>
            <a:lvl2pPr>
              <a:defRPr sz="6200"/>
            </a:lvl2pPr>
            <a:lvl3pPr>
              <a:defRPr sz="52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754388" y="4477386"/>
            <a:ext cx="4963715" cy="14635682"/>
          </a:xfrm>
        </p:spPr>
        <p:txBody>
          <a:bodyPr/>
          <a:lstStyle>
            <a:lvl1pPr marL="0" indent="0">
              <a:buNone/>
              <a:defRPr sz="3100"/>
            </a:lvl1pPr>
            <a:lvl2pPr marL="990395" indent="0">
              <a:buNone/>
              <a:defRPr sz="2600"/>
            </a:lvl2pPr>
            <a:lvl3pPr marL="1980792" indent="0">
              <a:buNone/>
              <a:defRPr sz="2300"/>
            </a:lvl3pPr>
            <a:lvl4pPr marL="2971188" indent="0">
              <a:buNone/>
              <a:defRPr sz="2000"/>
            </a:lvl4pPr>
            <a:lvl5pPr marL="3961584" indent="0">
              <a:buNone/>
              <a:defRPr sz="2000"/>
            </a:lvl5pPr>
            <a:lvl6pPr marL="4951980" indent="0">
              <a:buNone/>
              <a:defRPr sz="2000"/>
            </a:lvl6pPr>
            <a:lvl7pPr marL="5942375" indent="0">
              <a:buNone/>
              <a:defRPr sz="2000"/>
            </a:lvl7pPr>
            <a:lvl8pPr marL="6932772" indent="0">
              <a:buNone/>
              <a:defRPr sz="2000"/>
            </a:lvl8pPr>
            <a:lvl9pPr marL="7923169"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22/11/1445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73903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57276" y="14977432"/>
            <a:ext cx="9052560" cy="1768170"/>
          </a:xfrm>
        </p:spPr>
        <p:txBody>
          <a:bodyPr anchor="b"/>
          <a:lstStyle>
            <a:lvl1pPr algn="r">
              <a:defRPr sz="4400" b="1"/>
            </a:lvl1pPr>
          </a:lstStyle>
          <a:p>
            <a:r>
              <a:rPr lang="en-US"/>
              <a:t>Click to edit Master title style</a:t>
            </a:r>
            <a:endParaRPr lang="ar-IQ"/>
          </a:p>
        </p:txBody>
      </p:sp>
      <p:sp>
        <p:nvSpPr>
          <p:cNvPr id="3" name="Picture Placeholder 2"/>
          <p:cNvSpPr>
            <a:spLocks noGrp="1"/>
          </p:cNvSpPr>
          <p:nvPr>
            <p:ph type="pic" idx="1"/>
          </p:nvPr>
        </p:nvSpPr>
        <p:spPr>
          <a:xfrm>
            <a:off x="2957276" y="1911802"/>
            <a:ext cx="9052560" cy="12837795"/>
          </a:xfrm>
        </p:spPr>
        <p:txBody>
          <a:bodyPr/>
          <a:lstStyle>
            <a:lvl1pPr marL="0" indent="0">
              <a:buNone/>
              <a:defRPr sz="7000"/>
            </a:lvl1pPr>
            <a:lvl2pPr marL="990395" indent="0">
              <a:buNone/>
              <a:defRPr sz="6200"/>
            </a:lvl2pPr>
            <a:lvl3pPr marL="1980792" indent="0">
              <a:buNone/>
              <a:defRPr sz="5200"/>
            </a:lvl3pPr>
            <a:lvl4pPr marL="2971188" indent="0">
              <a:buNone/>
              <a:defRPr sz="4400"/>
            </a:lvl4pPr>
            <a:lvl5pPr marL="3961584" indent="0">
              <a:buNone/>
              <a:defRPr sz="4400"/>
            </a:lvl5pPr>
            <a:lvl6pPr marL="4951980" indent="0">
              <a:buNone/>
              <a:defRPr sz="4400"/>
            </a:lvl6pPr>
            <a:lvl7pPr marL="5942375" indent="0">
              <a:buNone/>
              <a:defRPr sz="4400"/>
            </a:lvl7pPr>
            <a:lvl8pPr marL="6932772" indent="0">
              <a:buNone/>
              <a:defRPr sz="4400"/>
            </a:lvl8pPr>
            <a:lvl9pPr marL="7923169" indent="0">
              <a:buNone/>
              <a:defRPr sz="4400"/>
            </a:lvl9pPr>
          </a:lstStyle>
          <a:p>
            <a:endParaRPr lang="ar-IQ"/>
          </a:p>
        </p:txBody>
      </p:sp>
      <p:sp>
        <p:nvSpPr>
          <p:cNvPr id="4" name="Text Placeholder 3"/>
          <p:cNvSpPr>
            <a:spLocks noGrp="1"/>
          </p:cNvSpPr>
          <p:nvPr>
            <p:ph type="body" sz="half" idx="2"/>
          </p:nvPr>
        </p:nvSpPr>
        <p:spPr>
          <a:xfrm>
            <a:off x="2957276" y="16745600"/>
            <a:ext cx="9052560" cy="2511095"/>
          </a:xfrm>
        </p:spPr>
        <p:txBody>
          <a:bodyPr/>
          <a:lstStyle>
            <a:lvl1pPr marL="0" indent="0">
              <a:buNone/>
              <a:defRPr sz="3100"/>
            </a:lvl1pPr>
            <a:lvl2pPr marL="990395" indent="0">
              <a:buNone/>
              <a:defRPr sz="2600"/>
            </a:lvl2pPr>
            <a:lvl3pPr marL="1980792" indent="0">
              <a:buNone/>
              <a:defRPr sz="2300"/>
            </a:lvl3pPr>
            <a:lvl4pPr marL="2971188" indent="0">
              <a:buNone/>
              <a:defRPr sz="2000"/>
            </a:lvl4pPr>
            <a:lvl5pPr marL="3961584" indent="0">
              <a:buNone/>
              <a:defRPr sz="2000"/>
            </a:lvl5pPr>
            <a:lvl6pPr marL="4951980" indent="0">
              <a:buNone/>
              <a:defRPr sz="2000"/>
            </a:lvl6pPr>
            <a:lvl7pPr marL="5942375" indent="0">
              <a:buNone/>
              <a:defRPr sz="2000"/>
            </a:lvl7pPr>
            <a:lvl8pPr marL="6932772" indent="0">
              <a:buNone/>
              <a:defRPr sz="2000"/>
            </a:lvl8pPr>
            <a:lvl9pPr marL="7923169"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22/11/1445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11533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2" y="856848"/>
            <a:ext cx="13578840" cy="3566054"/>
          </a:xfrm>
          <a:prstGeom prst="rect">
            <a:avLst/>
          </a:prstGeom>
        </p:spPr>
        <p:txBody>
          <a:bodyPr vert="horz" lIns="198078" tIns="99040" rIns="198078" bIns="9904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754382" y="4992479"/>
            <a:ext cx="13578840" cy="14120585"/>
          </a:xfrm>
          <a:prstGeom prst="rect">
            <a:avLst/>
          </a:prstGeom>
        </p:spPr>
        <p:txBody>
          <a:bodyPr vert="horz" lIns="198078" tIns="99040" rIns="198078" bIns="9904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10812782" y="19831235"/>
            <a:ext cx="3520440" cy="1139157"/>
          </a:xfrm>
          <a:prstGeom prst="rect">
            <a:avLst/>
          </a:prstGeom>
        </p:spPr>
        <p:txBody>
          <a:bodyPr vert="horz" lIns="198078" tIns="99040" rIns="198078" bIns="99040" rtlCol="1" anchor="ctr"/>
          <a:lstStyle>
            <a:lvl1pPr algn="r">
              <a:defRPr sz="2600">
                <a:solidFill>
                  <a:schemeClr val="tx1">
                    <a:tint val="75000"/>
                  </a:schemeClr>
                </a:solidFill>
              </a:defRPr>
            </a:lvl1pPr>
          </a:lstStyle>
          <a:p>
            <a:fld id="{9134E90A-6C3A-404E-9188-7A2F950005F8}" type="datetimeFigureOut">
              <a:rPr lang="ar-IQ" smtClean="0"/>
              <a:t>22/11/1445</a:t>
            </a:fld>
            <a:endParaRPr lang="ar-IQ"/>
          </a:p>
        </p:txBody>
      </p:sp>
      <p:sp>
        <p:nvSpPr>
          <p:cNvPr id="5" name="Footer Placeholder 4"/>
          <p:cNvSpPr>
            <a:spLocks noGrp="1"/>
          </p:cNvSpPr>
          <p:nvPr>
            <p:ph type="ftr" sz="quarter" idx="3"/>
          </p:nvPr>
        </p:nvSpPr>
        <p:spPr>
          <a:xfrm>
            <a:off x="5154930" y="19831235"/>
            <a:ext cx="4777740" cy="1139157"/>
          </a:xfrm>
          <a:prstGeom prst="rect">
            <a:avLst/>
          </a:prstGeom>
        </p:spPr>
        <p:txBody>
          <a:bodyPr vert="horz" lIns="198078" tIns="99040" rIns="198078" bIns="99040" rtlCol="1" anchor="ctr"/>
          <a:lstStyle>
            <a:lvl1pPr algn="ctr">
              <a:defRPr sz="26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754382" y="19831235"/>
            <a:ext cx="3520440" cy="1139157"/>
          </a:xfrm>
          <a:prstGeom prst="rect">
            <a:avLst/>
          </a:prstGeom>
        </p:spPr>
        <p:txBody>
          <a:bodyPr vert="horz" lIns="198078" tIns="99040" rIns="198078" bIns="99040" rtlCol="1" anchor="ctr"/>
          <a:lstStyle>
            <a:lvl1pPr algn="l">
              <a:defRPr sz="2600">
                <a:solidFill>
                  <a:schemeClr val="tx1">
                    <a:tint val="75000"/>
                  </a:schemeClr>
                </a:solidFill>
              </a:defRPr>
            </a:lvl1pPr>
          </a:lstStyle>
          <a:p>
            <a:fld id="{968A7631-3AAE-4069-B084-9267F7B52E53}" type="slidenum">
              <a:rPr lang="ar-IQ" smtClean="0"/>
              <a:t>‹#›</a:t>
            </a:fld>
            <a:endParaRPr lang="ar-IQ"/>
          </a:p>
        </p:txBody>
      </p:sp>
    </p:spTree>
    <p:extLst>
      <p:ext uri="{BB962C8B-B14F-4D97-AF65-F5344CB8AC3E}">
        <p14:creationId xmlns:p14="http://schemas.microsoft.com/office/powerpoint/2010/main" val="258479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80792" rtl="1" eaLnBrk="1" latinLnBrk="0" hangingPunct="1">
        <a:spcBef>
          <a:spcPct val="0"/>
        </a:spcBef>
        <a:buNone/>
        <a:defRPr sz="9400" kern="1200">
          <a:solidFill>
            <a:schemeClr val="tx1"/>
          </a:solidFill>
          <a:latin typeface="+mj-lt"/>
          <a:ea typeface="+mj-ea"/>
          <a:cs typeface="+mj-cs"/>
        </a:defRPr>
      </a:lvl1pPr>
    </p:titleStyle>
    <p:bodyStyle>
      <a:lvl1pPr marL="742796" indent="-742796" algn="r" defTabSz="1980792" rtl="1" eaLnBrk="1" latinLnBrk="0" hangingPunct="1">
        <a:spcBef>
          <a:spcPct val="20000"/>
        </a:spcBef>
        <a:buFont typeface="Arial" pitchFamily="34" charset="0"/>
        <a:buChar char="•"/>
        <a:defRPr sz="7000" kern="1200">
          <a:solidFill>
            <a:schemeClr val="tx1"/>
          </a:solidFill>
          <a:latin typeface="+mn-lt"/>
          <a:ea typeface="+mn-ea"/>
          <a:cs typeface="+mn-cs"/>
        </a:defRPr>
      </a:lvl1pPr>
      <a:lvl2pPr marL="1609394" indent="-618996" algn="r" defTabSz="1980792" rtl="1" eaLnBrk="1" latinLnBrk="0" hangingPunct="1">
        <a:spcBef>
          <a:spcPct val="20000"/>
        </a:spcBef>
        <a:buFont typeface="Arial" pitchFamily="34" charset="0"/>
        <a:buChar char="–"/>
        <a:defRPr sz="6200" kern="1200">
          <a:solidFill>
            <a:schemeClr val="tx1"/>
          </a:solidFill>
          <a:latin typeface="+mn-lt"/>
          <a:ea typeface="+mn-ea"/>
          <a:cs typeface="+mn-cs"/>
        </a:defRPr>
      </a:lvl2pPr>
      <a:lvl3pPr marL="2475989" indent="-495199" algn="r" defTabSz="1980792" rtl="1" eaLnBrk="1" latinLnBrk="0" hangingPunct="1">
        <a:spcBef>
          <a:spcPct val="20000"/>
        </a:spcBef>
        <a:buFont typeface="Arial" pitchFamily="34" charset="0"/>
        <a:buChar char="•"/>
        <a:defRPr sz="5200" kern="1200">
          <a:solidFill>
            <a:schemeClr val="tx1"/>
          </a:solidFill>
          <a:latin typeface="+mn-lt"/>
          <a:ea typeface="+mn-ea"/>
          <a:cs typeface="+mn-cs"/>
        </a:defRPr>
      </a:lvl3pPr>
      <a:lvl4pPr marL="346638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4pPr>
      <a:lvl5pPr marL="4456781"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5pPr>
      <a:lvl6pPr marL="5447178"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6pPr>
      <a:lvl7pPr marL="6437574"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7pPr>
      <a:lvl8pPr marL="7427970"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8pPr>
      <a:lvl9pPr marL="841836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9pPr>
    </p:bodyStyle>
    <p:otherStyle>
      <a:defPPr>
        <a:defRPr lang="ar-IQ"/>
      </a:defPPr>
      <a:lvl1pPr marL="0" algn="r" defTabSz="1980792" rtl="1" eaLnBrk="1" latinLnBrk="0" hangingPunct="1">
        <a:defRPr sz="3900" kern="1200">
          <a:solidFill>
            <a:schemeClr val="tx1"/>
          </a:solidFill>
          <a:latin typeface="+mn-lt"/>
          <a:ea typeface="+mn-ea"/>
          <a:cs typeface="+mn-cs"/>
        </a:defRPr>
      </a:lvl1pPr>
      <a:lvl2pPr marL="990395" algn="r" defTabSz="1980792" rtl="1" eaLnBrk="1" latinLnBrk="0" hangingPunct="1">
        <a:defRPr sz="3900" kern="1200">
          <a:solidFill>
            <a:schemeClr val="tx1"/>
          </a:solidFill>
          <a:latin typeface="+mn-lt"/>
          <a:ea typeface="+mn-ea"/>
          <a:cs typeface="+mn-cs"/>
        </a:defRPr>
      </a:lvl2pPr>
      <a:lvl3pPr marL="1980792" algn="r" defTabSz="1980792" rtl="1" eaLnBrk="1" latinLnBrk="0" hangingPunct="1">
        <a:defRPr sz="3900" kern="1200">
          <a:solidFill>
            <a:schemeClr val="tx1"/>
          </a:solidFill>
          <a:latin typeface="+mn-lt"/>
          <a:ea typeface="+mn-ea"/>
          <a:cs typeface="+mn-cs"/>
        </a:defRPr>
      </a:lvl3pPr>
      <a:lvl4pPr marL="2971188" algn="r" defTabSz="1980792" rtl="1" eaLnBrk="1" latinLnBrk="0" hangingPunct="1">
        <a:defRPr sz="3900" kern="1200">
          <a:solidFill>
            <a:schemeClr val="tx1"/>
          </a:solidFill>
          <a:latin typeface="+mn-lt"/>
          <a:ea typeface="+mn-ea"/>
          <a:cs typeface="+mn-cs"/>
        </a:defRPr>
      </a:lvl4pPr>
      <a:lvl5pPr marL="3961584" algn="r" defTabSz="1980792" rtl="1" eaLnBrk="1" latinLnBrk="0" hangingPunct="1">
        <a:defRPr sz="3900" kern="1200">
          <a:solidFill>
            <a:schemeClr val="tx1"/>
          </a:solidFill>
          <a:latin typeface="+mn-lt"/>
          <a:ea typeface="+mn-ea"/>
          <a:cs typeface="+mn-cs"/>
        </a:defRPr>
      </a:lvl5pPr>
      <a:lvl6pPr marL="4951980" algn="r" defTabSz="1980792" rtl="1" eaLnBrk="1" latinLnBrk="0" hangingPunct="1">
        <a:defRPr sz="3900" kern="1200">
          <a:solidFill>
            <a:schemeClr val="tx1"/>
          </a:solidFill>
          <a:latin typeface="+mn-lt"/>
          <a:ea typeface="+mn-ea"/>
          <a:cs typeface="+mn-cs"/>
        </a:defRPr>
      </a:lvl6pPr>
      <a:lvl7pPr marL="5942375" algn="r" defTabSz="1980792" rtl="1" eaLnBrk="1" latinLnBrk="0" hangingPunct="1">
        <a:defRPr sz="3900" kern="1200">
          <a:solidFill>
            <a:schemeClr val="tx1"/>
          </a:solidFill>
          <a:latin typeface="+mn-lt"/>
          <a:ea typeface="+mn-ea"/>
          <a:cs typeface="+mn-cs"/>
        </a:defRPr>
      </a:lvl7pPr>
      <a:lvl8pPr marL="6932772" algn="r" defTabSz="1980792" rtl="1" eaLnBrk="1" latinLnBrk="0" hangingPunct="1">
        <a:defRPr sz="3900" kern="1200">
          <a:solidFill>
            <a:schemeClr val="tx1"/>
          </a:solidFill>
          <a:latin typeface="+mn-lt"/>
          <a:ea typeface="+mn-ea"/>
          <a:cs typeface="+mn-cs"/>
        </a:defRPr>
      </a:lvl8pPr>
      <a:lvl9pPr marL="7923169" algn="r" defTabSz="1980792" rtl="1" eaLnBrk="1" latinLnBrk="0" hangingPunct="1">
        <a:defRPr sz="3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7.jpeg"/><Relationship Id="rId5" Type="http://schemas.openxmlformats.org/officeDocument/2006/relationships/image" Target="../media/image2.jpg"/><Relationship Id="rId10" Type="http://schemas.openxmlformats.org/officeDocument/2006/relationships/image" Target="../media/image6.jpeg"/><Relationship Id="rId4" Type="http://schemas.openxmlformats.org/officeDocument/2006/relationships/chart" Target="../charts/chart1.xml"/><Relationship Id="rId9"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Rounded Rectangle 5"/>
          <p:cNvSpPr/>
          <p:nvPr/>
        </p:nvSpPr>
        <p:spPr>
          <a:xfrm>
            <a:off x="168303" y="265805"/>
            <a:ext cx="14617446" cy="3825611"/>
          </a:xfrm>
          <a:prstGeom prst="roundRect">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ctr"/>
            <a:r>
              <a:rPr lang="en-US" sz="3600" b="1" i="1" dirty="0">
                <a:solidFill>
                  <a:schemeClr val="tx1"/>
                </a:solidFill>
                <a:effectLst>
                  <a:outerShdw blurRad="38100" dist="38100" dir="2700000" algn="tl">
                    <a:srgbClr val="000000">
                      <a:alpha val="43137"/>
                    </a:srgbClr>
                  </a:outerShdw>
                </a:effectLst>
              </a:rPr>
              <a:t>Effect of Dietary Supplement of Lavender and Rosemary Essential Oil on Quails Productive Performance, Egg Quality and Physiological Parameters</a:t>
            </a:r>
          </a:p>
          <a:p>
            <a:pPr algn="ctr"/>
            <a:r>
              <a:rPr lang="en-US" sz="3200" b="1" i="1" dirty="0" smtClean="0">
                <a:solidFill>
                  <a:srgbClr val="C00000"/>
                </a:solidFill>
              </a:rPr>
              <a:t>Prepared </a:t>
            </a:r>
            <a:r>
              <a:rPr lang="en-US" sz="3200" b="1" i="1" dirty="0">
                <a:solidFill>
                  <a:srgbClr val="C00000"/>
                </a:solidFill>
              </a:rPr>
              <a:t>by: </a:t>
            </a:r>
            <a:r>
              <a:rPr lang="en-US" sz="3200" b="1" i="1" dirty="0">
                <a:solidFill>
                  <a:schemeClr val="tx1">
                    <a:lumMod val="95000"/>
                    <a:lumOff val="5000"/>
                  </a:schemeClr>
                </a:solidFill>
              </a:rPr>
              <a:t>Farman Faisal </a:t>
            </a:r>
            <a:r>
              <a:rPr lang="en-US" sz="3200" b="1" i="1" dirty="0" smtClean="0">
                <a:solidFill>
                  <a:schemeClr val="tx1">
                    <a:lumMod val="95000"/>
                    <a:lumOff val="5000"/>
                  </a:schemeClr>
                </a:solidFill>
              </a:rPr>
              <a:t>Muhammed</a:t>
            </a:r>
            <a:r>
              <a:rPr lang="en-US" sz="3600" b="1" i="1" dirty="0" smtClean="0">
                <a:solidFill>
                  <a:schemeClr val="tx1">
                    <a:lumMod val="95000"/>
                    <a:lumOff val="5000"/>
                  </a:schemeClr>
                </a:solidFill>
              </a:rPr>
              <a:t>      </a:t>
            </a:r>
            <a:endParaRPr lang="en-US" sz="3600" b="1" i="1" dirty="0">
              <a:solidFill>
                <a:schemeClr val="tx1">
                  <a:lumMod val="95000"/>
                  <a:lumOff val="5000"/>
                </a:schemeClr>
              </a:solidFill>
            </a:endParaRPr>
          </a:p>
          <a:p>
            <a:pPr algn="ctr" rtl="0"/>
            <a:r>
              <a:rPr lang="en-US" sz="2400" b="1" i="1" dirty="0" err="1" smtClean="0">
                <a:solidFill>
                  <a:schemeClr val="tx2"/>
                </a:solidFill>
              </a:rPr>
              <a:t>Salahaddin</a:t>
            </a:r>
            <a:r>
              <a:rPr lang="en-US" sz="2400" b="1" i="1" dirty="0" smtClean="0">
                <a:solidFill>
                  <a:schemeClr val="tx2"/>
                </a:solidFill>
              </a:rPr>
              <a:t> University–</a:t>
            </a:r>
            <a:r>
              <a:rPr lang="en-US" sz="2400" b="1" i="1" dirty="0" err="1" smtClean="0">
                <a:solidFill>
                  <a:schemeClr val="tx2"/>
                </a:solidFill>
              </a:rPr>
              <a:t>Erbil,College</a:t>
            </a:r>
            <a:r>
              <a:rPr lang="en-US" sz="2400" b="1" i="1" dirty="0" smtClean="0">
                <a:solidFill>
                  <a:schemeClr val="tx2"/>
                </a:solidFill>
              </a:rPr>
              <a:t> </a:t>
            </a:r>
            <a:endParaRPr lang="en-US" sz="2400" b="1" i="1" dirty="0">
              <a:solidFill>
                <a:schemeClr val="tx2"/>
              </a:solidFill>
            </a:endParaRPr>
          </a:p>
          <a:p>
            <a:pPr algn="ctr" rtl="0"/>
            <a:r>
              <a:rPr lang="en-US" sz="2400" b="1" i="1" dirty="0" smtClean="0">
                <a:solidFill>
                  <a:schemeClr val="tx2"/>
                </a:solidFill>
              </a:rPr>
              <a:t>      Of </a:t>
            </a:r>
            <a:r>
              <a:rPr lang="en-US" sz="2400" b="1" i="1" dirty="0">
                <a:solidFill>
                  <a:schemeClr val="tx2"/>
                </a:solidFill>
              </a:rPr>
              <a:t>Agricultural Engineering Sciences  Animal </a:t>
            </a:r>
            <a:r>
              <a:rPr lang="en-US" sz="2400" b="1" i="1" dirty="0" smtClean="0">
                <a:solidFill>
                  <a:schemeClr val="tx2"/>
                </a:solidFill>
              </a:rPr>
              <a:t>Recourse </a:t>
            </a:r>
            <a:r>
              <a:rPr lang="en-US" sz="2400" b="1" i="1" dirty="0">
                <a:solidFill>
                  <a:schemeClr val="tx2"/>
                </a:solidFill>
              </a:rPr>
              <a:t>Department</a:t>
            </a:r>
          </a:p>
          <a:p>
            <a:pPr algn="ctr" rtl="0"/>
            <a:r>
              <a:rPr lang="en-US" sz="3000" b="1" i="1" dirty="0" smtClean="0">
                <a:solidFill>
                  <a:srgbClr val="FF0000"/>
                </a:solidFill>
              </a:rPr>
              <a:t> </a:t>
            </a:r>
            <a:r>
              <a:rPr lang="en-US" sz="3000" b="1" i="1" dirty="0" smtClean="0">
                <a:solidFill>
                  <a:srgbClr val="C00000"/>
                </a:solidFill>
              </a:rPr>
              <a:t>Supervised </a:t>
            </a:r>
            <a:r>
              <a:rPr lang="en-US" sz="3000" b="1" i="1" dirty="0">
                <a:solidFill>
                  <a:srgbClr val="C00000"/>
                </a:solidFill>
              </a:rPr>
              <a:t>by : </a:t>
            </a:r>
            <a:r>
              <a:rPr lang="en-US" sz="3000" b="1" i="1" dirty="0">
                <a:solidFill>
                  <a:schemeClr val="tx1">
                    <a:lumMod val="95000"/>
                    <a:lumOff val="5000"/>
                  </a:schemeClr>
                </a:solidFill>
              </a:rPr>
              <a:t>Assist </a:t>
            </a:r>
            <a:r>
              <a:rPr lang="en-US" sz="3000" b="1" i="1" dirty="0" smtClean="0">
                <a:solidFill>
                  <a:schemeClr val="tx1">
                    <a:lumMod val="95000"/>
                    <a:lumOff val="5000"/>
                  </a:schemeClr>
                </a:solidFill>
              </a:rPr>
              <a:t>Prof</a:t>
            </a:r>
            <a:r>
              <a:rPr lang="en-US" sz="3000" b="1" i="1" dirty="0">
                <a:solidFill>
                  <a:schemeClr val="tx1">
                    <a:lumMod val="95000"/>
                    <a:lumOff val="5000"/>
                  </a:schemeClr>
                </a:solidFill>
              </a:rPr>
              <a:t>. Dr. Alaa Abdulmejeed </a:t>
            </a:r>
            <a:r>
              <a:rPr lang="en-US" sz="3000" b="1" i="1" dirty="0" smtClean="0">
                <a:solidFill>
                  <a:schemeClr val="tx1">
                    <a:lumMod val="95000"/>
                    <a:lumOff val="5000"/>
                  </a:schemeClr>
                </a:solidFill>
              </a:rPr>
              <a:t>Mustafa</a:t>
            </a:r>
          </a:p>
          <a:p>
            <a:pPr algn="ctr" rtl="0"/>
            <a:r>
              <a:rPr lang="en-US" sz="2400" b="1" i="1" dirty="0" smtClean="0">
                <a:solidFill>
                  <a:srgbClr val="00B050"/>
                </a:solidFill>
              </a:rPr>
              <a:t>April 2024</a:t>
            </a:r>
            <a:endParaRPr lang="en-US" sz="2400" b="1" i="1" dirty="0">
              <a:solidFill>
                <a:srgbClr val="00B050"/>
              </a:solidFill>
            </a:endParaRPr>
          </a:p>
        </p:txBody>
      </p:sp>
      <p:sp>
        <p:nvSpPr>
          <p:cNvPr id="7" name="Rounded Rectangle 6"/>
          <p:cNvSpPr/>
          <p:nvPr/>
        </p:nvSpPr>
        <p:spPr>
          <a:xfrm>
            <a:off x="168302" y="4217443"/>
            <a:ext cx="7087466" cy="5112568"/>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l" rtl="0"/>
            <a:endParaRPr lang="en-US" sz="2900" dirty="0">
              <a:solidFill>
                <a:srgbClr val="FF0000"/>
              </a:solidFill>
            </a:endParaRPr>
          </a:p>
          <a:p>
            <a:pPr algn="l" rtl="0"/>
            <a:endParaRPr lang="en-US" sz="2900" dirty="0">
              <a:solidFill>
                <a:srgbClr val="FF0000"/>
              </a:solidFill>
            </a:endParaRPr>
          </a:p>
        </p:txBody>
      </p:sp>
      <p:sp>
        <p:nvSpPr>
          <p:cNvPr id="9" name="Round Same Side Corner Rectangle 8"/>
          <p:cNvSpPr/>
          <p:nvPr/>
        </p:nvSpPr>
        <p:spPr>
          <a:xfrm>
            <a:off x="240310" y="4289450"/>
            <a:ext cx="6655418" cy="555966"/>
          </a:xfrm>
          <a:prstGeom prst="round2SameRect">
            <a:avLst/>
          </a:prstGeom>
          <a:solidFill>
            <a:schemeClr val="accent3">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sz="3200" b="1" dirty="0" smtClean="0">
                <a:solidFill>
                  <a:srgbClr val="C00000"/>
                </a:solidFill>
              </a:rPr>
              <a:t>Introduction and the Objective</a:t>
            </a:r>
            <a:endParaRPr lang="ar-IQ" sz="3200" b="1" dirty="0">
              <a:solidFill>
                <a:srgbClr val="C00000"/>
              </a:solidFill>
            </a:endParaRPr>
          </a:p>
        </p:txBody>
      </p:sp>
      <p:sp>
        <p:nvSpPr>
          <p:cNvPr id="10" name="Rounded Rectangle 9"/>
          <p:cNvSpPr/>
          <p:nvPr/>
        </p:nvSpPr>
        <p:spPr>
          <a:xfrm>
            <a:off x="7399784" y="4204083"/>
            <a:ext cx="7594617" cy="12470743"/>
          </a:xfrm>
          <a:prstGeom prst="roundRect">
            <a:avLst>
              <a:gd name="adj" fmla="val 4501"/>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just" rtl="0"/>
            <a:endParaRPr lang="en-US" sz="2900" dirty="0">
              <a:solidFill>
                <a:schemeClr val="tx1"/>
              </a:solidFill>
            </a:endParaRPr>
          </a:p>
        </p:txBody>
      </p:sp>
      <p:sp>
        <p:nvSpPr>
          <p:cNvPr id="11" name="Round Same Side Corner Rectangle 10"/>
          <p:cNvSpPr/>
          <p:nvPr/>
        </p:nvSpPr>
        <p:spPr>
          <a:xfrm>
            <a:off x="7438014" y="4289451"/>
            <a:ext cx="7522610" cy="555966"/>
          </a:xfrm>
          <a:prstGeom prst="round2SameRect">
            <a:avLst/>
          </a:prstGeom>
          <a:solidFill>
            <a:schemeClr val="accent6">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sz="3200" b="1" dirty="0" smtClean="0">
                <a:solidFill>
                  <a:srgbClr val="7030A0"/>
                </a:solidFill>
              </a:rPr>
              <a:t>Results and Discussion</a:t>
            </a:r>
            <a:endParaRPr lang="en-US" sz="3200" b="1" dirty="0">
              <a:solidFill>
                <a:srgbClr val="7030A0"/>
              </a:solidFill>
            </a:endParaRPr>
          </a:p>
        </p:txBody>
      </p:sp>
      <p:sp>
        <p:nvSpPr>
          <p:cNvPr id="15" name="Rounded Rectangle 14"/>
          <p:cNvSpPr/>
          <p:nvPr/>
        </p:nvSpPr>
        <p:spPr>
          <a:xfrm>
            <a:off x="8623919" y="16780519"/>
            <a:ext cx="6336705" cy="4574827"/>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l" rtl="0"/>
            <a:endParaRPr lang="en-US" sz="1600" dirty="0">
              <a:solidFill>
                <a:schemeClr val="tx1"/>
              </a:solidFill>
            </a:endParaRPr>
          </a:p>
          <a:p>
            <a:pPr algn="l" rtl="0"/>
            <a:endParaRPr lang="en-US" sz="1600" dirty="0">
              <a:solidFill>
                <a:schemeClr val="tx1"/>
              </a:solidFill>
            </a:endParaRPr>
          </a:p>
          <a:p>
            <a:pPr algn="l" rtl="0"/>
            <a:endParaRPr lang="en-US" sz="1600" dirty="0">
              <a:solidFill>
                <a:schemeClr val="tx1"/>
              </a:solidFill>
            </a:endParaRPr>
          </a:p>
          <a:p>
            <a:pPr algn="l" rtl="0"/>
            <a:endParaRPr lang="en-US" sz="1600" dirty="0">
              <a:solidFill>
                <a:schemeClr val="tx1"/>
              </a:solidFill>
            </a:endParaRPr>
          </a:p>
          <a:p>
            <a:pPr algn="l" rtl="0"/>
            <a:endParaRPr lang="en-US" sz="1600" dirty="0">
              <a:solidFill>
                <a:schemeClr val="tx1"/>
              </a:solidFill>
            </a:endParaRPr>
          </a:p>
          <a:p>
            <a:pPr algn="l" rtl="0"/>
            <a:endParaRPr lang="en-US" sz="1600" dirty="0">
              <a:solidFill>
                <a:schemeClr val="tx1"/>
              </a:solidFill>
            </a:endParaRPr>
          </a:p>
        </p:txBody>
      </p:sp>
      <p:sp>
        <p:nvSpPr>
          <p:cNvPr id="16" name="Round Same Side Corner Rectangle 15"/>
          <p:cNvSpPr/>
          <p:nvPr/>
        </p:nvSpPr>
        <p:spPr>
          <a:xfrm>
            <a:off x="8695928" y="16814896"/>
            <a:ext cx="6192688" cy="652018"/>
          </a:xfrm>
          <a:prstGeom prst="round2SameRect">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sz="3600" b="1" dirty="0">
                <a:solidFill>
                  <a:srgbClr val="00B050"/>
                </a:solidFill>
              </a:rPr>
              <a:t>References</a:t>
            </a:r>
          </a:p>
        </p:txBody>
      </p:sp>
      <p:sp>
        <p:nvSpPr>
          <p:cNvPr id="20" name="Rounded Rectangle 19"/>
          <p:cNvSpPr/>
          <p:nvPr/>
        </p:nvSpPr>
        <p:spPr>
          <a:xfrm>
            <a:off x="126975" y="9402017"/>
            <a:ext cx="7128793" cy="7286169"/>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l" rtl="0"/>
            <a:endParaRPr lang="en-US" sz="1600" dirty="0">
              <a:solidFill>
                <a:schemeClr val="tx1"/>
              </a:solidFill>
            </a:endParaRPr>
          </a:p>
          <a:p>
            <a:pPr algn="l" rtl="0"/>
            <a:endParaRPr lang="en-US" sz="1600" dirty="0">
              <a:solidFill>
                <a:schemeClr val="tx1"/>
              </a:solidFill>
            </a:endParaRPr>
          </a:p>
          <a:p>
            <a:pPr algn="l" rtl="0"/>
            <a:endParaRPr lang="en-US" sz="1600" dirty="0">
              <a:solidFill>
                <a:schemeClr val="tx1"/>
              </a:solidFill>
            </a:endParaRPr>
          </a:p>
          <a:p>
            <a:pPr algn="l" rtl="0"/>
            <a:endParaRPr lang="en-US" sz="1600" dirty="0">
              <a:solidFill>
                <a:schemeClr val="tx1"/>
              </a:solidFill>
            </a:endParaRPr>
          </a:p>
          <a:p>
            <a:pPr algn="l" rtl="0"/>
            <a:endParaRPr lang="en-US" sz="1600" dirty="0">
              <a:solidFill>
                <a:schemeClr val="tx1"/>
              </a:solidFill>
            </a:endParaRPr>
          </a:p>
          <a:p>
            <a:pPr algn="l" rtl="0"/>
            <a:endParaRPr lang="en-US" sz="1600" dirty="0">
              <a:solidFill>
                <a:schemeClr val="tx1"/>
              </a:solidFill>
            </a:endParaRPr>
          </a:p>
        </p:txBody>
      </p:sp>
      <p:sp>
        <p:nvSpPr>
          <p:cNvPr id="21" name="Round Same Side Corner Rectangle 20"/>
          <p:cNvSpPr/>
          <p:nvPr/>
        </p:nvSpPr>
        <p:spPr>
          <a:xfrm>
            <a:off x="223622" y="9474026"/>
            <a:ext cx="6600098" cy="504056"/>
          </a:xfrm>
          <a:prstGeom prst="round2Same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sz="3600" b="1" dirty="0">
                <a:solidFill>
                  <a:srgbClr val="0070C0"/>
                </a:solidFill>
                <a:latin typeface="Times New Roman" panose="02020603050405020304" pitchFamily="18" charset="0"/>
                <a:cs typeface="Times New Roman" panose="02020603050405020304" pitchFamily="18" charset="0"/>
              </a:rPr>
              <a:t>Methodology</a:t>
            </a:r>
          </a:p>
        </p:txBody>
      </p:sp>
      <p:sp>
        <p:nvSpPr>
          <p:cNvPr id="2" name="TextBox 1">
            <a:extLst>
              <a:ext uri="{FF2B5EF4-FFF2-40B4-BE49-F238E27FC236}">
                <a16:creationId xmlns="" xmlns:a16="http://schemas.microsoft.com/office/drawing/2014/main" id="{E8307E18-7D1F-CBD1-562A-F0A32D8DE901}"/>
              </a:ext>
            </a:extLst>
          </p:cNvPr>
          <p:cNvSpPr txBox="1"/>
          <p:nvPr/>
        </p:nvSpPr>
        <p:spPr>
          <a:xfrm>
            <a:off x="270992" y="4865514"/>
            <a:ext cx="6799435" cy="2600712"/>
          </a:xfrm>
          <a:prstGeom prst="rect">
            <a:avLst/>
          </a:prstGeom>
          <a:noFill/>
        </p:spPr>
        <p:txBody>
          <a:bodyPr wrap="square" rtlCol="0">
            <a:spAutoFit/>
          </a:bodyPr>
          <a:lstStyle/>
          <a:p>
            <a:pPr algn="just" rtl="0"/>
            <a:r>
              <a:rPr lang="en-US" sz="1600" kern="0" dirty="0">
                <a:effectLst/>
                <a:latin typeface="+mj-lt"/>
                <a:ea typeface="Calibri" panose="020F0502020204030204" pitchFamily="34" charset="0"/>
                <a:cs typeface="Times New Roman" panose="02020603050405020304" pitchFamily="18" charset="0"/>
              </a:rPr>
              <a:t>Quail (</a:t>
            </a:r>
            <a:r>
              <a:rPr lang="en-US" sz="1600" i="1" kern="0" dirty="0">
                <a:effectLst/>
                <a:latin typeface="+mj-lt"/>
                <a:ea typeface="Calibri" panose="020F0502020204030204" pitchFamily="34" charset="0"/>
                <a:cs typeface="Times New Roman" panose="02020603050405020304" pitchFamily="18" charset="0"/>
              </a:rPr>
              <a:t>Coturnix Japonica</a:t>
            </a:r>
            <a:r>
              <a:rPr lang="en-US" sz="1600" kern="0" dirty="0">
                <a:effectLst/>
                <a:latin typeface="+mj-lt"/>
                <a:ea typeface="Calibri" panose="020F0502020204030204" pitchFamily="34" charset="0"/>
                <a:cs typeface="Times New Roman" panose="02020603050405020304" pitchFamily="18" charset="0"/>
              </a:rPr>
              <a:t>) production is one of the best sector of commercial poultry </a:t>
            </a:r>
            <a:r>
              <a:rPr lang="en-US" sz="1600" kern="0" dirty="0" smtClean="0">
                <a:effectLst/>
                <a:latin typeface="+mj-lt"/>
                <a:ea typeface="Calibri" panose="020F0502020204030204" pitchFamily="34" charset="0"/>
                <a:cs typeface="Times New Roman" panose="02020603050405020304" pitchFamily="18" charset="0"/>
              </a:rPr>
              <a:t>production. </a:t>
            </a:r>
            <a:r>
              <a:rPr lang="en-US" sz="1600" kern="0" dirty="0" smtClean="0">
                <a:solidFill>
                  <a:srgbClr val="000000"/>
                </a:solidFill>
                <a:effectLst/>
                <a:latin typeface="+mj-lt"/>
                <a:ea typeface="Calibri" panose="020F0502020204030204" pitchFamily="34" charset="0"/>
                <a:cs typeface="Times New Roman" panose="02020603050405020304" pitchFamily="18" charset="0"/>
              </a:rPr>
              <a:t>Lavender </a:t>
            </a:r>
            <a:r>
              <a:rPr lang="en-US" sz="1600" kern="0" dirty="0">
                <a:solidFill>
                  <a:srgbClr val="000000"/>
                </a:solidFill>
                <a:effectLst/>
                <a:latin typeface="+mj-lt"/>
                <a:ea typeface="Calibri" panose="020F0502020204030204" pitchFamily="34" charset="0"/>
                <a:cs typeface="Times New Roman" panose="02020603050405020304" pitchFamily="18" charset="0"/>
              </a:rPr>
              <a:t>(</a:t>
            </a:r>
            <a:r>
              <a:rPr lang="en-US" sz="1600" i="1" kern="0" dirty="0">
                <a:solidFill>
                  <a:srgbClr val="000000"/>
                </a:solidFill>
                <a:effectLst/>
                <a:latin typeface="+mj-lt"/>
                <a:ea typeface="Calibri" panose="020F0502020204030204" pitchFamily="34" charset="0"/>
                <a:cs typeface="Times New Roman" panose="02020603050405020304" pitchFamily="18" charset="0"/>
              </a:rPr>
              <a:t>Lavandula angustifolia</a:t>
            </a:r>
            <a:r>
              <a:rPr lang="en-US" sz="1600" kern="0" dirty="0">
                <a:solidFill>
                  <a:srgbClr val="000000"/>
                </a:solidFill>
                <a:effectLst/>
                <a:latin typeface="+mj-lt"/>
                <a:ea typeface="Calibri" panose="020F0502020204030204" pitchFamily="34" charset="0"/>
                <a:cs typeface="Times New Roman" panose="02020603050405020304" pitchFamily="18" charset="0"/>
              </a:rPr>
              <a:t>) and Rosemary (</a:t>
            </a:r>
            <a:r>
              <a:rPr lang="en-US" sz="1600" i="1" kern="0" dirty="0">
                <a:solidFill>
                  <a:srgbClr val="000000"/>
                </a:solidFill>
                <a:effectLst/>
                <a:latin typeface="+mj-lt"/>
                <a:ea typeface="Calibri" panose="020F0502020204030204" pitchFamily="34" charset="0"/>
                <a:cs typeface="Times New Roman" panose="02020603050405020304" pitchFamily="18" charset="0"/>
              </a:rPr>
              <a:t>Rosmarinus officinalis</a:t>
            </a:r>
            <a:r>
              <a:rPr lang="en-US" sz="1600" kern="0" dirty="0">
                <a:solidFill>
                  <a:srgbClr val="000000"/>
                </a:solidFill>
                <a:effectLst/>
                <a:latin typeface="+mj-lt"/>
                <a:ea typeface="Calibri" panose="020F0502020204030204" pitchFamily="34" charset="0"/>
                <a:cs typeface="Times New Roman" panose="02020603050405020304" pitchFamily="18" charset="0"/>
              </a:rPr>
              <a:t>) are belonging to the </a:t>
            </a:r>
            <a:r>
              <a:rPr lang="en-US" sz="1600" i="1" kern="0" dirty="0">
                <a:solidFill>
                  <a:srgbClr val="000000"/>
                </a:solidFill>
                <a:effectLst/>
                <a:latin typeface="+mj-lt"/>
                <a:ea typeface="Calibri" panose="020F0502020204030204" pitchFamily="34" charset="0"/>
                <a:cs typeface="Times New Roman" panose="02020603050405020304" pitchFamily="18" charset="0"/>
              </a:rPr>
              <a:t>Labiatae</a:t>
            </a:r>
            <a:r>
              <a:rPr lang="en-US" sz="1600" kern="0" dirty="0">
                <a:solidFill>
                  <a:srgbClr val="000000"/>
                </a:solidFill>
                <a:effectLst/>
                <a:latin typeface="+mj-lt"/>
                <a:ea typeface="Calibri" panose="020F0502020204030204" pitchFamily="34" charset="0"/>
                <a:cs typeface="Times New Roman" panose="02020603050405020304" pitchFamily="18" charset="0"/>
              </a:rPr>
              <a:t> (</a:t>
            </a:r>
            <a:r>
              <a:rPr lang="en-US" sz="1600" i="1" kern="0" dirty="0" err="1">
                <a:solidFill>
                  <a:srgbClr val="000000"/>
                </a:solidFill>
                <a:effectLst/>
                <a:latin typeface="+mj-lt"/>
                <a:ea typeface="Calibri" panose="020F0502020204030204" pitchFamily="34" charset="0"/>
                <a:cs typeface="Times New Roman" panose="02020603050405020304" pitchFamily="18" charset="0"/>
              </a:rPr>
              <a:t>Lamiaceae</a:t>
            </a:r>
            <a:r>
              <a:rPr lang="en-US" sz="1600" kern="0" dirty="0">
                <a:solidFill>
                  <a:srgbClr val="000000"/>
                </a:solidFill>
                <a:effectLst/>
                <a:latin typeface="+mj-lt"/>
                <a:ea typeface="Calibri" panose="020F0502020204030204" pitchFamily="34" charset="0"/>
                <a:cs typeface="Times New Roman" panose="02020603050405020304" pitchFamily="18" charset="0"/>
              </a:rPr>
              <a:t>) family </a:t>
            </a:r>
            <a:r>
              <a:rPr lang="en-US" sz="1600" kern="0" dirty="0">
                <a:effectLst/>
                <a:latin typeface="+mj-lt"/>
                <a:ea typeface="Calibri" panose="020F0502020204030204" pitchFamily="34" charset="0"/>
                <a:cs typeface="Times New Roman" panose="02020603050405020304" pitchFamily="18" charset="0"/>
              </a:rPr>
              <a:t>(</a:t>
            </a:r>
            <a:r>
              <a:rPr lang="en-US" sz="1600" kern="0" dirty="0" err="1">
                <a:effectLst/>
                <a:latin typeface="+mj-lt"/>
                <a:ea typeface="Calibri" panose="020F0502020204030204" pitchFamily="34" charset="0"/>
                <a:cs typeface="Times New Roman" panose="02020603050405020304" pitchFamily="18" charset="0"/>
              </a:rPr>
              <a:t>Laghouati</a:t>
            </a:r>
            <a:r>
              <a:rPr lang="en-US" sz="1600" kern="0" dirty="0">
                <a:effectLst/>
                <a:latin typeface="+mj-lt"/>
                <a:ea typeface="Calibri" panose="020F0502020204030204" pitchFamily="34" charset="0"/>
                <a:cs typeface="Times New Roman" panose="02020603050405020304" pitchFamily="18" charset="0"/>
              </a:rPr>
              <a:t> et al., 2020). These compounds of vegetable origin are called essential oils (EOs). Lavender and Rosemary EOs are plants rich in active ingredients (</a:t>
            </a:r>
            <a:r>
              <a:rPr lang="en-US" sz="1600" kern="0" dirty="0" err="1">
                <a:effectLst/>
                <a:latin typeface="+mj-lt"/>
                <a:ea typeface="Calibri" panose="020F0502020204030204" pitchFamily="34" charset="0"/>
                <a:cs typeface="Times New Roman" panose="02020603050405020304" pitchFamily="18" charset="0"/>
              </a:rPr>
              <a:t>Mahgoub</a:t>
            </a:r>
            <a:r>
              <a:rPr lang="en-US" sz="1600" kern="0" dirty="0">
                <a:effectLst/>
                <a:latin typeface="+mj-lt"/>
                <a:ea typeface="Calibri" panose="020F0502020204030204" pitchFamily="34" charset="0"/>
                <a:cs typeface="Times New Roman" panose="02020603050405020304" pitchFamily="18" charset="0"/>
              </a:rPr>
              <a:t> et al., 2019). </a:t>
            </a:r>
            <a:r>
              <a:rPr lang="en-US" sz="1600" kern="100" dirty="0">
                <a:latin typeface="+mj-lt"/>
                <a:ea typeface="Calibri" panose="020F0502020204030204" pitchFamily="34" charset="0"/>
                <a:cs typeface="Times New Roman" panose="02020603050405020304" pitchFamily="18" charset="0"/>
              </a:rPr>
              <a:t> </a:t>
            </a:r>
            <a:r>
              <a:rPr lang="en-US" sz="1600" kern="0" dirty="0" smtClean="0">
                <a:effectLst/>
                <a:latin typeface="+mj-lt"/>
                <a:ea typeface="Calibri" panose="020F0502020204030204" pitchFamily="34" charset="0"/>
                <a:cs typeface="Times New Roman" panose="02020603050405020304" pitchFamily="18" charset="0"/>
              </a:rPr>
              <a:t>These </a:t>
            </a:r>
            <a:r>
              <a:rPr lang="en-US" sz="1600" kern="0" dirty="0">
                <a:effectLst/>
                <a:latin typeface="+mj-lt"/>
                <a:ea typeface="Calibri" panose="020F0502020204030204" pitchFamily="34" charset="0"/>
                <a:cs typeface="Times New Roman" panose="02020603050405020304" pitchFamily="18" charset="0"/>
              </a:rPr>
              <a:t>two EOs stimulate the appetite and digestive system, exhibiting antioxidant and antimicrobial activities (</a:t>
            </a:r>
            <a:r>
              <a:rPr lang="en-US" sz="1600" kern="0" dirty="0" err="1">
                <a:effectLst/>
                <a:latin typeface="+mj-lt"/>
                <a:ea typeface="Calibri" panose="020F0502020204030204" pitchFamily="34" charset="0"/>
                <a:cs typeface="Times New Roman" panose="02020603050405020304" pitchFamily="18" charset="0"/>
              </a:rPr>
              <a:t>Sevim</a:t>
            </a:r>
            <a:r>
              <a:rPr lang="en-US" sz="1600" kern="0" dirty="0">
                <a:effectLst/>
                <a:latin typeface="+mj-lt"/>
                <a:ea typeface="Calibri" panose="020F0502020204030204" pitchFamily="34" charset="0"/>
                <a:cs typeface="Times New Roman" panose="02020603050405020304" pitchFamily="18" charset="0"/>
              </a:rPr>
              <a:t> and Yusuf, 2017</a:t>
            </a:r>
            <a:r>
              <a:rPr lang="en-US" sz="1600" kern="0" dirty="0" smtClean="0">
                <a:effectLst/>
                <a:latin typeface="+mj-lt"/>
                <a:ea typeface="Calibri" panose="020F0502020204030204" pitchFamily="34" charset="0"/>
                <a:cs typeface="Times New Roman" panose="02020603050405020304" pitchFamily="18" charset="0"/>
              </a:rPr>
              <a:t>). Recently</a:t>
            </a:r>
            <a:r>
              <a:rPr lang="en-US" sz="1600" kern="0" dirty="0">
                <a:effectLst/>
                <a:latin typeface="+mj-lt"/>
                <a:ea typeface="Calibri" panose="020F0502020204030204" pitchFamily="34" charset="0"/>
                <a:cs typeface="Times New Roman" panose="02020603050405020304" pitchFamily="18" charset="0"/>
              </a:rPr>
              <a:t>, they are also reported to stimulate the release of digestive </a:t>
            </a:r>
            <a:r>
              <a:rPr lang="en-US" sz="1600" kern="0" dirty="0" smtClean="0">
                <a:effectLst/>
                <a:latin typeface="+mj-lt"/>
                <a:ea typeface="Calibri" panose="020F0502020204030204" pitchFamily="34" charset="0"/>
                <a:cs typeface="Times New Roman" panose="02020603050405020304" pitchFamily="18" charset="0"/>
              </a:rPr>
              <a:t>enzymes promote </a:t>
            </a:r>
            <a:r>
              <a:rPr lang="en-US" sz="1600" kern="0" dirty="0">
                <a:effectLst/>
                <a:latin typeface="+mj-lt"/>
                <a:ea typeface="Calibri" panose="020F0502020204030204" pitchFamily="34" charset="0"/>
                <a:cs typeface="Times New Roman" panose="02020603050405020304" pitchFamily="18" charset="0"/>
              </a:rPr>
              <a:t>the absorption and synergies of vitamins and minerals in the </a:t>
            </a:r>
            <a:r>
              <a:rPr lang="en-US" sz="1600" kern="0" dirty="0" smtClean="0">
                <a:effectLst/>
                <a:latin typeface="+mj-lt"/>
                <a:ea typeface="Calibri" panose="020F0502020204030204" pitchFamily="34" charset="0"/>
                <a:cs typeface="Times New Roman" panose="02020603050405020304" pitchFamily="18" charset="0"/>
              </a:rPr>
              <a:t>body</a:t>
            </a:r>
          </a:p>
          <a:p>
            <a:pPr algn="just" rtl="0"/>
            <a:endParaRPr lang="en-US" sz="300" kern="0" dirty="0">
              <a:effectLst/>
              <a:latin typeface="+mj-lt"/>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 xmlns:a16="http://schemas.microsoft.com/office/drawing/2014/main" id="{A7CDF5BF-8717-0D5F-676F-2EF34B8C45F1}"/>
              </a:ext>
            </a:extLst>
          </p:cNvPr>
          <p:cNvSpPr txBox="1"/>
          <p:nvPr/>
        </p:nvSpPr>
        <p:spPr>
          <a:xfrm>
            <a:off x="8623919" y="17682938"/>
            <a:ext cx="6120680" cy="3647152"/>
          </a:xfrm>
          <a:prstGeom prst="rect">
            <a:avLst/>
          </a:prstGeom>
          <a:noFill/>
        </p:spPr>
        <p:txBody>
          <a:bodyPr wrap="square" rtlCol="0">
            <a:spAutoFit/>
          </a:bodyPr>
          <a:lstStyle/>
          <a:p>
            <a:pPr marL="540385" marR="20320" indent="-540385" algn="just" rtl="0">
              <a:lnSpc>
                <a:spcPct val="150000"/>
              </a:lnSpc>
              <a:spcAft>
                <a:spcPts val="0"/>
              </a:spcAft>
            </a:pPr>
            <a:r>
              <a:rPr lang="en-US" sz="1400" kern="100" dirty="0">
                <a:effectLst/>
                <a:ea typeface="Times New Roman" panose="02020603050405020304" pitchFamily="18" charset="0"/>
                <a:cs typeface="Times New Roman" panose="02020603050405020304" pitchFamily="18" charset="0"/>
              </a:rPr>
              <a:t>- AL-</a:t>
            </a:r>
            <a:r>
              <a:rPr lang="en-US" sz="1400" kern="100" dirty="0" err="1">
                <a:effectLst/>
                <a:ea typeface="Times New Roman" panose="02020603050405020304" pitchFamily="18" charset="0"/>
                <a:cs typeface="Times New Roman" panose="02020603050405020304" pitchFamily="18" charset="0"/>
              </a:rPr>
              <a:t>zubaidi</a:t>
            </a:r>
            <a:r>
              <a:rPr lang="en-US" sz="1400" kern="100" dirty="0">
                <a:effectLst/>
                <a:ea typeface="Times New Roman" panose="02020603050405020304" pitchFamily="18" charset="0"/>
                <a:cs typeface="Times New Roman" panose="02020603050405020304" pitchFamily="18" charset="0"/>
              </a:rPr>
              <a:t>, S. S. A.(1986). Poultry management. Basra university press and the ministry of higher education and Scientific research. Iraq (Arabic).</a:t>
            </a:r>
          </a:p>
          <a:p>
            <a:pPr marL="540385" marR="20320" indent="-540385" algn="just" rtl="0">
              <a:lnSpc>
                <a:spcPct val="150000"/>
              </a:lnSpc>
              <a:spcAft>
                <a:spcPts val="0"/>
              </a:spcAft>
            </a:pPr>
            <a:r>
              <a:rPr lang="en-US" sz="1400" kern="100" dirty="0">
                <a:solidFill>
                  <a:srgbClr val="000000"/>
                </a:solidFill>
                <a:effectLst/>
                <a:ea typeface="Times New Roman" panose="02020603050405020304" pitchFamily="18" charset="0"/>
                <a:cs typeface="Times New Roman" panose="02020603050405020304" pitchFamily="18" charset="0"/>
              </a:rPr>
              <a:t>- Amer, Sh. A., </a:t>
            </a:r>
            <a:r>
              <a:rPr lang="en-US" sz="1400" kern="100" dirty="0" err="1">
                <a:solidFill>
                  <a:srgbClr val="000000"/>
                </a:solidFill>
                <a:effectLst/>
                <a:ea typeface="Times New Roman" panose="02020603050405020304" pitchFamily="18" charset="0"/>
                <a:cs typeface="Times New Roman" panose="02020603050405020304" pitchFamily="18" charset="0"/>
              </a:rPr>
              <a:t>Shimaa</a:t>
            </a:r>
            <a:r>
              <a:rPr lang="en-US" sz="1400" kern="100" dirty="0">
                <a:solidFill>
                  <a:srgbClr val="000000"/>
                </a:solidFill>
                <a:effectLst/>
                <a:ea typeface="Times New Roman" panose="02020603050405020304" pitchFamily="18" charset="0"/>
                <a:cs typeface="Times New Roman" panose="02020603050405020304" pitchFamily="18" charset="0"/>
              </a:rPr>
              <a:t> I. </a:t>
            </a:r>
            <a:r>
              <a:rPr lang="en-US" sz="1400" kern="100" dirty="0" err="1">
                <a:solidFill>
                  <a:srgbClr val="000000"/>
                </a:solidFill>
                <a:effectLst/>
                <a:ea typeface="Times New Roman" panose="02020603050405020304" pitchFamily="18" charset="0"/>
                <a:cs typeface="Times New Roman" panose="02020603050405020304" pitchFamily="18" charset="0"/>
              </a:rPr>
              <a:t>Shalaby</a:t>
            </a:r>
            <a:r>
              <a:rPr lang="en-US" sz="1400" kern="100" dirty="0">
                <a:solidFill>
                  <a:srgbClr val="000000"/>
                </a:solidFill>
                <a:effectLst/>
                <a:ea typeface="Times New Roman" panose="02020603050405020304" pitchFamily="18" charset="0"/>
                <a:cs typeface="Times New Roman" panose="02020603050405020304" pitchFamily="18" charset="0"/>
              </a:rPr>
              <a:t>, Ahmed G., Ahmed A. A. A., </a:t>
            </a:r>
            <a:r>
              <a:rPr lang="en-US" sz="1400" kern="100" dirty="0" err="1">
                <a:solidFill>
                  <a:srgbClr val="000000"/>
                </a:solidFill>
                <a:effectLst/>
                <a:ea typeface="Times New Roman" panose="02020603050405020304" pitchFamily="18" charset="0"/>
                <a:cs typeface="Times New Roman" panose="02020603050405020304" pitchFamily="18" charset="0"/>
              </a:rPr>
              <a:t>Gehan</a:t>
            </a:r>
            <a:r>
              <a:rPr lang="en-US" sz="1400" kern="100" dirty="0">
                <a:solidFill>
                  <a:srgbClr val="000000"/>
                </a:solidFill>
                <a:effectLst/>
                <a:ea typeface="Times New Roman" panose="02020603050405020304" pitchFamily="18" charset="0"/>
                <a:cs typeface="Times New Roman" panose="02020603050405020304" pitchFamily="18" charset="0"/>
              </a:rPr>
              <a:t> K. S., Wafaa R. I. A. </a:t>
            </a:r>
            <a:r>
              <a:rPr lang="en-US" sz="1400" kern="100" dirty="0" err="1">
                <a:solidFill>
                  <a:srgbClr val="000000"/>
                </a:solidFill>
                <a:effectLst/>
                <a:ea typeface="Times New Roman" panose="02020603050405020304" pitchFamily="18" charset="0"/>
                <a:cs typeface="Times New Roman" panose="02020603050405020304" pitchFamily="18" charset="0"/>
              </a:rPr>
              <a:t>Sherief</a:t>
            </a:r>
            <a:r>
              <a:rPr lang="en-US" sz="1400" kern="100" dirty="0">
                <a:solidFill>
                  <a:srgbClr val="000000"/>
                </a:solidFill>
                <a:effectLst/>
                <a:ea typeface="Times New Roman" panose="02020603050405020304" pitchFamily="18" charset="0"/>
                <a:cs typeface="Times New Roman" panose="02020603050405020304" pitchFamily="18" charset="0"/>
              </a:rPr>
              <a:t>, Sarah A. and </a:t>
            </a:r>
            <a:r>
              <a:rPr lang="en-US" sz="1400" kern="100" dirty="0" err="1">
                <a:solidFill>
                  <a:srgbClr val="000000"/>
                </a:solidFill>
                <a:effectLst/>
                <a:ea typeface="Times New Roman" panose="02020603050405020304" pitchFamily="18" charset="0"/>
                <a:cs typeface="Times New Roman" panose="02020603050405020304" pitchFamily="18" charset="0"/>
              </a:rPr>
              <a:t>Mosleh</a:t>
            </a:r>
            <a:r>
              <a:rPr lang="en-US" sz="1400" kern="100" dirty="0">
                <a:solidFill>
                  <a:srgbClr val="000000"/>
                </a:solidFill>
                <a:effectLst/>
                <a:ea typeface="Times New Roman" panose="02020603050405020304" pitchFamily="18" charset="0"/>
                <a:cs typeface="Times New Roman" panose="02020603050405020304" pitchFamily="18" charset="0"/>
              </a:rPr>
              <a:t> M. A. , </a:t>
            </a:r>
            <a:r>
              <a:rPr lang="en-US" sz="1400" kern="100" dirty="0" err="1">
                <a:solidFill>
                  <a:srgbClr val="000000"/>
                </a:solidFill>
                <a:effectLst/>
                <a:ea typeface="Times New Roman" panose="02020603050405020304" pitchFamily="18" charset="0"/>
                <a:cs typeface="Times New Roman" panose="02020603050405020304" pitchFamily="18" charset="0"/>
              </a:rPr>
              <a:t>Aaser</a:t>
            </a:r>
            <a:r>
              <a:rPr lang="en-US" sz="1400" kern="100" dirty="0">
                <a:solidFill>
                  <a:srgbClr val="000000"/>
                </a:solidFill>
                <a:effectLst/>
                <a:ea typeface="Times New Roman" panose="02020603050405020304" pitchFamily="18" charset="0"/>
                <a:cs typeface="Times New Roman" panose="02020603050405020304" pitchFamily="18" charset="0"/>
              </a:rPr>
              <a:t> M. A. , Arwa H. N. (2022). Impact of Dietary Lavender Essential Oil on the Growth and Fatty Acid Proﬁle of Breast Muscles, Antioxidant Activity, and Inﬂammatory Responses in Broiler Chickens. Antioxidants, 11, 1798.                                                                                                  </a:t>
            </a:r>
            <a:endParaRPr lang="en-US" sz="1400" kern="100" dirty="0">
              <a:effectLst/>
              <a:ea typeface="Times New Roman" panose="02020603050405020304" pitchFamily="18" charset="0"/>
              <a:cs typeface="Times New Roman" panose="02020603050405020304" pitchFamily="18" charset="0"/>
            </a:endParaRPr>
          </a:p>
          <a:p>
            <a:pPr marL="540385" marR="20320" indent="-540385" algn="just" rtl="0">
              <a:lnSpc>
                <a:spcPct val="150000"/>
              </a:lnSpc>
              <a:spcAft>
                <a:spcPts val="0"/>
              </a:spcAft>
            </a:pPr>
            <a:r>
              <a:rPr lang="en-US" sz="1400" kern="100" dirty="0">
                <a:effectLst/>
                <a:ea typeface="Times New Roman" panose="02020603050405020304" pitchFamily="18" charset="0"/>
                <a:cs typeface="Times New Roman" panose="02020603050405020304" pitchFamily="18" charset="0"/>
              </a:rPr>
              <a:t>- </a:t>
            </a:r>
            <a:r>
              <a:rPr lang="en-US" sz="1400" kern="100" dirty="0" err="1">
                <a:effectLst/>
                <a:ea typeface="Times New Roman" panose="02020603050405020304" pitchFamily="18" charset="0"/>
                <a:cs typeface="Times New Roman" panose="02020603050405020304" pitchFamily="18" charset="0"/>
              </a:rPr>
              <a:t>Arunrao</a:t>
            </a:r>
            <a:r>
              <a:rPr lang="en-US" sz="1400" kern="100" dirty="0">
                <a:effectLst/>
                <a:ea typeface="Times New Roman" panose="02020603050405020304" pitchFamily="18" charset="0"/>
                <a:cs typeface="Times New Roman" panose="02020603050405020304" pitchFamily="18" charset="0"/>
              </a:rPr>
              <a:t>, K. V. , </a:t>
            </a:r>
            <a:r>
              <a:rPr lang="en-US" sz="1400" kern="100" dirty="0" err="1">
                <a:effectLst/>
                <a:ea typeface="Times New Roman" panose="02020603050405020304" pitchFamily="18" charset="0"/>
                <a:cs typeface="Times New Roman" panose="02020603050405020304" pitchFamily="18" charset="0"/>
              </a:rPr>
              <a:t>Duraisamy</a:t>
            </a:r>
            <a:r>
              <a:rPr lang="en-US" sz="1400" kern="100" dirty="0">
                <a:effectLst/>
                <a:ea typeface="Times New Roman" panose="02020603050405020304" pitchFamily="18" charset="0"/>
                <a:cs typeface="Times New Roman" panose="02020603050405020304" pitchFamily="18" charset="0"/>
              </a:rPr>
              <a:t> K. , Ramasamy A. , </a:t>
            </a:r>
            <a:r>
              <a:rPr lang="en-US" sz="1400" kern="100" dirty="0" err="1">
                <a:effectLst/>
                <a:ea typeface="Times New Roman" panose="02020603050405020304" pitchFamily="18" charset="0"/>
                <a:cs typeface="Times New Roman" panose="02020603050405020304" pitchFamily="18" charset="0"/>
              </a:rPr>
              <a:t>Aranganoor</a:t>
            </a:r>
            <a:r>
              <a:rPr lang="en-US" sz="1400" kern="100" dirty="0">
                <a:effectLst/>
                <a:ea typeface="Times New Roman" panose="02020603050405020304" pitchFamily="18" charset="0"/>
                <a:cs typeface="Times New Roman" panose="02020603050405020304" pitchFamily="18" charset="0"/>
              </a:rPr>
              <a:t> K. T. and </a:t>
            </a:r>
            <a:r>
              <a:rPr lang="en-US" sz="1400" kern="100" dirty="0" err="1">
                <a:effectLst/>
                <a:ea typeface="Times New Roman" panose="02020603050405020304" pitchFamily="18" charset="0"/>
                <a:cs typeface="Times New Roman" panose="02020603050405020304" pitchFamily="18" charset="0"/>
              </a:rPr>
              <a:t>Abdulmojeed</a:t>
            </a:r>
            <a:r>
              <a:rPr lang="en-US" sz="1400" kern="100" dirty="0">
                <a:effectLst/>
                <a:ea typeface="Times New Roman" panose="02020603050405020304" pitchFamily="18" charset="0"/>
                <a:cs typeface="Times New Roman" panose="02020603050405020304" pitchFamily="18" charset="0"/>
              </a:rPr>
              <a:t> Y. (2023). Production performance of four lines of Japanese quail reared under tropical climatic conditions of Tamil Nadu, India. Front. Genet. 14: 1128944. </a:t>
            </a:r>
            <a:r>
              <a:rPr lang="en-US" sz="1400" kern="100" dirty="0" smtClean="0">
                <a:effectLst/>
                <a:ea typeface="Times New Roman" panose="02020603050405020304" pitchFamily="18" charset="0"/>
                <a:cs typeface="Times New Roman" panose="02020603050405020304" pitchFamily="18" charset="0"/>
              </a:rPr>
              <a:t>\</a:t>
            </a:r>
            <a:endParaRPr lang="en-US" sz="1400" kern="100" dirty="0">
              <a:effectLst/>
              <a:ea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 xmlns:a16="http://schemas.microsoft.com/office/drawing/2014/main" id="{5524F5F5-4CB0-C31A-1E0C-49904993ED7E}"/>
              </a:ext>
            </a:extLst>
          </p:cNvPr>
          <p:cNvSpPr txBox="1"/>
          <p:nvPr/>
        </p:nvSpPr>
        <p:spPr>
          <a:xfrm>
            <a:off x="7399784" y="5180255"/>
            <a:ext cx="7411590" cy="2277547"/>
          </a:xfrm>
          <a:prstGeom prst="rect">
            <a:avLst/>
          </a:prstGeom>
          <a:noFill/>
        </p:spPr>
        <p:txBody>
          <a:bodyPr wrap="square" rtlCol="0">
            <a:spAutoFit/>
          </a:bodyPr>
          <a:lstStyle/>
          <a:p>
            <a:pPr algn="just" rtl="0"/>
            <a:r>
              <a:rPr lang="en-US" sz="1600" b="1" kern="100" dirty="0">
                <a:effectLst/>
                <a:ea typeface="Times New Roman" panose="02020603050405020304" pitchFamily="18" charset="0"/>
                <a:cs typeface="Arial" panose="020B0604020202020204" pitchFamily="34" charset="0"/>
              </a:rPr>
              <a:t>1- Effect of LEO and REO on quails productive performance</a:t>
            </a:r>
            <a:endParaRPr lang="en-US" sz="1600" kern="100" dirty="0">
              <a:effectLst/>
              <a:ea typeface="Times New Roman" panose="02020603050405020304" pitchFamily="18" charset="0"/>
              <a:cs typeface="Arial" panose="020B0604020202020204" pitchFamily="34" charset="0"/>
            </a:endParaRPr>
          </a:p>
          <a:p>
            <a:pPr algn="just" rtl="0"/>
            <a:r>
              <a:rPr lang="en-US" sz="1600" kern="100" dirty="0">
                <a:effectLst/>
                <a:ea typeface="Times New Roman" panose="02020603050405020304" pitchFamily="18" charset="0"/>
                <a:cs typeface="Arial" panose="020B0604020202020204" pitchFamily="34" charset="0"/>
              </a:rPr>
              <a:t>The influence of adding lavender and rosemary essential oil and the their combine on quail performance shows in </a:t>
            </a:r>
            <a:r>
              <a:rPr lang="en-US" sz="1600" kern="100" dirty="0" smtClean="0">
                <a:ea typeface="Times New Roman" panose="02020603050405020304" pitchFamily="18" charset="0"/>
                <a:cs typeface="Arial" panose="020B0604020202020204" pitchFamily="34" charset="0"/>
              </a:rPr>
              <a:t>figure 1</a:t>
            </a:r>
            <a:r>
              <a:rPr lang="en-US" sz="1600" kern="100" dirty="0" smtClean="0">
                <a:effectLst/>
                <a:ea typeface="Times New Roman" panose="02020603050405020304" pitchFamily="18" charset="0"/>
                <a:cs typeface="Arial" panose="020B0604020202020204" pitchFamily="34" charset="0"/>
              </a:rPr>
              <a:t> </a:t>
            </a:r>
            <a:r>
              <a:rPr lang="en-US" sz="1600" kern="100" dirty="0">
                <a:effectLst/>
                <a:ea typeface="Times New Roman" panose="02020603050405020304" pitchFamily="18" charset="0"/>
                <a:cs typeface="Arial" panose="020B0604020202020204" pitchFamily="34" charset="0"/>
              </a:rPr>
              <a:t>. the effect of supplementing lavender and rosemary essential oil significantly (p&lt;0.01) increased of feed intake (FI)  T4  and other treatments compared to control group. Hen day (HD%) significantly (p&lt;0.01) recorded the highest egg production T4, T3 and T2 90.95, 86.35 and 85.4% respectively compared to quails in control which recorded the lowest 69.21% of egg production. However , did not effect on feed conversion ratio (FCR). </a:t>
            </a:r>
            <a:r>
              <a:rPr lang="ar-SA" sz="1600" kern="100" dirty="0" smtClean="0">
                <a:effectLst/>
                <a:ea typeface="Times New Roman" panose="02020603050405020304" pitchFamily="18" charset="0"/>
                <a:cs typeface="Times New Roman" panose="02020603050405020304" pitchFamily="18" charset="0"/>
              </a:rPr>
              <a:t> </a:t>
            </a:r>
            <a:endParaRPr lang="en-US" sz="1600" kern="100" dirty="0" smtClean="0">
              <a:effectLst/>
              <a:ea typeface="Times New Roman" panose="02020603050405020304" pitchFamily="18" charset="0"/>
              <a:cs typeface="Times New Roman" panose="02020603050405020304" pitchFamily="18" charset="0"/>
            </a:endParaRPr>
          </a:p>
          <a:p>
            <a:pPr algn="just" rtl="0"/>
            <a:endParaRPr lang="en-US" sz="1400" kern="100" dirty="0" smtClean="0">
              <a:effectLst/>
              <a:ea typeface="Times New Roman" panose="02020603050405020304" pitchFamily="18" charset="0"/>
              <a:cs typeface="Arial" panose="020B0604020202020204" pitchFamily="34" charset="0"/>
            </a:endParaRPr>
          </a:p>
        </p:txBody>
      </p:sp>
      <p:sp>
        <p:nvSpPr>
          <p:cNvPr id="26" name="TextBox 25">
            <a:extLst>
              <a:ext uri="{FF2B5EF4-FFF2-40B4-BE49-F238E27FC236}">
                <a16:creationId xmlns="" xmlns:a16="http://schemas.microsoft.com/office/drawing/2014/main" id="{7C5DB9D6-4D84-2838-4B97-09A32A48E981}"/>
              </a:ext>
            </a:extLst>
          </p:cNvPr>
          <p:cNvSpPr txBox="1"/>
          <p:nvPr/>
        </p:nvSpPr>
        <p:spPr>
          <a:xfrm>
            <a:off x="7726047" y="12551206"/>
            <a:ext cx="7234577" cy="523220"/>
          </a:xfrm>
          <a:prstGeom prst="rect">
            <a:avLst/>
          </a:prstGeom>
          <a:noFill/>
        </p:spPr>
        <p:txBody>
          <a:bodyPr wrap="square" rtlCol="0">
            <a:spAutoFit/>
          </a:bodyPr>
          <a:lstStyle/>
          <a:p>
            <a:pPr algn="l" rtl="0"/>
            <a:r>
              <a:rPr lang="en-US" sz="1400" dirty="0">
                <a:effectLst/>
                <a:ea typeface="Times New Roman" panose="02020603050405020304" pitchFamily="18" charset="0"/>
              </a:rPr>
              <a:t>Table 2. Effect of adding lavender and rosemary essential oil and the their combine on physiological parameters</a:t>
            </a:r>
            <a:endParaRPr lang="en-US" sz="1400" kern="100" dirty="0">
              <a:effectLst/>
              <a:ea typeface="Times New Roman" panose="02020603050405020304" pitchFamily="18" charset="0"/>
              <a:cs typeface="Arial" panose="020B0604020202020204" pitchFamily="34" charset="0"/>
            </a:endParaRPr>
          </a:p>
        </p:txBody>
      </p:sp>
      <p:graphicFrame>
        <p:nvGraphicFramePr>
          <p:cNvPr id="27" name="Table 26">
            <a:extLst>
              <a:ext uri="{FF2B5EF4-FFF2-40B4-BE49-F238E27FC236}">
                <a16:creationId xmlns="" xmlns:a16="http://schemas.microsoft.com/office/drawing/2014/main" id="{42EF1FE5-0C52-B205-E685-7CDACBBDE36F}"/>
              </a:ext>
            </a:extLst>
          </p:cNvPr>
          <p:cNvGraphicFramePr>
            <a:graphicFrameLocks noGrp="1"/>
          </p:cNvGraphicFramePr>
          <p:nvPr>
            <p:extLst>
              <p:ext uri="{D42A27DB-BD31-4B8C-83A1-F6EECF244321}">
                <p14:modId xmlns:p14="http://schemas.microsoft.com/office/powerpoint/2010/main" val="2097437590"/>
              </p:ext>
            </p:extLst>
          </p:nvPr>
        </p:nvGraphicFramePr>
        <p:xfrm>
          <a:off x="8047856" y="13218442"/>
          <a:ext cx="6480720" cy="3198545"/>
        </p:xfrm>
        <a:graphic>
          <a:graphicData uri="http://schemas.openxmlformats.org/drawingml/2006/table">
            <a:tbl>
              <a:tblPr firstRow="1" firstCol="1" bandRow="1">
                <a:tableStyleId>{F2DE63D5-997A-4646-A377-4702673A728D}</a:tableStyleId>
              </a:tblPr>
              <a:tblGrid>
                <a:gridCol w="713695">
                  <a:extLst>
                    <a:ext uri="{9D8B030D-6E8A-4147-A177-3AD203B41FA5}">
                      <a16:colId xmlns="" xmlns:a16="http://schemas.microsoft.com/office/drawing/2014/main" val="3287407709"/>
                    </a:ext>
                  </a:extLst>
                </a:gridCol>
                <a:gridCol w="917313">
                  <a:extLst>
                    <a:ext uri="{9D8B030D-6E8A-4147-A177-3AD203B41FA5}">
                      <a16:colId xmlns="" xmlns:a16="http://schemas.microsoft.com/office/drawing/2014/main" val="2230202313"/>
                    </a:ext>
                  </a:extLst>
                </a:gridCol>
                <a:gridCol w="1088670">
                  <a:extLst>
                    <a:ext uri="{9D8B030D-6E8A-4147-A177-3AD203B41FA5}">
                      <a16:colId xmlns="" xmlns:a16="http://schemas.microsoft.com/office/drawing/2014/main" val="454031914"/>
                    </a:ext>
                  </a:extLst>
                </a:gridCol>
                <a:gridCol w="1047188">
                  <a:extLst>
                    <a:ext uri="{9D8B030D-6E8A-4147-A177-3AD203B41FA5}">
                      <a16:colId xmlns="" xmlns:a16="http://schemas.microsoft.com/office/drawing/2014/main" val="3791218924"/>
                    </a:ext>
                  </a:extLst>
                </a:gridCol>
                <a:gridCol w="1018630">
                  <a:extLst>
                    <a:ext uri="{9D8B030D-6E8A-4147-A177-3AD203B41FA5}">
                      <a16:colId xmlns="" xmlns:a16="http://schemas.microsoft.com/office/drawing/2014/main" val="1810773242"/>
                    </a:ext>
                  </a:extLst>
                </a:gridCol>
                <a:gridCol w="883992">
                  <a:extLst>
                    <a:ext uri="{9D8B030D-6E8A-4147-A177-3AD203B41FA5}">
                      <a16:colId xmlns="" xmlns:a16="http://schemas.microsoft.com/office/drawing/2014/main" val="3424816152"/>
                    </a:ext>
                  </a:extLst>
                </a:gridCol>
                <a:gridCol w="811232">
                  <a:extLst>
                    <a:ext uri="{9D8B030D-6E8A-4147-A177-3AD203B41FA5}">
                      <a16:colId xmlns="" xmlns:a16="http://schemas.microsoft.com/office/drawing/2014/main" val="858530522"/>
                    </a:ext>
                  </a:extLst>
                </a:gridCol>
              </a:tblGrid>
              <a:tr h="665857">
                <a:tc>
                  <a:txBody>
                    <a:bodyPr/>
                    <a:lstStyle/>
                    <a:p>
                      <a:pPr algn="ctr"/>
                      <a:r>
                        <a:rPr lang="en-US" sz="1400" kern="0" dirty="0">
                          <a:effectLst/>
                        </a:rPr>
                        <a:t>Items </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US" sz="1400" kern="0" dirty="0">
                          <a:effectLst/>
                        </a:rPr>
                        <a:t>Glucose mg/ml</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US" sz="1400" kern="0" dirty="0">
                          <a:effectLst/>
                        </a:rPr>
                        <a:t>Total cholesterol mg/dl</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US" sz="1400" kern="0" dirty="0">
                          <a:effectLst/>
                        </a:rPr>
                        <a:t>Triglyceride (TG) mg/dl</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US" sz="1400" kern="0" dirty="0">
                          <a:effectLst/>
                        </a:rPr>
                        <a:t>HDL mg/dl</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US" sz="1400" kern="0" dirty="0">
                          <a:effectLst/>
                        </a:rPr>
                        <a:t>LDL mg/dl</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r>
                        <a:rPr lang="en-US" sz="1400" kern="0" dirty="0">
                          <a:effectLst/>
                        </a:rPr>
                        <a:t>S. Ca mg/dl</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2508262547"/>
                  </a:ext>
                </a:extLst>
              </a:tr>
              <a:tr h="454727">
                <a:tc>
                  <a:txBody>
                    <a:bodyPr/>
                    <a:lstStyle/>
                    <a:p>
                      <a:pPr algn="ctr">
                        <a:lnSpc>
                          <a:spcPct val="115000"/>
                        </a:lnSpc>
                      </a:pPr>
                      <a:r>
                        <a:rPr lang="en-US" sz="1400" kern="0" dirty="0">
                          <a:effectLst/>
                        </a:rPr>
                        <a:t>P. value </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NS</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NS</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a:effectLst/>
                        </a:rPr>
                        <a:t>NS</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ar-SA" sz="1400" kern="0" dirty="0">
                          <a:effectLst/>
                        </a:rPr>
                        <a:t>**</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a:effectLst/>
                        </a:rPr>
                        <a:t>NS</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a:effectLst/>
                        </a:rPr>
                        <a:t>NS</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1716566466"/>
                  </a:ext>
                </a:extLst>
              </a:tr>
              <a:tr h="510490">
                <a:tc>
                  <a:txBody>
                    <a:bodyPr/>
                    <a:lstStyle/>
                    <a:p>
                      <a:pPr algn="ctr">
                        <a:lnSpc>
                          <a:spcPct val="115000"/>
                        </a:lnSpc>
                      </a:pPr>
                      <a:r>
                        <a:rPr lang="en-US" sz="1400" kern="0">
                          <a:effectLst/>
                        </a:rPr>
                        <a:t>T1</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334.23 ± 8.66</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pPr>
                      <a:r>
                        <a:rPr lang="en-US" sz="1400" kern="0" dirty="0">
                          <a:effectLst/>
                        </a:rPr>
                        <a:t>190.63 ± 30.31</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pPr>
                      <a:r>
                        <a:rPr lang="en-US" sz="1400" kern="0">
                          <a:effectLst/>
                        </a:rPr>
                        <a:t>1178.63 ± 19.08</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pPr>
                      <a:r>
                        <a:rPr lang="en-US" sz="1400" kern="0" dirty="0">
                          <a:effectLst/>
                        </a:rPr>
                        <a:t>18.93 ± </a:t>
                      </a:r>
                      <a:endParaRPr lang="en-US" sz="1400" kern="0" dirty="0" smtClean="0">
                        <a:effectLst/>
                      </a:endParaRPr>
                    </a:p>
                    <a:p>
                      <a:pPr algn="ctr" rtl="0">
                        <a:lnSpc>
                          <a:spcPct val="115000"/>
                        </a:lnSpc>
                      </a:pPr>
                      <a:r>
                        <a:rPr lang="en-US" sz="1400" kern="0" dirty="0" smtClean="0">
                          <a:effectLst/>
                        </a:rPr>
                        <a:t>6.09 </a:t>
                      </a:r>
                      <a:r>
                        <a:rPr lang="en-US" sz="1400" kern="0" dirty="0">
                          <a:effectLst/>
                        </a:rPr>
                        <a:t>c</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a:effectLst/>
                        </a:rPr>
                        <a:t>118 ± 28.59</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23.58 ± 1.55</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2595324462"/>
                  </a:ext>
                </a:extLst>
              </a:tr>
              <a:tr h="510490">
                <a:tc>
                  <a:txBody>
                    <a:bodyPr/>
                    <a:lstStyle/>
                    <a:p>
                      <a:pPr algn="ctr">
                        <a:lnSpc>
                          <a:spcPct val="115000"/>
                        </a:lnSpc>
                      </a:pPr>
                      <a:r>
                        <a:rPr lang="en-US" sz="1400" kern="0" dirty="0">
                          <a:effectLst/>
                        </a:rPr>
                        <a:t>T2</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308 ± </a:t>
                      </a:r>
                      <a:endParaRPr lang="en-US" sz="1400" kern="0" dirty="0" smtClean="0">
                        <a:effectLst/>
                      </a:endParaRPr>
                    </a:p>
                    <a:p>
                      <a:pPr algn="ctr">
                        <a:lnSpc>
                          <a:spcPct val="115000"/>
                        </a:lnSpc>
                      </a:pPr>
                      <a:r>
                        <a:rPr lang="en-US" sz="1400" kern="0" dirty="0" smtClean="0">
                          <a:effectLst/>
                        </a:rPr>
                        <a:t>5.93</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254.93 ± 51.97</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a:effectLst/>
                        </a:rPr>
                        <a:t>1178.77 ± 25.03</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pPr>
                      <a:r>
                        <a:rPr lang="en-US" sz="1400" kern="0">
                          <a:effectLst/>
                        </a:rPr>
                        <a:t>36.77 ± 21.29 b</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pPr>
                      <a:r>
                        <a:rPr lang="en-US" sz="1400" kern="0">
                          <a:effectLst/>
                        </a:rPr>
                        <a:t>164.33 ± 34.65</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27.69 ± 1.45</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1708324651"/>
                  </a:ext>
                </a:extLst>
              </a:tr>
              <a:tr h="510490">
                <a:tc>
                  <a:txBody>
                    <a:bodyPr/>
                    <a:lstStyle/>
                    <a:p>
                      <a:pPr algn="ctr">
                        <a:lnSpc>
                          <a:spcPct val="115000"/>
                        </a:lnSpc>
                      </a:pPr>
                      <a:r>
                        <a:rPr lang="en-US" sz="1400" kern="0">
                          <a:effectLst/>
                        </a:rPr>
                        <a:t>T3</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315.8 ± </a:t>
                      </a:r>
                      <a:endParaRPr lang="en-US" sz="1400" kern="0" dirty="0" smtClean="0">
                        <a:effectLst/>
                      </a:endParaRPr>
                    </a:p>
                    <a:p>
                      <a:pPr algn="ctr">
                        <a:lnSpc>
                          <a:spcPct val="115000"/>
                        </a:lnSpc>
                      </a:pPr>
                      <a:r>
                        <a:rPr lang="en-US" sz="1400" kern="0" dirty="0" smtClean="0">
                          <a:effectLst/>
                        </a:rPr>
                        <a:t>8.2</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a:effectLst/>
                        </a:rPr>
                        <a:t>288.17 ± 52.99</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1117.2 ± 47.62</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pPr>
                      <a:r>
                        <a:rPr lang="en-US" sz="1400" kern="0" dirty="0">
                          <a:effectLst/>
                        </a:rPr>
                        <a:t>72.23 ± 41.97 a</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165.33 ± 12.84</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a:effectLst/>
                        </a:rPr>
                        <a:t>28.04 ± 1.64</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3266505768"/>
                  </a:ext>
                </a:extLst>
              </a:tr>
              <a:tr h="510490">
                <a:tc>
                  <a:txBody>
                    <a:bodyPr/>
                    <a:lstStyle/>
                    <a:p>
                      <a:pPr algn="ctr">
                        <a:lnSpc>
                          <a:spcPct val="115000"/>
                        </a:lnSpc>
                      </a:pPr>
                      <a:r>
                        <a:rPr lang="en-US" sz="1400" kern="0" dirty="0">
                          <a:effectLst/>
                        </a:rPr>
                        <a:t>T4</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a:effectLst/>
                        </a:rPr>
                        <a:t>314.7 ± 5.55</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pPr>
                      <a:r>
                        <a:rPr lang="en-US" sz="1400" kern="0">
                          <a:effectLst/>
                        </a:rPr>
                        <a:t>230.03 ± 72.22</a:t>
                      </a:r>
                      <a:endParaRPr lang="en-US" sz="1100" b="1" kern="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1133 ± 110.6</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35.77 ± 12.3 b</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143 ± 59.28</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15000"/>
                        </a:lnSpc>
                      </a:pPr>
                      <a:r>
                        <a:rPr lang="en-US" sz="1400" kern="0" dirty="0">
                          <a:effectLst/>
                        </a:rPr>
                        <a:t>24.91 ± 0.48</a:t>
                      </a:r>
                      <a:endParaRPr lang="en-US" sz="1100" b="1" kern="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1313081369"/>
                  </a:ext>
                </a:extLst>
              </a:tr>
            </a:tbl>
          </a:graphicData>
        </a:graphic>
      </p:graphicFrame>
      <p:sp>
        <p:nvSpPr>
          <p:cNvPr id="45" name="TextBox 44">
            <a:extLst>
              <a:ext uri="{FF2B5EF4-FFF2-40B4-BE49-F238E27FC236}">
                <a16:creationId xmlns="" xmlns:a16="http://schemas.microsoft.com/office/drawing/2014/main" id="{CDFE274C-379F-BB10-5A70-716CF7575615}"/>
              </a:ext>
            </a:extLst>
          </p:cNvPr>
          <p:cNvSpPr txBox="1"/>
          <p:nvPr/>
        </p:nvSpPr>
        <p:spPr>
          <a:xfrm>
            <a:off x="198984" y="13722498"/>
            <a:ext cx="3600399" cy="2893100"/>
          </a:xfrm>
          <a:prstGeom prst="rect">
            <a:avLst/>
          </a:prstGeom>
          <a:noFill/>
        </p:spPr>
        <p:txBody>
          <a:bodyPr wrap="square" rtlCol="0">
            <a:spAutoFit/>
          </a:bodyPr>
          <a:lstStyle/>
          <a:p>
            <a:pPr algn="just" rtl="0"/>
            <a:r>
              <a:rPr lang="en-US" sz="1400" kern="0" dirty="0" smtClean="0">
                <a:effectLst/>
                <a:ea typeface="Calibri" panose="020F0502020204030204" pitchFamily="34" charset="0"/>
                <a:cs typeface="Times New Roman" panose="02020603050405020304" pitchFamily="18" charset="0"/>
              </a:rPr>
              <a:t>18 quails for each treatment with 3 replicates 5 female, 1 male for each. </a:t>
            </a:r>
          </a:p>
          <a:p>
            <a:pPr algn="just" rtl="0"/>
            <a:r>
              <a:rPr lang="en-US" sz="1400" kern="0" dirty="0" smtClean="0">
                <a:effectLst/>
                <a:ea typeface="Calibri" panose="020F0502020204030204" pitchFamily="34" charset="0"/>
                <a:cs typeface="Times New Roman" panose="02020603050405020304" pitchFamily="18" charset="0"/>
              </a:rPr>
              <a:t>-The </a:t>
            </a:r>
            <a:r>
              <a:rPr lang="en-US" sz="1400" kern="0" dirty="0">
                <a:effectLst/>
                <a:ea typeface="Calibri" panose="020F0502020204030204" pitchFamily="34" charset="0"/>
                <a:cs typeface="Times New Roman" panose="02020603050405020304" pitchFamily="18" charset="0"/>
              </a:rPr>
              <a:t>feed is provide by weighting daily 35 g feed/ </a:t>
            </a:r>
            <a:r>
              <a:rPr lang="en-US" sz="1400" kern="0" dirty="0" smtClean="0">
                <a:effectLst/>
                <a:ea typeface="Calibri" panose="020F0502020204030204" pitchFamily="34" charset="0"/>
                <a:cs typeface="Times New Roman" panose="02020603050405020304" pitchFamily="18" charset="0"/>
              </a:rPr>
              <a:t>quail</a:t>
            </a:r>
            <a:endParaRPr lang="en-US" sz="1400" u="sng" kern="0" dirty="0">
              <a:ea typeface="Calibri" panose="020F0502020204030204" pitchFamily="34" charset="0"/>
              <a:cs typeface="Times New Roman" panose="02020603050405020304" pitchFamily="18" charset="0"/>
            </a:endParaRPr>
          </a:p>
          <a:p>
            <a:pPr algn="just" rtl="0"/>
            <a:r>
              <a:rPr lang="en-US" sz="1400" b="1" u="sng" kern="0" dirty="0" smtClean="0">
                <a:ea typeface="Calibri" panose="020F0502020204030204" pitchFamily="34" charset="0"/>
                <a:cs typeface="Times New Roman" panose="02020603050405020304" pitchFamily="18" charset="0"/>
              </a:rPr>
              <a:t>2</a:t>
            </a:r>
            <a:r>
              <a:rPr lang="en-US" sz="1400" b="1" u="sng" kern="0" dirty="0" smtClean="0">
                <a:effectLst/>
                <a:ea typeface="Calibri" panose="020F0502020204030204" pitchFamily="34" charset="0"/>
                <a:cs typeface="Times New Roman" panose="02020603050405020304" pitchFamily="18" charset="0"/>
              </a:rPr>
              <a:t>- </a:t>
            </a:r>
            <a:r>
              <a:rPr lang="en-US" sz="1400" b="1" u="sng" kern="0" dirty="0">
                <a:effectLst/>
                <a:ea typeface="Calibri" panose="020F0502020204030204" pitchFamily="34" charset="0"/>
                <a:cs typeface="Times New Roman" panose="02020603050405020304" pitchFamily="18" charset="0"/>
              </a:rPr>
              <a:t>Studied traits:</a:t>
            </a:r>
            <a:endParaRPr lang="en-US" sz="1400" b="1" kern="100" dirty="0">
              <a:effectLst/>
              <a:ea typeface="Times New Roman" panose="02020603050405020304" pitchFamily="18" charset="0"/>
              <a:cs typeface="Times New Roman" panose="02020603050405020304" pitchFamily="18" charset="0"/>
            </a:endParaRPr>
          </a:p>
          <a:p>
            <a:pPr algn="just" rtl="0"/>
            <a:r>
              <a:rPr lang="en-US" sz="1400" kern="0" dirty="0" smtClean="0">
                <a:effectLst/>
                <a:ea typeface="Calibri" panose="020F0502020204030204" pitchFamily="34" charset="0"/>
                <a:cs typeface="Times New Roman" panose="02020603050405020304" pitchFamily="18" charset="0"/>
              </a:rPr>
              <a:t>a- </a:t>
            </a:r>
            <a:r>
              <a:rPr lang="en-US" sz="1400" kern="0" dirty="0">
                <a:effectLst/>
                <a:ea typeface="Calibri" panose="020F0502020204030204" pitchFamily="34" charset="0"/>
                <a:cs typeface="Times New Roman" panose="02020603050405020304" pitchFamily="18" charset="0"/>
              </a:rPr>
              <a:t>Hen day egg production (HD%)</a:t>
            </a:r>
            <a:endParaRPr lang="en-US" sz="1400" kern="100" dirty="0">
              <a:effectLst/>
              <a:ea typeface="Times New Roman" panose="02020603050405020304" pitchFamily="18" charset="0"/>
              <a:cs typeface="Times New Roman" panose="02020603050405020304" pitchFamily="18" charset="0"/>
            </a:endParaRPr>
          </a:p>
          <a:p>
            <a:pPr algn="just" rtl="0"/>
            <a:r>
              <a:rPr lang="en-US" sz="1400" kern="0" dirty="0">
                <a:effectLst/>
                <a:ea typeface="Calibri" panose="020F0502020204030204" pitchFamily="34" charset="0"/>
                <a:cs typeface="Times New Roman" panose="02020603050405020304" pitchFamily="18" charset="0"/>
              </a:rPr>
              <a:t>b- Feed intake (FI)</a:t>
            </a:r>
            <a:endParaRPr lang="en-US" sz="1400" kern="100" dirty="0">
              <a:effectLst/>
              <a:ea typeface="Times New Roman" panose="02020603050405020304" pitchFamily="18" charset="0"/>
              <a:cs typeface="Times New Roman" panose="02020603050405020304" pitchFamily="18" charset="0"/>
            </a:endParaRPr>
          </a:p>
          <a:p>
            <a:pPr algn="just" rtl="0"/>
            <a:r>
              <a:rPr lang="en-US" sz="1400" kern="0" dirty="0">
                <a:effectLst/>
                <a:ea typeface="Calibri" panose="020F0502020204030204" pitchFamily="34" charset="0"/>
                <a:cs typeface="Times New Roman" panose="02020603050405020304" pitchFamily="18" charset="0"/>
              </a:rPr>
              <a:t>c- Feed conversion ratio (FCR)</a:t>
            </a:r>
            <a:endParaRPr lang="en-US" sz="1400" kern="100" dirty="0">
              <a:effectLst/>
              <a:ea typeface="Times New Roman" panose="02020603050405020304" pitchFamily="18" charset="0"/>
              <a:cs typeface="Times New Roman" panose="02020603050405020304" pitchFamily="18" charset="0"/>
            </a:endParaRPr>
          </a:p>
          <a:p>
            <a:pPr algn="just" rtl="0"/>
            <a:r>
              <a:rPr lang="en-US" sz="1400" dirty="0">
                <a:cs typeface="Times New Roman" panose="02020603050405020304" pitchFamily="18" charset="0"/>
              </a:rPr>
              <a:t>2- Physiological </a:t>
            </a:r>
            <a:r>
              <a:rPr lang="en-US" sz="1400" dirty="0" smtClean="0">
                <a:cs typeface="Times New Roman" panose="02020603050405020304" pitchFamily="18" charset="0"/>
              </a:rPr>
              <a:t>parameters: The </a:t>
            </a:r>
            <a:r>
              <a:rPr lang="en-US" sz="1400" dirty="0">
                <a:cs typeface="Times New Roman" panose="02020603050405020304" pitchFamily="18" charset="0"/>
              </a:rPr>
              <a:t>blood will collect to the tube without anticoagulants to serum biochemical tests, </a:t>
            </a:r>
            <a:r>
              <a:rPr lang="en-US" sz="1400" dirty="0" smtClean="0">
                <a:cs typeface="Times New Roman" panose="02020603050405020304" pitchFamily="18" charset="0"/>
              </a:rPr>
              <a:t> Glucose</a:t>
            </a:r>
            <a:r>
              <a:rPr lang="en-US" sz="1400" dirty="0">
                <a:cs typeface="Times New Roman" panose="02020603050405020304" pitchFamily="18" charset="0"/>
              </a:rPr>
              <a:t>,  Calcium  (Ca),  Cholesterol,  high density lipo-protein (HDL), Low density  </a:t>
            </a:r>
            <a:r>
              <a:rPr lang="en-US" sz="1400" dirty="0" err="1" smtClean="0">
                <a:cs typeface="Times New Roman" panose="02020603050405020304" pitchFamily="18" charset="0"/>
              </a:rPr>
              <a:t>lipo</a:t>
            </a:r>
            <a:r>
              <a:rPr lang="en-US" sz="1400" dirty="0" smtClean="0">
                <a:cs typeface="Times New Roman" panose="02020603050405020304" pitchFamily="18" charset="0"/>
              </a:rPr>
              <a:t>-protein  </a:t>
            </a:r>
            <a:r>
              <a:rPr lang="en-US" sz="1400" dirty="0">
                <a:cs typeface="Times New Roman" panose="02020603050405020304" pitchFamily="18" charset="0"/>
              </a:rPr>
              <a:t>LDL.</a:t>
            </a:r>
          </a:p>
        </p:txBody>
      </p:sp>
      <p:graphicFrame>
        <p:nvGraphicFramePr>
          <p:cNvPr id="30" name="Chart 29"/>
          <p:cNvGraphicFramePr/>
          <p:nvPr>
            <p:extLst>
              <p:ext uri="{D42A27DB-BD31-4B8C-83A1-F6EECF244321}">
                <p14:modId xmlns:p14="http://schemas.microsoft.com/office/powerpoint/2010/main" val="550300121"/>
              </p:ext>
            </p:extLst>
          </p:nvPr>
        </p:nvGraphicFramePr>
        <p:xfrm>
          <a:off x="8119864" y="7604384"/>
          <a:ext cx="6423183" cy="3192014"/>
        </p:xfrm>
        <a:graphic>
          <a:graphicData uri="http://schemas.openxmlformats.org/drawingml/2006/chart">
            <c:chart xmlns:c="http://schemas.openxmlformats.org/drawingml/2006/chart" xmlns:r="http://schemas.openxmlformats.org/officeDocument/2006/relationships" r:id="rId4"/>
          </a:graphicData>
        </a:graphic>
      </p:graphicFrame>
      <p:sp>
        <p:nvSpPr>
          <p:cNvPr id="2111" name="TextBox 2110"/>
          <p:cNvSpPr txBox="1"/>
          <p:nvPr/>
        </p:nvSpPr>
        <p:spPr>
          <a:xfrm>
            <a:off x="10064080" y="7222034"/>
            <a:ext cx="5727253" cy="307777"/>
          </a:xfrm>
          <a:prstGeom prst="rect">
            <a:avLst/>
          </a:prstGeom>
          <a:noFill/>
        </p:spPr>
        <p:txBody>
          <a:bodyPr wrap="square" rtlCol="0">
            <a:spAutoFit/>
          </a:bodyPr>
          <a:lstStyle/>
          <a:p>
            <a:pPr algn="l"/>
            <a:r>
              <a:rPr lang="en-US" sz="1400" b="1" dirty="0" smtClean="0"/>
              <a:t>Figure 1.effect of lavender and rosemary </a:t>
            </a:r>
            <a:endParaRPr lang="en-US" sz="1400" b="1" dirty="0"/>
          </a:p>
        </p:txBody>
      </p:sp>
      <p:sp>
        <p:nvSpPr>
          <p:cNvPr id="109" name="TextBox 108">
            <a:extLst>
              <a:ext uri="{FF2B5EF4-FFF2-40B4-BE49-F238E27FC236}">
                <a16:creationId xmlns="" xmlns:a16="http://schemas.microsoft.com/office/drawing/2014/main" id="{41DF9EF5-7C6D-97E9-CA40-486140298317}"/>
              </a:ext>
            </a:extLst>
          </p:cNvPr>
          <p:cNvSpPr txBox="1"/>
          <p:nvPr/>
        </p:nvSpPr>
        <p:spPr>
          <a:xfrm>
            <a:off x="2206118" y="10158973"/>
            <a:ext cx="2961418" cy="323165"/>
          </a:xfrm>
          <a:prstGeom prst="rect">
            <a:avLst/>
          </a:prstGeom>
          <a:noFill/>
        </p:spPr>
        <p:txBody>
          <a:bodyPr wrap="square" rtlCol="0">
            <a:spAutoFit/>
          </a:bodyPr>
          <a:lstStyle/>
          <a:p>
            <a:pPr algn="ctr" rtl="0"/>
            <a:r>
              <a:rPr lang="en-US" sz="1500" b="1" kern="0" dirty="0" smtClean="0">
                <a:latin typeface="Times New Roman" panose="02020603050405020304" pitchFamily="18" charset="0"/>
                <a:ea typeface="Calibri" panose="020F0502020204030204" pitchFamily="34" charset="0"/>
                <a:cs typeface="+mj-cs"/>
              </a:rPr>
              <a:t>Experimental Design</a:t>
            </a:r>
            <a:endParaRPr lang="en-US" sz="1500" kern="100" dirty="0">
              <a:effectLst/>
              <a:latin typeface="Calibri" panose="020F0502020204030204" pitchFamily="34" charset="0"/>
              <a:ea typeface="Times New Roman" panose="02020603050405020304" pitchFamily="18" charset="0"/>
              <a:cs typeface="+mj-cs"/>
            </a:endParaRPr>
          </a:p>
        </p:txBody>
      </p:sp>
      <p:sp>
        <p:nvSpPr>
          <p:cNvPr id="91" name="TextBox 90"/>
          <p:cNvSpPr txBox="1"/>
          <p:nvPr/>
        </p:nvSpPr>
        <p:spPr>
          <a:xfrm>
            <a:off x="7600470" y="10770170"/>
            <a:ext cx="7288146" cy="2062103"/>
          </a:xfrm>
          <a:prstGeom prst="rect">
            <a:avLst/>
          </a:prstGeom>
          <a:noFill/>
        </p:spPr>
        <p:txBody>
          <a:bodyPr wrap="square" rtlCol="0">
            <a:spAutoFit/>
          </a:bodyPr>
          <a:lstStyle/>
          <a:p>
            <a:pPr algn="just" rtl="0"/>
            <a:r>
              <a:rPr lang="en-US" sz="1600" b="1" kern="100" dirty="0">
                <a:ea typeface="Times New Roman" panose="02020603050405020304" pitchFamily="18" charset="0"/>
                <a:cs typeface="Arial" panose="020B0604020202020204" pitchFamily="34" charset="0"/>
              </a:rPr>
              <a:t>2- Effect of LEO and REO on quails physiological parameters</a:t>
            </a:r>
            <a:endParaRPr lang="en-US" sz="1600" kern="100" dirty="0">
              <a:ea typeface="Times New Roman" panose="02020603050405020304" pitchFamily="18" charset="0"/>
              <a:cs typeface="Arial" panose="020B0604020202020204" pitchFamily="34" charset="0"/>
            </a:endParaRPr>
          </a:p>
          <a:p>
            <a:pPr algn="just" rtl="0"/>
            <a:r>
              <a:rPr lang="en-US" sz="1600" kern="100" dirty="0">
                <a:solidFill>
                  <a:srgbClr val="000000"/>
                </a:solidFill>
                <a:ea typeface="Times New Roman" panose="02020603050405020304" pitchFamily="18" charset="0"/>
                <a:cs typeface="Arial" panose="020B0604020202020204" pitchFamily="34" charset="0"/>
              </a:rPr>
              <a:t>Influence of supplementing lavender and rosemary essential oil and the their combine on serum biochemical shows in table 4. However, adding  two essential oils significantly (p&lt;0.01) raised  serum HDL ratio particularly in T3 rosemary essential oil  recorded the highest level 72.23 mg/dl  compared to control group recorded the lowest level 18.93 mg/dl of HDL. While other parameters did not significantly changed. </a:t>
            </a:r>
            <a:endParaRPr lang="en-US" sz="1600" b="1" kern="100" dirty="0">
              <a:ea typeface="Times New Roman" panose="02020603050405020304" pitchFamily="18" charset="0"/>
              <a:cs typeface="Arial" panose="020B0604020202020204" pitchFamily="34" charset="0"/>
            </a:endParaRPr>
          </a:p>
          <a:p>
            <a:endParaRPr lang="en-US" sz="1600" dirty="0"/>
          </a:p>
        </p:txBody>
      </p:sp>
      <p:sp>
        <p:nvSpPr>
          <p:cNvPr id="139" name="Rounded Rectangle 138"/>
          <p:cNvSpPr/>
          <p:nvPr/>
        </p:nvSpPr>
        <p:spPr>
          <a:xfrm>
            <a:off x="126975" y="16780519"/>
            <a:ext cx="8352929" cy="4574827"/>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rtl="0"/>
            <a:endParaRPr lang="en-US" sz="1600" dirty="0">
              <a:solidFill>
                <a:schemeClr val="tx1"/>
              </a:solidFill>
            </a:endParaRPr>
          </a:p>
        </p:txBody>
      </p:sp>
      <p:sp>
        <p:nvSpPr>
          <p:cNvPr id="140" name="Round Same Side Corner Rectangle 139"/>
          <p:cNvSpPr/>
          <p:nvPr/>
        </p:nvSpPr>
        <p:spPr>
          <a:xfrm>
            <a:off x="198984" y="16814896"/>
            <a:ext cx="8218953" cy="652018"/>
          </a:xfrm>
          <a:prstGeom prst="round2SameRect">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sz="3600" b="1" dirty="0" smtClean="0">
                <a:solidFill>
                  <a:schemeClr val="accent4">
                    <a:lumMod val="50000"/>
                  </a:schemeClr>
                </a:solidFill>
              </a:rPr>
              <a:t>Conclusions and Recommendations</a:t>
            </a:r>
            <a:endParaRPr lang="en-US" sz="3600" b="1" dirty="0">
              <a:solidFill>
                <a:schemeClr val="accent4">
                  <a:lumMod val="50000"/>
                </a:schemeClr>
              </a:solidFill>
            </a:endParaRPr>
          </a:p>
        </p:txBody>
      </p:sp>
      <p:sp>
        <p:nvSpPr>
          <p:cNvPr id="92" name="TextBox 91"/>
          <p:cNvSpPr txBox="1"/>
          <p:nvPr/>
        </p:nvSpPr>
        <p:spPr>
          <a:xfrm>
            <a:off x="126978" y="17697454"/>
            <a:ext cx="5184574" cy="1569660"/>
          </a:xfrm>
          <a:prstGeom prst="rect">
            <a:avLst/>
          </a:prstGeom>
          <a:noFill/>
        </p:spPr>
        <p:txBody>
          <a:bodyPr wrap="square" rtlCol="0">
            <a:spAutoFit/>
          </a:bodyPr>
          <a:lstStyle/>
          <a:p>
            <a:pPr algn="l"/>
            <a:r>
              <a:rPr lang="en-US" sz="1600" dirty="0">
                <a:cs typeface="Times New Roman" panose="02020603050405020304" pitchFamily="18" charset="0"/>
              </a:rPr>
              <a:t>In conclusion, the incorporation of lavender and rosemary essential oils into </a:t>
            </a:r>
            <a:r>
              <a:rPr lang="en-US" sz="1600" dirty="0" smtClean="0">
                <a:cs typeface="Times New Roman" panose="02020603050405020304" pitchFamily="18" charset="0"/>
              </a:rPr>
              <a:t>rations </a:t>
            </a:r>
            <a:r>
              <a:rPr lang="en-US" sz="1600" dirty="0">
                <a:cs typeface="Times New Roman" panose="02020603050405020304" pitchFamily="18" charset="0"/>
              </a:rPr>
              <a:t>was determined not to show any adverse effect on the performance parameters. Increased feed intake and hen day egg production particularly when mixed. </a:t>
            </a:r>
            <a:r>
              <a:rPr lang="en-US" sz="1600" dirty="0" smtClean="0">
                <a:cs typeface="Times New Roman" panose="02020603050405020304" pitchFamily="18" charset="0"/>
              </a:rPr>
              <a:t>Furthermore. </a:t>
            </a:r>
            <a:r>
              <a:rPr lang="en-US" sz="1600" dirty="0">
                <a:cs typeface="Times New Roman" panose="02020603050405020304" pitchFamily="18" charset="0"/>
              </a:rPr>
              <a:t>Concerning the serum biochemical </a:t>
            </a:r>
            <a:r>
              <a:rPr lang="en-US" sz="1600" dirty="0" smtClean="0">
                <a:cs typeface="Times New Roman" panose="02020603050405020304" pitchFamily="18" charset="0"/>
              </a:rPr>
              <a:t>essential </a:t>
            </a:r>
            <a:r>
              <a:rPr lang="en-US" sz="1600" dirty="0">
                <a:cs typeface="Times New Roman" panose="02020603050405020304" pitchFamily="18" charset="0"/>
              </a:rPr>
              <a:t>oils </a:t>
            </a:r>
            <a:r>
              <a:rPr lang="en-US" sz="1600" dirty="0" smtClean="0">
                <a:cs typeface="Times New Roman" panose="02020603050405020304" pitchFamily="18" charset="0"/>
              </a:rPr>
              <a:t>increased </a:t>
            </a:r>
            <a:r>
              <a:rPr lang="en-US" sz="1600" dirty="0">
                <a:cs typeface="Times New Roman" panose="02020603050405020304" pitchFamily="18" charset="0"/>
              </a:rPr>
              <a:t>level of </a:t>
            </a:r>
            <a:r>
              <a:rPr lang="en-US" sz="1600" dirty="0" smtClean="0">
                <a:cs typeface="Times New Roman" panose="02020603050405020304" pitchFamily="18" charset="0"/>
              </a:rPr>
              <a:t>HDL.</a:t>
            </a:r>
            <a:endParaRPr lang="en-US" sz="1600" dirty="0">
              <a:cs typeface="Times New Roman" panose="02020603050405020304" pitchFamily="18" charset="0"/>
            </a:endParaRPr>
          </a:p>
        </p:txBody>
      </p:sp>
      <p:sp>
        <p:nvSpPr>
          <p:cNvPr id="142" name="TextBox 141"/>
          <p:cNvSpPr txBox="1"/>
          <p:nvPr/>
        </p:nvSpPr>
        <p:spPr>
          <a:xfrm>
            <a:off x="126976" y="19411130"/>
            <a:ext cx="5184576" cy="2062103"/>
          </a:xfrm>
          <a:prstGeom prst="rect">
            <a:avLst/>
          </a:prstGeom>
          <a:noFill/>
        </p:spPr>
        <p:txBody>
          <a:bodyPr wrap="square" rtlCol="0">
            <a:spAutoFit/>
          </a:bodyPr>
          <a:lstStyle/>
          <a:p>
            <a:pPr algn="just" rtl="0"/>
            <a:r>
              <a:rPr lang="en-US" sz="1600" b="1" dirty="0">
                <a:cs typeface="Times New Roman" panose="02020603050405020304" pitchFamily="18" charset="0"/>
              </a:rPr>
              <a:t>We recommend </a:t>
            </a:r>
            <a:r>
              <a:rPr lang="en-US" sz="1600" dirty="0" smtClean="0">
                <a:cs typeface="Times New Roman" panose="02020603050405020304" pitchFamily="18" charset="0"/>
              </a:rPr>
              <a:t>:  1- </a:t>
            </a:r>
            <a:r>
              <a:rPr lang="en-US" sz="1600" dirty="0">
                <a:cs typeface="Times New Roman" panose="02020603050405020304" pitchFamily="18" charset="0"/>
              </a:rPr>
              <a:t>According to the conclusion dietary essential oils have many benefits to poultry production increasing of egg production in laying quails. </a:t>
            </a:r>
          </a:p>
          <a:p>
            <a:pPr algn="just"/>
            <a:r>
              <a:rPr lang="en-US" sz="1600" dirty="0" smtClean="0">
                <a:cs typeface="Times New Roman" panose="02020603050405020304" pitchFamily="18" charset="0"/>
              </a:rPr>
              <a:t>2- </a:t>
            </a:r>
            <a:r>
              <a:rPr lang="en-US" sz="1600" dirty="0">
                <a:cs typeface="Times New Roman" panose="02020603050405020304" pitchFamily="18" charset="0"/>
              </a:rPr>
              <a:t>Herb essential oils feeding (a confined percentage) with optimal management and it will be a key for further research in the future to achieve economic goal and regarding bird’s health</a:t>
            </a:r>
            <a:r>
              <a:rPr lang="en-US" sz="1600" dirty="0" smtClean="0">
                <a:cs typeface="Times New Roman" panose="02020603050405020304" pitchFamily="18" charset="0"/>
              </a:rPr>
              <a:t>.                                                                   </a:t>
            </a:r>
          </a:p>
          <a:p>
            <a:pPr algn="just"/>
            <a:r>
              <a:rPr lang="en-US" sz="1600" dirty="0" smtClean="0">
                <a:cs typeface="Times New Roman" panose="02020603050405020304" pitchFamily="18" charset="0"/>
              </a:rPr>
              <a:t>                                                                                      </a:t>
            </a:r>
            <a:endParaRPr lang="en-US" sz="1600" dirty="0">
              <a:cs typeface="Times New Roman" panose="02020603050405020304" pitchFamily="18" charset="0"/>
            </a:endParaRPr>
          </a:p>
        </p:txBody>
      </p:sp>
      <p:pic>
        <p:nvPicPr>
          <p:cNvPr id="144" name="object 3"/>
          <p:cNvPicPr/>
          <p:nvPr/>
        </p:nvPicPr>
        <p:blipFill>
          <a:blip r:embed="rId5" cstate="print"/>
          <a:stretch>
            <a:fillRect/>
          </a:stretch>
        </p:blipFill>
        <p:spPr>
          <a:xfrm>
            <a:off x="5397609" y="17610930"/>
            <a:ext cx="3082295" cy="3672408"/>
          </a:xfrm>
          <a:prstGeom prst="rect">
            <a:avLst/>
          </a:prstGeom>
        </p:spPr>
      </p:pic>
      <p:pic>
        <p:nvPicPr>
          <p:cNvPr id="145" name="Picture 144"/>
          <p:cNvPicPr/>
          <p:nvPr/>
        </p:nvPicPr>
        <p:blipFill>
          <a:blip r:embed="rId6">
            <a:extLst>
              <a:ext uri="{28A0092B-C50C-407E-A947-70E740481C1C}">
                <a14:useLocalDpi xmlns:a14="http://schemas.microsoft.com/office/drawing/2010/main" val="0"/>
              </a:ext>
            </a:extLst>
          </a:blip>
          <a:stretch>
            <a:fillRect/>
          </a:stretch>
        </p:blipFill>
        <p:spPr>
          <a:xfrm>
            <a:off x="273088" y="1841178"/>
            <a:ext cx="2230152" cy="2160240"/>
          </a:xfrm>
          <a:prstGeom prst="rect">
            <a:avLst/>
          </a:prstGeom>
        </p:spPr>
      </p:pic>
      <p:sp>
        <p:nvSpPr>
          <p:cNvPr id="95" name="TextBox 94"/>
          <p:cNvSpPr txBox="1"/>
          <p:nvPr/>
        </p:nvSpPr>
        <p:spPr>
          <a:xfrm>
            <a:off x="1657146" y="10514942"/>
            <a:ext cx="4014446" cy="384721"/>
          </a:xfrm>
          <a:prstGeom prst="rect">
            <a:avLst/>
          </a:prstGeom>
          <a:solidFill>
            <a:schemeClr val="accent6">
              <a:lumMod val="20000"/>
              <a:lumOff val="80000"/>
            </a:schemeClr>
          </a:solidFill>
          <a:ln>
            <a:solidFill>
              <a:schemeClr val="accent2">
                <a:lumMod val="60000"/>
                <a:lumOff val="40000"/>
              </a:schemeClr>
            </a:solidFill>
          </a:ln>
        </p:spPr>
        <p:txBody>
          <a:bodyPr wrap="square" rtlCol="0">
            <a:spAutoFit/>
          </a:bodyPr>
          <a:lstStyle/>
          <a:p>
            <a:pPr algn="ctr"/>
            <a:r>
              <a:rPr lang="en-US" sz="1900" b="1" dirty="0">
                <a:solidFill>
                  <a:srgbClr val="7030A0"/>
                </a:solidFill>
                <a:latin typeface="Times New Roman" panose="02020603050405020304" pitchFamily="18" charset="0"/>
                <a:cs typeface="Times New Roman" panose="02020603050405020304" pitchFamily="18" charset="0"/>
              </a:rPr>
              <a:t>72 </a:t>
            </a:r>
            <a:r>
              <a:rPr lang="en-US" sz="1900" b="1" dirty="0" smtClean="0">
                <a:solidFill>
                  <a:srgbClr val="7030A0"/>
                </a:solidFill>
                <a:latin typeface="Times New Roman" panose="02020603050405020304" pitchFamily="18" charset="0"/>
                <a:cs typeface="Times New Roman" panose="02020603050405020304" pitchFamily="18" charset="0"/>
              </a:rPr>
              <a:t>Quails </a:t>
            </a:r>
            <a:r>
              <a:rPr lang="en-US" sz="1900" b="1" dirty="0">
                <a:solidFill>
                  <a:srgbClr val="7030A0"/>
                </a:solidFill>
                <a:latin typeface="Times New Roman" panose="02020603050405020304" pitchFamily="18" charset="0"/>
                <a:cs typeface="Times New Roman" panose="02020603050405020304" pitchFamily="18" charset="0"/>
              </a:rPr>
              <a:t>with 42 days </a:t>
            </a:r>
            <a:r>
              <a:rPr lang="en-US" sz="1900" b="1" dirty="0" smtClean="0">
                <a:solidFill>
                  <a:srgbClr val="7030A0"/>
                </a:solidFill>
                <a:latin typeface="Times New Roman" panose="02020603050405020304" pitchFamily="18" charset="0"/>
                <a:cs typeface="Times New Roman" panose="02020603050405020304" pitchFamily="18" charset="0"/>
              </a:rPr>
              <a:t>age</a:t>
            </a:r>
            <a:endParaRPr lang="en-US" sz="1900" dirty="0">
              <a:solidFill>
                <a:srgbClr val="7030A0"/>
              </a:solidFill>
              <a:latin typeface="Times New Roman" panose="02020603050405020304" pitchFamily="18" charset="0"/>
              <a:cs typeface="Times New Roman" panose="02020603050405020304" pitchFamily="18" charset="0"/>
            </a:endParaRPr>
          </a:p>
        </p:txBody>
      </p:sp>
      <p:cxnSp>
        <p:nvCxnSpPr>
          <p:cNvPr id="97" name="Straight Arrow Connector 96"/>
          <p:cNvCxnSpPr/>
          <p:nvPr/>
        </p:nvCxnSpPr>
        <p:spPr>
          <a:xfrm>
            <a:off x="4951512" y="10914186"/>
            <a:ext cx="1152128" cy="72008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a:off x="3943400" y="10946934"/>
            <a:ext cx="504056" cy="6873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flipH="1">
            <a:off x="1388164" y="10946934"/>
            <a:ext cx="1331100" cy="7593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flipH="1">
            <a:off x="2882507" y="10914186"/>
            <a:ext cx="484829" cy="70452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559024" y="11706274"/>
            <a:ext cx="1440160" cy="1400383"/>
          </a:xfrm>
          <a:prstGeom prst="rect">
            <a:avLst/>
          </a:prstGeom>
          <a:solidFill>
            <a:schemeClr val="accent6">
              <a:lumMod val="20000"/>
              <a:lumOff val="80000"/>
            </a:schemeClr>
          </a:solidFill>
          <a:ln>
            <a:solidFill>
              <a:schemeClr val="accent2">
                <a:lumMod val="60000"/>
                <a:lumOff val="40000"/>
              </a:schemeClr>
            </a:solidFill>
          </a:ln>
        </p:spPr>
        <p:txBody>
          <a:bodyPr wrap="square" rtlCol="0">
            <a:spAutoFit/>
          </a:bodyPr>
          <a:lstStyle/>
          <a:p>
            <a:pPr algn="ctr"/>
            <a:r>
              <a:rPr lang="en-US" sz="1700" b="1" dirty="0"/>
              <a:t>T1</a:t>
            </a:r>
            <a:endParaRPr lang="en-US" sz="1700" dirty="0"/>
          </a:p>
          <a:p>
            <a:pPr algn="ctr"/>
            <a:r>
              <a:rPr lang="en-US" sz="1700" b="1" dirty="0"/>
              <a:t>Control group (standard feed)</a:t>
            </a:r>
            <a:endParaRPr lang="en-US" sz="1700" dirty="0"/>
          </a:p>
          <a:p>
            <a:pPr algn="l"/>
            <a:endParaRPr lang="en-US" sz="1700" dirty="0"/>
          </a:p>
        </p:txBody>
      </p:sp>
      <p:sp>
        <p:nvSpPr>
          <p:cNvPr id="158" name="TextBox 157"/>
          <p:cNvSpPr txBox="1"/>
          <p:nvPr/>
        </p:nvSpPr>
        <p:spPr>
          <a:xfrm>
            <a:off x="2109646" y="11700465"/>
            <a:ext cx="1545722" cy="1661993"/>
          </a:xfrm>
          <a:prstGeom prst="rect">
            <a:avLst/>
          </a:prstGeom>
          <a:solidFill>
            <a:schemeClr val="accent6">
              <a:lumMod val="20000"/>
              <a:lumOff val="80000"/>
            </a:schemeClr>
          </a:solidFill>
          <a:ln>
            <a:solidFill>
              <a:schemeClr val="accent2">
                <a:lumMod val="60000"/>
                <a:lumOff val="40000"/>
              </a:schemeClr>
            </a:solidFill>
          </a:ln>
        </p:spPr>
        <p:txBody>
          <a:bodyPr wrap="square" rtlCol="0">
            <a:spAutoFit/>
          </a:bodyPr>
          <a:lstStyle/>
          <a:p>
            <a:pPr algn="ctr"/>
            <a:r>
              <a:rPr lang="en-US" sz="1700" b="1" dirty="0"/>
              <a:t> </a:t>
            </a:r>
            <a:r>
              <a:rPr lang="en-US" sz="1700" b="1" dirty="0" smtClean="0"/>
              <a:t>T2 </a:t>
            </a:r>
            <a:endParaRPr lang="en-US" sz="1700" dirty="0"/>
          </a:p>
          <a:p>
            <a:pPr algn="ctr"/>
            <a:r>
              <a:rPr lang="en-US" sz="1700" b="1" dirty="0"/>
              <a:t>adding 0.6% Lavender Essential oil to standard feed</a:t>
            </a:r>
            <a:endParaRPr lang="en-US" sz="1700" dirty="0"/>
          </a:p>
          <a:p>
            <a:pPr algn="ctr"/>
            <a:endParaRPr lang="en-US" sz="1700" dirty="0"/>
          </a:p>
        </p:txBody>
      </p:sp>
      <p:sp>
        <p:nvSpPr>
          <p:cNvPr id="159" name="TextBox 158"/>
          <p:cNvSpPr txBox="1"/>
          <p:nvPr/>
        </p:nvSpPr>
        <p:spPr>
          <a:xfrm>
            <a:off x="3731082" y="11706274"/>
            <a:ext cx="1508462" cy="1661993"/>
          </a:xfrm>
          <a:prstGeom prst="rect">
            <a:avLst/>
          </a:prstGeom>
          <a:solidFill>
            <a:schemeClr val="accent6">
              <a:lumMod val="20000"/>
              <a:lumOff val="80000"/>
            </a:schemeClr>
          </a:solidFill>
          <a:ln>
            <a:solidFill>
              <a:schemeClr val="accent2">
                <a:lumMod val="60000"/>
                <a:lumOff val="40000"/>
              </a:schemeClr>
            </a:solidFill>
          </a:ln>
        </p:spPr>
        <p:txBody>
          <a:bodyPr wrap="square" rtlCol="0">
            <a:spAutoFit/>
          </a:bodyPr>
          <a:lstStyle/>
          <a:p>
            <a:pPr algn="ctr"/>
            <a:r>
              <a:rPr lang="en-US" sz="1700" b="1" dirty="0"/>
              <a:t> T3</a:t>
            </a:r>
            <a:endParaRPr lang="en-US" sz="1700" dirty="0"/>
          </a:p>
          <a:p>
            <a:pPr algn="ctr"/>
            <a:r>
              <a:rPr lang="en-US" sz="1700" b="1" dirty="0"/>
              <a:t>adding 0.3% Rosemary Essential oil to standard </a:t>
            </a:r>
            <a:r>
              <a:rPr lang="en-US" sz="1700" b="1" dirty="0" smtClean="0"/>
              <a:t>feed</a:t>
            </a:r>
            <a:endParaRPr lang="en-US" sz="1700" dirty="0"/>
          </a:p>
          <a:p>
            <a:pPr algn="ctr"/>
            <a:endParaRPr lang="en-US" sz="1700" dirty="0"/>
          </a:p>
        </p:txBody>
      </p:sp>
      <p:sp>
        <p:nvSpPr>
          <p:cNvPr id="160" name="TextBox 159"/>
          <p:cNvSpPr txBox="1"/>
          <p:nvPr/>
        </p:nvSpPr>
        <p:spPr>
          <a:xfrm>
            <a:off x="5327916" y="11634266"/>
            <a:ext cx="1711828" cy="1923604"/>
          </a:xfrm>
          <a:prstGeom prst="rect">
            <a:avLst/>
          </a:prstGeom>
          <a:solidFill>
            <a:schemeClr val="accent6">
              <a:lumMod val="20000"/>
              <a:lumOff val="80000"/>
            </a:schemeClr>
          </a:solidFill>
          <a:ln>
            <a:solidFill>
              <a:schemeClr val="accent2">
                <a:lumMod val="60000"/>
                <a:lumOff val="40000"/>
              </a:schemeClr>
            </a:solidFill>
          </a:ln>
        </p:spPr>
        <p:txBody>
          <a:bodyPr wrap="square" rtlCol="0">
            <a:spAutoFit/>
          </a:bodyPr>
          <a:lstStyle/>
          <a:p>
            <a:pPr algn="ctr"/>
            <a:r>
              <a:rPr lang="en-US" sz="1700" b="1" dirty="0"/>
              <a:t> T4</a:t>
            </a:r>
            <a:endParaRPr lang="en-US" sz="1700" dirty="0"/>
          </a:p>
          <a:p>
            <a:pPr algn="ctr"/>
            <a:r>
              <a:rPr lang="en-US" sz="1700" b="1" dirty="0"/>
              <a:t>adding 0.6% Lavender + Rosemary Essential oil to standard feed</a:t>
            </a:r>
            <a:endParaRPr lang="en-US" sz="1700" dirty="0"/>
          </a:p>
          <a:p>
            <a:pPr algn="ctr"/>
            <a:endParaRPr lang="en-US" sz="1700" dirty="0"/>
          </a:p>
        </p:txBody>
      </p:sp>
      <p:pic>
        <p:nvPicPr>
          <p:cNvPr id="166" name="Picture 2" descr="C:\Users\DIDAM\Desktop\festival\viber_image_2009-08-20_00-08-50-968.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337661" y="1697162"/>
            <a:ext cx="2334931" cy="237626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5" name="TextBox 114"/>
          <p:cNvSpPr txBox="1"/>
          <p:nvPr/>
        </p:nvSpPr>
        <p:spPr>
          <a:xfrm>
            <a:off x="7528462" y="7529811"/>
            <a:ext cx="2247586" cy="692497"/>
          </a:xfrm>
          <a:prstGeom prst="rect">
            <a:avLst/>
          </a:prstGeom>
          <a:noFill/>
        </p:spPr>
        <p:txBody>
          <a:bodyPr wrap="square" rtlCol="0">
            <a:spAutoFit/>
          </a:bodyPr>
          <a:lstStyle/>
          <a:p>
            <a:endParaRPr lang="en-US" dirty="0"/>
          </a:p>
        </p:txBody>
      </p:sp>
      <p:pic>
        <p:nvPicPr>
          <p:cNvPr id="172" name="Picture 136" descr="Coturnix japonica (Japanese quail) | CABI Compendium"/>
          <p:cNvPicPr>
            <a:picLocks noChangeAspect="1" noChangeArrowheads="1"/>
          </p:cNvPicPr>
          <p:nvPr/>
        </p:nvPicPr>
        <p:blipFill>
          <a:blip r:embed="rId8">
            <a:extLst>
              <a:ext uri="{BEBA8EAE-BF5A-486C-A8C5-ECC9F3942E4B}">
                <a14:imgProps xmlns:a14="http://schemas.microsoft.com/office/drawing/2010/main">
                  <a14:imgLayer r:embed="rId9">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4562491" y="7163484"/>
            <a:ext cx="2507935" cy="2117648"/>
          </a:xfrm>
          <a:prstGeom prst="rect">
            <a:avLst/>
          </a:prstGeom>
          <a:noFill/>
          <a:extLst>
            <a:ext uri="{909E8E84-426E-40DD-AFC4-6F175D3DCCD1}">
              <a14:hiddenFill xmlns:a14="http://schemas.microsoft.com/office/drawing/2010/main">
                <a:solidFill>
                  <a:srgbClr val="FFFFFF"/>
                </a:solidFill>
              </a14:hiddenFill>
            </a:ext>
          </a:extLst>
        </p:spPr>
      </p:pic>
      <p:sp>
        <p:nvSpPr>
          <p:cNvPr id="116" name="TextBox 115"/>
          <p:cNvSpPr txBox="1"/>
          <p:nvPr/>
        </p:nvSpPr>
        <p:spPr>
          <a:xfrm>
            <a:off x="273087" y="7457802"/>
            <a:ext cx="4004689" cy="2062103"/>
          </a:xfrm>
          <a:prstGeom prst="rect">
            <a:avLst/>
          </a:prstGeom>
          <a:noFill/>
        </p:spPr>
        <p:txBody>
          <a:bodyPr wrap="square" rtlCol="0">
            <a:spAutoFit/>
          </a:bodyPr>
          <a:lstStyle/>
          <a:p>
            <a:pPr algn="just" rtl="0"/>
            <a:r>
              <a:rPr lang="en-US" sz="1600" b="1" kern="0" dirty="0">
                <a:solidFill>
                  <a:srgbClr val="C00000"/>
                </a:solidFill>
                <a:ea typeface="Calibri" panose="020F0502020204030204" pitchFamily="34" charset="0"/>
                <a:cs typeface="Times New Roman" panose="02020603050405020304" pitchFamily="18" charset="0"/>
              </a:rPr>
              <a:t>The objective of this study</a:t>
            </a:r>
            <a:r>
              <a:rPr lang="en-US" sz="1600" kern="0" dirty="0">
                <a:solidFill>
                  <a:srgbClr val="C00000"/>
                </a:solidFill>
                <a:ea typeface="Calibri" panose="020F0502020204030204" pitchFamily="34" charset="0"/>
                <a:cs typeface="Times New Roman" panose="02020603050405020304" pitchFamily="18" charset="0"/>
              </a:rPr>
              <a:t>; </a:t>
            </a:r>
            <a:endParaRPr lang="en-US" sz="1600" kern="100" dirty="0">
              <a:solidFill>
                <a:srgbClr val="C00000"/>
              </a:solidFill>
              <a:ea typeface="Times New Roman" panose="02020603050405020304" pitchFamily="18" charset="0"/>
              <a:cs typeface="Times New Roman" panose="02020603050405020304" pitchFamily="18" charset="0"/>
            </a:endParaRPr>
          </a:p>
          <a:p>
            <a:pPr algn="just" rtl="0"/>
            <a:r>
              <a:rPr lang="en-US" sz="1600" kern="0" dirty="0">
                <a:ea typeface="Calibri" panose="020F0502020204030204" pitchFamily="34" charset="0"/>
                <a:cs typeface="Times New Roman" panose="02020603050405020304" pitchFamily="18" charset="0"/>
              </a:rPr>
              <a:t>The objective of the current study was to investigate the influence of dietary Lavender and Rosemary essential oils and their combination on laying Japanese quail performance, egg quality and physiological parameters.</a:t>
            </a:r>
            <a:endParaRPr lang="en-US" sz="1600" dirty="0">
              <a:cs typeface="Times New Roman" panose="02020603050405020304" pitchFamily="18" charset="0"/>
            </a:endParaRPr>
          </a:p>
          <a:p>
            <a:endParaRPr lang="en-US" sz="1600" dirty="0"/>
          </a:p>
        </p:txBody>
      </p:sp>
      <p:sp>
        <p:nvSpPr>
          <p:cNvPr id="123" name="TextBox 122"/>
          <p:cNvSpPr txBox="1"/>
          <p:nvPr/>
        </p:nvSpPr>
        <p:spPr>
          <a:xfrm>
            <a:off x="6103640" y="11801221"/>
            <a:ext cx="966787" cy="692497"/>
          </a:xfrm>
          <a:prstGeom prst="rect">
            <a:avLst/>
          </a:prstGeom>
          <a:noFill/>
        </p:spPr>
        <p:txBody>
          <a:bodyPr wrap="square" rtlCol="0">
            <a:spAutoFit/>
          </a:bodyPr>
          <a:lstStyle/>
          <a:p>
            <a:endParaRPr lang="en-US" dirty="0"/>
          </a:p>
        </p:txBody>
      </p:sp>
      <p:pic>
        <p:nvPicPr>
          <p:cNvPr id="179" name="Picture 178" descr="Amazing Benefits Of Lavender Oil For Your Skin + How To Use – Vedix"/>
          <p:cNvPicPr/>
          <p:nvPr/>
        </p:nvPicPr>
        <p:blipFill>
          <a:blip r:embed="rId10">
            <a:extLst>
              <a:ext uri="{28A0092B-C50C-407E-A947-70E740481C1C}">
                <a14:useLocalDpi xmlns:a14="http://schemas.microsoft.com/office/drawing/2010/main" val="0"/>
              </a:ext>
            </a:extLst>
          </a:blip>
          <a:srcRect/>
          <a:stretch>
            <a:fillRect/>
          </a:stretch>
        </p:blipFill>
        <p:spPr bwMode="auto">
          <a:xfrm>
            <a:off x="5168584" y="14094950"/>
            <a:ext cx="1981400" cy="2435860"/>
          </a:xfrm>
          <a:prstGeom prst="rect">
            <a:avLst/>
          </a:prstGeom>
          <a:noFill/>
        </p:spPr>
      </p:pic>
      <p:pic>
        <p:nvPicPr>
          <p:cNvPr id="183" name="Picture 182" descr="7 Unbelievable Rosemary Oil Benefits for Your Skin | Epicuren Blo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943400" y="14698217"/>
            <a:ext cx="1728192" cy="1832593"/>
          </a:xfrm>
          <a:prstGeom prst="rect">
            <a:avLst/>
          </a:prstGeom>
          <a:noFill/>
        </p:spPr>
      </p:pic>
      <p:sp>
        <p:nvSpPr>
          <p:cNvPr id="2113" name="TextBox 2112"/>
          <p:cNvSpPr txBox="1"/>
          <p:nvPr/>
        </p:nvSpPr>
        <p:spPr>
          <a:xfrm>
            <a:off x="4086369" y="14638857"/>
            <a:ext cx="1225183" cy="307777"/>
          </a:xfrm>
          <a:prstGeom prst="rect">
            <a:avLst/>
          </a:prstGeom>
          <a:noFill/>
        </p:spPr>
        <p:txBody>
          <a:bodyPr wrap="square" rtlCol="0">
            <a:spAutoFit/>
          </a:bodyPr>
          <a:lstStyle/>
          <a:p>
            <a:r>
              <a:rPr lang="en-US" sz="1400" dirty="0" smtClean="0"/>
              <a:t>Rosemary EO. </a:t>
            </a:r>
            <a:endParaRPr lang="en-US" sz="1400" dirty="0"/>
          </a:p>
        </p:txBody>
      </p:sp>
      <p:sp>
        <p:nvSpPr>
          <p:cNvPr id="185" name="TextBox 184"/>
          <p:cNvSpPr txBox="1"/>
          <p:nvPr/>
        </p:nvSpPr>
        <p:spPr>
          <a:xfrm>
            <a:off x="5239544" y="14226554"/>
            <a:ext cx="1225183" cy="307777"/>
          </a:xfrm>
          <a:prstGeom prst="rect">
            <a:avLst/>
          </a:prstGeom>
          <a:noFill/>
        </p:spPr>
        <p:txBody>
          <a:bodyPr wrap="square" rtlCol="0">
            <a:spAutoFit/>
          </a:bodyPr>
          <a:lstStyle/>
          <a:p>
            <a:r>
              <a:rPr lang="en-US" sz="1400" dirty="0" smtClean="0"/>
              <a:t>Lavender EO. </a:t>
            </a:r>
            <a:endParaRPr lang="en-US" sz="1400" dirty="0"/>
          </a:p>
        </p:txBody>
      </p:sp>
    </p:spTree>
    <p:extLst>
      <p:ext uri="{BB962C8B-B14F-4D97-AF65-F5344CB8AC3E}">
        <p14:creationId xmlns:p14="http://schemas.microsoft.com/office/powerpoint/2010/main" val="3866497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950</Words>
  <Application>Microsoft Office PowerPoint</Application>
  <PresentationFormat>Custom</PresentationFormat>
  <Paragraphs>101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Maher</cp:lastModifiedBy>
  <cp:revision>73</cp:revision>
  <dcterms:created xsi:type="dcterms:W3CDTF">2019-01-02T16:32:25Z</dcterms:created>
  <dcterms:modified xsi:type="dcterms:W3CDTF">2024-05-29T14:21:08Z</dcterms:modified>
</cp:coreProperties>
</file>