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5087600" cy="21396325"/>
  <p:notesSz cx="6858000" cy="9144000"/>
  <p:defaultText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739">
          <p15:clr>
            <a:srgbClr val="A4A3A4"/>
          </p15:clr>
        </p15:guide>
        <p15:guide id="2" pos="47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316" autoAdjust="0"/>
  </p:normalViewPr>
  <p:slideViewPr>
    <p:cSldViewPr>
      <p:cViewPr>
        <p:scale>
          <a:sx n="70" d="100"/>
          <a:sy n="70" d="100"/>
        </p:scale>
        <p:origin x="-714" y="5814"/>
      </p:cViewPr>
      <p:guideLst>
        <p:guide orient="horz" pos="6739"/>
        <p:guide pos="47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6646740"/>
            <a:ext cx="12824460" cy="4586341"/>
          </a:xfrm>
        </p:spPr>
        <p:txBody>
          <a:bodyPr/>
          <a:lstStyle/>
          <a:p>
            <a:r>
              <a:rPr lang="en-US"/>
              <a:t>Click to edit Master title style</a:t>
            </a:r>
            <a:endParaRPr lang="ar-IQ"/>
          </a:p>
        </p:txBody>
      </p:sp>
      <p:sp>
        <p:nvSpPr>
          <p:cNvPr id="3" name="Subtitle 2"/>
          <p:cNvSpPr>
            <a:spLocks noGrp="1"/>
          </p:cNvSpPr>
          <p:nvPr>
            <p:ph type="subTitle" idx="1"/>
          </p:nvPr>
        </p:nvSpPr>
        <p:spPr>
          <a:xfrm>
            <a:off x="2263142" y="12124586"/>
            <a:ext cx="10561320" cy="5467950"/>
          </a:xfrm>
        </p:spPr>
        <p:txBody>
          <a:bodyPr/>
          <a:lstStyle>
            <a:lvl1pPr marL="0" indent="0" algn="ctr">
              <a:buNone/>
              <a:defRPr>
                <a:solidFill>
                  <a:schemeClr val="tx1">
                    <a:tint val="75000"/>
                  </a:schemeClr>
                </a:solidFill>
              </a:defRPr>
            </a:lvl1pPr>
            <a:lvl2pPr marL="990395" indent="0" algn="ctr">
              <a:buNone/>
              <a:defRPr>
                <a:solidFill>
                  <a:schemeClr val="tx1">
                    <a:tint val="75000"/>
                  </a:schemeClr>
                </a:solidFill>
              </a:defRPr>
            </a:lvl2pPr>
            <a:lvl3pPr marL="1980792" indent="0" algn="ctr">
              <a:buNone/>
              <a:defRPr>
                <a:solidFill>
                  <a:schemeClr val="tx1">
                    <a:tint val="75000"/>
                  </a:schemeClr>
                </a:solidFill>
              </a:defRPr>
            </a:lvl3pPr>
            <a:lvl4pPr marL="2971188" indent="0" algn="ctr">
              <a:buNone/>
              <a:defRPr>
                <a:solidFill>
                  <a:schemeClr val="tx1">
                    <a:tint val="75000"/>
                  </a:schemeClr>
                </a:solidFill>
              </a:defRPr>
            </a:lvl4pPr>
            <a:lvl5pPr marL="3961584" indent="0" algn="ctr">
              <a:buNone/>
              <a:defRPr>
                <a:solidFill>
                  <a:schemeClr val="tx1">
                    <a:tint val="75000"/>
                  </a:schemeClr>
                </a:solidFill>
              </a:defRPr>
            </a:lvl5pPr>
            <a:lvl6pPr marL="4951980" indent="0" algn="ctr">
              <a:buNone/>
              <a:defRPr>
                <a:solidFill>
                  <a:schemeClr val="tx1">
                    <a:tint val="75000"/>
                  </a:schemeClr>
                </a:solidFill>
              </a:defRPr>
            </a:lvl6pPr>
            <a:lvl7pPr marL="5942375" indent="0" algn="ctr">
              <a:buNone/>
              <a:defRPr>
                <a:solidFill>
                  <a:schemeClr val="tx1">
                    <a:tint val="75000"/>
                  </a:schemeClr>
                </a:solidFill>
              </a:defRPr>
            </a:lvl7pPr>
            <a:lvl8pPr marL="6932772" indent="0" algn="ctr">
              <a:buNone/>
              <a:defRPr>
                <a:solidFill>
                  <a:schemeClr val="tx1">
                    <a:tint val="75000"/>
                  </a:schemeClr>
                </a:solidFill>
              </a:defRPr>
            </a:lvl8pPr>
            <a:lvl9pPr marL="7923169"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69671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22950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38510" y="856855"/>
            <a:ext cx="3394710" cy="18256217"/>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754382" y="856855"/>
            <a:ext cx="9932670" cy="182562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69186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36057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1817" y="13749133"/>
            <a:ext cx="12824460" cy="4249550"/>
          </a:xfrm>
        </p:spPr>
        <p:txBody>
          <a:bodyPr anchor="t"/>
          <a:lstStyle>
            <a:lvl1pPr algn="r">
              <a:defRPr sz="8600" b="1" cap="all"/>
            </a:lvl1pPr>
          </a:lstStyle>
          <a:p>
            <a:r>
              <a:rPr lang="en-US"/>
              <a:t>Click to edit Master title style</a:t>
            </a:r>
            <a:endParaRPr lang="ar-IQ"/>
          </a:p>
        </p:txBody>
      </p:sp>
      <p:sp>
        <p:nvSpPr>
          <p:cNvPr id="3" name="Text Placeholder 2"/>
          <p:cNvSpPr>
            <a:spLocks noGrp="1"/>
          </p:cNvSpPr>
          <p:nvPr>
            <p:ph type="body" idx="1"/>
          </p:nvPr>
        </p:nvSpPr>
        <p:spPr>
          <a:xfrm>
            <a:off x="1191817" y="9068679"/>
            <a:ext cx="12824460" cy="4680448"/>
          </a:xfrm>
        </p:spPr>
        <p:txBody>
          <a:bodyPr anchor="b"/>
          <a:lstStyle>
            <a:lvl1pPr marL="0" indent="0">
              <a:buNone/>
              <a:defRPr sz="4400">
                <a:solidFill>
                  <a:schemeClr val="tx1">
                    <a:tint val="75000"/>
                  </a:schemeClr>
                </a:solidFill>
              </a:defRPr>
            </a:lvl1pPr>
            <a:lvl2pPr marL="990395" indent="0">
              <a:buNone/>
              <a:defRPr sz="3900">
                <a:solidFill>
                  <a:schemeClr val="tx1">
                    <a:tint val="75000"/>
                  </a:schemeClr>
                </a:solidFill>
              </a:defRPr>
            </a:lvl2pPr>
            <a:lvl3pPr marL="1980792" indent="0">
              <a:buNone/>
              <a:defRPr sz="3400">
                <a:solidFill>
                  <a:schemeClr val="tx1">
                    <a:tint val="75000"/>
                  </a:schemeClr>
                </a:solidFill>
              </a:defRPr>
            </a:lvl3pPr>
            <a:lvl4pPr marL="2971188" indent="0">
              <a:buNone/>
              <a:defRPr sz="3100">
                <a:solidFill>
                  <a:schemeClr val="tx1">
                    <a:tint val="75000"/>
                  </a:schemeClr>
                </a:solidFill>
              </a:defRPr>
            </a:lvl4pPr>
            <a:lvl5pPr marL="3961584" indent="0">
              <a:buNone/>
              <a:defRPr sz="3100">
                <a:solidFill>
                  <a:schemeClr val="tx1">
                    <a:tint val="75000"/>
                  </a:schemeClr>
                </a:solidFill>
              </a:defRPr>
            </a:lvl5pPr>
            <a:lvl6pPr marL="4951980" indent="0">
              <a:buNone/>
              <a:defRPr sz="3100">
                <a:solidFill>
                  <a:schemeClr val="tx1">
                    <a:tint val="75000"/>
                  </a:schemeClr>
                </a:solidFill>
              </a:defRPr>
            </a:lvl6pPr>
            <a:lvl7pPr marL="5942375" indent="0">
              <a:buNone/>
              <a:defRPr sz="3100">
                <a:solidFill>
                  <a:schemeClr val="tx1">
                    <a:tint val="75000"/>
                  </a:schemeClr>
                </a:solidFill>
              </a:defRPr>
            </a:lvl7pPr>
            <a:lvl8pPr marL="6932772" indent="0">
              <a:buNone/>
              <a:defRPr sz="3100">
                <a:solidFill>
                  <a:schemeClr val="tx1">
                    <a:tint val="75000"/>
                  </a:schemeClr>
                </a:solidFill>
              </a:defRPr>
            </a:lvl8pPr>
            <a:lvl9pPr marL="7923169" indent="0">
              <a:buNone/>
              <a:defRPr sz="3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4E90A-6C3A-404E-9188-7A2F950005F8}" type="datetimeFigureOut">
              <a:rPr lang="ar-IQ" smtClean="0"/>
              <a:t>22/11/1445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53619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75438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766953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134E90A-6C3A-404E-9188-7A2F950005F8}" type="datetimeFigureOut">
              <a:rPr lang="ar-IQ" smtClean="0"/>
              <a:t>22/11/1445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7927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754381" y="4789420"/>
            <a:ext cx="6666310"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4" name="Content Placeholder 3"/>
          <p:cNvSpPr>
            <a:spLocks noGrp="1"/>
          </p:cNvSpPr>
          <p:nvPr>
            <p:ph sz="half" idx="2"/>
          </p:nvPr>
        </p:nvSpPr>
        <p:spPr>
          <a:xfrm>
            <a:off x="754381" y="6785410"/>
            <a:ext cx="6666310"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7664299" y="4789420"/>
            <a:ext cx="6668929"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6" name="Content Placeholder 5"/>
          <p:cNvSpPr>
            <a:spLocks noGrp="1"/>
          </p:cNvSpPr>
          <p:nvPr>
            <p:ph sz="quarter" idx="4"/>
          </p:nvPr>
        </p:nvSpPr>
        <p:spPr>
          <a:xfrm>
            <a:off x="7664299" y="6785410"/>
            <a:ext cx="6668929"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134E90A-6C3A-404E-9188-7A2F950005F8}" type="datetimeFigureOut">
              <a:rPr lang="ar-IQ" smtClean="0"/>
              <a:t>22/11/1445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40918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134E90A-6C3A-404E-9188-7A2F950005F8}" type="datetimeFigureOut">
              <a:rPr lang="ar-IQ" smtClean="0"/>
              <a:t>22/11/1445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27527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4E90A-6C3A-404E-9188-7A2F950005F8}" type="datetimeFigureOut">
              <a:rPr lang="ar-IQ" smtClean="0"/>
              <a:t>22/11/1445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81139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8" y="851901"/>
            <a:ext cx="4963715" cy="3625490"/>
          </a:xfrm>
        </p:spPr>
        <p:txBody>
          <a:bodyPr anchor="b"/>
          <a:lstStyle>
            <a:lvl1pPr algn="r">
              <a:defRPr sz="4400" b="1"/>
            </a:lvl1pPr>
          </a:lstStyle>
          <a:p>
            <a:r>
              <a:rPr lang="en-US"/>
              <a:t>Click to edit Master title style</a:t>
            </a:r>
            <a:endParaRPr lang="ar-IQ"/>
          </a:p>
        </p:txBody>
      </p:sp>
      <p:sp>
        <p:nvSpPr>
          <p:cNvPr id="3" name="Content Placeholder 2"/>
          <p:cNvSpPr>
            <a:spLocks noGrp="1"/>
          </p:cNvSpPr>
          <p:nvPr>
            <p:ph idx="1"/>
          </p:nvPr>
        </p:nvSpPr>
        <p:spPr>
          <a:xfrm>
            <a:off x="5898833" y="851892"/>
            <a:ext cx="8434388" cy="18261169"/>
          </a:xfrm>
        </p:spPr>
        <p:txBody>
          <a:bodyPr/>
          <a:lstStyle>
            <a:lvl1pPr>
              <a:defRPr sz="7000"/>
            </a:lvl1pPr>
            <a:lvl2pPr>
              <a:defRPr sz="6200"/>
            </a:lvl2pPr>
            <a:lvl3pPr>
              <a:defRPr sz="52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754388" y="4477386"/>
            <a:ext cx="4963715" cy="14635682"/>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22/11/1445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73903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7276" y="14977432"/>
            <a:ext cx="9052560" cy="1768170"/>
          </a:xfrm>
        </p:spPr>
        <p:txBody>
          <a:bodyPr anchor="b"/>
          <a:lstStyle>
            <a:lvl1pPr algn="r">
              <a:defRPr sz="4400" b="1"/>
            </a:lvl1pPr>
          </a:lstStyle>
          <a:p>
            <a:r>
              <a:rPr lang="en-US"/>
              <a:t>Click to edit Master title style</a:t>
            </a:r>
            <a:endParaRPr lang="ar-IQ"/>
          </a:p>
        </p:txBody>
      </p:sp>
      <p:sp>
        <p:nvSpPr>
          <p:cNvPr id="3" name="Picture Placeholder 2"/>
          <p:cNvSpPr>
            <a:spLocks noGrp="1"/>
          </p:cNvSpPr>
          <p:nvPr>
            <p:ph type="pic" idx="1"/>
          </p:nvPr>
        </p:nvSpPr>
        <p:spPr>
          <a:xfrm>
            <a:off x="2957276" y="1911802"/>
            <a:ext cx="9052560" cy="12837795"/>
          </a:xfrm>
        </p:spPr>
        <p:txBody>
          <a:bodyPr/>
          <a:lstStyle>
            <a:lvl1pPr marL="0" indent="0">
              <a:buNone/>
              <a:defRPr sz="7000"/>
            </a:lvl1pPr>
            <a:lvl2pPr marL="990395" indent="0">
              <a:buNone/>
              <a:defRPr sz="6200"/>
            </a:lvl2pPr>
            <a:lvl3pPr marL="1980792" indent="0">
              <a:buNone/>
              <a:defRPr sz="5200"/>
            </a:lvl3pPr>
            <a:lvl4pPr marL="2971188" indent="0">
              <a:buNone/>
              <a:defRPr sz="4400"/>
            </a:lvl4pPr>
            <a:lvl5pPr marL="3961584" indent="0">
              <a:buNone/>
              <a:defRPr sz="4400"/>
            </a:lvl5pPr>
            <a:lvl6pPr marL="4951980" indent="0">
              <a:buNone/>
              <a:defRPr sz="4400"/>
            </a:lvl6pPr>
            <a:lvl7pPr marL="5942375" indent="0">
              <a:buNone/>
              <a:defRPr sz="4400"/>
            </a:lvl7pPr>
            <a:lvl8pPr marL="6932772" indent="0">
              <a:buNone/>
              <a:defRPr sz="4400"/>
            </a:lvl8pPr>
            <a:lvl9pPr marL="7923169" indent="0">
              <a:buNone/>
              <a:defRPr sz="4400"/>
            </a:lvl9pPr>
          </a:lstStyle>
          <a:p>
            <a:endParaRPr lang="ar-IQ"/>
          </a:p>
        </p:txBody>
      </p:sp>
      <p:sp>
        <p:nvSpPr>
          <p:cNvPr id="4" name="Text Placeholder 3"/>
          <p:cNvSpPr>
            <a:spLocks noGrp="1"/>
          </p:cNvSpPr>
          <p:nvPr>
            <p:ph type="body" sz="half" idx="2"/>
          </p:nvPr>
        </p:nvSpPr>
        <p:spPr>
          <a:xfrm>
            <a:off x="2957276" y="16745600"/>
            <a:ext cx="9052560" cy="2511095"/>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22/11/1445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11533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2" y="856848"/>
            <a:ext cx="13578840" cy="3566054"/>
          </a:xfrm>
          <a:prstGeom prst="rect">
            <a:avLst/>
          </a:prstGeom>
        </p:spPr>
        <p:txBody>
          <a:bodyPr vert="horz" lIns="198078" tIns="99040" rIns="198078" bIns="9904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754382" y="4992479"/>
            <a:ext cx="13578840" cy="14120585"/>
          </a:xfrm>
          <a:prstGeom prst="rect">
            <a:avLst/>
          </a:prstGeom>
        </p:spPr>
        <p:txBody>
          <a:bodyPr vert="horz" lIns="198078" tIns="99040" rIns="198078" bIns="9904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10812782" y="19831235"/>
            <a:ext cx="3520440" cy="1139157"/>
          </a:xfrm>
          <a:prstGeom prst="rect">
            <a:avLst/>
          </a:prstGeom>
        </p:spPr>
        <p:txBody>
          <a:bodyPr vert="horz" lIns="198078" tIns="99040" rIns="198078" bIns="99040" rtlCol="1" anchor="ctr"/>
          <a:lstStyle>
            <a:lvl1pPr algn="r">
              <a:defRPr sz="2600">
                <a:solidFill>
                  <a:schemeClr val="tx1">
                    <a:tint val="75000"/>
                  </a:schemeClr>
                </a:solidFill>
              </a:defRPr>
            </a:lvl1pPr>
          </a:lstStyle>
          <a:p>
            <a:fld id="{9134E90A-6C3A-404E-9188-7A2F950005F8}" type="datetimeFigureOut">
              <a:rPr lang="ar-IQ" smtClean="0"/>
              <a:t>22/11/1445</a:t>
            </a:fld>
            <a:endParaRPr lang="ar-IQ"/>
          </a:p>
        </p:txBody>
      </p:sp>
      <p:sp>
        <p:nvSpPr>
          <p:cNvPr id="5" name="Footer Placeholder 4"/>
          <p:cNvSpPr>
            <a:spLocks noGrp="1"/>
          </p:cNvSpPr>
          <p:nvPr>
            <p:ph type="ftr" sz="quarter" idx="3"/>
          </p:nvPr>
        </p:nvSpPr>
        <p:spPr>
          <a:xfrm>
            <a:off x="5154930" y="19831235"/>
            <a:ext cx="4777740" cy="1139157"/>
          </a:xfrm>
          <a:prstGeom prst="rect">
            <a:avLst/>
          </a:prstGeom>
        </p:spPr>
        <p:txBody>
          <a:bodyPr vert="horz" lIns="198078" tIns="99040" rIns="198078" bIns="99040" rtlCol="1" anchor="ctr"/>
          <a:lstStyle>
            <a:lvl1pPr algn="ctr">
              <a:defRPr sz="26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754382" y="19831235"/>
            <a:ext cx="3520440" cy="1139157"/>
          </a:xfrm>
          <a:prstGeom prst="rect">
            <a:avLst/>
          </a:prstGeom>
        </p:spPr>
        <p:txBody>
          <a:bodyPr vert="horz" lIns="198078" tIns="99040" rIns="198078" bIns="99040" rtlCol="1" anchor="ctr"/>
          <a:lstStyle>
            <a:lvl1pPr algn="l">
              <a:defRPr sz="2600">
                <a:solidFill>
                  <a:schemeClr val="tx1">
                    <a:tint val="75000"/>
                  </a:schemeClr>
                </a:solidFill>
              </a:defRPr>
            </a:lvl1pPr>
          </a:lstStyle>
          <a:p>
            <a:fld id="{968A7631-3AAE-4069-B084-9267F7B52E53}" type="slidenum">
              <a:rPr lang="ar-IQ" smtClean="0"/>
              <a:t>‹#›</a:t>
            </a:fld>
            <a:endParaRPr lang="ar-IQ"/>
          </a:p>
        </p:txBody>
      </p:sp>
    </p:spTree>
    <p:extLst>
      <p:ext uri="{BB962C8B-B14F-4D97-AF65-F5344CB8AC3E}">
        <p14:creationId xmlns:p14="http://schemas.microsoft.com/office/powerpoint/2010/main" val="258479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80792" rtl="1" eaLnBrk="1" latinLnBrk="0" hangingPunct="1">
        <a:spcBef>
          <a:spcPct val="0"/>
        </a:spcBef>
        <a:buNone/>
        <a:defRPr sz="9400" kern="1200">
          <a:solidFill>
            <a:schemeClr val="tx1"/>
          </a:solidFill>
          <a:latin typeface="+mj-lt"/>
          <a:ea typeface="+mj-ea"/>
          <a:cs typeface="+mj-cs"/>
        </a:defRPr>
      </a:lvl1pPr>
    </p:titleStyle>
    <p:body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p:bodyStyle>
    <p:other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Rounded Rectangle 6"/>
          <p:cNvSpPr/>
          <p:nvPr/>
        </p:nvSpPr>
        <p:spPr>
          <a:xfrm>
            <a:off x="177384" y="4001419"/>
            <a:ext cx="3869916" cy="10441160"/>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just" rtl="1"/>
            <a:r>
              <a:rPr lang="en-US" sz="1600" b="0" i="0" dirty="0" smtClean="0">
                <a:effectLst/>
                <a:latin typeface="Times New Roman" panose="02020603050405020304" pitchFamily="18" charset="0"/>
                <a:cs typeface="Times New Roman" panose="02020603050405020304" pitchFamily="18" charset="0"/>
              </a:rPr>
              <a:t>The </a:t>
            </a:r>
            <a:r>
              <a:rPr lang="en-US" sz="1600" b="0" i="0" dirty="0">
                <a:effectLst/>
                <a:latin typeface="Times New Roman" panose="02020603050405020304" pitchFamily="18" charset="0"/>
                <a:cs typeface="Times New Roman" panose="02020603050405020304" pitchFamily="18" charset="0"/>
              </a:rPr>
              <a:t> ultimate goal of poultry producers worldwide is to maximize kg of chicken produced per square meter of space while preventing production losses due to </a:t>
            </a:r>
            <a:r>
              <a:rPr lang="en-US" sz="1600" b="0" i="0" dirty="0" smtClean="0">
                <a:effectLst/>
                <a:latin typeface="Times New Roman" panose="02020603050405020304" pitchFamily="18" charset="0"/>
                <a:cs typeface="Times New Roman" panose="02020603050405020304" pitchFamily="18" charset="0"/>
              </a:rPr>
              <a:t>overcrowdings </a:t>
            </a:r>
            <a:r>
              <a:rPr lang="en-US" sz="1600" b="0" i="0" dirty="0">
                <a:effectLst/>
                <a:latin typeface="Times New Roman" panose="02020603050405020304" pitchFamily="18" charset="0"/>
                <a:cs typeface="Times New Roman" panose="02020603050405020304" pitchFamily="18" charset="0"/>
              </a:rPr>
              <a:t>to achieve a satisfactory economic return. According to the industry, stocking density is currently expressed as a mass per unit of space rather than numbers of birds being reared in a given area (</a:t>
            </a:r>
            <a:r>
              <a:rPr lang="en-US" sz="1600" b="0" i="0" dirty="0" err="1">
                <a:effectLst/>
                <a:latin typeface="Times New Roman" panose="02020603050405020304" pitchFamily="18" charset="0"/>
                <a:cs typeface="Times New Roman" panose="02020603050405020304" pitchFamily="18" charset="0"/>
              </a:rPr>
              <a:t>Abudabos</a:t>
            </a:r>
            <a:r>
              <a:rPr lang="en-US" sz="1600" b="0" i="0" dirty="0">
                <a:effectLst/>
                <a:latin typeface="Times New Roman" panose="02020603050405020304" pitchFamily="18" charset="0"/>
                <a:cs typeface="Times New Roman" panose="02020603050405020304" pitchFamily="18" charset="0"/>
              </a:rPr>
              <a:t> et al., 2013). </a:t>
            </a:r>
            <a:r>
              <a:rPr lang="en-US" sz="1600" b="0" i="0" dirty="0" smtClean="0">
                <a:effectLst/>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  </a:t>
            </a:r>
            <a:r>
              <a:rPr lang="en-US" sz="1400" b="0" i="0" dirty="0">
                <a:effectLst/>
                <a:latin typeface="UICTFontTextStyleBody"/>
              </a:rPr>
              <a:t>  </a:t>
            </a:r>
            <a:endParaRPr lang="en-US" sz="1400" dirty="0">
              <a:effectLst/>
              <a:latin typeface=".AppleSystemUIFont"/>
            </a:endParaRPr>
          </a:p>
          <a:p>
            <a:pPr algn="just" rtl="1"/>
            <a:r>
              <a:rPr lang="en-US" sz="1400" b="0" i="0" dirty="0">
                <a:effectLst/>
                <a:latin typeface="UICTFontTextStyleBody"/>
              </a:rPr>
              <a:t> </a:t>
            </a:r>
            <a:endParaRPr lang="en-US" sz="1400" dirty="0">
              <a:effectLst/>
              <a:latin typeface=".AppleSystemUIFont"/>
            </a:endParaRPr>
          </a:p>
          <a:p>
            <a:pPr algn="just" rtl="1"/>
            <a:r>
              <a:rPr lang="en-US" sz="1600" b="0" i="0" dirty="0">
                <a:effectLst/>
                <a:latin typeface="Times New Roman" panose="02020603050405020304" pitchFamily="18" charset="0"/>
                <a:cs typeface="Times New Roman" panose="02020603050405020304" pitchFamily="18" charset="0"/>
              </a:rPr>
              <a:t>Stocking density has become a major issue in the debate on broiler welfare. Very high densities may impair the bird’s welfare directly through physical restriction of the movement and indirectly effects through poor litter quality, high ammonia level and heat are also suggested to affect </a:t>
            </a:r>
            <a:r>
              <a:rPr lang="en-US" sz="1600" b="0" i="0" dirty="0" smtClean="0">
                <a:effectLst/>
                <a:latin typeface="Times New Roman" panose="02020603050405020304" pitchFamily="18" charset="0"/>
                <a:cs typeface="Times New Roman" panose="02020603050405020304" pitchFamily="18" charset="0"/>
              </a:rPr>
              <a:t>welfare</a:t>
            </a:r>
            <a:r>
              <a:rPr lang="en-US" sz="1600" b="0" i="0" dirty="0">
                <a:effectLst/>
                <a:latin typeface="Times New Roman" panose="02020603050405020304" pitchFamily="18" charset="0"/>
                <a:cs typeface="Times New Roman" panose="02020603050405020304" pitchFamily="18" charset="0"/>
              </a:rPr>
              <a:t> (Abo. </a:t>
            </a:r>
            <a:r>
              <a:rPr lang="en-US" sz="1600" b="0" i="0" dirty="0" err="1">
                <a:effectLst/>
                <a:latin typeface="Times New Roman" panose="02020603050405020304" pitchFamily="18" charset="0"/>
                <a:cs typeface="Times New Roman" panose="02020603050405020304" pitchFamily="18" charset="0"/>
              </a:rPr>
              <a:t>Alqassem</a:t>
            </a:r>
            <a:r>
              <a:rPr lang="en-US" sz="1600" b="0" i="0" dirty="0">
                <a:effectLst/>
                <a:latin typeface="Times New Roman" panose="02020603050405020304" pitchFamily="18" charset="0"/>
                <a:cs typeface="Times New Roman" panose="02020603050405020304" pitchFamily="18" charset="0"/>
              </a:rPr>
              <a:t> et al., 2018</a:t>
            </a:r>
            <a:r>
              <a:rPr lang="en-US" sz="1600" b="0" i="0" dirty="0" smtClean="0">
                <a:effectLst/>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cs typeface="Times New Roman" panose="02020603050405020304" pitchFamily="18" charset="0"/>
            </a:endParaRPr>
          </a:p>
          <a:p>
            <a:pPr algn="just" rtl="1"/>
            <a:endParaRPr lang="en-US" sz="1600" dirty="0">
              <a:effectLst/>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Poultry  producers all  around  the  world  attempt  to maximize  the production   of   meat   and   egg   as   much   as possible  per  square  meter  of  the  area  while minimizing production losses due to overcrowding,  to  produce  an  economic  return (Mustafa and </a:t>
            </a:r>
            <a:r>
              <a:rPr lang="en-US" sz="1600" dirty="0" err="1">
                <a:latin typeface="Times New Roman" panose="02020603050405020304" pitchFamily="18" charset="0"/>
                <a:cs typeface="Times New Roman" panose="02020603050405020304" pitchFamily="18" charset="0"/>
              </a:rPr>
              <a:t>Tayeb</a:t>
            </a:r>
            <a:r>
              <a:rPr lang="en-US" sz="1600" dirty="0">
                <a:latin typeface="Times New Roman" panose="02020603050405020304" pitchFamily="18" charset="0"/>
                <a:cs typeface="Times New Roman" panose="02020603050405020304" pitchFamily="18" charset="0"/>
              </a:rPr>
              <a:t>, 2022</a:t>
            </a:r>
            <a:r>
              <a:rPr lang="en-US" sz="1600" dirty="0" smtClean="0">
                <a:latin typeface="Times New Roman" panose="02020603050405020304" pitchFamily="18" charset="0"/>
                <a:cs typeface="Times New Roman" panose="02020603050405020304" pitchFamily="18" charset="0"/>
              </a:rPr>
              <a:t>).                   </a:t>
            </a:r>
          </a:p>
          <a:p>
            <a:pPr algn="just"/>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en-US" sz="1600" b="0" i="0" dirty="0">
                <a:effectLst/>
                <a:latin typeface="Times New Roman" panose="02020603050405020304" pitchFamily="18" charset="0"/>
                <a:cs typeface="Times New Roman" panose="02020603050405020304" pitchFamily="18" charset="0"/>
              </a:rPr>
              <a:t>                                     </a:t>
            </a:r>
            <a:r>
              <a:rPr lang="en-US" sz="1400" b="0" i="0" dirty="0">
                <a:effectLst/>
                <a:latin typeface="UICTFontTextStyleBody"/>
              </a:rPr>
              <a:t>  </a:t>
            </a:r>
            <a:endParaRPr lang="en-US" sz="1400" dirty="0">
              <a:effectLst/>
              <a:latin typeface=".AppleSystemUIFont"/>
            </a:endParaRPr>
          </a:p>
        </p:txBody>
      </p:sp>
      <p:sp>
        <p:nvSpPr>
          <p:cNvPr id="9" name="Round Same Side Corner Rectangle 8"/>
          <p:cNvSpPr/>
          <p:nvPr/>
        </p:nvSpPr>
        <p:spPr>
          <a:xfrm>
            <a:off x="245275" y="4073426"/>
            <a:ext cx="3680914"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b="1" dirty="0">
                <a:solidFill>
                  <a:srgbClr val="FFFF00"/>
                </a:solidFill>
              </a:rPr>
              <a:t>Introduction</a:t>
            </a:r>
            <a:endParaRPr lang="ar-IQ" b="1" dirty="0">
              <a:solidFill>
                <a:srgbClr val="FFFF00"/>
              </a:solidFill>
            </a:endParaRPr>
          </a:p>
        </p:txBody>
      </p:sp>
      <p:sp>
        <p:nvSpPr>
          <p:cNvPr id="10" name="Rounded Rectangle 9"/>
          <p:cNvSpPr/>
          <p:nvPr/>
        </p:nvSpPr>
        <p:spPr>
          <a:xfrm>
            <a:off x="4231432" y="4001420"/>
            <a:ext cx="6984776" cy="17308172"/>
          </a:xfrm>
          <a:prstGeom prst="roundRect">
            <a:avLst>
              <a:gd name="adj" fmla="val 4501"/>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a:r>
              <a:rPr lang="en-US" sz="1600" b="1" i="0" dirty="0">
                <a:effectLst/>
                <a:latin typeface="Times New Roman" panose="02020603050405020304" pitchFamily="18" charset="0"/>
                <a:cs typeface="Times New Roman" panose="02020603050405020304" pitchFamily="18" charset="0"/>
              </a:rPr>
              <a:t> </a:t>
            </a: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i="0" dirty="0">
              <a:effectLst/>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endParaRPr lang="en-US" sz="1600" b="1" dirty="0">
              <a:latin typeface="Times New Roman" panose="02020603050405020304" pitchFamily="18" charset="0"/>
              <a:cs typeface="Times New Roman" panose="02020603050405020304" pitchFamily="18" charset="0"/>
            </a:endParaRPr>
          </a:p>
          <a:p>
            <a:pPr algn="l"/>
            <a:r>
              <a:rPr lang="en-US" sz="1600" b="1" i="0" dirty="0" smtClean="0">
                <a:effectLst/>
                <a:latin typeface="Times New Roman" panose="02020603050405020304" pitchFamily="18" charset="0"/>
                <a:cs typeface="Times New Roman" panose="02020603050405020304" pitchFamily="18" charset="0"/>
              </a:rPr>
              <a:t>1-Effect </a:t>
            </a:r>
            <a:r>
              <a:rPr lang="en-US" sz="1600" b="1" i="0" dirty="0">
                <a:effectLst/>
                <a:latin typeface="Times New Roman" panose="02020603050405020304" pitchFamily="18" charset="0"/>
                <a:cs typeface="Times New Roman" panose="02020603050405020304" pitchFamily="18" charset="0"/>
              </a:rPr>
              <a:t>of high stocking density on productive </a:t>
            </a:r>
            <a:r>
              <a:rPr lang="en-US" sz="1600" b="1" i="0" dirty="0" smtClean="0">
                <a:effectLst/>
                <a:latin typeface="Times New Roman" panose="02020603050405020304" pitchFamily="18" charset="0"/>
                <a:cs typeface="Times New Roman" panose="02020603050405020304" pitchFamily="18" charset="0"/>
              </a:rPr>
              <a:t>performance               </a:t>
            </a:r>
            <a:endParaRPr lang="en-US" sz="1600" dirty="0">
              <a:effectLst/>
              <a:latin typeface="Times New Roman" panose="02020603050405020304" pitchFamily="18" charset="0"/>
              <a:cs typeface="Times New Roman" panose="02020603050405020304" pitchFamily="18" charset="0"/>
            </a:endParaRPr>
          </a:p>
          <a:p>
            <a:pPr algn="l"/>
            <a:r>
              <a:rPr lang="en-US" sz="1600" b="0" i="0" dirty="0">
                <a:effectLst/>
                <a:latin typeface="Times New Roman" panose="02020603050405020304" pitchFamily="18" charset="0"/>
                <a:cs typeface="Times New Roman" panose="02020603050405020304" pitchFamily="18" charset="0"/>
              </a:rPr>
              <a:t>As shown in Table 1. The results for the feed intake were not signiﬁcantly different between the groups, although feed intake showed a linear increase as the stocking density decreased (p &lt; 0.05). There was no signiﬁcant difference </a:t>
            </a:r>
            <a:r>
              <a:rPr lang="en-US" sz="1600" b="0" i="0" dirty="0" smtClean="0">
                <a:effectLst/>
                <a:latin typeface="Times New Roman" panose="02020603050405020304" pitchFamily="18" charset="0"/>
                <a:cs typeface="Times New Roman" panose="02020603050405020304" pitchFamily="18" charset="0"/>
              </a:rPr>
              <a:t> in </a:t>
            </a:r>
            <a:r>
              <a:rPr lang="en-US" sz="1600" b="0" i="0" dirty="0">
                <a:effectLst/>
                <a:latin typeface="Times New Roman" panose="02020603050405020304" pitchFamily="18" charset="0"/>
                <a:cs typeface="Times New Roman" panose="02020603050405020304" pitchFamily="18" charset="0"/>
              </a:rPr>
              <a:t>FCR among the groups. No mortality were observed .</a:t>
            </a:r>
            <a:endParaRPr lang="en-US" sz="1600" dirty="0">
              <a:effectLst/>
              <a:latin typeface="Times New Roman" panose="02020603050405020304" pitchFamily="18" charset="0"/>
              <a:cs typeface="Times New Roman" panose="02020603050405020304" pitchFamily="18" charset="0"/>
            </a:endParaRPr>
          </a:p>
          <a:p>
            <a:pPr algn="l"/>
            <a:r>
              <a:rPr lang="en-US" sz="1600" b="0" i="0" dirty="0">
                <a:effectLst/>
                <a:latin typeface="Times New Roman" panose="02020603050405020304" pitchFamily="18" charset="0"/>
                <a:cs typeface="Times New Roman" panose="02020603050405020304" pitchFamily="18" charset="0"/>
              </a:rPr>
              <a:t>The feed intake of chickens reportedly decreases because of the alleviation of additional metabolic heat responses under heat stress </a:t>
            </a:r>
            <a:r>
              <a:rPr lang="en-US" sz="1600" b="0" i="0" dirty="0" smtClean="0">
                <a:effectLst/>
                <a:latin typeface="Times New Roman" panose="02020603050405020304" pitchFamily="18" charset="0"/>
                <a:cs typeface="Times New Roman" panose="02020603050405020304" pitchFamily="18" charset="0"/>
              </a:rPr>
              <a:t>.                              </a:t>
            </a:r>
          </a:p>
          <a:p>
            <a:pPr algn="l"/>
            <a:r>
              <a:rPr lang="en-US" sz="1600" b="0" i="0" dirty="0" smtClean="0">
                <a:effectLst/>
                <a:latin typeface="Times New Roman" panose="02020603050405020304" pitchFamily="18" charset="0"/>
                <a:cs typeface="Times New Roman" panose="02020603050405020304" pitchFamily="18" charset="0"/>
              </a:rPr>
              <a:t> </a:t>
            </a:r>
          </a:p>
          <a:p>
            <a:pPr algn="l"/>
            <a:r>
              <a:rPr lang="en-US" sz="1400" b="1" dirty="0" smtClean="0">
                <a:latin typeface="UICTFontTextStyleEmphasizedBody"/>
              </a:rPr>
              <a:t>2- </a:t>
            </a:r>
            <a:r>
              <a:rPr lang="en-US" sz="1400" b="1" dirty="0">
                <a:latin typeface="Times New Roman" panose="02020603050405020304" pitchFamily="18" charset="0"/>
                <a:cs typeface="Times New Roman" panose="02020603050405020304" pitchFamily="18" charset="0"/>
              </a:rPr>
              <a:t>E</a:t>
            </a:r>
            <a:r>
              <a:rPr lang="en-US" sz="1600" b="1" dirty="0">
                <a:latin typeface="Times New Roman" panose="02020603050405020304" pitchFamily="18" charset="0"/>
                <a:cs typeface="Times New Roman" panose="02020603050405020304" pitchFamily="18" charset="0"/>
              </a:rPr>
              <a:t>ffect of high stocking density on broilers </a:t>
            </a:r>
            <a:r>
              <a:rPr lang="en-US" sz="1600" b="1" dirty="0" smtClean="0">
                <a:latin typeface="Times New Roman" panose="02020603050405020304" pitchFamily="18" charset="0"/>
                <a:cs typeface="Times New Roman" panose="02020603050405020304" pitchFamily="18" charset="0"/>
              </a:rPr>
              <a:t>behavior                          </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1- Effect of stocking density on broilers behavior is indicated in table 3. All behavior traits were recorded by camera CCTV. In this study, broilers raised at HSD were significantly lower in laying, walking, feeding, and comfort behavior (preening). On the other hand, there was no significant difference in standing, drinking, stretching, and pecking between all treatments Behavior often shows animals' contentment with their surroundings density </a:t>
            </a:r>
            <a:r>
              <a:rPr lang="en-US" sz="1600" b="0" i="0" dirty="0">
                <a:effectLst/>
                <a:latin typeface="Times New Roman" panose="02020603050405020304" pitchFamily="18" charset="0"/>
                <a:cs typeface="Times New Roman" panose="02020603050405020304" pitchFamily="18" charset="0"/>
              </a:rPr>
              <a:t>had an </a:t>
            </a:r>
            <a:r>
              <a:rPr lang="en-US" sz="1600" b="0" i="0" dirty="0" smtClean="0">
                <a:effectLst/>
                <a:latin typeface="Times New Roman" panose="02020603050405020304" pitchFamily="18" charset="0"/>
                <a:cs typeface="Times New Roman" panose="02020603050405020304" pitchFamily="18" charset="0"/>
              </a:rPr>
              <a:t>    adverse </a:t>
            </a:r>
            <a:r>
              <a:rPr lang="en-US" sz="1600" b="0" i="0" dirty="0">
                <a:effectLst/>
                <a:latin typeface="Times New Roman" panose="02020603050405020304" pitchFamily="18" charset="0"/>
                <a:cs typeface="Times New Roman" panose="02020603050405020304" pitchFamily="18" charset="0"/>
              </a:rPr>
              <a:t>effect on BWG, compared with low </a:t>
            </a:r>
            <a:r>
              <a:rPr lang="en-US" sz="1600" b="0" i="0" dirty="0" smtClean="0">
                <a:effectLst/>
                <a:latin typeface="Times New Roman" panose="02020603050405020304" pitchFamily="18" charset="0"/>
                <a:cs typeface="Times New Roman" panose="02020603050405020304" pitchFamily="18" charset="0"/>
              </a:rPr>
              <a:t>  stocking.</a:t>
            </a:r>
          </a:p>
          <a:p>
            <a:pPr algn="just"/>
            <a:endParaRPr lang="en-US" sz="1600" b="0" i="0" dirty="0" smtClean="0">
              <a:effectLst/>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a:p>
            <a:pPr algn="l"/>
            <a:r>
              <a:rPr lang="en-US" sz="1600" dirty="0" smtClean="0">
                <a:effectLst/>
                <a:latin typeface="Times New Roman" panose="02020603050405020304" pitchFamily="18" charset="0"/>
                <a:cs typeface="Times New Roman" panose="02020603050405020304" pitchFamily="18" charset="0"/>
              </a:rPr>
              <a:t>    </a:t>
            </a:r>
          </a:p>
          <a:p>
            <a:pPr algn="l"/>
            <a:endParaRPr lang="en-US" sz="1600" dirty="0" smtClean="0">
              <a:latin typeface="Times New Roman" panose="02020603050405020304" pitchFamily="18" charset="0"/>
              <a:cs typeface="Times New Roman" panose="02020603050405020304" pitchFamily="18" charset="0"/>
            </a:endParaRPr>
          </a:p>
          <a:p>
            <a:pPr algn="l"/>
            <a:endParaRPr lang="en-US" sz="1400" dirty="0" smtClean="0">
              <a:effectLst/>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effectLst/>
              <a:latin typeface="UICTFontTextStyleBody"/>
            </a:endParaRPr>
          </a:p>
          <a:p>
            <a:pPr algn="l"/>
            <a:endParaRPr lang="en-US" sz="1400" dirty="0" smtClean="0">
              <a:latin typeface="UICTFontTextStyleBody"/>
            </a:endParaRPr>
          </a:p>
          <a:p>
            <a:pPr algn="l"/>
            <a:endParaRPr lang="en-US" sz="1400" dirty="0" smtClean="0">
              <a:effectLst/>
              <a:latin typeface="UICTFontTextStyleBody"/>
            </a:endParaRPr>
          </a:p>
          <a:p>
            <a:pPr algn="l"/>
            <a:endParaRPr lang="en-US" sz="1400" dirty="0" smtClean="0">
              <a:latin typeface="UICTFontTextStyleBody"/>
            </a:endParaRPr>
          </a:p>
          <a:p>
            <a:pPr algn="l"/>
            <a:endParaRPr lang="en-US" sz="1400" dirty="0" smtClean="0">
              <a:latin typeface="UICTFontTextStyleBody"/>
            </a:endParaRPr>
          </a:p>
          <a:p>
            <a:pPr algn="l"/>
            <a:endParaRPr lang="en-US" sz="1400" dirty="0" smtClean="0">
              <a:effectLst/>
              <a:latin typeface="UICTFontTextStyleBody"/>
            </a:endParaRPr>
          </a:p>
          <a:p>
            <a:pPr algn="l"/>
            <a:endParaRPr lang="en-US" sz="1400" dirty="0" smtClean="0">
              <a:latin typeface="UICTFontTextStyleBody"/>
            </a:endParaRPr>
          </a:p>
          <a:p>
            <a:pPr algn="l"/>
            <a:endParaRPr lang="en-US" sz="1400" dirty="0" smtClean="0">
              <a:effectLst/>
              <a:latin typeface="UICTFontTextStyleBody"/>
            </a:endParaRPr>
          </a:p>
          <a:p>
            <a:pPr algn="l"/>
            <a:endParaRPr lang="en-US" sz="1400" dirty="0" smtClean="0">
              <a:latin typeface="UICTFontTextStyleBody"/>
            </a:endParaRPr>
          </a:p>
          <a:p>
            <a:pPr algn="l"/>
            <a:endParaRPr lang="en-US" sz="1400" dirty="0" smtClean="0">
              <a:effectLst/>
              <a:latin typeface="UICTFontTextStyleBody"/>
            </a:endParaRPr>
          </a:p>
          <a:p>
            <a:pPr algn="l"/>
            <a:endParaRPr lang="en-US" sz="1400" dirty="0" smtClean="0">
              <a:latin typeface="UICTFontTextStyleBody"/>
            </a:endParaRPr>
          </a:p>
          <a:p>
            <a:pPr algn="l"/>
            <a:endParaRPr lang="en-US" sz="1400" dirty="0" smtClean="0">
              <a:effectLst/>
              <a:latin typeface="UICTFontTextStyleBody"/>
            </a:endParaRPr>
          </a:p>
          <a:p>
            <a:pPr algn="l"/>
            <a:endParaRPr lang="en-US" sz="1400" dirty="0" smtClean="0">
              <a:effectLst/>
              <a:latin typeface="UICTFontTextStyleBody"/>
            </a:endParaRPr>
          </a:p>
          <a:p>
            <a:pPr algn="l"/>
            <a:endParaRPr lang="en-US" sz="1400" dirty="0">
              <a:latin typeface="UICTFontTextStyleBody"/>
            </a:endParaRPr>
          </a:p>
          <a:p>
            <a:pPr algn="l"/>
            <a:endParaRPr lang="en-US" sz="1400" dirty="0">
              <a:effectLst/>
              <a:latin typeface="UICTFontTextStyleBody"/>
            </a:endParaRPr>
          </a:p>
          <a:p>
            <a:pPr algn="l"/>
            <a:endParaRPr lang="en-US" sz="1400" dirty="0">
              <a:latin typeface="UICTFontTextStyleBody"/>
            </a:endParaRPr>
          </a:p>
          <a:p>
            <a:pPr algn="l"/>
            <a:endParaRPr lang="en-US" sz="1400" dirty="0">
              <a:effectLst/>
              <a:latin typeface="UICTFontTextStyleBody"/>
            </a:endParaRPr>
          </a:p>
          <a:p>
            <a:pPr algn="l"/>
            <a:endParaRPr lang="en-US" sz="1400" dirty="0" smtClean="0">
              <a:effectLst/>
              <a:latin typeface="UICTFontTextStyleBody"/>
            </a:endParaRPr>
          </a:p>
          <a:p>
            <a:pPr algn="l"/>
            <a:endParaRPr lang="en-US" sz="1400" dirty="0">
              <a:latin typeface="UICTFontTextStyleBody"/>
            </a:endParaRPr>
          </a:p>
          <a:p>
            <a:pPr algn="l"/>
            <a:endParaRPr lang="en-US" sz="1400" dirty="0">
              <a:effectLst/>
              <a:latin typeface="UICTFontTextStyleBody"/>
            </a:endParaRPr>
          </a:p>
          <a:p>
            <a:pPr algn="l"/>
            <a:endParaRPr lang="en-US" sz="1400" dirty="0">
              <a:latin typeface="UICTFontTextStyleBody"/>
            </a:endParaRPr>
          </a:p>
          <a:p>
            <a:pPr algn="l"/>
            <a:endParaRPr lang="en-US" sz="1400" dirty="0">
              <a:effectLst/>
              <a:latin typeface="UICTFontTextStyleBody"/>
            </a:endParaRPr>
          </a:p>
          <a:p>
            <a:pPr algn="l"/>
            <a:endParaRPr lang="en-US" sz="1400" dirty="0">
              <a:latin typeface="UICTFontTextStyleBody"/>
            </a:endParaRPr>
          </a:p>
          <a:p>
            <a:pPr algn="l"/>
            <a:endParaRPr lang="en-US" sz="1400" dirty="0">
              <a:effectLst/>
              <a:latin typeface="UICTFontTextStyleBody"/>
            </a:endParaRPr>
          </a:p>
          <a:p>
            <a:pPr algn="l"/>
            <a:endParaRPr lang="en-US" sz="1400" dirty="0">
              <a:latin typeface="UICTFontTextStyleBody"/>
            </a:endParaRPr>
          </a:p>
          <a:p>
            <a:pPr algn="l"/>
            <a:r>
              <a:rPr lang="en-US" sz="1600" b="0" i="0" dirty="0" smtClean="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cs typeface="Times New Roman" panose="02020603050405020304" pitchFamily="18" charset="0"/>
            </a:endParaRPr>
          </a:p>
          <a:p>
            <a:pPr algn="l"/>
            <a:r>
              <a:rPr lang="en-US" sz="1600" dirty="0" smtClean="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p:txBody>
      </p:sp>
      <p:sp>
        <p:nvSpPr>
          <p:cNvPr id="11" name="Round Same Side Corner Rectangle 10"/>
          <p:cNvSpPr/>
          <p:nvPr/>
        </p:nvSpPr>
        <p:spPr>
          <a:xfrm>
            <a:off x="4349897" y="4073426"/>
            <a:ext cx="6362255"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600" b="1" dirty="0" smtClean="0">
                <a:solidFill>
                  <a:srgbClr val="C00000"/>
                </a:solidFill>
              </a:rPr>
              <a:t>Results and Discussion</a:t>
            </a:r>
            <a:endParaRPr lang="en-US" sz="3600" b="1" dirty="0">
              <a:solidFill>
                <a:srgbClr val="C00000"/>
              </a:solidFill>
            </a:endParaRPr>
          </a:p>
        </p:txBody>
      </p:sp>
      <p:sp>
        <p:nvSpPr>
          <p:cNvPr id="12" name="Rounded Rectangle 11"/>
          <p:cNvSpPr/>
          <p:nvPr/>
        </p:nvSpPr>
        <p:spPr>
          <a:xfrm>
            <a:off x="11360224" y="4001420"/>
            <a:ext cx="3528392" cy="9693184"/>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just" rtl="0"/>
            <a:r>
              <a:rPr lang="en-U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conclusion, in this review the results demonstrated that increasing stocking density affected production performance (feed intake, body weight gain) and behavior parameters (feeding, standing, walking, pecking, preening, stress, and aggressive behaviors). It means increased of growth and meat production in HSD about 15-20% as LSD. Moreover, antioxidant systems and induced more oxidative stress under</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high-temperature conditions. HSD induces a physiological oxidative</a:t>
            </a: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stress response and compared to low stocking density.</a:t>
            </a:r>
            <a:r>
              <a:rPr lang="x-none" sz="1700" dirty="0">
                <a:effectLst/>
                <a:latin typeface="Times New Roman" panose="02020603050405020304" pitchFamily="18" charset="0"/>
                <a:cs typeface="Times New Roman" panose="02020603050405020304" pitchFamily="18" charset="0"/>
              </a:rPr>
              <a:t> </a:t>
            </a:r>
            <a:r>
              <a:rPr lang="en-US" sz="1700" dirty="0">
                <a:effectLst/>
                <a:latin typeface="Times New Roman" panose="02020603050405020304" pitchFamily="18" charset="0"/>
                <a:cs typeface="Times New Roman" panose="02020603050405020304" pitchFamily="18" charset="0"/>
              </a:rPr>
              <a:t>   </a:t>
            </a:r>
          </a:p>
          <a:p>
            <a:pPr algn="l" rtl="0"/>
            <a:endParaRPr lang="en-US" sz="1700" dirty="0">
              <a:solidFill>
                <a:schemeClr val="tx1"/>
              </a:solidFill>
              <a:latin typeface="Times New Roman" panose="02020603050405020304" pitchFamily="18" charset="0"/>
              <a:cs typeface="Times New Roman" panose="02020603050405020304" pitchFamily="18" charset="0"/>
            </a:endParaRPr>
          </a:p>
          <a:p>
            <a:pPr algn="l" rtl="0"/>
            <a:r>
              <a:rPr lang="en-US" sz="1700" dirty="0">
                <a:solidFill>
                  <a:schemeClr val="tx1"/>
                </a:solidFill>
                <a:latin typeface="Times New Roman" panose="02020603050405020304" pitchFamily="18" charset="0"/>
                <a:cs typeface="Times New Roman" panose="02020603050405020304" pitchFamily="18" charset="0"/>
              </a:rPr>
              <a:t> </a:t>
            </a:r>
          </a:p>
          <a:p>
            <a:pPr algn="l" rtl="0"/>
            <a:endParaRPr lang="en-US" sz="1700" dirty="0">
              <a:solidFill>
                <a:schemeClr val="tx1"/>
              </a:solidFill>
              <a:latin typeface="Times New Roman" panose="02020603050405020304" pitchFamily="18" charset="0"/>
              <a:cs typeface="Times New Roman" panose="02020603050405020304" pitchFamily="18" charset="0"/>
            </a:endParaRPr>
          </a:p>
          <a:p>
            <a:pPr algn="l" rtl="0"/>
            <a:endParaRPr lang="en-US" sz="1700" dirty="0">
              <a:solidFill>
                <a:schemeClr val="tx1"/>
              </a:solidFill>
              <a:latin typeface="Times New Roman" panose="02020603050405020304" pitchFamily="18" charset="0"/>
              <a:cs typeface="Times New Roman" panose="02020603050405020304" pitchFamily="18" charset="0"/>
            </a:endParaRPr>
          </a:p>
          <a:p>
            <a:pPr algn="l" rtl="0"/>
            <a:endParaRPr lang="en-US" sz="1700" dirty="0">
              <a:solidFill>
                <a:schemeClr val="tx1"/>
              </a:solidFill>
              <a:latin typeface="Times New Roman" panose="02020603050405020304" pitchFamily="18" charset="0"/>
              <a:cs typeface="Times New Roman" panose="02020603050405020304" pitchFamily="18" charset="0"/>
            </a:endParaRPr>
          </a:p>
          <a:p>
            <a:pPr algn="l" rtl="0"/>
            <a:endParaRPr lang="en-US" sz="1700" dirty="0">
              <a:solidFill>
                <a:schemeClr val="tx1"/>
              </a:solidFill>
              <a:latin typeface="Times New Roman" panose="02020603050405020304" pitchFamily="18" charset="0"/>
              <a:cs typeface="Times New Roman" panose="02020603050405020304" pitchFamily="18" charset="0"/>
            </a:endParaRPr>
          </a:p>
        </p:txBody>
      </p:sp>
      <p:sp>
        <p:nvSpPr>
          <p:cNvPr id="13" name="Round Same Side Corner Rectangle 12"/>
          <p:cNvSpPr/>
          <p:nvPr/>
        </p:nvSpPr>
        <p:spPr>
          <a:xfrm>
            <a:off x="11504240" y="4073426"/>
            <a:ext cx="3312368"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b="1" dirty="0">
                <a:solidFill>
                  <a:srgbClr val="FFC000"/>
                </a:solidFill>
              </a:rPr>
              <a:t>Conclusion</a:t>
            </a:r>
          </a:p>
        </p:txBody>
      </p:sp>
      <p:sp>
        <p:nvSpPr>
          <p:cNvPr id="15" name="Rounded Rectangle 14"/>
          <p:cNvSpPr/>
          <p:nvPr/>
        </p:nvSpPr>
        <p:spPr>
          <a:xfrm>
            <a:off x="11360224" y="14164319"/>
            <a:ext cx="3672408" cy="7145274"/>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rtl="1"/>
            <a:endParaRPr lang="en-US" sz="1600" b="0" i="0" dirty="0">
              <a:effectLst/>
              <a:latin typeface="Times New Roman" panose="02020603050405020304" pitchFamily="18" charset="0"/>
              <a:cs typeface="Times New Roman" panose="02020603050405020304" pitchFamily="18" charset="0"/>
            </a:endParaRPr>
          </a:p>
          <a:p>
            <a:pPr rtl="1"/>
            <a:endParaRPr lang="en-US" sz="1600" dirty="0">
              <a:latin typeface="Times New Roman" panose="02020603050405020304" pitchFamily="18" charset="0"/>
              <a:cs typeface="Times New Roman" panose="02020603050405020304" pitchFamily="18" charset="0"/>
            </a:endParaRPr>
          </a:p>
          <a:p>
            <a:pPr rtl="1"/>
            <a:endParaRPr lang="en-US" sz="1600" b="0" i="0" dirty="0">
              <a:effectLst/>
              <a:latin typeface="Times New Roman" panose="02020603050405020304" pitchFamily="18" charset="0"/>
              <a:cs typeface="Times New Roman" panose="02020603050405020304" pitchFamily="18" charset="0"/>
            </a:endParaRPr>
          </a:p>
          <a:p>
            <a:pPr rtl="1"/>
            <a:endParaRPr lang="en-US" sz="1600" dirty="0">
              <a:latin typeface="Times New Roman" panose="02020603050405020304" pitchFamily="18" charset="0"/>
              <a:cs typeface="Times New Roman" panose="02020603050405020304" pitchFamily="18" charset="0"/>
            </a:endParaRPr>
          </a:p>
          <a:p>
            <a:pPr rtl="1"/>
            <a:endParaRPr lang="en-US" sz="1600" b="0" i="0" dirty="0">
              <a:effectLst/>
              <a:latin typeface="Times New Roman" panose="02020603050405020304" pitchFamily="18" charset="0"/>
              <a:cs typeface="Times New Roman" panose="02020603050405020304" pitchFamily="18" charset="0"/>
            </a:endParaRPr>
          </a:p>
          <a:p>
            <a:pPr algn="l" rtl="1"/>
            <a:endParaRPr lang="en-US" sz="1600" b="0" i="0" dirty="0" smtClean="0">
              <a:effectLst/>
              <a:latin typeface="Times New Roman" panose="02020603050405020304" pitchFamily="18" charset="0"/>
              <a:cs typeface="Times New Roman" panose="02020603050405020304" pitchFamily="18" charset="0"/>
            </a:endParaRPr>
          </a:p>
          <a:p>
            <a:pPr algn="l" rtl="1"/>
            <a:r>
              <a:rPr lang="en-US" sz="1600" b="0" i="0" dirty="0" err="1" smtClean="0">
                <a:effectLst/>
                <a:latin typeface="Times New Roman" panose="02020603050405020304" pitchFamily="18" charset="0"/>
                <a:cs typeface="Times New Roman" panose="02020603050405020304" pitchFamily="18" charset="0"/>
              </a:rPr>
              <a:t>Abudabos,A.M</a:t>
            </a:r>
            <a:r>
              <a:rPr lang="en-US" sz="1600" b="0" i="0" dirty="0">
                <a:effectLst/>
                <a:latin typeface="Times New Roman" panose="02020603050405020304" pitchFamily="18" charset="0"/>
                <a:cs typeface="Times New Roman" panose="02020603050405020304" pitchFamily="18" charset="0"/>
              </a:rPr>
              <a:t>., Samara, E.M., Hussein, E.O., Al-</a:t>
            </a:r>
            <a:r>
              <a:rPr lang="en-US" sz="1600" b="0" i="0" dirty="0" err="1">
                <a:effectLst/>
                <a:latin typeface="Times New Roman" panose="02020603050405020304" pitchFamily="18" charset="0"/>
                <a:cs typeface="Times New Roman" panose="02020603050405020304" pitchFamily="18" charset="0"/>
              </a:rPr>
              <a:t>Ghadi</a:t>
            </a:r>
            <a:r>
              <a:rPr lang="en-US" sz="1600" b="0" i="0" dirty="0">
                <a:effectLst/>
                <a:latin typeface="Times New Roman" panose="02020603050405020304" pitchFamily="18" charset="0"/>
                <a:cs typeface="Times New Roman" panose="02020603050405020304" pitchFamily="18" charset="0"/>
              </a:rPr>
              <a:t>, M.A.Q. and </a:t>
            </a:r>
            <a:r>
              <a:rPr lang="en-US" sz="1600" b="0" i="0" dirty="0" err="1">
                <a:effectLst/>
                <a:latin typeface="Times New Roman" panose="02020603050405020304" pitchFamily="18" charset="0"/>
                <a:cs typeface="Times New Roman" panose="02020603050405020304" pitchFamily="18" charset="0"/>
              </a:rPr>
              <a:t>Al-Atiyat</a:t>
            </a:r>
            <a:r>
              <a:rPr lang="en-US" sz="1600" b="0" i="0" dirty="0">
                <a:effectLst/>
                <a:latin typeface="Times New Roman" panose="02020603050405020304" pitchFamily="18" charset="0"/>
                <a:cs typeface="Times New Roman" panose="02020603050405020304" pitchFamily="18" charset="0"/>
              </a:rPr>
              <a:t>, R.M., (2013). Impacts of stocking density on the performance and welfare of broiler chickens. Italian Journal of Animal Science, 12(1), p.e11.</a:t>
            </a:r>
          </a:p>
          <a:p>
            <a:pPr algn="l" rtl="1"/>
            <a:r>
              <a:rPr lang="en-US" sz="1600" dirty="0">
                <a:effectLst/>
                <a:latin typeface="Times New Roman" panose="02020603050405020304" pitchFamily="18" charset="0"/>
                <a:cs typeface="Times New Roman" panose="02020603050405020304" pitchFamily="18" charset="0"/>
              </a:rPr>
              <a:t/>
            </a:r>
            <a:br>
              <a:rPr lang="en-US" sz="1600" dirty="0">
                <a:effectLst/>
                <a:latin typeface="Times New Roman" panose="02020603050405020304" pitchFamily="18" charset="0"/>
                <a:cs typeface="Times New Roman" panose="02020603050405020304" pitchFamily="18" charset="0"/>
              </a:rPr>
            </a:br>
            <a:r>
              <a:rPr lang="en-US" sz="1600" b="0" i="0" dirty="0">
                <a:effectLst/>
                <a:latin typeface="Times New Roman" panose="02020603050405020304" pitchFamily="18" charset="0"/>
                <a:cs typeface="Times New Roman" panose="02020603050405020304" pitchFamily="18" charset="0"/>
              </a:rPr>
              <a:t>Ahmed, S.A., Ahmed, E.A. and El Iraqi, K.G., 2018. Effect of different stocking densities as an environmental stressing factor on broiler behavior and performance. </a:t>
            </a:r>
            <a:r>
              <a:rPr lang="en-US" sz="1600" b="0" i="1" dirty="0" err="1">
                <a:effectLst/>
                <a:latin typeface="Times New Roman" panose="02020603050405020304" pitchFamily="18" charset="0"/>
                <a:cs typeface="Times New Roman" panose="02020603050405020304" pitchFamily="18" charset="0"/>
              </a:rPr>
              <a:t>Benha</a:t>
            </a:r>
            <a:r>
              <a:rPr lang="en-US" sz="1600" b="0" i="1" dirty="0">
                <a:effectLst/>
                <a:latin typeface="Times New Roman" panose="02020603050405020304" pitchFamily="18" charset="0"/>
                <a:cs typeface="Times New Roman" panose="02020603050405020304" pitchFamily="18" charset="0"/>
              </a:rPr>
              <a:t> Veterinary Medical Journal</a:t>
            </a:r>
            <a:r>
              <a:rPr lang="en-US" sz="1600" b="0" i="0" dirty="0">
                <a:effectLst/>
                <a:latin typeface="Times New Roman" panose="02020603050405020304" pitchFamily="18" charset="0"/>
                <a:cs typeface="Times New Roman" panose="02020603050405020304" pitchFamily="18" charset="0"/>
              </a:rPr>
              <a:t>, </a:t>
            </a:r>
            <a:r>
              <a:rPr lang="en-US" sz="1600" b="0" i="1" dirty="0">
                <a:effectLst/>
                <a:latin typeface="Times New Roman" panose="02020603050405020304" pitchFamily="18" charset="0"/>
                <a:cs typeface="Times New Roman" panose="02020603050405020304" pitchFamily="18" charset="0"/>
              </a:rPr>
              <a:t>34</a:t>
            </a:r>
            <a:r>
              <a:rPr lang="en-US" sz="1600" b="0" i="0" dirty="0">
                <a:effectLst/>
                <a:latin typeface="Times New Roman" panose="02020603050405020304" pitchFamily="18" charset="0"/>
                <a:cs typeface="Times New Roman" panose="02020603050405020304" pitchFamily="18" charset="0"/>
              </a:rPr>
              <a:t>(2), pp.51-65.</a:t>
            </a:r>
          </a:p>
          <a:p>
            <a:pPr algn="l" rtl="1"/>
            <a:endParaRPr lang="en-US" sz="1600" b="0" i="0" dirty="0">
              <a:effectLst/>
              <a:latin typeface="Times New Roman" panose="02020603050405020304" pitchFamily="18" charset="0"/>
              <a:cs typeface="Times New Roman" panose="02020603050405020304" pitchFamily="18" charset="0"/>
            </a:endParaRPr>
          </a:p>
          <a:p>
            <a:pPr algn="l"/>
            <a:r>
              <a:rPr lang="en-US" sz="1600" b="0" i="0" dirty="0">
                <a:effectLst/>
                <a:latin typeface="Times New Roman" panose="02020603050405020304" pitchFamily="18" charset="0"/>
                <a:cs typeface="Times New Roman" panose="02020603050405020304" pitchFamily="18" charset="0"/>
              </a:rPr>
              <a:t>Mustafa, A.A. and Tayeb, I.T., 2022. The influence of dietary salvia and lavender powders on productive performance, some physiological parameters, and immunity of broiler under stocking density stress. Iraqi Journal of Agricultural Sciences, 53(6), pp.1280-1288.</a:t>
            </a:r>
            <a:endParaRPr lang="en-US" sz="1600" dirty="0">
              <a:effectLst/>
              <a:latin typeface="Times New Roman" panose="02020603050405020304" pitchFamily="18" charset="0"/>
              <a:cs typeface="Times New Roman" panose="02020603050405020304" pitchFamily="18" charset="0"/>
            </a:endParaRPr>
          </a:p>
          <a:p>
            <a:pPr algn="l"/>
            <a:endParaRPr lang="en-US" sz="1600" dirty="0">
              <a:effectLst/>
              <a:latin typeface="Times New Roman" panose="02020603050405020304" pitchFamily="18" charset="0"/>
              <a:cs typeface="Times New Roman" panose="02020603050405020304" pitchFamily="18" charset="0"/>
            </a:endParaRPr>
          </a:p>
        </p:txBody>
      </p:sp>
      <p:sp>
        <p:nvSpPr>
          <p:cNvPr id="16" name="Round Same Side Corner Rectangle 15"/>
          <p:cNvSpPr/>
          <p:nvPr/>
        </p:nvSpPr>
        <p:spPr>
          <a:xfrm>
            <a:off x="11351718" y="14222608"/>
            <a:ext cx="3680914" cy="108406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b="1" dirty="0">
                <a:solidFill>
                  <a:srgbClr val="C00000"/>
                </a:solidFill>
              </a:rPr>
              <a:t>References</a:t>
            </a:r>
          </a:p>
        </p:txBody>
      </p:sp>
      <p:sp>
        <p:nvSpPr>
          <p:cNvPr id="20" name="Rounded Rectangle 19"/>
          <p:cNvSpPr/>
          <p:nvPr/>
        </p:nvSpPr>
        <p:spPr>
          <a:xfrm>
            <a:off x="236194" y="13578482"/>
            <a:ext cx="3869916" cy="7632848"/>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rtl="0"/>
            <a:r>
              <a:rPr lang="en-US" sz="1600" dirty="0" smtClean="0">
                <a:effectLst/>
                <a:latin typeface="Times New Roman" panose="02020603050405020304" pitchFamily="18" charset="0"/>
                <a:ea typeface="Calibri" panose="020F0502020204030204" pitchFamily="34" charset="0"/>
              </a:rPr>
              <a:t>Due </a:t>
            </a:r>
            <a:r>
              <a:rPr lang="en-US" sz="1600" dirty="0">
                <a:effectLst/>
                <a:latin typeface="Times New Roman" panose="02020603050405020304" pitchFamily="18" charset="0"/>
                <a:ea typeface="Calibri" panose="020F0502020204030204" pitchFamily="34" charset="0"/>
              </a:rPr>
              <a:t>to this reasons, the aim of this study is to investigate the effect of different stocking densities as environmental stress factor on broilers behavior and performance.</a:t>
            </a: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r>
              <a:rPr lang="en-US" sz="1600" dirty="0">
                <a:latin typeface="Times New Roman" panose="02020603050405020304" pitchFamily="18" charset="0"/>
                <a:ea typeface="Calibri" panose="020F0502020204030204" pitchFamily="34" charset="0"/>
              </a:rPr>
              <a:t> </a:t>
            </a:r>
            <a:r>
              <a:rPr lang="en-US" sz="1600" dirty="0" smtClean="0">
                <a:latin typeface="Times New Roman" panose="02020603050405020304" pitchFamily="18" charset="0"/>
                <a:ea typeface="Calibri" panose="020F0502020204030204" pitchFamily="34" charset="0"/>
              </a:rPr>
              <a:t>   </a:t>
            </a:r>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endParaRPr lang="en-US" sz="1600" dirty="0">
              <a:latin typeface="Times New Roman" panose="02020603050405020304" pitchFamily="18" charset="0"/>
              <a:ea typeface="Calibri" panose="020F0502020204030204" pitchFamily="34" charset="0"/>
            </a:endParaRPr>
          </a:p>
          <a:p>
            <a:pPr algn="l" rtl="0"/>
            <a:r>
              <a:rPr lang="en-US" sz="1600" dirty="0">
                <a:effectLst/>
                <a:latin typeface="Times New Roman" panose="02020603050405020304" pitchFamily="18" charset="0"/>
                <a:ea typeface="Calibri" panose="020F0502020204030204" pitchFamily="34" charset="0"/>
              </a:rPr>
              <a:t> </a:t>
            </a:r>
            <a:endParaRPr lang="en-US" sz="1600" dirty="0">
              <a:solidFill>
                <a:schemeClr val="tx1"/>
              </a:solidFill>
            </a:endParaRPr>
          </a:p>
        </p:txBody>
      </p:sp>
      <p:sp>
        <p:nvSpPr>
          <p:cNvPr id="21" name="Round Same Side Corner Rectangle 20"/>
          <p:cNvSpPr/>
          <p:nvPr/>
        </p:nvSpPr>
        <p:spPr>
          <a:xfrm>
            <a:off x="236194" y="13074426"/>
            <a:ext cx="3680914" cy="1084066"/>
          </a:xfrm>
          <a:prstGeom prst="round2SameRect">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200" b="1" dirty="0" smtClean="0">
                <a:solidFill>
                  <a:srgbClr val="FFFF00"/>
                </a:solidFill>
                <a:effectLst/>
                <a:latin typeface="Times New Roman" panose="02020603050405020304" pitchFamily="18" charset="0"/>
                <a:ea typeface="Calibri" panose="020F0502020204030204" pitchFamily="34" charset="0"/>
              </a:rPr>
              <a:t>The Objective</a:t>
            </a:r>
            <a:r>
              <a:rPr lang="x-none" b="1" smtClean="0">
                <a:solidFill>
                  <a:srgbClr val="FFFF00"/>
                </a:solidFill>
                <a:effectLst/>
              </a:rPr>
              <a:t> </a:t>
            </a:r>
            <a:endParaRPr lang="en-US" b="1" dirty="0">
              <a:solidFill>
                <a:srgbClr val="FFFF00"/>
              </a:solidFill>
            </a:endParaRPr>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a:xfrm>
            <a:off x="415008" y="545034"/>
            <a:ext cx="2736304" cy="2736304"/>
          </a:xfrm>
          <a:prstGeom prst="rect">
            <a:avLst/>
          </a:prstGeom>
        </p:spPr>
      </p:pic>
      <p:pic>
        <p:nvPicPr>
          <p:cNvPr id="2" name="Picture 1">
            <a:extLst>
              <a:ext uri="{FF2B5EF4-FFF2-40B4-BE49-F238E27FC236}">
                <a16:creationId xmlns="" xmlns:a16="http://schemas.microsoft.com/office/drawing/2014/main" id="{A8957D50-12F2-3A43-F379-AFE85BAB3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831" y="16386794"/>
            <a:ext cx="4113067" cy="4608512"/>
          </a:xfrm>
          <a:prstGeom prst="rect">
            <a:avLst/>
          </a:prstGeom>
        </p:spPr>
      </p:pic>
      <p:graphicFrame>
        <p:nvGraphicFramePr>
          <p:cNvPr id="8" name="Table 7">
            <a:extLst>
              <a:ext uri="{FF2B5EF4-FFF2-40B4-BE49-F238E27FC236}">
                <a16:creationId xmlns="" xmlns:a16="http://schemas.microsoft.com/office/drawing/2014/main" id="{CCF11296-D5EF-C0B0-BA7A-C50BE95EBA8E}"/>
              </a:ext>
            </a:extLst>
          </p:cNvPr>
          <p:cNvGraphicFramePr/>
          <p:nvPr>
            <p:extLst>
              <p:ext uri="{D42A27DB-BD31-4B8C-83A1-F6EECF244321}">
                <p14:modId xmlns:p14="http://schemas.microsoft.com/office/powerpoint/2010/main" val="1599868344"/>
              </p:ext>
            </p:extLst>
          </p:nvPr>
        </p:nvGraphicFramePr>
        <p:xfrm>
          <a:off x="4376970" y="13290451"/>
          <a:ext cx="6695222" cy="3960439"/>
        </p:xfrm>
        <a:graphic>
          <a:graphicData uri="http://schemas.openxmlformats.org/drawingml/2006/table">
            <a:tbl>
              <a:tblPr firstRow="1" firstCol="1" bandRow="1">
                <a:tableStyleId>{7DF18680-E054-41AD-8BC1-D1AEF772440D}</a:tableStyleId>
              </a:tblPr>
              <a:tblGrid>
                <a:gridCol w="1495435">
                  <a:extLst>
                    <a:ext uri="{9D8B030D-6E8A-4147-A177-3AD203B41FA5}">
                      <a16:colId xmlns="" xmlns:a16="http://schemas.microsoft.com/office/drawing/2014/main" val="3126526373"/>
                    </a:ext>
                  </a:extLst>
                </a:gridCol>
                <a:gridCol w="856452">
                  <a:extLst>
                    <a:ext uri="{9D8B030D-6E8A-4147-A177-3AD203B41FA5}">
                      <a16:colId xmlns="" xmlns:a16="http://schemas.microsoft.com/office/drawing/2014/main" val="998200432"/>
                    </a:ext>
                  </a:extLst>
                </a:gridCol>
                <a:gridCol w="765169">
                  <a:extLst>
                    <a:ext uri="{9D8B030D-6E8A-4147-A177-3AD203B41FA5}">
                      <a16:colId xmlns="" xmlns:a16="http://schemas.microsoft.com/office/drawing/2014/main" val="440593596"/>
                    </a:ext>
                  </a:extLst>
                </a:gridCol>
                <a:gridCol w="765169">
                  <a:extLst>
                    <a:ext uri="{9D8B030D-6E8A-4147-A177-3AD203B41FA5}">
                      <a16:colId xmlns="" xmlns:a16="http://schemas.microsoft.com/office/drawing/2014/main" val="4085684750"/>
                    </a:ext>
                  </a:extLst>
                </a:gridCol>
                <a:gridCol w="661128">
                  <a:extLst>
                    <a:ext uri="{9D8B030D-6E8A-4147-A177-3AD203B41FA5}">
                      <a16:colId xmlns="" xmlns:a16="http://schemas.microsoft.com/office/drawing/2014/main" val="1218023420"/>
                    </a:ext>
                  </a:extLst>
                </a:gridCol>
                <a:gridCol w="765169">
                  <a:extLst>
                    <a:ext uri="{9D8B030D-6E8A-4147-A177-3AD203B41FA5}">
                      <a16:colId xmlns="" xmlns:a16="http://schemas.microsoft.com/office/drawing/2014/main" val="923613364"/>
                    </a:ext>
                  </a:extLst>
                </a:gridCol>
                <a:gridCol w="693350">
                  <a:extLst>
                    <a:ext uri="{9D8B030D-6E8A-4147-A177-3AD203B41FA5}">
                      <a16:colId xmlns="" xmlns:a16="http://schemas.microsoft.com/office/drawing/2014/main" val="176919981"/>
                    </a:ext>
                  </a:extLst>
                </a:gridCol>
                <a:gridCol w="693350">
                  <a:extLst>
                    <a:ext uri="{9D8B030D-6E8A-4147-A177-3AD203B41FA5}">
                      <a16:colId xmlns="" xmlns:a16="http://schemas.microsoft.com/office/drawing/2014/main" val="3009794829"/>
                    </a:ext>
                  </a:extLst>
                </a:gridCol>
              </a:tblGrid>
              <a:tr h="267470">
                <a:tc>
                  <a:txBody>
                    <a:bodyPr/>
                    <a:lstStyle/>
                    <a:p>
                      <a:pPr algn="ctr" rtl="1">
                        <a:lnSpc>
                          <a:spcPct val="100000"/>
                        </a:lnSpc>
                      </a:pPr>
                      <a:r>
                        <a:rPr lang="en-US" sz="1400" dirty="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5">
                  <a:txBody>
                    <a:bodyPr/>
                    <a:lstStyle/>
                    <a:p>
                      <a:pPr algn="ctr" rtl="0">
                        <a:lnSpc>
                          <a:spcPct val="100000"/>
                        </a:lnSpc>
                      </a:pPr>
                      <a:r>
                        <a:rPr lang="en-US" sz="1400" dirty="0">
                          <a:effectLst/>
                        </a:rPr>
                        <a:t>Stocking Density (Birds/m 2)</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x-none"/>
                    </a:p>
                  </a:txBody>
                  <a:tcPr/>
                </a:tc>
                <a:tc hMerge="1">
                  <a:txBody>
                    <a:bodyPr/>
                    <a:lstStyle/>
                    <a:p>
                      <a:endParaRPr lang="x-none"/>
                    </a:p>
                  </a:txBody>
                  <a:tcPr/>
                </a:tc>
                <a:tc hMerge="1">
                  <a:txBody>
                    <a:bodyPr/>
                    <a:lstStyle/>
                    <a:p>
                      <a:endParaRPr lang="x-none"/>
                    </a:p>
                  </a:txBody>
                  <a:tcPr/>
                </a:tc>
                <a:tc hMerge="1">
                  <a:txBody>
                    <a:bodyPr/>
                    <a:lstStyle/>
                    <a:p>
                      <a:endParaRPr lang="x-none"/>
                    </a:p>
                  </a:txBody>
                  <a:tcPr/>
                </a:tc>
                <a:tc>
                  <a:txBody>
                    <a:bodyPr/>
                    <a:lstStyle/>
                    <a:p>
                      <a:pPr algn="ctr" rtl="0">
                        <a:lnSpc>
                          <a:spcPct val="100000"/>
                        </a:lnSpc>
                      </a:pPr>
                      <a:r>
                        <a:rPr lang="en-US" sz="140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3232293243"/>
                  </a:ext>
                </a:extLst>
              </a:tr>
              <a:tr h="565777">
                <a:tc>
                  <a:txBody>
                    <a:bodyPr/>
                    <a:lstStyle/>
                    <a:p>
                      <a:pPr algn="ctr" rtl="1">
                        <a:lnSpc>
                          <a:spcPct val="100000"/>
                        </a:lnSpc>
                      </a:pPr>
                      <a:r>
                        <a:rPr lang="en-US" sz="1400" dirty="0">
                          <a:effectLst/>
                        </a:rPr>
                        <a:t>Parameters</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0000"/>
                        </a:lnSpc>
                      </a:pPr>
                      <a:r>
                        <a:rPr lang="en-US" sz="1400">
                          <a:effectLst/>
                        </a:rPr>
                        <a:t>16</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18</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21</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23</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26</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SEM</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P- Value</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3553676328"/>
                  </a:ext>
                </a:extLst>
              </a:tr>
              <a:tr h="565777">
                <a:tc>
                  <a:txBody>
                    <a:bodyPr/>
                    <a:lstStyle/>
                    <a:p>
                      <a:pPr algn="ctr" rtl="0">
                        <a:lnSpc>
                          <a:spcPct val="100000"/>
                        </a:lnSpc>
                      </a:pPr>
                      <a:r>
                        <a:rPr lang="en-US" sz="1400" dirty="0">
                          <a:effectLst/>
                        </a:rPr>
                        <a:t>Initial BW(g/bird)</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dirty="0">
                          <a:effectLst/>
                        </a:rPr>
                        <a:t>1345.5</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dirty="0">
                          <a:effectLst/>
                        </a:rPr>
                        <a:t>1347.3</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1353.3</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dirty="0">
                          <a:effectLst/>
                        </a:rPr>
                        <a:t>1351.7</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dirty="0">
                          <a:effectLst/>
                        </a:rPr>
                        <a:t>1356.8</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7.322</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0000"/>
                        </a:lnSpc>
                      </a:pPr>
                      <a:r>
                        <a:rPr lang="en-US" sz="1400">
                          <a:effectLst/>
                        </a:rPr>
                        <a:t>NS</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824552827"/>
                  </a:ext>
                </a:extLst>
              </a:tr>
              <a:tr h="864084">
                <a:tc>
                  <a:txBody>
                    <a:bodyPr/>
                    <a:lstStyle/>
                    <a:p>
                      <a:pPr algn="ctr" rtl="0">
                        <a:lnSpc>
                          <a:spcPct val="100000"/>
                        </a:lnSpc>
                      </a:pPr>
                      <a:r>
                        <a:rPr lang="en-US" sz="1400">
                          <a:effectLst/>
                        </a:rPr>
                        <a:t>Final BW (g/bird)</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1988.6 ab</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2013.7a</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1945.3b</a:t>
                      </a:r>
                      <a:endParaRPr lang="x-none" sz="1400">
                        <a:effectLst/>
                      </a:endParaRPr>
                    </a:p>
                    <a:p>
                      <a:pPr algn="ctr" rtl="1">
                        <a:lnSpc>
                          <a:spcPct val="100000"/>
                        </a:lnSpc>
                      </a:pPr>
                      <a:r>
                        <a:rPr lang="ar-SA" sz="1400" dirty="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a:effectLst/>
                        </a:rPr>
                        <a:t>1844.0</a:t>
                      </a:r>
                      <a:endParaRPr lang="x-none" sz="1400">
                        <a:effectLst/>
                      </a:endParaRPr>
                    </a:p>
                    <a:p>
                      <a:pPr algn="ctr" rtl="1">
                        <a:lnSpc>
                          <a:spcPct val="100000"/>
                        </a:lnSpc>
                      </a:pPr>
                      <a:r>
                        <a:rPr lang="en-US" sz="140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a:effectLst/>
                        </a:rPr>
                        <a:t>1816.0 c</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8.361</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a:effectLst/>
                        </a:rPr>
                        <a:t>**</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58861959"/>
                  </a:ext>
                </a:extLst>
              </a:tr>
              <a:tr h="864084">
                <a:tc>
                  <a:txBody>
                    <a:bodyPr/>
                    <a:lstStyle/>
                    <a:p>
                      <a:pPr algn="ctr" rtl="0">
                        <a:lnSpc>
                          <a:spcPct val="100000"/>
                        </a:lnSpc>
                      </a:pPr>
                      <a:r>
                        <a:rPr lang="en-US" sz="1400" dirty="0">
                          <a:effectLst/>
                        </a:rPr>
                        <a:t>BWG (g/bird)</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643.1ab</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666.4a</a:t>
                      </a:r>
                      <a:endParaRPr lang="x-none" sz="1400">
                        <a:effectLst/>
                      </a:endParaRPr>
                    </a:p>
                    <a:p>
                      <a:pPr algn="ctr" rtl="0">
                        <a:lnSpc>
                          <a:spcPct val="100000"/>
                        </a:lnSpc>
                      </a:pPr>
                      <a:r>
                        <a:rPr lang="en-US" sz="1400" dirty="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smtClean="0">
                          <a:effectLst/>
                        </a:rPr>
                        <a:t>592.0abc</a:t>
                      </a:r>
                      <a:endParaRPr lang="x-none" sz="1400" b="1" dirty="0">
                        <a:effectLst/>
                      </a:endParaRPr>
                    </a:p>
                  </a:txBody>
                  <a:tcPr marL="68580" marR="68580" marT="0" marB="0"/>
                </a:tc>
                <a:tc>
                  <a:txBody>
                    <a:bodyPr/>
                    <a:lstStyle/>
                    <a:p>
                      <a:pPr algn="ctr" rtl="0">
                        <a:lnSpc>
                          <a:spcPct val="100000"/>
                        </a:lnSpc>
                      </a:pPr>
                      <a:r>
                        <a:rPr lang="en-US" sz="1400">
                          <a:effectLst/>
                        </a:rPr>
                        <a:t>492.3bc</a:t>
                      </a:r>
                      <a:endParaRPr lang="x-none" sz="1400">
                        <a:effectLst/>
                      </a:endParaRPr>
                    </a:p>
                    <a:p>
                      <a:pPr algn="ctr" rtl="0">
                        <a:lnSpc>
                          <a:spcPct val="100000"/>
                        </a:lnSpc>
                      </a:pPr>
                      <a:r>
                        <a:rPr lang="en-US" sz="140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459.4c</a:t>
                      </a:r>
                      <a:endParaRPr lang="x-none" sz="1400">
                        <a:effectLst/>
                      </a:endParaRPr>
                    </a:p>
                    <a:p>
                      <a:pPr algn="ctr" rtl="1">
                        <a:lnSpc>
                          <a:spcPct val="100000"/>
                        </a:lnSpc>
                      </a:pP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26.017</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smtClean="0">
                          <a:effectLst/>
                        </a:rPr>
                        <a:t>**</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255875402"/>
                  </a:ext>
                </a:extLst>
              </a:tr>
              <a:tr h="565777">
                <a:tc>
                  <a:txBody>
                    <a:bodyPr/>
                    <a:lstStyle/>
                    <a:p>
                      <a:pPr algn="ctr" rtl="0">
                        <a:lnSpc>
                          <a:spcPct val="100000"/>
                        </a:lnSpc>
                      </a:pPr>
                      <a:r>
                        <a:rPr lang="en-US" sz="1400" dirty="0">
                          <a:effectLst/>
                        </a:rPr>
                        <a:t>Feed intake (g/bird)</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1052.3</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1067.3</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1064.5</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991.0</a:t>
                      </a:r>
                      <a:endParaRPr lang="x-none" sz="1400">
                        <a:effectLst/>
                      </a:endParaRPr>
                    </a:p>
                    <a:p>
                      <a:pPr algn="ctr" rtl="0">
                        <a:lnSpc>
                          <a:spcPct val="100000"/>
                        </a:lnSpc>
                      </a:pPr>
                      <a:r>
                        <a:rPr lang="en-US" sz="1400" dirty="0">
                          <a:effectLst/>
                        </a:rPr>
                        <a:t> </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898.4</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26.806</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NS</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182659277"/>
                  </a:ext>
                </a:extLst>
              </a:tr>
              <a:tr h="267470">
                <a:tc>
                  <a:txBody>
                    <a:bodyPr/>
                    <a:lstStyle/>
                    <a:p>
                      <a:pPr algn="ctr" rtl="0">
                        <a:lnSpc>
                          <a:spcPct val="100000"/>
                        </a:lnSpc>
                      </a:pPr>
                      <a:r>
                        <a:rPr lang="en-US" sz="1400" dirty="0">
                          <a:effectLst/>
                        </a:rPr>
                        <a:t>FCR</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a:effectLst/>
                        </a:rPr>
                        <a:t>1.66</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a:effectLst/>
                        </a:rPr>
                        <a:t>1.60</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1.80</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dirty="0">
                          <a:effectLst/>
                        </a:rPr>
                        <a:t>2.09</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0000"/>
                        </a:lnSpc>
                      </a:pPr>
                      <a:r>
                        <a:rPr lang="en-US" sz="1400">
                          <a:effectLst/>
                        </a:rPr>
                        <a:t>2.06</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0000"/>
                        </a:lnSpc>
                      </a:pPr>
                      <a:r>
                        <a:rPr lang="en-US" sz="1400" dirty="0">
                          <a:effectLst/>
                        </a:rPr>
                        <a:t>0.105</a:t>
                      </a:r>
                      <a:endParaRPr lang="x-none"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0000"/>
                        </a:lnSpc>
                      </a:pPr>
                      <a:r>
                        <a:rPr lang="en-US" sz="1400" dirty="0">
                          <a:effectLst/>
                        </a:rPr>
                        <a:t>NS</a:t>
                      </a:r>
                      <a:endParaRPr lang="x-none"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503910762"/>
                  </a:ext>
                </a:extLst>
              </a:tr>
            </a:tbl>
          </a:graphicData>
        </a:graphic>
      </p:graphicFrame>
      <p:pic>
        <p:nvPicPr>
          <p:cNvPr id="19" name="Picture 2" descr="C:\Users\DIDAM\Desktop\festival\viber_image_2009-08-20_00-08-50-96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936288" y="329010"/>
            <a:ext cx="2781015" cy="303643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3" name="Rounded Rectangle 22"/>
          <p:cNvSpPr/>
          <p:nvPr/>
        </p:nvSpPr>
        <p:spPr>
          <a:xfrm>
            <a:off x="240446" y="112987"/>
            <a:ext cx="14608364" cy="3744415"/>
          </a:xfrm>
          <a:prstGeom prst="roundRect">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ctr">
              <a:spcAft>
                <a:spcPts val="1000"/>
              </a:spcAft>
            </a:pPr>
            <a:endParaRPr lang="en-US" sz="4000" b="1" dirty="0" smtClean="0">
              <a:latin typeface="Times New Roman" panose="02020603050405020304" pitchFamily="18" charset="0"/>
              <a:ea typeface="Calibri"/>
              <a:cs typeface="Times New Roman" panose="02020603050405020304" pitchFamily="18" charset="0"/>
            </a:endParaRPr>
          </a:p>
          <a:p>
            <a:pPr algn="ctr">
              <a:spcAft>
                <a:spcPts val="1000"/>
              </a:spcAft>
            </a:pPr>
            <a:endParaRPr lang="en-US" sz="4000" b="1" dirty="0">
              <a:latin typeface="Times New Roman" panose="02020603050405020304" pitchFamily="18" charset="0"/>
              <a:ea typeface="Calibri"/>
              <a:cs typeface="Times New Roman" panose="02020603050405020304" pitchFamily="18" charset="0"/>
            </a:endParaRPr>
          </a:p>
          <a:p>
            <a:pPr algn="ctr">
              <a:spcAft>
                <a:spcPts val="1000"/>
              </a:spcAft>
            </a:pPr>
            <a:r>
              <a:rPr lang="en-US" sz="4400" b="1" dirty="0" smtClean="0">
                <a:ea typeface="Calibri"/>
                <a:cs typeface="Times New Roman" panose="02020603050405020304" pitchFamily="18" charset="0"/>
              </a:rPr>
              <a:t>Effect </a:t>
            </a:r>
            <a:r>
              <a:rPr lang="en-US" sz="4400" b="1" dirty="0">
                <a:ea typeface="Calibri"/>
                <a:cs typeface="Times New Roman" panose="02020603050405020304" pitchFamily="18" charset="0"/>
              </a:rPr>
              <a:t>of </a:t>
            </a:r>
            <a:r>
              <a:rPr lang="en-US" sz="4400" b="1" dirty="0" smtClean="0">
                <a:ea typeface="Calibri"/>
                <a:cs typeface="Times New Roman" panose="02020603050405020304" pitchFamily="18" charset="0"/>
              </a:rPr>
              <a:t>Different Stocking Densities </a:t>
            </a:r>
            <a:r>
              <a:rPr lang="en-US" sz="4400" b="1" dirty="0">
                <a:ea typeface="Calibri"/>
                <a:cs typeface="Times New Roman" panose="02020603050405020304" pitchFamily="18" charset="0"/>
              </a:rPr>
              <a:t>as </a:t>
            </a:r>
            <a:r>
              <a:rPr lang="en-US" sz="4400" b="1" dirty="0" smtClean="0">
                <a:ea typeface="Calibri"/>
                <a:cs typeface="Times New Roman" panose="02020603050405020304" pitchFamily="18" charset="0"/>
              </a:rPr>
              <a:t>Environmental Stress Factor </a:t>
            </a:r>
            <a:r>
              <a:rPr lang="en-US" sz="4400" b="1" dirty="0">
                <a:ea typeface="Calibri"/>
                <a:cs typeface="Times New Roman" panose="02020603050405020304" pitchFamily="18" charset="0"/>
              </a:rPr>
              <a:t>on </a:t>
            </a:r>
            <a:r>
              <a:rPr lang="en-US" sz="4400" b="1" dirty="0" smtClean="0">
                <a:ea typeface="Calibri"/>
                <a:cs typeface="Times New Roman" panose="02020603050405020304" pitchFamily="18" charset="0"/>
              </a:rPr>
              <a:t>Broilers Performance </a:t>
            </a:r>
            <a:r>
              <a:rPr lang="en-US" sz="4400" b="1" dirty="0">
                <a:ea typeface="Calibri"/>
                <a:cs typeface="Times New Roman" panose="02020603050405020304" pitchFamily="18" charset="0"/>
              </a:rPr>
              <a:t>and </a:t>
            </a:r>
            <a:r>
              <a:rPr lang="en-US" sz="4400" b="1" dirty="0" smtClean="0">
                <a:ea typeface="Calibri"/>
                <a:cs typeface="Times New Roman" panose="02020603050405020304" pitchFamily="18" charset="0"/>
              </a:rPr>
              <a:t>Behavior</a:t>
            </a:r>
          </a:p>
          <a:p>
            <a:pPr algn="ctr">
              <a:spcAft>
                <a:spcPts val="1000"/>
              </a:spcAft>
            </a:pPr>
            <a:endParaRPr lang="en-US" sz="700" b="1" dirty="0" smtClean="0">
              <a:ea typeface="Calibri"/>
              <a:cs typeface="Times New Roman" panose="02020603050405020304" pitchFamily="18" charset="0"/>
            </a:endParaRPr>
          </a:p>
          <a:p>
            <a:pPr algn="ctr">
              <a:spcAft>
                <a:spcPts val="1000"/>
              </a:spcAft>
            </a:pPr>
            <a:r>
              <a:rPr lang="en-US" sz="2800" b="1" dirty="0">
                <a:solidFill>
                  <a:schemeClr val="accent6">
                    <a:lumMod val="75000"/>
                  </a:schemeClr>
                </a:solidFill>
                <a:latin typeface="Times New Roman" panose="02020603050405020304" pitchFamily="18" charset="0"/>
                <a:ea typeface="Calibri"/>
                <a:cs typeface="Times New Roman" panose="02020603050405020304" pitchFamily="18" charset="0"/>
              </a:rPr>
              <a:t>By</a:t>
            </a:r>
            <a:r>
              <a:rPr lang="en-US" sz="2800" b="1" dirty="0">
                <a:latin typeface="Times New Roman" panose="02020603050405020304" pitchFamily="18" charset="0"/>
                <a:ea typeface="Calibri"/>
                <a:cs typeface="Times New Roman" panose="02020603050405020304" pitchFamily="18" charset="0"/>
              </a:rPr>
              <a:t>:  </a:t>
            </a:r>
            <a:r>
              <a:rPr lang="en-US" sz="3000" b="1" dirty="0">
                <a:solidFill>
                  <a:srgbClr val="002060"/>
                </a:solidFill>
                <a:latin typeface="Times New Roman" panose="02020603050405020304" pitchFamily="18" charset="0"/>
                <a:ea typeface="Calibri"/>
                <a:cs typeface="Times New Roman" panose="02020603050405020304" pitchFamily="18" charset="0"/>
              </a:rPr>
              <a:t>Zahra </a:t>
            </a:r>
            <a:r>
              <a:rPr lang="en-US" sz="3000" b="1" dirty="0" err="1" smtClean="0">
                <a:solidFill>
                  <a:srgbClr val="002060"/>
                </a:solidFill>
                <a:latin typeface="Times New Roman" panose="02020603050405020304" pitchFamily="18" charset="0"/>
                <a:ea typeface="Calibri"/>
                <a:cs typeface="Times New Roman" panose="02020603050405020304" pitchFamily="18" charset="0"/>
              </a:rPr>
              <a:t>Taha</a:t>
            </a:r>
            <a:r>
              <a:rPr lang="en-US" sz="3000" b="1" dirty="0" smtClean="0">
                <a:solidFill>
                  <a:srgbClr val="002060"/>
                </a:solidFill>
                <a:latin typeface="Times New Roman" panose="02020603050405020304" pitchFamily="18" charset="0"/>
                <a:ea typeface="Calibri"/>
                <a:cs typeface="Times New Roman" panose="02020603050405020304" pitchFamily="18" charset="0"/>
              </a:rPr>
              <a:t> </a:t>
            </a:r>
            <a:r>
              <a:rPr lang="en-US" sz="3000" b="1" dirty="0">
                <a:solidFill>
                  <a:srgbClr val="002060"/>
                </a:solidFill>
                <a:latin typeface="Times New Roman" panose="02020603050405020304" pitchFamily="18" charset="0"/>
                <a:ea typeface="Calibri"/>
                <a:cs typeface="Times New Roman" panose="02020603050405020304" pitchFamily="18" charset="0"/>
              </a:rPr>
              <a:t>Assad </a:t>
            </a:r>
            <a:endParaRPr lang="en-US" sz="3000" dirty="0">
              <a:solidFill>
                <a:srgbClr val="002060"/>
              </a:solidFill>
              <a:latin typeface="Times New Roman" panose="02020603050405020304" pitchFamily="18" charset="0"/>
              <a:ea typeface="Calibri"/>
              <a:cs typeface="Times New Roman" panose="02020603050405020304" pitchFamily="18" charset="0"/>
            </a:endParaRPr>
          </a:p>
          <a:p>
            <a:pPr algn="ctr">
              <a:spcAft>
                <a:spcPts val="1000"/>
              </a:spcAft>
            </a:pPr>
            <a:r>
              <a:rPr lang="en-US" sz="2000" dirty="0">
                <a:latin typeface="Times New Roman" panose="02020603050405020304" pitchFamily="18" charset="0"/>
                <a:ea typeface="Calibri"/>
                <a:cs typeface="Times New Roman" panose="02020603050405020304" pitchFamily="18" charset="0"/>
              </a:rPr>
              <a:t>4</a:t>
            </a:r>
            <a:r>
              <a:rPr lang="en-US" sz="2000" baseline="30000" dirty="0">
                <a:latin typeface="Times New Roman" panose="02020603050405020304" pitchFamily="18" charset="0"/>
                <a:ea typeface="Calibri"/>
                <a:cs typeface="Times New Roman" panose="02020603050405020304" pitchFamily="18" charset="0"/>
              </a:rPr>
              <a:t>th</a:t>
            </a:r>
            <a:r>
              <a:rPr lang="en-US" sz="2000" dirty="0">
                <a:latin typeface="Times New Roman" panose="02020603050405020304" pitchFamily="18" charset="0"/>
                <a:ea typeface="Calibri"/>
                <a:cs typeface="Times New Roman" panose="02020603050405020304" pitchFamily="18" charset="0"/>
              </a:rPr>
              <a:t> stage Animal Resource Department- Collage of Agriculture Engineering Science-  </a:t>
            </a:r>
            <a:endParaRPr lang="en-US" sz="2000" dirty="0" smtClean="0">
              <a:latin typeface="Times New Roman" panose="02020603050405020304" pitchFamily="18" charset="0"/>
              <a:ea typeface="Calibri"/>
              <a:cs typeface="Times New Roman" panose="02020603050405020304" pitchFamily="18" charset="0"/>
            </a:endParaRPr>
          </a:p>
          <a:p>
            <a:pPr algn="ctr">
              <a:spcAft>
                <a:spcPts val="1000"/>
              </a:spcAft>
            </a:pPr>
            <a:r>
              <a:rPr lang="en-US" sz="2000" dirty="0" smtClean="0">
                <a:latin typeface="Times New Roman" panose="02020603050405020304" pitchFamily="18" charset="0"/>
                <a:ea typeface="Calibri"/>
                <a:cs typeface="Times New Roman" panose="02020603050405020304" pitchFamily="18" charset="0"/>
              </a:rPr>
              <a:t>Salahhadin </a:t>
            </a:r>
            <a:r>
              <a:rPr lang="en-US" sz="2000" dirty="0">
                <a:latin typeface="Times New Roman" panose="02020603050405020304" pitchFamily="18" charset="0"/>
                <a:ea typeface="Calibri"/>
                <a:cs typeface="Times New Roman" panose="02020603050405020304" pitchFamily="18" charset="0"/>
              </a:rPr>
              <a:t>university</a:t>
            </a:r>
          </a:p>
          <a:p>
            <a:pPr algn="ctr">
              <a:spcAft>
                <a:spcPts val="1000"/>
              </a:spcAft>
            </a:pP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en-US" sz="2800" b="1" dirty="0">
                <a:solidFill>
                  <a:schemeClr val="accent6">
                    <a:lumMod val="75000"/>
                  </a:schemeClr>
                </a:solidFill>
                <a:latin typeface="Times New Roman" panose="02020603050405020304" pitchFamily="18" charset="0"/>
                <a:ea typeface="Calibri"/>
                <a:cs typeface="Times New Roman" panose="02020603050405020304" pitchFamily="18" charset="0"/>
              </a:rPr>
              <a:t>Supervised by</a:t>
            </a:r>
            <a:r>
              <a:rPr lang="en-US" sz="2800" b="1" dirty="0">
                <a:latin typeface="Times New Roman" panose="02020603050405020304" pitchFamily="18" charset="0"/>
                <a:ea typeface="Calibri"/>
                <a:cs typeface="Times New Roman" panose="02020603050405020304" pitchFamily="18" charset="0"/>
              </a:rPr>
              <a:t>: </a:t>
            </a:r>
            <a:r>
              <a:rPr lang="en-US" sz="2800" dirty="0">
                <a:latin typeface="Times New Roman" panose="02020603050405020304" pitchFamily="18" charset="0"/>
                <a:ea typeface="Calibri"/>
                <a:cs typeface="Times New Roman" panose="02020603050405020304" pitchFamily="18" charset="0"/>
              </a:rPr>
              <a:t> </a:t>
            </a:r>
            <a:r>
              <a:rPr lang="en-US" sz="2800" b="1" dirty="0">
                <a:solidFill>
                  <a:srgbClr val="002060"/>
                </a:solidFill>
                <a:latin typeface="Times New Roman" panose="02020603050405020304" pitchFamily="18" charset="0"/>
                <a:ea typeface="Calibri"/>
                <a:cs typeface="Times New Roman" panose="02020603050405020304" pitchFamily="18" charset="0"/>
              </a:rPr>
              <a:t>Assist. Prof. Dr. </a:t>
            </a:r>
            <a:r>
              <a:rPr lang="en-US" sz="2800" b="1" dirty="0" err="1">
                <a:solidFill>
                  <a:srgbClr val="002060"/>
                </a:solidFill>
                <a:latin typeface="Times New Roman" panose="02020603050405020304" pitchFamily="18" charset="0"/>
                <a:ea typeface="Calibri"/>
                <a:cs typeface="Times New Roman" panose="02020603050405020304" pitchFamily="18" charset="0"/>
              </a:rPr>
              <a:t>Alaa</a:t>
            </a:r>
            <a:r>
              <a:rPr lang="en-US" sz="2800" b="1" dirty="0">
                <a:solidFill>
                  <a:srgbClr val="002060"/>
                </a:solidFill>
                <a:latin typeface="Times New Roman" panose="02020603050405020304" pitchFamily="18" charset="0"/>
                <a:ea typeface="Calibri"/>
                <a:cs typeface="Times New Roman" panose="02020603050405020304" pitchFamily="18" charset="0"/>
              </a:rPr>
              <a:t> Ab. Mustafa</a:t>
            </a:r>
            <a:endParaRPr lang="en-US" sz="2800" b="1" dirty="0">
              <a:latin typeface="Times New Roman" panose="02020603050405020304" pitchFamily="18" charset="0"/>
              <a:cs typeface="Times New Roman" panose="02020603050405020304" pitchFamily="18" charset="0"/>
            </a:endParaRPr>
          </a:p>
          <a:p>
            <a:pPr algn="ctr">
              <a:spcAft>
                <a:spcPts val="1000"/>
              </a:spcAft>
            </a:pPr>
            <a:endParaRPr lang="en-US" sz="4000" dirty="0" smtClean="0">
              <a:latin typeface="Times New Roman" panose="02020603050405020304" pitchFamily="18" charset="0"/>
              <a:ea typeface="Calibri"/>
              <a:cs typeface="Times New Roman" panose="02020603050405020304" pitchFamily="18" charset="0"/>
            </a:endParaRPr>
          </a:p>
          <a:p>
            <a:pPr algn="ctr">
              <a:spcAft>
                <a:spcPts val="1000"/>
              </a:spcAft>
            </a:pPr>
            <a:endParaRPr lang="en-US" sz="4000" b="1" dirty="0" smtClean="0">
              <a:latin typeface="Times New Roman" panose="02020603050405020304" pitchFamily="18" charset="0"/>
              <a:ea typeface="Calibri"/>
              <a:cs typeface="Times New Roman" panose="02020603050405020304" pitchFamily="18" charset="0"/>
            </a:endParaRPr>
          </a:p>
        </p:txBody>
      </p:sp>
      <p:pic>
        <p:nvPicPr>
          <p:cNvPr id="25" name="Picture 24"/>
          <p:cNvPicPr/>
          <p:nvPr/>
        </p:nvPicPr>
        <p:blipFill>
          <a:blip r:embed="rId3">
            <a:extLst>
              <a:ext uri="{28A0092B-C50C-407E-A947-70E740481C1C}">
                <a14:useLocalDpi xmlns:a14="http://schemas.microsoft.com/office/drawing/2010/main" val="0"/>
              </a:ext>
            </a:extLst>
          </a:blip>
          <a:stretch>
            <a:fillRect/>
          </a:stretch>
        </p:blipFill>
        <p:spPr>
          <a:xfrm>
            <a:off x="464023" y="1481138"/>
            <a:ext cx="2255241" cy="2304256"/>
          </a:xfrm>
          <a:prstGeom prst="rect">
            <a:avLst/>
          </a:prstGeom>
        </p:spPr>
      </p:pic>
      <p:pic>
        <p:nvPicPr>
          <p:cNvPr id="26" name="Picture 2" descr="C:\Users\DIDAM\Desktop\festival\viber_image_2009-08-20_00-08-50-96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296328" y="1285116"/>
            <a:ext cx="2420976" cy="257228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405741379"/>
              </p:ext>
            </p:extLst>
          </p:nvPr>
        </p:nvGraphicFramePr>
        <p:xfrm>
          <a:off x="4735489" y="17858922"/>
          <a:ext cx="6336703" cy="3208392"/>
        </p:xfrm>
        <a:graphic>
          <a:graphicData uri="http://schemas.openxmlformats.org/drawingml/2006/table">
            <a:tbl>
              <a:tblPr rtl="1" firstRow="1" firstCol="1" bandRow="1">
                <a:tableStyleId>{69C7853C-536D-4A76-A0AE-DD22124D55A5}</a:tableStyleId>
              </a:tblPr>
              <a:tblGrid>
                <a:gridCol w="999001"/>
                <a:gridCol w="901798"/>
                <a:gridCol w="1001129"/>
                <a:gridCol w="1000420"/>
                <a:gridCol w="1156652"/>
                <a:gridCol w="1277703"/>
              </a:tblGrid>
              <a:tr h="401049">
                <a:tc>
                  <a:txBody>
                    <a:bodyPr/>
                    <a:lstStyle/>
                    <a:p>
                      <a:pPr algn="ctr" rtl="1">
                        <a:lnSpc>
                          <a:spcPct val="100000"/>
                        </a:lnSpc>
                        <a:spcAft>
                          <a:spcPts val="0"/>
                        </a:spcAft>
                      </a:pPr>
                      <a:r>
                        <a:rPr lang="en-US" sz="1400" b="1" dirty="0">
                          <a:effectLst/>
                        </a:rPr>
                        <a:t>P. value </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a:effectLst/>
                        </a:rPr>
                        <a:t>HSD</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a:effectLst/>
                        </a:rPr>
                        <a:t>MSD</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LSD</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ar-SA" sz="1400" b="1" dirty="0">
                          <a:effectLst/>
                        </a:rPr>
                        <a:t> </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ar-SA" sz="1400" b="1" dirty="0">
                          <a:effectLst/>
                        </a:rPr>
                        <a:t> </a:t>
                      </a:r>
                      <a:endParaRPr lang="en-US" sz="1400" b="1" dirty="0">
                        <a:effectLst/>
                        <a:latin typeface="Calibri"/>
                        <a:ea typeface="Calibri"/>
                        <a:cs typeface="Arial"/>
                      </a:endParaRPr>
                    </a:p>
                  </a:txBody>
                  <a:tcPr marL="68580" marR="68580" marT="0" marB="0" anchor="ctr"/>
                </a:tc>
              </a:tr>
              <a:tr h="401049">
                <a:tc>
                  <a:txBody>
                    <a:bodyPr/>
                    <a:lstStyle/>
                    <a:p>
                      <a:pPr algn="ctr" rtl="1">
                        <a:lnSpc>
                          <a:spcPct val="100000"/>
                        </a:lnSpc>
                        <a:spcAft>
                          <a:spcPts val="0"/>
                        </a:spcAft>
                      </a:pPr>
                      <a:r>
                        <a:rPr lang="en-US" sz="1400" b="1" dirty="0">
                          <a:effectLst/>
                        </a:rPr>
                        <a:t>*</a:t>
                      </a:r>
                      <a:endParaRPr lang="en-US" sz="1400" b="1" dirty="0">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61.65b</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dirty="0">
                          <a:effectLst/>
                        </a:rPr>
                        <a:t>63.29ab</a:t>
                      </a:r>
                      <a:endParaRPr lang="en-US" sz="1400" b="1" dirty="0">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64.56a</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a:effectLst/>
                        </a:rPr>
                        <a:t>Lying</a:t>
                      </a:r>
                      <a:endParaRPr lang="en-US" sz="1400" b="1">
                        <a:effectLst/>
                        <a:latin typeface="Calibri"/>
                        <a:ea typeface="Calibri"/>
                        <a:cs typeface="Arial"/>
                      </a:endParaRPr>
                    </a:p>
                  </a:txBody>
                  <a:tcPr marL="68580" marR="68580" marT="0" marB="0" anchor="ctr"/>
                </a:tc>
                <a:tc rowSpan="7">
                  <a:txBody>
                    <a:bodyPr/>
                    <a:lstStyle/>
                    <a:p>
                      <a:pPr algn="ctr" rtl="1">
                        <a:lnSpc>
                          <a:spcPct val="100000"/>
                        </a:lnSpc>
                        <a:spcAft>
                          <a:spcPts val="0"/>
                        </a:spcAft>
                      </a:pPr>
                      <a:r>
                        <a:rPr lang="en-US" sz="1400" b="1" dirty="0">
                          <a:effectLst/>
                        </a:rPr>
                        <a:t>Behavioral activities%</a:t>
                      </a:r>
                      <a:endParaRPr lang="en-US" sz="1400" b="1" dirty="0">
                        <a:effectLst/>
                        <a:latin typeface="Calibri"/>
                        <a:ea typeface="Calibri"/>
                        <a:cs typeface="Arial"/>
                      </a:endParaRPr>
                    </a:p>
                  </a:txBody>
                  <a:tcPr marL="68580" marR="68580" marT="0" marB="0" anchor="ctr"/>
                </a:tc>
              </a:tr>
              <a:tr h="401049">
                <a:tc>
                  <a:txBody>
                    <a:bodyPr/>
                    <a:lstStyle/>
                    <a:p>
                      <a:pPr algn="ctr" rtl="1">
                        <a:lnSpc>
                          <a:spcPct val="100000"/>
                        </a:lnSpc>
                        <a:spcAft>
                          <a:spcPts val="0"/>
                        </a:spcAft>
                      </a:pPr>
                      <a:r>
                        <a:rPr lang="en-US" sz="1400" b="1">
                          <a:effectLst/>
                        </a:rPr>
                        <a:t>NS</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2.64</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2.12</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dirty="0">
                          <a:effectLst/>
                        </a:rPr>
                        <a:t>1.73</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Standing</a:t>
                      </a:r>
                      <a:endParaRPr lang="en-US" sz="1400" b="1" dirty="0">
                        <a:effectLst/>
                        <a:latin typeface="Calibri"/>
                        <a:ea typeface="Calibri"/>
                        <a:cs typeface="Arial"/>
                      </a:endParaRPr>
                    </a:p>
                  </a:txBody>
                  <a:tcPr marL="68580" marR="68580" marT="0" marB="0" anchor="ctr"/>
                </a:tc>
                <a:tc vMerge="1">
                  <a:txBody>
                    <a:bodyPr/>
                    <a:lstStyle/>
                    <a:p>
                      <a:endParaRPr lang="en-US"/>
                    </a:p>
                  </a:txBody>
                  <a:tcPr/>
                </a:tc>
              </a:tr>
              <a:tr h="401049">
                <a:tc>
                  <a:txBody>
                    <a:bodyPr/>
                    <a:lstStyle/>
                    <a:p>
                      <a:pPr algn="ctr" rtl="1">
                        <a:lnSpc>
                          <a:spcPct val="100000"/>
                        </a:lnSpc>
                        <a:spcAft>
                          <a:spcPts val="0"/>
                        </a:spcAft>
                      </a:pPr>
                      <a:r>
                        <a:rPr lang="en-US" sz="1400" b="1" dirty="0">
                          <a:effectLst/>
                        </a:rPr>
                        <a:t>*</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1.92b</a:t>
                      </a:r>
                      <a:endParaRPr lang="en-US" sz="1400" b="1" dirty="0">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2.19ab</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2.75a</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Walking</a:t>
                      </a:r>
                      <a:endParaRPr lang="en-US" sz="1400" b="1" dirty="0">
                        <a:effectLst/>
                        <a:latin typeface="Calibri"/>
                        <a:ea typeface="Calibri"/>
                        <a:cs typeface="Arial"/>
                      </a:endParaRPr>
                    </a:p>
                  </a:txBody>
                  <a:tcPr marL="68580" marR="68580" marT="0" marB="0" anchor="ctr"/>
                </a:tc>
                <a:tc vMerge="1">
                  <a:txBody>
                    <a:bodyPr/>
                    <a:lstStyle/>
                    <a:p>
                      <a:endParaRPr lang="en-US"/>
                    </a:p>
                  </a:txBody>
                  <a:tcPr/>
                </a:tc>
              </a:tr>
              <a:tr h="401049">
                <a:tc>
                  <a:txBody>
                    <a:bodyPr/>
                    <a:lstStyle/>
                    <a:p>
                      <a:pPr algn="ctr" rtl="1">
                        <a:lnSpc>
                          <a:spcPct val="100000"/>
                        </a:lnSpc>
                        <a:spcAft>
                          <a:spcPts val="0"/>
                        </a:spcAft>
                      </a:pPr>
                      <a:r>
                        <a:rPr lang="ar-SA" sz="1400" b="1">
                          <a:effectLst/>
                        </a:rPr>
                        <a:t>**</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5.82b</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6.37ab</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7.77a</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Feeding</a:t>
                      </a:r>
                      <a:endParaRPr lang="en-US" sz="1400" b="1" dirty="0">
                        <a:effectLst/>
                        <a:latin typeface="Calibri"/>
                        <a:ea typeface="Calibri"/>
                        <a:cs typeface="Arial"/>
                      </a:endParaRPr>
                    </a:p>
                  </a:txBody>
                  <a:tcPr marL="68580" marR="68580" marT="0" marB="0" anchor="ctr"/>
                </a:tc>
                <a:tc vMerge="1">
                  <a:txBody>
                    <a:bodyPr/>
                    <a:lstStyle/>
                    <a:p>
                      <a:endParaRPr lang="en-US"/>
                    </a:p>
                  </a:txBody>
                  <a:tcPr/>
                </a:tc>
              </a:tr>
              <a:tr h="401049">
                <a:tc>
                  <a:txBody>
                    <a:bodyPr/>
                    <a:lstStyle/>
                    <a:p>
                      <a:pPr algn="ctr" rtl="1">
                        <a:lnSpc>
                          <a:spcPct val="100000"/>
                        </a:lnSpc>
                        <a:spcAft>
                          <a:spcPts val="0"/>
                        </a:spcAft>
                      </a:pPr>
                      <a:r>
                        <a:rPr lang="en-US" sz="1400" b="1">
                          <a:effectLst/>
                        </a:rPr>
                        <a:t>NS</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a:effectLst/>
                        </a:rPr>
                        <a:t>8.91</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8.15</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5.95</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Drinking</a:t>
                      </a:r>
                      <a:endParaRPr lang="en-US" sz="1400" b="1" dirty="0">
                        <a:effectLst/>
                        <a:latin typeface="Calibri"/>
                        <a:ea typeface="Calibri"/>
                        <a:cs typeface="Arial"/>
                      </a:endParaRPr>
                    </a:p>
                  </a:txBody>
                  <a:tcPr marL="68580" marR="68580" marT="0" marB="0" anchor="ctr"/>
                </a:tc>
                <a:tc vMerge="1">
                  <a:txBody>
                    <a:bodyPr/>
                    <a:lstStyle/>
                    <a:p>
                      <a:endParaRPr lang="en-US"/>
                    </a:p>
                  </a:txBody>
                  <a:tcPr/>
                </a:tc>
              </a:tr>
              <a:tr h="401049">
                <a:tc>
                  <a:txBody>
                    <a:bodyPr/>
                    <a:lstStyle/>
                    <a:p>
                      <a:pPr algn="ctr" rtl="1">
                        <a:lnSpc>
                          <a:spcPct val="100000"/>
                        </a:lnSpc>
                        <a:spcAft>
                          <a:spcPts val="0"/>
                        </a:spcAft>
                      </a:pPr>
                      <a:r>
                        <a:rPr lang="en-US" sz="1400" b="1">
                          <a:effectLst/>
                        </a:rPr>
                        <a:t>NS</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a:effectLst/>
                        </a:rPr>
                        <a:t>5.75b</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5.82ab</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6.65a</a:t>
                      </a:r>
                      <a:endParaRPr lang="en-US" sz="1400" b="1">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Preening</a:t>
                      </a:r>
                      <a:endParaRPr lang="en-US" sz="1400" b="1" dirty="0">
                        <a:effectLst/>
                        <a:latin typeface="Calibri"/>
                        <a:ea typeface="Calibri"/>
                        <a:cs typeface="Arial"/>
                      </a:endParaRPr>
                    </a:p>
                  </a:txBody>
                  <a:tcPr marL="68580" marR="68580" marT="0" marB="0" anchor="ctr"/>
                </a:tc>
                <a:tc vMerge="1">
                  <a:txBody>
                    <a:bodyPr/>
                    <a:lstStyle/>
                    <a:p>
                      <a:endParaRPr lang="en-US"/>
                    </a:p>
                  </a:txBody>
                  <a:tcPr/>
                </a:tc>
              </a:tr>
              <a:tr h="401049">
                <a:tc>
                  <a:txBody>
                    <a:bodyPr/>
                    <a:lstStyle/>
                    <a:p>
                      <a:pPr algn="ctr" rtl="1">
                        <a:lnSpc>
                          <a:spcPct val="100000"/>
                        </a:lnSpc>
                        <a:spcAft>
                          <a:spcPts val="0"/>
                        </a:spcAft>
                      </a:pPr>
                      <a:r>
                        <a:rPr lang="en-US" sz="1400" b="1" dirty="0">
                          <a:effectLst/>
                        </a:rPr>
                        <a:t>NS</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a:effectLst/>
                        </a:rPr>
                        <a:t>5.8</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a:effectLst/>
                        </a:rPr>
                        <a:t>5.67</a:t>
                      </a:r>
                      <a:endParaRPr lang="en-US" sz="1400" b="1">
                        <a:effectLst/>
                        <a:latin typeface="Calibri"/>
                        <a:ea typeface="Calibri"/>
                        <a:cs typeface="Arial"/>
                      </a:endParaRPr>
                    </a:p>
                  </a:txBody>
                  <a:tcPr marL="68580" marR="68580" marT="0" marB="0" anchor="ctr"/>
                </a:tc>
                <a:tc>
                  <a:txBody>
                    <a:bodyPr/>
                    <a:lstStyle/>
                    <a:p>
                      <a:pPr algn="ctr" rtl="0">
                        <a:lnSpc>
                          <a:spcPct val="100000"/>
                        </a:lnSpc>
                        <a:spcAft>
                          <a:spcPts val="0"/>
                        </a:spcAft>
                      </a:pPr>
                      <a:r>
                        <a:rPr lang="en-US" sz="1400" b="1" dirty="0">
                          <a:effectLst/>
                        </a:rPr>
                        <a:t>4.07</a:t>
                      </a:r>
                      <a:endParaRPr lang="en-US" sz="1400" b="1" dirty="0">
                        <a:effectLst/>
                        <a:latin typeface="Calibri"/>
                        <a:ea typeface="Calibri"/>
                        <a:cs typeface="Arial"/>
                      </a:endParaRPr>
                    </a:p>
                  </a:txBody>
                  <a:tcPr marL="68580" marR="68580" marT="0" marB="0" anchor="ctr"/>
                </a:tc>
                <a:tc>
                  <a:txBody>
                    <a:bodyPr/>
                    <a:lstStyle/>
                    <a:p>
                      <a:pPr algn="ctr" rtl="1">
                        <a:lnSpc>
                          <a:spcPct val="100000"/>
                        </a:lnSpc>
                        <a:spcAft>
                          <a:spcPts val="0"/>
                        </a:spcAft>
                      </a:pPr>
                      <a:r>
                        <a:rPr lang="en-US" sz="1400" b="1" dirty="0">
                          <a:effectLst/>
                        </a:rPr>
                        <a:t>pecking</a:t>
                      </a:r>
                      <a:endParaRPr lang="en-US" sz="1400" b="1" dirty="0">
                        <a:effectLst/>
                        <a:latin typeface="Calibri"/>
                        <a:ea typeface="Calibri"/>
                        <a:cs typeface="Arial"/>
                      </a:endParaRPr>
                    </a:p>
                  </a:txBody>
                  <a:tcPr marL="68580" marR="68580" marT="0" marB="0" anchor="ctr"/>
                </a:tc>
                <a:tc vMerge="1">
                  <a:txBody>
                    <a:bodyPr/>
                    <a:lstStyle/>
                    <a:p>
                      <a:endParaRPr lang="en-US"/>
                    </a:p>
                  </a:txBody>
                  <a:tcPr/>
                </a:tc>
              </a:tr>
            </a:tbl>
          </a:graphicData>
        </a:graphic>
      </p:graphicFrame>
      <p:sp>
        <p:nvSpPr>
          <p:cNvPr id="5" name="Rectangle 4"/>
          <p:cNvSpPr/>
          <p:nvPr/>
        </p:nvSpPr>
        <p:spPr>
          <a:xfrm>
            <a:off x="4303440" y="17519177"/>
            <a:ext cx="5644108" cy="307777"/>
          </a:xfrm>
          <a:prstGeom prst="rect">
            <a:avLst/>
          </a:prstGeom>
        </p:spPr>
        <p:txBody>
          <a:bodyPr wrap="square">
            <a:spAutoFit/>
          </a:bodyPr>
          <a:lstStyle/>
          <a:p>
            <a:r>
              <a:rPr lang="en-US" sz="1400" b="1" dirty="0">
                <a:latin typeface="Times New Roman" panose="02020603050405020304" pitchFamily="18" charset="0"/>
                <a:cs typeface="Times New Roman" panose="02020603050405020304" pitchFamily="18" charset="0"/>
              </a:rPr>
              <a:t>Table 3.  Effect of stocking density on behaviors of broiler chickens</a:t>
            </a:r>
          </a:p>
        </p:txBody>
      </p:sp>
      <p:sp>
        <p:nvSpPr>
          <p:cNvPr id="14" name="Rectangle 13"/>
          <p:cNvSpPr/>
          <p:nvPr/>
        </p:nvSpPr>
        <p:spPr>
          <a:xfrm>
            <a:off x="4447456" y="13002418"/>
            <a:ext cx="5284068" cy="307777"/>
          </a:xfrm>
          <a:prstGeom prst="rect">
            <a:avLst/>
          </a:prstGeom>
        </p:spPr>
        <p:txBody>
          <a:bodyPr wrap="square">
            <a:spAutoFit/>
          </a:bodyPr>
          <a:lstStyle/>
          <a:p>
            <a:r>
              <a:rPr lang="en-US" sz="1400" b="1" dirty="0">
                <a:latin typeface="Times New Roman" panose="02020603050405020304" pitchFamily="18" charset="0"/>
                <a:cs typeface="Times New Roman" panose="02020603050405020304" pitchFamily="18" charset="0"/>
              </a:rPr>
              <a:t>Table </a:t>
            </a:r>
            <a:r>
              <a:rPr lang="en-US" sz="1400" b="1" dirty="0" smtClean="0">
                <a:latin typeface="Times New Roman" panose="02020603050405020304" pitchFamily="18" charset="0"/>
                <a:cs typeface="Times New Roman" panose="02020603050405020304" pitchFamily="18" charset="0"/>
              </a:rPr>
              <a:t>1.  </a:t>
            </a:r>
            <a:r>
              <a:rPr lang="en-US" sz="1400" dirty="0">
                <a:latin typeface="Times New Roman" panose="02020603050405020304" pitchFamily="18" charset="0"/>
                <a:cs typeface="Times New Roman" panose="02020603050405020304" pitchFamily="18" charset="0"/>
              </a:rPr>
              <a:t>Effect of stocking density on </a:t>
            </a:r>
            <a:r>
              <a:rPr lang="en-US" sz="1400" dirty="0" smtClean="0">
                <a:latin typeface="Times New Roman" panose="02020603050405020304" pitchFamily="18" charset="0"/>
                <a:cs typeface="Times New Roman" panose="02020603050405020304" pitchFamily="18" charset="0"/>
              </a:rPr>
              <a:t>performance of </a:t>
            </a:r>
            <a:r>
              <a:rPr lang="en-US" sz="1400" dirty="0">
                <a:latin typeface="Times New Roman" panose="02020603050405020304" pitchFamily="18" charset="0"/>
                <a:cs typeface="Times New Roman" panose="02020603050405020304" pitchFamily="18" charset="0"/>
              </a:rPr>
              <a:t>broiler chickens</a:t>
            </a:r>
          </a:p>
        </p:txBody>
      </p:sp>
      <p:pic>
        <p:nvPicPr>
          <p:cNvPr id="33"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7456" y="9762058"/>
            <a:ext cx="655272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649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812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542</Words>
  <Application>Microsoft Office PowerPoint</Application>
  <PresentationFormat>Custom</PresentationFormat>
  <Paragraphs>258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Maher</cp:lastModifiedBy>
  <cp:revision>45</cp:revision>
  <dcterms:created xsi:type="dcterms:W3CDTF">2019-01-02T16:32:25Z</dcterms:created>
  <dcterms:modified xsi:type="dcterms:W3CDTF">2024-05-29T14:19:42Z</dcterms:modified>
</cp:coreProperties>
</file>