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03/07/44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03/07/44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03/07/44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03/07/44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03/07/44</a:t>
            </a:fld>
            <a:endParaRPr lang="ar-S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03/07/44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03/07/44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03/07/44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03/07/44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03/07/44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03/07/44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03/07/44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r" defTabSz="914400" rtl="1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ritannica.com/science/feather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itannica.com/animal/bird-animal" TargetMode="External"/><Relationship Id="rId2" Type="http://schemas.openxmlformats.org/officeDocument/2006/relationships/hyperlink" Target="https://www.britannica.com/science/zoology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7772400" cy="5472608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i="1" dirty="0" smtClean="0"/>
              <a:t>Animal resource Dept. 4</a:t>
            </a:r>
            <a:r>
              <a:rPr lang="en-US" sz="2800" b="1" i="1" baseline="30000" dirty="0" smtClean="0"/>
              <a:t>th</a:t>
            </a:r>
            <a:r>
              <a:rPr lang="en-US" sz="2800" b="1" i="1" dirty="0" smtClean="0"/>
              <a:t> </a:t>
            </a:r>
            <a:r>
              <a:rPr lang="en-US" sz="2800" b="1" i="1" dirty="0"/>
              <a:t>stage  </a:t>
            </a:r>
            <a:r>
              <a:rPr lang="en-US" sz="2800" b="1" i="1" dirty="0" smtClean="0"/>
              <a:t/>
            </a:r>
            <a:br>
              <a:rPr lang="en-US" sz="2800" b="1" i="1" dirty="0" smtClean="0"/>
            </a:br>
            <a:r>
              <a:rPr lang="en-US" sz="2800" b="1" i="1" dirty="0" smtClean="0"/>
              <a:t/>
            </a:r>
            <a:br>
              <a:rPr lang="en-US" sz="2800" b="1" i="1" dirty="0" smtClean="0"/>
            </a:br>
            <a:r>
              <a:rPr lang="en-US" sz="3600" b="1" i="1" dirty="0" smtClean="0">
                <a:solidFill>
                  <a:srgbClr val="C00000"/>
                </a:solidFill>
              </a:rPr>
              <a:t>Ornamental </a:t>
            </a:r>
            <a:r>
              <a:rPr lang="en-US" sz="3600" b="1" i="1" dirty="0">
                <a:solidFill>
                  <a:srgbClr val="C00000"/>
                </a:solidFill>
              </a:rPr>
              <a:t>birds </a:t>
            </a:r>
            <a:r>
              <a:rPr lang="en-US" sz="2800" b="1" i="1" dirty="0" smtClean="0"/>
              <a:t/>
            </a:r>
            <a:br>
              <a:rPr lang="en-US" sz="2800" b="1" i="1" dirty="0" smtClean="0"/>
            </a:br>
            <a:r>
              <a:rPr lang="en-US" sz="2800" b="1" i="1" dirty="0"/>
              <a:t>Dr. </a:t>
            </a:r>
            <a:r>
              <a:rPr lang="en-US" sz="2800" b="1" i="1" dirty="0" err="1" smtClean="0"/>
              <a:t>Alaa</a:t>
            </a:r>
            <a:r>
              <a:rPr lang="en-US" sz="2800" b="1" i="1" dirty="0" smtClean="0"/>
              <a:t> </a:t>
            </a:r>
            <a:br>
              <a:rPr lang="en-US" sz="2800" b="1" i="1" dirty="0" smtClean="0"/>
            </a:br>
            <a:r>
              <a:rPr lang="en-US" sz="2800" b="1" i="1" dirty="0" smtClean="0"/>
              <a:t> </a:t>
            </a:r>
            <a:r>
              <a:rPr lang="en-US" sz="2800" b="1" i="1" dirty="0"/>
              <a:t/>
            </a:r>
            <a:br>
              <a:rPr lang="en-US" sz="2800" b="1" i="1" dirty="0"/>
            </a:br>
            <a:r>
              <a:rPr lang="en-US" sz="2800" b="1" i="1" dirty="0" smtClean="0"/>
              <a:t> 2023</a:t>
            </a: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1600067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332656"/>
            <a:ext cx="8208912" cy="6048672"/>
          </a:xfrm>
        </p:spPr>
        <p:txBody>
          <a:bodyPr>
            <a:normAutofit fontScale="92500" lnSpcReduction="10000"/>
          </a:bodyPr>
          <a:lstStyle/>
          <a:p>
            <a:pPr algn="l" rtl="0">
              <a:lnSpc>
                <a:spcPct val="160000"/>
              </a:lnSpc>
            </a:pPr>
            <a:r>
              <a:rPr lang="en-US" sz="2600" u="sng" dirty="0">
                <a:solidFill>
                  <a:srgbClr val="C00000"/>
                </a:solidFill>
              </a:rPr>
              <a:t>General characteristic of the birds are as follows</a:t>
            </a:r>
            <a:r>
              <a:rPr lang="en-US" dirty="0" smtClean="0"/>
              <a:t>:</a:t>
            </a:r>
            <a:endParaRPr lang="en-US" dirty="0"/>
          </a:p>
          <a:p>
            <a:pPr marL="457200" lvl="0" indent="-457200" algn="l" rtl="0">
              <a:lnSpc>
                <a:spcPct val="160000"/>
              </a:lnSpc>
              <a:buFont typeface="+mj-lt"/>
              <a:buAutoNum type="arabicPeriod"/>
            </a:pPr>
            <a:r>
              <a:rPr lang="en-US" sz="2200" dirty="0"/>
              <a:t>Birds are endothermic vertebrates.</a:t>
            </a:r>
          </a:p>
          <a:p>
            <a:pPr marL="457200" lvl="0" indent="-457200" algn="l" rtl="0">
              <a:lnSpc>
                <a:spcPct val="160000"/>
              </a:lnSpc>
              <a:buFont typeface="+mj-lt"/>
              <a:buAutoNum type="arabicPeriod"/>
            </a:pPr>
            <a:r>
              <a:rPr lang="en-US" sz="2200" dirty="0"/>
              <a:t>The body of the birds are covered with feathers (help in preventing heat loss and reduce air friction by providing passage to the air).</a:t>
            </a:r>
          </a:p>
          <a:p>
            <a:pPr marL="457200" lvl="0" indent="-457200" algn="l" rtl="0">
              <a:lnSpc>
                <a:spcPct val="160000"/>
              </a:lnSpc>
              <a:buFont typeface="+mj-lt"/>
              <a:buAutoNum type="arabicPeriod"/>
            </a:pPr>
            <a:r>
              <a:rPr lang="en-US" sz="2200" dirty="0"/>
              <a:t>Their forelimbs are modified into wings. And Their hind limbs are adapted for walking, hopping, perching, grasping, wading and swimming.</a:t>
            </a:r>
          </a:p>
          <a:p>
            <a:pPr marL="457200" lvl="0" indent="-457200" algn="l" rtl="0">
              <a:lnSpc>
                <a:spcPct val="160000"/>
              </a:lnSpc>
              <a:buFont typeface="+mj-lt"/>
              <a:buAutoNum type="arabicPeriod"/>
            </a:pPr>
            <a:r>
              <a:rPr lang="en-US" sz="2200" dirty="0"/>
              <a:t>High metabolism rate.  Birds have a high metabolic activities than any other animals in the world. Some birds will consume food that is equal to their body weight each day.</a:t>
            </a:r>
          </a:p>
          <a:p>
            <a:pPr marL="457200" indent="-457200" algn="l">
              <a:lnSpc>
                <a:spcPct val="160000"/>
              </a:lnSpc>
              <a:buFont typeface="+mj-lt"/>
              <a:buAutoNum type="arabicPeriod"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081874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19256" cy="6120680"/>
          </a:xfrm>
        </p:spPr>
        <p:txBody>
          <a:bodyPr>
            <a:normAutofit/>
          </a:bodyPr>
          <a:lstStyle/>
          <a:p>
            <a:pPr marL="457200" lvl="0" indent="-457200" algn="l" rtl="0">
              <a:lnSpc>
                <a:spcPct val="150000"/>
              </a:lnSpc>
              <a:buFont typeface="+mj-lt"/>
              <a:buAutoNum type="arabicPeriod" startAt="5"/>
            </a:pPr>
            <a:r>
              <a:rPr lang="en-US" dirty="0"/>
              <a:t>Birds have no teeth, have horny beaks (the lower and upper jaws are modified into a beak) and scaly feet.</a:t>
            </a:r>
          </a:p>
          <a:p>
            <a:pPr marL="457200" lvl="0" indent="-457200" algn="l" rtl="0">
              <a:lnSpc>
                <a:spcPct val="150000"/>
              </a:lnSpc>
              <a:buFont typeface="+mj-lt"/>
              <a:buAutoNum type="arabicPeriod" startAt="5"/>
            </a:pPr>
            <a:r>
              <a:rPr lang="en-US" dirty="0"/>
              <a:t>There is no skin gland except the oil gland.</a:t>
            </a:r>
          </a:p>
          <a:p>
            <a:pPr marL="457200" lvl="0" indent="-457200" algn="l" rtl="0">
              <a:lnSpc>
                <a:spcPct val="150000"/>
              </a:lnSpc>
              <a:buFont typeface="+mj-lt"/>
              <a:buAutoNum type="arabicPeriod" startAt="5"/>
            </a:pPr>
            <a:r>
              <a:rPr lang="en-US" dirty="0"/>
              <a:t>They are oviparous which means they lay eggs to develop their young ones.</a:t>
            </a:r>
          </a:p>
          <a:p>
            <a:pPr marL="457200" lvl="0" indent="-457200" algn="l" rtl="0">
              <a:lnSpc>
                <a:spcPct val="150000"/>
              </a:lnSpc>
              <a:buFont typeface="+mj-lt"/>
              <a:buAutoNum type="arabicPeriod" startAt="5"/>
            </a:pPr>
            <a:r>
              <a:rPr lang="en-US" dirty="0"/>
              <a:t>The shape of the body is streamlined which helps them to fly high in the sky.</a:t>
            </a:r>
          </a:p>
          <a:p>
            <a:pPr marL="457200" lvl="0" indent="-457200" algn="l" rtl="0">
              <a:lnSpc>
                <a:spcPct val="150000"/>
              </a:lnSpc>
              <a:buFont typeface="+mj-lt"/>
              <a:buAutoNum type="arabicPeriod" startAt="5"/>
            </a:pPr>
            <a:r>
              <a:rPr lang="en-US" dirty="0"/>
              <a:t>Birds have a very strong vision.</a:t>
            </a:r>
          </a:p>
          <a:p>
            <a:pPr marL="457200" lvl="0" indent="-457200" algn="l" rtl="0">
              <a:lnSpc>
                <a:spcPct val="150000"/>
              </a:lnSpc>
              <a:buFont typeface="+mj-lt"/>
              <a:buAutoNum type="arabicPeriod" startAt="5"/>
            </a:pPr>
            <a:r>
              <a:rPr lang="en-US" dirty="0"/>
              <a:t>Most birds have lightweight skeletons with hollow bones and strong muscles. This keeps them light enough to fly in the sky called pneumatic bone.</a:t>
            </a:r>
          </a:p>
          <a:p>
            <a:pPr marL="457200" indent="-457200" algn="l">
              <a:lnSpc>
                <a:spcPct val="150000"/>
              </a:lnSpc>
              <a:buFont typeface="+mj-lt"/>
              <a:buAutoNum type="arabicPeriod" startAt="5"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5488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589995"/>
            <a:ext cx="828092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rtl="0">
              <a:lnSpc>
                <a:spcPct val="150000"/>
              </a:lnSpc>
              <a:buFont typeface="+mj-lt"/>
              <a:buAutoNum type="arabicPeriod" startAt="11"/>
            </a:pPr>
            <a:r>
              <a:rPr lang="en-US" sz="2000" b="1" dirty="0" smtClean="0"/>
              <a:t> The </a:t>
            </a:r>
            <a:r>
              <a:rPr lang="en-US" sz="2000" b="1" dirty="0"/>
              <a:t>excretory, respiratory and the digestive system of the birds is very efficient, in order to minimize its body weight thus helping it to fly.</a:t>
            </a:r>
          </a:p>
          <a:p>
            <a:pPr marL="342900" lvl="0" indent="-342900" algn="just" rtl="0">
              <a:lnSpc>
                <a:spcPct val="150000"/>
              </a:lnSpc>
              <a:buFont typeface="+mj-lt"/>
              <a:buAutoNum type="arabicPeriod" startAt="11"/>
            </a:pPr>
            <a:r>
              <a:rPr lang="en-US" sz="2000" b="1" dirty="0" smtClean="0"/>
              <a:t> Birds </a:t>
            </a:r>
            <a:r>
              <a:rPr lang="en-US" sz="2000" b="1" dirty="0"/>
              <a:t>have some exchanging inside the body have some unique organs like; crop, gizzard and air sacs while have not gall bladder that different with animals. </a:t>
            </a:r>
          </a:p>
          <a:p>
            <a:pPr marL="342900" lvl="0" indent="-342900" algn="just" rtl="0">
              <a:lnSpc>
                <a:spcPct val="150000"/>
              </a:lnSpc>
              <a:buFont typeface="+mj-lt"/>
              <a:buAutoNum type="arabicPeriod" startAt="11"/>
            </a:pPr>
            <a:r>
              <a:rPr lang="en-US" sz="2000" b="1" dirty="0" smtClean="0"/>
              <a:t> Depending </a:t>
            </a:r>
            <a:r>
              <a:rPr lang="en-US" sz="2000" b="1" dirty="0"/>
              <a:t>on the species the birds can be said to be carnivores or herbivores creature.</a:t>
            </a:r>
          </a:p>
          <a:p>
            <a:pPr algn="just" rtl="0">
              <a:lnSpc>
                <a:spcPct val="150000"/>
              </a:lnSpc>
            </a:pPr>
            <a:endParaRPr lang="en-US" sz="2000" dirty="0" smtClean="0"/>
          </a:p>
          <a:p>
            <a:pPr algn="just" rtl="0">
              <a:lnSpc>
                <a:spcPct val="150000"/>
              </a:lnSpc>
            </a:pPr>
            <a:r>
              <a:rPr lang="en-US" sz="2000" dirty="0" smtClean="0"/>
              <a:t>Based </a:t>
            </a:r>
            <a:r>
              <a:rPr lang="en-US" sz="2000" dirty="0"/>
              <a:t>on the ability to fly birds are categorized into </a:t>
            </a:r>
            <a:r>
              <a:rPr lang="en-US" sz="2000" dirty="0" err="1"/>
              <a:t>carinates</a:t>
            </a:r>
            <a:r>
              <a:rPr lang="en-US" sz="2000" dirty="0"/>
              <a:t> and ratites. Birds that have the ability to fly are called as </a:t>
            </a:r>
            <a:r>
              <a:rPr lang="en-US" sz="2000" b="1" dirty="0" err="1"/>
              <a:t>carinates</a:t>
            </a:r>
            <a:r>
              <a:rPr lang="en-US" sz="2000" dirty="0"/>
              <a:t> and birds that cannot fly are called as </a:t>
            </a:r>
            <a:r>
              <a:rPr lang="en-US" sz="2000" b="1" dirty="0"/>
              <a:t>ratites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7126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oshna 4pc\Desktop\New folder (2)\Birds-Name-20-2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0"/>
            <a:ext cx="626469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95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0">
              <a:lnSpc>
                <a:spcPct val="200000"/>
              </a:lnSpc>
            </a:pPr>
            <a:r>
              <a:rPr lang="en-US" sz="2800" dirty="0"/>
              <a:t>1</a:t>
            </a:r>
            <a:r>
              <a:rPr lang="en-US" sz="2800" baseline="30000" dirty="0"/>
              <a:t>st</a:t>
            </a:r>
            <a:r>
              <a:rPr lang="en-US" sz="2800" dirty="0"/>
              <a:t> Lecture </a:t>
            </a:r>
          </a:p>
          <a:p>
            <a:pPr algn="ctr" rtl="0">
              <a:lnSpc>
                <a:spcPct val="200000"/>
              </a:lnSpc>
            </a:pPr>
            <a:r>
              <a:rPr lang="en-US" sz="2800" dirty="0"/>
              <a:t>An overview of bird (</a:t>
            </a:r>
            <a:r>
              <a:rPr lang="en-US" sz="2800" i="1" dirty="0"/>
              <a:t>Aves</a:t>
            </a:r>
            <a:r>
              <a:rPr lang="en-US" sz="2800" dirty="0"/>
              <a:t>)</a:t>
            </a:r>
          </a:p>
          <a:p>
            <a:pPr algn="ctr">
              <a:lnSpc>
                <a:spcPct val="200000"/>
              </a:lnSpc>
            </a:pP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1889712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400" y="1215677"/>
            <a:ext cx="7620000" cy="4373563"/>
          </a:xfrm>
        </p:spPr>
        <p:txBody>
          <a:bodyPr>
            <a:normAutofit/>
          </a:bodyPr>
          <a:lstStyle/>
          <a:p>
            <a:pPr algn="just">
              <a:lnSpc>
                <a:spcPct val="200000"/>
              </a:lnSpc>
            </a:pPr>
            <a:r>
              <a:rPr lang="en-US" dirty="0"/>
              <a:t>Bird, members of the class </a:t>
            </a:r>
            <a:r>
              <a:rPr lang="en-US" i="1" dirty="0"/>
              <a:t>Aves</a:t>
            </a:r>
            <a:r>
              <a:rPr lang="en-US" dirty="0"/>
              <a:t>, unique in having wings and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feathers</a:t>
            </a:r>
            <a:r>
              <a:rPr lang="en-US" dirty="0"/>
              <a:t>, include more than 10,400 living bird species – more than half being perching birds. Their feathers distinguish them from all other classes of animal; no other animals on earth have them. Since earliest times birds have been </a:t>
            </a:r>
            <a:r>
              <a:rPr lang="ar-IQ" dirty="0" smtClean="0"/>
              <a:t>    </a:t>
            </a:r>
            <a:r>
              <a:rPr lang="en-US" dirty="0" smtClean="0"/>
              <a:t>cultural </a:t>
            </a:r>
            <a:r>
              <a:rPr lang="en-US" dirty="0"/>
              <a:t>resource. </a:t>
            </a:r>
            <a:r>
              <a:rPr lang="en-US" dirty="0" smtClean="0"/>
              <a:t>                                                                          </a:t>
            </a:r>
            <a:endParaRPr lang="en-US" dirty="0"/>
          </a:p>
          <a:p>
            <a:pPr algn="just">
              <a:lnSpc>
                <a:spcPct val="200000"/>
              </a:lnSpc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268677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003232" cy="5505475"/>
          </a:xfrm>
        </p:spPr>
        <p:txBody>
          <a:bodyPr>
            <a:normAutofit/>
          </a:bodyPr>
          <a:lstStyle/>
          <a:p>
            <a:pPr algn="just" rtl="0">
              <a:lnSpc>
                <a:spcPct val="150000"/>
              </a:lnSpc>
            </a:pPr>
            <a:r>
              <a:rPr lang="en-US" dirty="0">
                <a:solidFill>
                  <a:srgbClr val="C00000"/>
                </a:solidFill>
              </a:rPr>
              <a:t>What is the study of animals and birds called?</a:t>
            </a:r>
          </a:p>
          <a:p>
            <a:pPr algn="just" rtl="0">
              <a:lnSpc>
                <a:spcPct val="150000"/>
              </a:lnSpc>
            </a:pPr>
            <a:r>
              <a:rPr lang="en-US" dirty="0"/>
              <a:t>The branch of science that deals with the study of animals is called zoology.</a:t>
            </a:r>
          </a:p>
          <a:p>
            <a:pPr algn="just" rtl="0">
              <a:lnSpc>
                <a:spcPct val="150000"/>
              </a:lnSpc>
            </a:pPr>
            <a:r>
              <a:rPr lang="en-US" dirty="0">
                <a:solidFill>
                  <a:srgbClr val="FF0000"/>
                </a:solidFill>
              </a:rPr>
              <a:t>Ornithology</a:t>
            </a:r>
            <a:r>
              <a:rPr lang="en-US" dirty="0"/>
              <a:t>; a branch of </a:t>
            </a:r>
            <a:r>
              <a:rPr lang="en-US" u="sng" dirty="0">
                <a:hlinkClick r:id="rId2"/>
              </a:rPr>
              <a:t>zoology</a:t>
            </a:r>
            <a:r>
              <a:rPr lang="en-US" dirty="0"/>
              <a:t> dealing with the scientific study of  </a:t>
            </a:r>
            <a:r>
              <a:rPr lang="en-US" u="sng" dirty="0">
                <a:hlinkClick r:id="rId3"/>
              </a:rPr>
              <a:t>birds</a:t>
            </a:r>
            <a:r>
              <a:rPr lang="en-US" dirty="0"/>
              <a:t>. Including study several aspects: bird ecology, taxonomy, evolution, physiology, and habitat.</a:t>
            </a:r>
          </a:p>
          <a:p>
            <a:pPr algn="just" rtl="0">
              <a:lnSpc>
                <a:spcPct val="150000"/>
              </a:lnSpc>
            </a:pPr>
            <a:r>
              <a:rPr lang="en-US" dirty="0"/>
              <a:t>The word "ornithology" comes from the late 16th-century Latin </a:t>
            </a:r>
            <a:r>
              <a:rPr lang="en-US" dirty="0" err="1"/>
              <a:t>ornithologia</a:t>
            </a:r>
            <a:r>
              <a:rPr lang="en-US" dirty="0"/>
              <a:t> meaning "bird science" from the Greek </a:t>
            </a:r>
            <a:r>
              <a:rPr lang="en-US" dirty="0" err="1"/>
              <a:t>ὄρνις</a:t>
            </a:r>
            <a:r>
              <a:rPr lang="en-US" dirty="0"/>
              <a:t> </a:t>
            </a:r>
            <a:r>
              <a:rPr lang="en-US" dirty="0" err="1"/>
              <a:t>ornis</a:t>
            </a:r>
            <a:r>
              <a:rPr lang="en-US" dirty="0"/>
              <a:t> ("bird") and </a:t>
            </a:r>
            <a:r>
              <a:rPr lang="en-US" dirty="0" err="1"/>
              <a:t>λόγος</a:t>
            </a:r>
            <a:r>
              <a:rPr lang="en-US" dirty="0"/>
              <a:t> logos ("theory, science, thought").</a:t>
            </a:r>
          </a:p>
          <a:p>
            <a:pPr algn="just">
              <a:lnSpc>
                <a:spcPct val="150000"/>
              </a:lnSpc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27481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04664"/>
            <a:ext cx="8136904" cy="6048672"/>
          </a:xfrm>
        </p:spPr>
        <p:txBody>
          <a:bodyPr>
            <a:normAutofit fontScale="92500" lnSpcReduction="10000"/>
          </a:bodyPr>
          <a:lstStyle/>
          <a:p>
            <a:pPr algn="l">
              <a:lnSpc>
                <a:spcPct val="150000"/>
              </a:lnSpc>
            </a:pPr>
            <a:r>
              <a:rPr lang="en-US" u="sng" dirty="0"/>
              <a:t>Classifications of birds</a:t>
            </a:r>
            <a:r>
              <a:rPr lang="en-US" dirty="0"/>
              <a:t>; </a:t>
            </a:r>
            <a:r>
              <a:rPr lang="en-US" b="0" dirty="0"/>
              <a:t>The general scientific classification of birds is as follows:</a:t>
            </a:r>
            <a:endParaRPr lang="en-US" dirty="0"/>
          </a:p>
          <a:p>
            <a:pPr algn="l">
              <a:lnSpc>
                <a:spcPct val="150000"/>
              </a:lnSpc>
            </a:pPr>
            <a:r>
              <a:rPr lang="en-US" sz="2600" dirty="0"/>
              <a:t>Kingdom: </a:t>
            </a:r>
            <a:r>
              <a:rPr lang="en-US" sz="2600" i="1" dirty="0"/>
              <a:t>Animalia</a:t>
            </a:r>
            <a:r>
              <a:rPr lang="en-US" sz="2600" dirty="0"/>
              <a:t/>
            </a:r>
            <a:br>
              <a:rPr lang="en-US" sz="2600" dirty="0"/>
            </a:br>
            <a:r>
              <a:rPr lang="en-US" sz="2600" dirty="0"/>
              <a:t>Phylum: </a:t>
            </a:r>
            <a:r>
              <a:rPr lang="en-US" sz="2600" i="1" dirty="0"/>
              <a:t>Chordata</a:t>
            </a:r>
            <a:br>
              <a:rPr lang="en-US" sz="2600" i="1" dirty="0"/>
            </a:br>
            <a:r>
              <a:rPr lang="en-US" sz="2600" dirty="0"/>
              <a:t>Subphylum: </a:t>
            </a:r>
            <a:r>
              <a:rPr lang="en-US" sz="2600" i="1" dirty="0"/>
              <a:t>Vertebrata</a:t>
            </a:r>
            <a:r>
              <a:rPr lang="en-US" sz="2600" dirty="0"/>
              <a:t/>
            </a:r>
            <a:br>
              <a:rPr lang="en-US" sz="2600" dirty="0"/>
            </a:br>
            <a:r>
              <a:rPr lang="en-US" sz="2600" dirty="0"/>
              <a:t>Class: </a:t>
            </a:r>
            <a:r>
              <a:rPr lang="en-US" sz="2600" i="1" dirty="0"/>
              <a:t>Aves</a:t>
            </a:r>
            <a:endParaRPr lang="en-US" sz="2600" dirty="0"/>
          </a:p>
          <a:p>
            <a:pPr algn="l"/>
            <a:r>
              <a:rPr lang="en-US" sz="2600" dirty="0"/>
              <a:t>Order (27):  </a:t>
            </a:r>
          </a:p>
          <a:p>
            <a:pPr algn="l"/>
            <a:r>
              <a:rPr lang="en-US" i="1" dirty="0"/>
              <a:t>                   </a:t>
            </a:r>
            <a:r>
              <a:rPr lang="en-US" i="1" dirty="0" err="1"/>
              <a:t>Galliformes</a:t>
            </a:r>
            <a:r>
              <a:rPr lang="en-US" dirty="0"/>
              <a:t> (Chicken, Quails, Turkey and Pheasants)</a:t>
            </a:r>
          </a:p>
          <a:p>
            <a:pPr algn="l"/>
            <a:r>
              <a:rPr lang="en-US" dirty="0"/>
              <a:t>                    </a:t>
            </a:r>
            <a:r>
              <a:rPr lang="en-US" i="1" dirty="0" err="1"/>
              <a:t>Anseriformes</a:t>
            </a:r>
            <a:r>
              <a:rPr lang="en-US" i="1" dirty="0"/>
              <a:t> </a:t>
            </a:r>
            <a:r>
              <a:rPr lang="en-US" dirty="0"/>
              <a:t>(Geese, Ducks and Swan)</a:t>
            </a:r>
          </a:p>
          <a:p>
            <a:pPr algn="l"/>
            <a:r>
              <a:rPr lang="en-US" i="1" dirty="0"/>
              <a:t>                    </a:t>
            </a:r>
            <a:r>
              <a:rPr lang="en-US" i="1" dirty="0" err="1"/>
              <a:t>Columbiformes</a:t>
            </a:r>
            <a:r>
              <a:rPr lang="en-US" i="1" dirty="0"/>
              <a:t> </a:t>
            </a:r>
            <a:r>
              <a:rPr lang="en-US" dirty="0"/>
              <a:t>(Pigeons, Doves)</a:t>
            </a:r>
          </a:p>
          <a:p>
            <a:pPr algn="l"/>
            <a:r>
              <a:rPr lang="en-US" i="1" dirty="0"/>
              <a:t>                    </a:t>
            </a:r>
            <a:r>
              <a:rPr lang="en-US" i="1" dirty="0" err="1"/>
              <a:t>Pssitaciformes</a:t>
            </a:r>
            <a:r>
              <a:rPr lang="en-US" i="1" dirty="0"/>
              <a:t> </a:t>
            </a:r>
            <a:r>
              <a:rPr lang="en-US" dirty="0"/>
              <a:t>(Parrot, Parakeets and Macaw)</a:t>
            </a:r>
          </a:p>
          <a:p>
            <a:pPr algn="l"/>
            <a:r>
              <a:rPr lang="en-US" i="1" dirty="0"/>
              <a:t>                    Passeriformes </a:t>
            </a:r>
            <a:r>
              <a:rPr lang="en-US" dirty="0"/>
              <a:t>(song birds)</a:t>
            </a:r>
          </a:p>
          <a:p>
            <a:pPr algn="l"/>
            <a:r>
              <a:rPr lang="en-US" i="1" dirty="0"/>
              <a:t>                    </a:t>
            </a:r>
            <a:r>
              <a:rPr lang="en-US" i="1" dirty="0" err="1"/>
              <a:t>Falconiformes</a:t>
            </a:r>
            <a:r>
              <a:rPr lang="en-US" i="1" dirty="0"/>
              <a:t> </a:t>
            </a:r>
            <a:r>
              <a:rPr lang="en-US" dirty="0"/>
              <a:t>(Eagle, Hawk and Vulture)</a:t>
            </a:r>
            <a:r>
              <a:rPr lang="en-US" i="1" dirty="0"/>
              <a:t>               </a:t>
            </a:r>
            <a:endParaRPr lang="en-US" dirty="0"/>
          </a:p>
          <a:p>
            <a:pPr algn="l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534573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:\Users\Roshna 4pc\Desktop\New folder (2)\b7d6bf3710c86abb9f5ca53e7c8abd15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32656"/>
            <a:ext cx="7776864" cy="61206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8140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476672"/>
            <a:ext cx="8208912" cy="5649491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en-US" sz="2400" u="sng" dirty="0" smtClean="0">
                <a:solidFill>
                  <a:srgbClr val="FF0000"/>
                </a:solidFill>
              </a:rPr>
              <a:t>Bird </a:t>
            </a:r>
            <a:r>
              <a:rPr lang="en-US" sz="2400" u="sng" dirty="0">
                <a:solidFill>
                  <a:srgbClr val="FF0000"/>
                </a:solidFill>
              </a:rPr>
              <a:t>Facts;</a:t>
            </a:r>
            <a:endParaRPr lang="en-US" sz="2400" dirty="0">
              <a:solidFill>
                <a:srgbClr val="FF0000"/>
              </a:solidFill>
            </a:endParaRPr>
          </a:p>
          <a:p>
            <a:pPr algn="l" rtl="0">
              <a:lnSpc>
                <a:spcPct val="150000"/>
              </a:lnSpc>
            </a:pPr>
            <a:endParaRPr lang="en-US" sz="1050" dirty="0" smtClean="0"/>
          </a:p>
          <a:p>
            <a:pPr algn="l" rtl="0">
              <a:lnSpc>
                <a:spcPct val="150000"/>
              </a:lnSpc>
            </a:pPr>
            <a:r>
              <a:rPr lang="en-US" dirty="0" smtClean="0"/>
              <a:t>1- </a:t>
            </a:r>
            <a:r>
              <a:rPr lang="en-US" dirty="0"/>
              <a:t>Birds are warm-blooded, have feathers, wings, Bipedal (two legs) and lay eggs.</a:t>
            </a:r>
          </a:p>
          <a:p>
            <a:pPr algn="l">
              <a:lnSpc>
                <a:spcPct val="150000"/>
              </a:lnSpc>
            </a:pPr>
            <a:r>
              <a:rPr lang="en-US" dirty="0"/>
              <a:t>2- Birds can fly with the help of their hollow bone.</a:t>
            </a:r>
          </a:p>
          <a:p>
            <a:pPr algn="l">
              <a:lnSpc>
                <a:spcPct val="150000"/>
              </a:lnSpc>
            </a:pPr>
            <a:r>
              <a:rPr lang="en-US" dirty="0"/>
              <a:t>3- Embryo eat and grow inside the egg outside of mothers body.</a:t>
            </a:r>
          </a:p>
          <a:p>
            <a:pPr algn="l">
              <a:lnSpc>
                <a:spcPct val="150000"/>
              </a:lnSpc>
            </a:pPr>
            <a:r>
              <a:rPr lang="en-US" dirty="0"/>
              <a:t>4- Chicken is the most common species of bird all over the world.</a:t>
            </a:r>
          </a:p>
          <a:p>
            <a:pPr algn="l">
              <a:lnSpc>
                <a:spcPct val="150000"/>
              </a:lnSpc>
            </a:pPr>
            <a:r>
              <a:rPr lang="en-US" dirty="0"/>
              <a:t>5- Most of birds can fly e.g. swan, pigeon, eagle …etc. others cannot e.g. chicken and penguins. </a:t>
            </a:r>
          </a:p>
        </p:txBody>
      </p:sp>
    </p:spTree>
    <p:extLst>
      <p:ext uri="{BB962C8B-B14F-4D97-AF65-F5344CB8AC3E}">
        <p14:creationId xmlns:p14="http://schemas.microsoft.com/office/powerpoint/2010/main" val="2846295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620688"/>
            <a:ext cx="7920880" cy="5505475"/>
          </a:xfrm>
        </p:spPr>
        <p:txBody>
          <a:bodyPr/>
          <a:lstStyle/>
          <a:p>
            <a:pPr algn="l">
              <a:lnSpc>
                <a:spcPct val="150000"/>
              </a:lnSpc>
            </a:pPr>
            <a:r>
              <a:rPr lang="en-US" sz="2400" u="sng" dirty="0" smtClean="0">
                <a:solidFill>
                  <a:srgbClr val="FF0000"/>
                </a:solidFill>
              </a:rPr>
              <a:t>Bird facts</a:t>
            </a:r>
          </a:p>
          <a:p>
            <a:pPr algn="l">
              <a:lnSpc>
                <a:spcPct val="150000"/>
              </a:lnSpc>
            </a:pPr>
            <a:endParaRPr lang="en-US" sz="900" dirty="0" smtClean="0"/>
          </a:p>
          <a:p>
            <a:pPr algn="l">
              <a:lnSpc>
                <a:spcPct val="150000"/>
              </a:lnSpc>
            </a:pPr>
            <a:r>
              <a:rPr lang="en-US" dirty="0" smtClean="0"/>
              <a:t>6- </a:t>
            </a:r>
            <a:r>
              <a:rPr lang="en-US" dirty="0"/>
              <a:t>Ostrich is the largest bird in the world. Bee humming bird is the smallest living bird. And all birds are adapted according to the environment that living in.</a:t>
            </a:r>
          </a:p>
          <a:p>
            <a:pPr algn="l">
              <a:lnSpc>
                <a:spcPct val="150000"/>
              </a:lnSpc>
            </a:pPr>
            <a:r>
              <a:rPr lang="en-US" dirty="0"/>
              <a:t>7- In most birds, beauty give males than females.</a:t>
            </a:r>
          </a:p>
          <a:p>
            <a:pPr algn="l">
              <a:lnSpc>
                <a:spcPct val="150000"/>
              </a:lnSpc>
            </a:pPr>
            <a:r>
              <a:rPr lang="en-US" dirty="0"/>
              <a:t>8- Humming birds can fly backwards.</a:t>
            </a:r>
          </a:p>
          <a:p>
            <a:pPr algn="l">
              <a:lnSpc>
                <a:spcPct val="150000"/>
              </a:lnSpc>
            </a:pPr>
            <a:r>
              <a:rPr lang="en-US" dirty="0"/>
              <a:t>9- Wild birds naturally migrate as group from one place to another for breeding.</a:t>
            </a:r>
          </a:p>
          <a:p>
            <a:pPr algn="l">
              <a:lnSpc>
                <a:spcPct val="150000"/>
              </a:lnSpc>
            </a:pPr>
            <a:endParaRPr lang="ar-IQ" dirty="0"/>
          </a:p>
          <a:p>
            <a:pPr algn="l">
              <a:lnSpc>
                <a:spcPct val="150000"/>
              </a:lnSpc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60297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56</TotalTime>
  <Words>520</Words>
  <Application>Microsoft Office PowerPoint</Application>
  <PresentationFormat>On-screen Show (4:3)</PresentationFormat>
  <Paragraphs>46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Essential</vt:lpstr>
      <vt:lpstr>Animal resource Dept. 4th stage    Ornamental birds  Dr. Alaa     2023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4th stage  Anim. Res. Dept.             Ornamental birds  Dr. Alaa    2023</dc:title>
  <dc:creator>Roshna 4pc</dc:creator>
  <cp:lastModifiedBy>Maher</cp:lastModifiedBy>
  <cp:revision>12</cp:revision>
  <dcterms:created xsi:type="dcterms:W3CDTF">2023-01-24T16:33:14Z</dcterms:created>
  <dcterms:modified xsi:type="dcterms:W3CDTF">2023-01-24T18:18:27Z</dcterms:modified>
</cp:coreProperties>
</file>