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69" r:id="rId5"/>
    <p:sldId id="259" r:id="rId6"/>
    <p:sldId id="260" r:id="rId7"/>
    <p:sldId id="261" r:id="rId8"/>
    <p:sldId id="262" r:id="rId9"/>
    <p:sldId id="263" r:id="rId10"/>
    <p:sldId id="264" r:id="rId11"/>
    <p:sldId id="271" r:id="rId12"/>
    <p:sldId id="265" r:id="rId13"/>
    <p:sldId id="266" r:id="rId14"/>
    <p:sldId id="272" r:id="rId15"/>
    <p:sldId id="267" r:id="rId16"/>
    <p:sldId id="273" r:id="rId17"/>
    <p:sldId id="268"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5FA23E2-B122-48B1-A144-0E2B61B33741}" type="datetimeFigureOut">
              <a:rPr lang="en-US" smtClean="0"/>
              <a:t>9/9/2022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726D72D-0E0B-476B-B50D-A146E5DBD033}"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6007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A23E2-B122-48B1-A144-0E2B61B33741}"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6D72D-0E0B-476B-B50D-A146E5DBD033}" type="slidenum">
              <a:rPr lang="en-US" smtClean="0"/>
              <a:t>‹#›</a:t>
            </a:fld>
            <a:endParaRPr lang="en-US"/>
          </a:p>
        </p:txBody>
      </p:sp>
    </p:spTree>
    <p:extLst>
      <p:ext uri="{BB962C8B-B14F-4D97-AF65-F5344CB8AC3E}">
        <p14:creationId xmlns:p14="http://schemas.microsoft.com/office/powerpoint/2010/main" val="160116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A23E2-B122-48B1-A144-0E2B61B33741}"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6D72D-0E0B-476B-B50D-A146E5DBD033}" type="slidenum">
              <a:rPr lang="en-US" smtClean="0"/>
              <a:t>‹#›</a:t>
            </a:fld>
            <a:endParaRPr lang="en-US"/>
          </a:p>
        </p:txBody>
      </p:sp>
    </p:spTree>
    <p:extLst>
      <p:ext uri="{BB962C8B-B14F-4D97-AF65-F5344CB8AC3E}">
        <p14:creationId xmlns:p14="http://schemas.microsoft.com/office/powerpoint/2010/main" val="244591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A23E2-B122-48B1-A144-0E2B61B33741}"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6D72D-0E0B-476B-B50D-A146E5DBD033}" type="slidenum">
              <a:rPr lang="en-US" smtClean="0"/>
              <a:t>‹#›</a:t>
            </a:fld>
            <a:endParaRPr lang="en-US"/>
          </a:p>
        </p:txBody>
      </p:sp>
    </p:spTree>
    <p:extLst>
      <p:ext uri="{BB962C8B-B14F-4D97-AF65-F5344CB8AC3E}">
        <p14:creationId xmlns:p14="http://schemas.microsoft.com/office/powerpoint/2010/main" val="150929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5FA23E2-B122-48B1-A144-0E2B61B33741}" type="datetimeFigureOut">
              <a:rPr lang="en-US" smtClean="0"/>
              <a:t>9/9/2022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726D72D-0E0B-476B-B50D-A146E5DBD03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8387211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A23E2-B122-48B1-A144-0E2B61B33741}"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6D72D-0E0B-476B-B50D-A146E5DBD033}" type="slidenum">
              <a:rPr lang="en-US" smtClean="0"/>
              <a:t>‹#›</a:t>
            </a:fld>
            <a:endParaRPr lang="en-US"/>
          </a:p>
        </p:txBody>
      </p:sp>
    </p:spTree>
    <p:extLst>
      <p:ext uri="{BB962C8B-B14F-4D97-AF65-F5344CB8AC3E}">
        <p14:creationId xmlns:p14="http://schemas.microsoft.com/office/powerpoint/2010/main" val="77922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FA23E2-B122-48B1-A144-0E2B61B33741}"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6D72D-0E0B-476B-B50D-A146E5DBD033}" type="slidenum">
              <a:rPr lang="en-US" smtClean="0"/>
              <a:t>‹#›</a:t>
            </a:fld>
            <a:endParaRPr lang="en-US"/>
          </a:p>
        </p:txBody>
      </p:sp>
    </p:spTree>
    <p:extLst>
      <p:ext uri="{BB962C8B-B14F-4D97-AF65-F5344CB8AC3E}">
        <p14:creationId xmlns:p14="http://schemas.microsoft.com/office/powerpoint/2010/main" val="82371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FA23E2-B122-48B1-A144-0E2B61B33741}"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6D72D-0E0B-476B-B50D-A146E5DBD033}" type="slidenum">
              <a:rPr lang="en-US" smtClean="0"/>
              <a:t>‹#›</a:t>
            </a:fld>
            <a:endParaRPr lang="en-US"/>
          </a:p>
        </p:txBody>
      </p:sp>
    </p:spTree>
    <p:extLst>
      <p:ext uri="{BB962C8B-B14F-4D97-AF65-F5344CB8AC3E}">
        <p14:creationId xmlns:p14="http://schemas.microsoft.com/office/powerpoint/2010/main" val="137447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A23E2-B122-48B1-A144-0E2B61B33741}"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6D72D-0E0B-476B-B50D-A146E5DBD033}" type="slidenum">
              <a:rPr lang="en-US" smtClean="0"/>
              <a:t>‹#›</a:t>
            </a:fld>
            <a:endParaRPr lang="en-US"/>
          </a:p>
        </p:txBody>
      </p:sp>
    </p:spTree>
    <p:extLst>
      <p:ext uri="{BB962C8B-B14F-4D97-AF65-F5344CB8AC3E}">
        <p14:creationId xmlns:p14="http://schemas.microsoft.com/office/powerpoint/2010/main" val="323035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5FA23E2-B122-48B1-A144-0E2B61B33741}" type="datetimeFigureOut">
              <a:rPr lang="en-US" smtClean="0"/>
              <a:t>9/9/2022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26D72D-0E0B-476B-B50D-A146E5DBD03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226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5FA23E2-B122-48B1-A144-0E2B61B33741}" type="datetimeFigureOut">
              <a:rPr lang="en-US" smtClean="0"/>
              <a:t>9/9/2022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26D72D-0E0B-476B-B50D-A146E5DBD03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135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5FA23E2-B122-48B1-A144-0E2B61B33741}" type="datetimeFigureOut">
              <a:rPr lang="en-US" smtClean="0"/>
              <a:t>9/9/2022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726D72D-0E0B-476B-B50D-A146E5DBD03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77100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6C97D1-D77E-4F0D-9FA9-1329B3B9E64D}"/>
              </a:ext>
            </a:extLst>
          </p:cNvPr>
          <p:cNvSpPr>
            <a:spLocks noGrp="1"/>
          </p:cNvSpPr>
          <p:nvPr>
            <p:ph type="ctrTitle"/>
          </p:nvPr>
        </p:nvSpPr>
        <p:spPr/>
        <p:txBody>
          <a:bodyPr/>
          <a:lstStyle/>
          <a:p>
            <a:r>
              <a:rPr lang="en-US" b="1" dirty="0">
                <a:effectLst>
                  <a:outerShdw blurRad="38100" dist="38100" dir="2700000" algn="tl">
                    <a:srgbClr val="000000">
                      <a:alpha val="43137"/>
                    </a:srgbClr>
                  </a:outerShdw>
                </a:effectLst>
              </a:rPr>
              <a:t>Ventilation system</a:t>
            </a:r>
          </a:p>
        </p:txBody>
      </p:sp>
      <p:sp>
        <p:nvSpPr>
          <p:cNvPr id="3" name="Subtitle 2">
            <a:extLst>
              <a:ext uri="{FF2B5EF4-FFF2-40B4-BE49-F238E27FC236}">
                <a16:creationId xmlns:a16="http://schemas.microsoft.com/office/drawing/2014/main" xmlns="" id="{583BCC21-3A45-48DF-B5BA-51FA2B8369B2}"/>
              </a:ext>
            </a:extLst>
          </p:cNvPr>
          <p:cNvSpPr>
            <a:spLocks noGrp="1"/>
          </p:cNvSpPr>
          <p:nvPr>
            <p:ph type="subTitle" idx="1"/>
          </p:nvPr>
        </p:nvSpPr>
        <p:spPr/>
        <p:txBody>
          <a:bodyPr>
            <a:normAutofit fontScale="25000" lnSpcReduction="20000"/>
          </a:bodyPr>
          <a:lstStyle/>
          <a:p>
            <a:r>
              <a:rPr lang="en-US" sz="8000" dirty="0" err="1" smtClean="0"/>
              <a:t>Assist.Prof.Dr.Tahsin</a:t>
            </a:r>
            <a:r>
              <a:rPr lang="en-US" sz="8000" dirty="0" smtClean="0"/>
              <a:t> </a:t>
            </a:r>
            <a:r>
              <a:rPr lang="en-US" sz="8000" dirty="0" err="1" smtClean="0"/>
              <a:t>Alla</a:t>
            </a:r>
            <a:r>
              <a:rPr lang="en-US" sz="8000" dirty="0" smtClean="0"/>
              <a:t> .M</a:t>
            </a:r>
            <a:endParaRPr lang="en-US" sz="8000" dirty="0"/>
          </a:p>
          <a:p>
            <a:r>
              <a:rPr lang="en-GB" sz="8000" dirty="0"/>
              <a:t>Poultry Nutrition and metabolism</a:t>
            </a:r>
          </a:p>
          <a:p>
            <a:r>
              <a:rPr lang="en-GB" sz="8000" dirty="0"/>
              <a:t>Animal Resource Department</a:t>
            </a:r>
          </a:p>
          <a:p>
            <a:r>
              <a:rPr lang="en-GB" sz="8000" dirty="0"/>
              <a:t>College of Agriculture</a:t>
            </a:r>
          </a:p>
          <a:p>
            <a:r>
              <a:rPr lang="en-GB" sz="8000" dirty="0"/>
              <a:t>University of Salahuddin</a:t>
            </a:r>
          </a:p>
          <a:p>
            <a:endParaRPr lang="en-US" dirty="0"/>
          </a:p>
        </p:txBody>
      </p:sp>
    </p:spTree>
    <p:extLst>
      <p:ext uri="{BB962C8B-B14F-4D97-AF65-F5344CB8AC3E}">
        <p14:creationId xmlns:p14="http://schemas.microsoft.com/office/powerpoint/2010/main" val="151702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604BE-29F0-467D-9F61-2AD33501B32A}"/>
              </a:ext>
            </a:extLst>
          </p:cNvPr>
          <p:cNvSpPr>
            <a:spLocks noGrp="1"/>
          </p:cNvSpPr>
          <p:nvPr>
            <p:ph type="title"/>
          </p:nvPr>
        </p:nvSpPr>
        <p:spPr>
          <a:xfrm>
            <a:off x="699796" y="685800"/>
            <a:ext cx="9601200" cy="1485900"/>
          </a:xfrm>
        </p:spPr>
        <p:txBody>
          <a:bodyPr/>
          <a:lstStyle/>
          <a:p>
            <a:r>
              <a:rPr lang="en-US" b="1" dirty="0"/>
              <a:t>Minimum Ventilation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CE43A2C8-1F0A-4FDB-9009-1BF54077D5A6}"/>
              </a:ext>
            </a:extLst>
          </p:cNvPr>
          <p:cNvSpPr>
            <a:spLocks noGrp="1"/>
          </p:cNvSpPr>
          <p:nvPr>
            <p:ph idx="1"/>
          </p:nvPr>
        </p:nvSpPr>
        <p:spPr>
          <a:xfrm>
            <a:off x="699796" y="2171700"/>
            <a:ext cx="11492204" cy="4686300"/>
          </a:xfrm>
        </p:spPr>
        <p:txBody>
          <a:bodyPr>
            <a:normAutofit lnSpcReduction="10000"/>
          </a:bodyPr>
          <a:lstStyle/>
          <a:p>
            <a:pPr algn="just">
              <a:lnSpc>
                <a:spcPct val="150000"/>
              </a:lnSpc>
            </a:pPr>
            <a:r>
              <a:rPr lang="en-US" dirty="0"/>
              <a:t>Minimum ventilation brings fresh air into the house and exhausts any stale in-house air (to remove excess moisture and prevent the build-up of harmful gases), while maintaining the required in-house air temperature.</a:t>
            </a:r>
          </a:p>
          <a:p>
            <a:pPr algn="just">
              <a:lnSpc>
                <a:spcPct val="150000"/>
              </a:lnSpc>
            </a:pPr>
            <a:r>
              <a:rPr lang="en-US" dirty="0"/>
              <a:t>Some minimum amount of ventilation must be given at all times when there are birds present in the house– no matter what the outside temperature is. Minimum ventilation can be used during winter and summer and at any stage of the production cycle but is most commonly used during </a:t>
            </a:r>
            <a:r>
              <a:rPr lang="en-US" b="1" dirty="0">
                <a:solidFill>
                  <a:srgbClr val="FF0000"/>
                </a:solidFill>
              </a:rPr>
              <a:t>brooding </a:t>
            </a:r>
            <a:r>
              <a:rPr lang="en-US" dirty="0"/>
              <a:t>and </a:t>
            </a:r>
            <a:r>
              <a:rPr lang="en-US" b="1" dirty="0">
                <a:solidFill>
                  <a:srgbClr val="FF0000"/>
                </a:solidFill>
              </a:rPr>
              <a:t>cool weather </a:t>
            </a:r>
            <a:r>
              <a:rPr lang="en-US" dirty="0"/>
              <a:t>(i.e. whenever it is colder outside than the desired in-house set-point temperature and the actual house temperature is at or below the required set point temperature). Minimum ventilation is not adequate for cooling birds during </a:t>
            </a:r>
            <a:r>
              <a:rPr lang="en-US" b="1" dirty="0">
                <a:solidFill>
                  <a:srgbClr val="FF0000"/>
                </a:solidFill>
              </a:rPr>
              <a:t>high temperatures</a:t>
            </a:r>
            <a:r>
              <a:rPr lang="en-US" dirty="0"/>
              <a:t> and should create very little air movement at bird level. Good ventilation is particularly important for young birds </a:t>
            </a:r>
            <a:r>
              <a:rPr lang="en-US" b="1" dirty="0">
                <a:solidFill>
                  <a:srgbClr val="FF0000"/>
                </a:solidFill>
              </a:rPr>
              <a:t>under 10 days of age</a:t>
            </a:r>
            <a:r>
              <a:rPr lang="en-US" dirty="0"/>
              <a:t>.</a:t>
            </a:r>
          </a:p>
          <a:p>
            <a:endParaRPr lang="en-US" dirty="0"/>
          </a:p>
        </p:txBody>
      </p:sp>
      <p:pic>
        <p:nvPicPr>
          <p:cNvPr id="5" name="Picture 4">
            <a:extLst>
              <a:ext uri="{FF2B5EF4-FFF2-40B4-BE49-F238E27FC236}">
                <a16:creationId xmlns:a16="http://schemas.microsoft.com/office/drawing/2014/main" xmlns="" id="{DC64D835-8A13-4E8E-B0CF-F2FA9A7EC6EB}"/>
              </a:ext>
            </a:extLst>
          </p:cNvPr>
          <p:cNvPicPr>
            <a:picLocks noChangeAspect="1"/>
          </p:cNvPicPr>
          <p:nvPr/>
        </p:nvPicPr>
        <p:blipFill>
          <a:blip r:embed="rId2"/>
          <a:stretch>
            <a:fillRect/>
          </a:stretch>
        </p:blipFill>
        <p:spPr>
          <a:xfrm>
            <a:off x="5797485" y="0"/>
            <a:ext cx="6394515" cy="2171700"/>
          </a:xfrm>
          <a:prstGeom prst="rect">
            <a:avLst/>
          </a:prstGeom>
        </p:spPr>
      </p:pic>
    </p:spTree>
    <p:extLst>
      <p:ext uri="{BB962C8B-B14F-4D97-AF65-F5344CB8AC3E}">
        <p14:creationId xmlns:p14="http://schemas.microsoft.com/office/powerpoint/2010/main" val="389522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95">
            <a:extLst>
              <a:ext uri="{FF2B5EF4-FFF2-40B4-BE49-F238E27FC236}">
                <a16:creationId xmlns:a16="http://schemas.microsoft.com/office/drawing/2014/main" xmlns="" id="{4F544281-4C45-4466-8138-7C0DA81DEE57}"/>
              </a:ext>
            </a:extLst>
          </p:cNvPr>
          <p:cNvSpPr txBox="1">
            <a:spLocks noGrp="1" noChangeArrowheads="1"/>
          </p:cNvSpPr>
          <p:nvPr>
            <p:ph idx="1"/>
          </p:nvPr>
        </p:nvSpPr>
        <p:spPr bwMode="auto">
          <a:xfrm>
            <a:off x="1" y="0"/>
            <a:ext cx="12192000" cy="7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indent="0">
              <a:spcBef>
                <a:spcPts val="0"/>
              </a:spcBef>
              <a:spcAft>
                <a:spcPts val="0"/>
              </a:spcAft>
              <a:buNone/>
            </a:pPr>
            <a:r>
              <a:rPr lang="en-US" sz="15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1302385" marR="532130" indent="-228600">
              <a:lnSpc>
                <a:spcPct val="150000"/>
              </a:lnSpc>
              <a:spcBef>
                <a:spcPts val="0"/>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It is essential to provide some ventilation to the house regardless of the outside</a:t>
            </a:r>
            <a:r>
              <a:rPr lang="en-US" spc="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conditions.</a:t>
            </a:r>
          </a:p>
          <a:p>
            <a:pPr marL="1302385" marR="532765" indent="-228600">
              <a:lnSpc>
                <a:spcPct val="150000"/>
              </a:lnSpc>
              <a:spcBef>
                <a:spcPts val="0"/>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Minimum ventilation is used for young chicks, night time, or cold weather ventilation.</a:t>
            </a:r>
          </a:p>
          <a:p>
            <a:pPr marL="1290320" marR="0" indent="-217170">
              <a:lnSpc>
                <a:spcPct val="150000"/>
              </a:lnSpc>
              <a:spcBef>
                <a:spcPts val="0"/>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Minimum ventilation should be timer</a:t>
            </a:r>
            <a:r>
              <a:rPr lang="en-US" spc="1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driven.</a:t>
            </a:r>
          </a:p>
          <a:p>
            <a:pPr marL="1302385" marR="534035" indent="-228600">
              <a:lnSpc>
                <a:spcPct val="150000"/>
              </a:lnSpc>
              <a:spcBef>
                <a:spcPts val="5"/>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Achieving the correct operating negative pressure to ensure incoming air is drawn</a:t>
            </a:r>
            <a:r>
              <a:rPr lang="en-US" spc="3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at</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high</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speed</a:t>
            </a:r>
            <a:r>
              <a:rPr lang="en-US" spc="3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towards</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the</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apex</a:t>
            </a:r>
            <a:r>
              <a:rPr lang="en-US" spc="3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of</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the</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roof</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is</a:t>
            </a:r>
            <a:r>
              <a:rPr lang="en-US" spc="3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critical.</a:t>
            </a:r>
          </a:p>
          <a:p>
            <a:pPr marL="1302385" marR="532130" indent="-228600">
              <a:lnSpc>
                <a:spcPct val="150000"/>
              </a:lnSpc>
              <a:spcBef>
                <a:spcPts val="0"/>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Air inlet number and size of opening should achieve high air velocity to prevent cold air dropping to the</a:t>
            </a:r>
            <a:r>
              <a:rPr lang="en-US" spc="2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floor.</a:t>
            </a:r>
          </a:p>
          <a:p>
            <a:pPr marL="1302385" marR="532130" indent="-228600">
              <a:lnSpc>
                <a:spcPct val="150000"/>
              </a:lnSpc>
              <a:spcBef>
                <a:spcPts val="0"/>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Not all air inlets may need to be opened but those that are opened should be evenly spaced and open the same</a:t>
            </a:r>
            <a:r>
              <a:rPr lang="en-US" spc="20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amount.</a:t>
            </a:r>
          </a:p>
          <a:p>
            <a:pPr marL="1302385" marR="532765" indent="-228600">
              <a:lnSpc>
                <a:spcPct val="150000"/>
              </a:lnSpc>
              <a:spcBef>
                <a:spcPts val="0"/>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When setting up the minimum ventilation inlets, the minimum air inlet opening size should be around </a:t>
            </a:r>
            <a:r>
              <a:rPr lang="en-US" b="1" dirty="0">
                <a:solidFill>
                  <a:srgbClr val="FF0000"/>
                </a:solidFill>
                <a:effectLst/>
                <a:latin typeface="Arial" panose="020B0604020202020204" pitchFamily="34" charset="0"/>
                <a:ea typeface="Arial" panose="020B0604020202020204" pitchFamily="34" charset="0"/>
              </a:rPr>
              <a:t>5 cm</a:t>
            </a:r>
            <a:r>
              <a:rPr lang="en-US" spc="15" dirty="0">
                <a:solidFill>
                  <a:schemeClr val="tx1"/>
                </a:solidFill>
                <a:effectLst/>
                <a:latin typeface="Arial" panose="020B0604020202020204" pitchFamily="34" charset="0"/>
                <a:ea typeface="Arial" panose="020B0604020202020204" pitchFamily="34" charset="0"/>
              </a:rPr>
              <a:t>.</a:t>
            </a:r>
            <a:endParaRPr lang="en-US" dirty="0">
              <a:solidFill>
                <a:schemeClr val="tx1"/>
              </a:solidFill>
              <a:effectLst/>
              <a:latin typeface="Arial" panose="020B0604020202020204" pitchFamily="34" charset="0"/>
              <a:ea typeface="Arial" panose="020B0604020202020204" pitchFamily="34" charset="0"/>
            </a:endParaRPr>
          </a:p>
          <a:p>
            <a:pPr marL="1290320" marR="0" indent="-217170">
              <a:lnSpc>
                <a:spcPct val="150000"/>
              </a:lnSpc>
              <a:spcBef>
                <a:spcPts val="0"/>
              </a:spcBef>
              <a:spcAft>
                <a:spcPts val="0"/>
              </a:spcAft>
              <a:tabLst>
                <a:tab pos="1290320" algn="l"/>
                <a:tab pos="1290955" algn="l"/>
              </a:tabLst>
            </a:pPr>
            <a:r>
              <a:rPr lang="en-US" dirty="0">
                <a:solidFill>
                  <a:schemeClr val="tx1"/>
                </a:solidFill>
                <a:effectLst/>
                <a:latin typeface="Arial" panose="020B0604020202020204" pitchFamily="34" charset="0"/>
                <a:ea typeface="Arial" panose="020B0604020202020204" pitchFamily="34" charset="0"/>
              </a:rPr>
              <a:t>Monitor</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air</a:t>
            </a:r>
            <a:r>
              <a:rPr lang="en-US" spc="4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flow</a:t>
            </a:r>
            <a:r>
              <a:rPr lang="en-US" spc="4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and</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bird</a:t>
            </a:r>
            <a:r>
              <a:rPr lang="en-US" spc="4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behavior</a:t>
            </a:r>
            <a:r>
              <a:rPr lang="en-US" spc="4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to</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determine</a:t>
            </a:r>
            <a:r>
              <a:rPr lang="en-US" spc="4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if</a:t>
            </a:r>
            <a:r>
              <a:rPr lang="en-US" spc="4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settings</a:t>
            </a:r>
            <a:r>
              <a:rPr lang="en-US" spc="45"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are</a:t>
            </a:r>
            <a:r>
              <a:rPr lang="en-US" spc="40" dirty="0">
                <a:solidFill>
                  <a:schemeClr val="tx1"/>
                </a:solidFill>
                <a:effectLst/>
                <a:latin typeface="Arial" panose="020B0604020202020204" pitchFamily="34" charset="0"/>
                <a:ea typeface="Arial" panose="020B0604020202020204" pitchFamily="34" charset="0"/>
              </a:rPr>
              <a:t> </a:t>
            </a:r>
            <a:r>
              <a:rPr lang="en-US" dirty="0">
                <a:solidFill>
                  <a:schemeClr val="tx1"/>
                </a:solidFill>
                <a:effectLst/>
                <a:latin typeface="Arial" panose="020B0604020202020204" pitchFamily="34" charset="0"/>
                <a:ea typeface="Arial" panose="020B0604020202020204" pitchFamily="34" charset="0"/>
              </a:rPr>
              <a:t>correct.</a:t>
            </a:r>
          </a:p>
        </p:txBody>
      </p:sp>
    </p:spTree>
    <p:extLst>
      <p:ext uri="{BB962C8B-B14F-4D97-AF65-F5344CB8AC3E}">
        <p14:creationId xmlns:p14="http://schemas.microsoft.com/office/powerpoint/2010/main" val="77760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E9305-C6C6-4885-BEA1-C5931D19A4D9}"/>
              </a:ext>
            </a:extLst>
          </p:cNvPr>
          <p:cNvSpPr>
            <a:spLocks noGrp="1"/>
          </p:cNvSpPr>
          <p:nvPr>
            <p:ph type="title"/>
          </p:nvPr>
        </p:nvSpPr>
        <p:spPr>
          <a:xfrm>
            <a:off x="699796" y="148472"/>
            <a:ext cx="9601200" cy="1485900"/>
          </a:xfrm>
        </p:spPr>
        <p:txBody>
          <a:bodyPr/>
          <a:lstStyle/>
          <a:p>
            <a:r>
              <a:rPr lang="en-US" b="1" dirty="0"/>
              <a:t>Transitional Ventilation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86166305-ECB3-4480-8CBE-EECB9F2170CD}"/>
              </a:ext>
            </a:extLst>
          </p:cNvPr>
          <p:cNvSpPr>
            <a:spLocks noGrp="1"/>
          </p:cNvSpPr>
          <p:nvPr>
            <p:ph idx="1"/>
          </p:nvPr>
        </p:nvSpPr>
        <p:spPr>
          <a:xfrm>
            <a:off x="699796" y="3040145"/>
            <a:ext cx="11492204" cy="4572000"/>
          </a:xfrm>
        </p:spPr>
        <p:txBody>
          <a:bodyPr>
            <a:normAutofit/>
          </a:bodyPr>
          <a:lstStyle/>
          <a:p>
            <a:pPr algn="just">
              <a:lnSpc>
                <a:spcPct val="150000"/>
              </a:lnSpc>
            </a:pPr>
            <a:r>
              <a:rPr lang="en-US" dirty="0"/>
              <a:t>Transitional ventilation is used when the house temperature is </a:t>
            </a:r>
            <a:r>
              <a:rPr lang="en-US" b="1" dirty="0"/>
              <a:t>above</a:t>
            </a:r>
            <a:r>
              <a:rPr lang="en-US" dirty="0"/>
              <a:t> the desired (or set-point) temperature, but it is </a:t>
            </a:r>
            <a:r>
              <a:rPr lang="en-US" b="1" dirty="0"/>
              <a:t>not yet warm enough</a:t>
            </a:r>
            <a:r>
              <a:rPr lang="en-US" dirty="0"/>
              <a:t> (or the birds are still not old enough) to use tunnel ventilation. Transitional ventilation is a temperature driven process. As the house temperature increases above the required set point, the ventilation system should be set to stop operating minimum ventilation, and start to ventilate </a:t>
            </a:r>
            <a:r>
              <a:rPr lang="en-US" b="1" dirty="0"/>
              <a:t>continuously</a:t>
            </a:r>
            <a:r>
              <a:rPr lang="en-US" dirty="0"/>
              <a:t> for temperature control. During transitional ventilation, a </a:t>
            </a:r>
            <a:r>
              <a:rPr lang="en-US" b="1" dirty="0"/>
              <a:t>large volume of air</a:t>
            </a:r>
            <a:r>
              <a:rPr lang="en-US" dirty="0"/>
              <a:t> can be introduced into the house, but unlike tunnel ventilation, this air is </a:t>
            </a:r>
            <a:r>
              <a:rPr lang="en-US" b="1" dirty="0"/>
              <a:t>not blown directly</a:t>
            </a:r>
            <a:r>
              <a:rPr lang="en-US" dirty="0"/>
              <a:t> onto the birds.</a:t>
            </a:r>
          </a:p>
          <a:p>
            <a:endParaRPr lang="en-US" dirty="0"/>
          </a:p>
        </p:txBody>
      </p:sp>
      <p:pic>
        <p:nvPicPr>
          <p:cNvPr id="5" name="Picture 4">
            <a:extLst>
              <a:ext uri="{FF2B5EF4-FFF2-40B4-BE49-F238E27FC236}">
                <a16:creationId xmlns:a16="http://schemas.microsoft.com/office/drawing/2014/main" xmlns="" id="{B102BF97-278F-4505-B684-243FF04EFD69}"/>
              </a:ext>
            </a:extLst>
          </p:cNvPr>
          <p:cNvPicPr>
            <a:picLocks noChangeAspect="1"/>
          </p:cNvPicPr>
          <p:nvPr/>
        </p:nvPicPr>
        <p:blipFill>
          <a:blip r:embed="rId2"/>
          <a:stretch>
            <a:fillRect/>
          </a:stretch>
        </p:blipFill>
        <p:spPr>
          <a:xfrm>
            <a:off x="6353666" y="-31790"/>
            <a:ext cx="5838334" cy="2878685"/>
          </a:xfrm>
          <a:prstGeom prst="rect">
            <a:avLst/>
          </a:prstGeom>
          <a:solidFill>
            <a:schemeClr val="accent1"/>
          </a:solidFill>
        </p:spPr>
      </p:pic>
    </p:spTree>
    <p:extLst>
      <p:ext uri="{BB962C8B-B14F-4D97-AF65-F5344CB8AC3E}">
        <p14:creationId xmlns:p14="http://schemas.microsoft.com/office/powerpoint/2010/main" val="136637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CE8B73-D75C-4C8F-BC25-D5E9F20D747F}"/>
              </a:ext>
            </a:extLst>
          </p:cNvPr>
          <p:cNvSpPr>
            <a:spLocks noGrp="1"/>
          </p:cNvSpPr>
          <p:nvPr>
            <p:ph idx="1"/>
          </p:nvPr>
        </p:nvSpPr>
        <p:spPr>
          <a:xfrm>
            <a:off x="709127" y="0"/>
            <a:ext cx="11482873" cy="6858000"/>
          </a:xfrm>
        </p:spPr>
        <p:txBody>
          <a:bodyPr>
            <a:normAutofit/>
          </a:bodyPr>
          <a:lstStyle/>
          <a:p>
            <a:pPr algn="just">
              <a:lnSpc>
                <a:spcPct val="150000"/>
              </a:lnSpc>
            </a:pPr>
            <a:r>
              <a:rPr lang="en-US" sz="2800" dirty="0"/>
              <a:t>Transitional ventilation works in a similar way to minimum ventilation. Air inlets operating on the basis of negative pressure direct the incoming air, at speed, away from the birds up to the apex of the house where it </a:t>
            </a:r>
            <a:r>
              <a:rPr lang="en-US" sz="2800" b="1" dirty="0"/>
              <a:t>mixes</a:t>
            </a:r>
            <a:r>
              <a:rPr lang="en-US" sz="2800" dirty="0"/>
              <a:t> with warm in-house air before falling back to floor level. </a:t>
            </a:r>
          </a:p>
          <a:p>
            <a:pPr algn="just">
              <a:lnSpc>
                <a:spcPct val="150000"/>
              </a:lnSpc>
            </a:pPr>
            <a:r>
              <a:rPr lang="en-US" sz="2800" dirty="0"/>
              <a:t>The number of sidewall inlets in use is increased to allow a higher volume of air to be brought into the house. As a general guideline for transitional ventilation, enough air inlets should be open so that approximately </a:t>
            </a:r>
            <a:r>
              <a:rPr lang="en-US" sz="2800" b="1" dirty="0">
                <a:solidFill>
                  <a:srgbClr val="FF0000"/>
                </a:solidFill>
              </a:rPr>
              <a:t>40-50%</a:t>
            </a:r>
            <a:r>
              <a:rPr lang="en-US" sz="2800" dirty="0"/>
              <a:t> of the tunnel fan capacity is being used.</a:t>
            </a:r>
          </a:p>
          <a:p>
            <a:endParaRPr lang="en-US" dirty="0"/>
          </a:p>
        </p:txBody>
      </p:sp>
    </p:spTree>
    <p:extLst>
      <p:ext uri="{BB962C8B-B14F-4D97-AF65-F5344CB8AC3E}">
        <p14:creationId xmlns:p14="http://schemas.microsoft.com/office/powerpoint/2010/main" val="413605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41">
            <a:extLst>
              <a:ext uri="{FF2B5EF4-FFF2-40B4-BE49-F238E27FC236}">
                <a16:creationId xmlns:a16="http://schemas.microsoft.com/office/drawing/2014/main" xmlns="" id="{F171AE43-7103-4550-97BD-190A7496C3B5}"/>
              </a:ext>
            </a:extLst>
          </p:cNvPr>
          <p:cNvSpPr txBox="1">
            <a:spLocks noGrp="1" noChangeArrowheads="1"/>
          </p:cNvSpPr>
          <p:nvPr>
            <p:ph idx="1"/>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302385" marR="532765" indent="-228600">
              <a:lnSpc>
                <a:spcPct val="150000"/>
              </a:lnSpc>
              <a:spcBef>
                <a:spcPts val="0"/>
              </a:spcBef>
              <a:spcAft>
                <a:spcPts val="0"/>
              </a:spcAft>
              <a:tabLst>
                <a:tab pos="1290320" algn="l"/>
                <a:tab pos="1290955" algn="l"/>
              </a:tabLst>
            </a:pPr>
            <a:r>
              <a:rPr lang="en-US" sz="2800" dirty="0">
                <a:solidFill>
                  <a:schemeClr val="tx1"/>
                </a:solidFill>
                <a:effectLst/>
                <a:latin typeface="Arial" panose="020B0604020202020204" pitchFamily="34" charset="0"/>
                <a:ea typeface="Arial" panose="020B0604020202020204" pitchFamily="34" charset="0"/>
              </a:rPr>
              <a:t>Transitional ventilation is used when a higher than minimum air exchange  is</a:t>
            </a:r>
            <a:r>
              <a:rPr lang="en-US" sz="2800" spc="2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required.</a:t>
            </a:r>
          </a:p>
          <a:p>
            <a:pPr marL="1302385" marR="532765" indent="-228600">
              <a:lnSpc>
                <a:spcPct val="150000"/>
              </a:lnSpc>
              <a:spcBef>
                <a:spcPts val="0"/>
              </a:spcBef>
              <a:spcAft>
                <a:spcPts val="0"/>
              </a:spcAft>
              <a:tabLst>
                <a:tab pos="1290320" algn="l"/>
                <a:tab pos="1290955" algn="l"/>
              </a:tabLst>
            </a:pPr>
            <a:r>
              <a:rPr lang="en-US" sz="2800" dirty="0">
                <a:solidFill>
                  <a:schemeClr val="tx1"/>
                </a:solidFill>
                <a:effectLst/>
                <a:latin typeface="Arial" panose="020B0604020202020204" pitchFamily="34" charset="0"/>
                <a:ea typeface="Arial" panose="020B0604020202020204" pitchFamily="34" charset="0"/>
              </a:rPr>
              <a:t>Transitional ventilation is a temperature-driven process that removes heat when house temperature increases above the desired set</a:t>
            </a:r>
            <a:r>
              <a:rPr lang="en-US" sz="2800" spc="2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point.</a:t>
            </a:r>
          </a:p>
          <a:p>
            <a:pPr marL="1302385" marR="532130" indent="-228600">
              <a:lnSpc>
                <a:spcPct val="150000"/>
              </a:lnSpc>
              <a:spcBef>
                <a:spcPts val="0"/>
              </a:spcBef>
              <a:spcAft>
                <a:spcPts val="0"/>
              </a:spcAft>
              <a:tabLst>
                <a:tab pos="1290320" algn="l"/>
                <a:tab pos="1290955" algn="l"/>
              </a:tabLst>
            </a:pPr>
            <a:r>
              <a:rPr lang="en-US" sz="2800" dirty="0">
                <a:solidFill>
                  <a:schemeClr val="tx1"/>
                </a:solidFill>
                <a:effectLst/>
                <a:latin typeface="Arial" panose="020B0604020202020204" pitchFamily="34" charset="0"/>
                <a:ea typeface="Arial" panose="020B0604020202020204" pitchFamily="34" charset="0"/>
              </a:rPr>
              <a:t>Evaluating bird behavior is the only real way to determine if transitional ventilation settings are</a:t>
            </a:r>
            <a:r>
              <a:rPr lang="en-US" sz="2800" spc="8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correct.</a:t>
            </a:r>
          </a:p>
        </p:txBody>
      </p:sp>
    </p:spTree>
    <p:extLst>
      <p:ext uri="{BB962C8B-B14F-4D97-AF65-F5344CB8AC3E}">
        <p14:creationId xmlns:p14="http://schemas.microsoft.com/office/powerpoint/2010/main" val="321436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405FE-5988-493A-A95F-1DD27F1CE379}"/>
              </a:ext>
            </a:extLst>
          </p:cNvPr>
          <p:cNvSpPr>
            <a:spLocks noGrp="1"/>
          </p:cNvSpPr>
          <p:nvPr>
            <p:ph type="title"/>
          </p:nvPr>
        </p:nvSpPr>
        <p:spPr>
          <a:xfrm>
            <a:off x="727788" y="30451"/>
            <a:ext cx="9601200" cy="1485900"/>
          </a:xfrm>
        </p:spPr>
        <p:txBody>
          <a:bodyPr/>
          <a:lstStyle/>
          <a:p>
            <a:r>
              <a:rPr lang="en-US" dirty="0"/>
              <a:t>T</a:t>
            </a:r>
            <a:r>
              <a:rPr lang="en-US" b="1" dirty="0"/>
              <a:t>unnel Ventilation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E60F25C2-5D6F-47F1-A795-9734163631A0}"/>
              </a:ext>
            </a:extLst>
          </p:cNvPr>
          <p:cNvSpPr>
            <a:spLocks noGrp="1"/>
          </p:cNvSpPr>
          <p:nvPr>
            <p:ph idx="1"/>
          </p:nvPr>
        </p:nvSpPr>
        <p:spPr>
          <a:xfrm>
            <a:off x="624093" y="2654374"/>
            <a:ext cx="11464212" cy="5061466"/>
          </a:xfrm>
        </p:spPr>
        <p:txBody>
          <a:bodyPr>
            <a:normAutofit/>
          </a:bodyPr>
          <a:lstStyle/>
          <a:p>
            <a:pPr algn="just">
              <a:lnSpc>
                <a:spcPct val="150000"/>
              </a:lnSpc>
            </a:pPr>
            <a:r>
              <a:rPr lang="en-US" sz="2400" dirty="0"/>
              <a:t>Tunnel ventilation is used to keep the birds </a:t>
            </a:r>
            <a:r>
              <a:rPr lang="en-US" sz="2400" b="1" dirty="0"/>
              <a:t>feeling cool</a:t>
            </a:r>
            <a:r>
              <a:rPr lang="en-US" sz="2400" dirty="0"/>
              <a:t>. The system uses fans at one end of the house and air inlets at the other end. High volumes of air are drawn down the length of the house, exchanging the air in the house in a </a:t>
            </a:r>
            <a:r>
              <a:rPr lang="en-US" sz="2400" b="1" dirty="0"/>
              <a:t>short time</a:t>
            </a:r>
            <a:r>
              <a:rPr lang="en-US" sz="2400" dirty="0"/>
              <a:t>.</a:t>
            </a:r>
          </a:p>
          <a:p>
            <a:pPr algn="just">
              <a:lnSpc>
                <a:spcPct val="150000"/>
              </a:lnSpc>
            </a:pPr>
            <a:r>
              <a:rPr lang="en-US" sz="2400" dirty="0"/>
              <a:t>The switch from transitional ventilation to tunnel ventilation should occur when the birds need the cooling effect of </a:t>
            </a:r>
            <a:r>
              <a:rPr lang="en-US" sz="2400" b="1" dirty="0"/>
              <a:t>wind chill</a:t>
            </a:r>
            <a:r>
              <a:rPr lang="en-US" sz="2400" dirty="0"/>
              <a:t>. The heat generated by the birds is removed and a wind-chill effect is created that allows the birds to feel a temperature that is </a:t>
            </a:r>
            <a:r>
              <a:rPr lang="en-US" sz="2400" b="1" dirty="0"/>
              <a:t>lower</a:t>
            </a:r>
            <a:r>
              <a:rPr lang="en-US" sz="2400" dirty="0"/>
              <a:t> than that shown on the </a:t>
            </a:r>
            <a:r>
              <a:rPr lang="en-US" sz="2400" b="1" dirty="0"/>
              <a:t>thermometer</a:t>
            </a:r>
            <a:r>
              <a:rPr lang="en-US" sz="2400" dirty="0"/>
              <a:t>. </a:t>
            </a:r>
          </a:p>
          <a:p>
            <a:endParaRPr lang="en-US" dirty="0"/>
          </a:p>
        </p:txBody>
      </p:sp>
      <p:pic>
        <p:nvPicPr>
          <p:cNvPr id="4" name="Picture 3">
            <a:extLst>
              <a:ext uri="{FF2B5EF4-FFF2-40B4-BE49-F238E27FC236}">
                <a16:creationId xmlns:a16="http://schemas.microsoft.com/office/drawing/2014/main" xmlns="" id="{F288B52A-C73E-4EC5-8625-CF1D2681F376}"/>
              </a:ext>
            </a:extLst>
          </p:cNvPr>
          <p:cNvPicPr>
            <a:picLocks noChangeAspect="1"/>
          </p:cNvPicPr>
          <p:nvPr/>
        </p:nvPicPr>
        <p:blipFill>
          <a:blip r:embed="rId2"/>
          <a:stretch>
            <a:fillRect/>
          </a:stretch>
        </p:blipFill>
        <p:spPr>
          <a:xfrm>
            <a:off x="6941269" y="152999"/>
            <a:ext cx="5250731" cy="2501375"/>
          </a:xfrm>
          <a:prstGeom prst="rect">
            <a:avLst/>
          </a:prstGeom>
        </p:spPr>
      </p:pic>
    </p:spTree>
    <p:extLst>
      <p:ext uri="{BB962C8B-B14F-4D97-AF65-F5344CB8AC3E}">
        <p14:creationId xmlns:p14="http://schemas.microsoft.com/office/powerpoint/2010/main" val="157665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83">
            <a:extLst>
              <a:ext uri="{FF2B5EF4-FFF2-40B4-BE49-F238E27FC236}">
                <a16:creationId xmlns:a16="http://schemas.microsoft.com/office/drawing/2014/main" xmlns="" id="{24438F75-B0BF-44DF-9EE6-A31F6A00235B}"/>
              </a:ext>
            </a:extLst>
          </p:cNvPr>
          <p:cNvSpPr txBox="1">
            <a:spLocks noGrp="1" noChangeArrowheads="1"/>
          </p:cNvSpPr>
          <p:nvPr>
            <p:ph idx="1"/>
          </p:nvPr>
        </p:nvSpPr>
        <p:spPr bwMode="auto">
          <a:xfrm>
            <a:off x="0" y="-84841"/>
            <a:ext cx="12192000" cy="694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100" dirty="0">
                <a:effectLst/>
                <a:latin typeface="Arial" panose="020B0604020202020204" pitchFamily="34" charset="0"/>
                <a:ea typeface="Arial" panose="020B0604020202020204" pitchFamily="34" charset="0"/>
              </a:rPr>
              <a:t> </a:t>
            </a:r>
          </a:p>
          <a:p>
            <a:pPr marL="1290320" marR="0" indent="-217170">
              <a:lnSpc>
                <a:spcPct val="150000"/>
              </a:lnSpc>
              <a:spcBef>
                <a:spcPts val="0"/>
              </a:spcBef>
              <a:spcAft>
                <a:spcPts val="0"/>
              </a:spcAft>
              <a:tabLst>
                <a:tab pos="1290320" algn="l"/>
                <a:tab pos="1290955" algn="l"/>
              </a:tabLst>
            </a:pPr>
            <a:r>
              <a:rPr lang="en-US" sz="2800" spc="-15" dirty="0">
                <a:solidFill>
                  <a:schemeClr val="tx1"/>
                </a:solidFill>
                <a:effectLst/>
                <a:latin typeface="Arial" panose="020B0604020202020204" pitchFamily="34" charset="0"/>
                <a:ea typeface="Arial" panose="020B0604020202020204" pitchFamily="34" charset="0"/>
              </a:rPr>
              <a:t>Tunnel </a:t>
            </a:r>
            <a:r>
              <a:rPr lang="en-US" sz="2800" dirty="0">
                <a:solidFill>
                  <a:schemeClr val="tx1"/>
                </a:solidFill>
                <a:effectLst/>
                <a:latin typeface="Arial" panose="020B0604020202020204" pitchFamily="34" charset="0"/>
                <a:ea typeface="Arial" panose="020B0604020202020204" pitchFamily="34" charset="0"/>
              </a:rPr>
              <a:t>ventilation cools birds through high-velocity air</a:t>
            </a:r>
            <a:r>
              <a:rPr lang="en-US" sz="2800" spc="265" dirty="0">
                <a:solidFill>
                  <a:schemeClr val="tx1"/>
                </a:solidFill>
                <a:effectLst/>
                <a:latin typeface="Arial" panose="020B0604020202020204" pitchFamily="34" charset="0"/>
                <a:ea typeface="Arial" panose="020B0604020202020204" pitchFamily="34" charset="0"/>
              </a:rPr>
              <a:t> </a:t>
            </a:r>
            <a:r>
              <a:rPr lang="en-US" sz="2800" spc="-15" dirty="0">
                <a:solidFill>
                  <a:schemeClr val="tx1"/>
                </a:solidFill>
                <a:effectLst/>
                <a:latin typeface="Arial" panose="020B0604020202020204" pitchFamily="34" charset="0"/>
                <a:ea typeface="Arial" panose="020B0604020202020204" pitchFamily="34" charset="0"/>
              </a:rPr>
              <a:t>flow.</a:t>
            </a:r>
            <a:endParaRPr lang="en-US" sz="2800" dirty="0">
              <a:solidFill>
                <a:schemeClr val="tx1"/>
              </a:solidFill>
              <a:effectLst/>
              <a:latin typeface="Arial" panose="020B0604020202020204" pitchFamily="34" charset="0"/>
              <a:ea typeface="Arial" panose="020B0604020202020204" pitchFamily="34" charset="0"/>
            </a:endParaRPr>
          </a:p>
          <a:p>
            <a:pPr marL="1302385" marR="532765" indent="-228600">
              <a:lnSpc>
                <a:spcPct val="150000"/>
              </a:lnSpc>
              <a:spcBef>
                <a:spcPts val="10"/>
              </a:spcBef>
              <a:spcAft>
                <a:spcPts val="0"/>
              </a:spcAft>
              <a:tabLst>
                <a:tab pos="1290320" algn="l"/>
                <a:tab pos="1290955" algn="l"/>
              </a:tabLst>
            </a:pPr>
            <a:r>
              <a:rPr lang="en-US" sz="2800" spc="-15" dirty="0">
                <a:solidFill>
                  <a:schemeClr val="tx1"/>
                </a:solidFill>
                <a:effectLst/>
                <a:latin typeface="Arial" panose="020B0604020202020204" pitchFamily="34" charset="0"/>
                <a:ea typeface="Arial" panose="020B0604020202020204" pitchFamily="34" charset="0"/>
              </a:rPr>
              <a:t>Tunnel </a:t>
            </a:r>
            <a:r>
              <a:rPr lang="en-US" sz="2800" dirty="0">
                <a:solidFill>
                  <a:schemeClr val="tx1"/>
                </a:solidFill>
                <a:effectLst/>
                <a:latin typeface="Arial" panose="020B0604020202020204" pitchFamily="34" charset="0"/>
                <a:ea typeface="Arial" panose="020B0604020202020204" pitchFamily="34" charset="0"/>
              </a:rPr>
              <a:t>ventilation controls the effective temperature felt by the bird which can only be estimated by bird</a:t>
            </a:r>
            <a:r>
              <a:rPr lang="en-US" sz="2800" spc="1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behavior.</a:t>
            </a:r>
          </a:p>
          <a:p>
            <a:pPr marL="1302385" marR="532130" indent="-228600">
              <a:lnSpc>
                <a:spcPct val="150000"/>
              </a:lnSpc>
              <a:spcBef>
                <a:spcPts val="0"/>
              </a:spcBef>
              <a:spcAft>
                <a:spcPts val="0"/>
              </a:spcAft>
              <a:tabLst>
                <a:tab pos="1290320" algn="l"/>
                <a:tab pos="1290955" algn="l"/>
              </a:tabLst>
            </a:pPr>
            <a:r>
              <a:rPr lang="en-US" sz="2800" dirty="0">
                <a:solidFill>
                  <a:schemeClr val="tx1"/>
                </a:solidFill>
                <a:effectLst/>
                <a:latin typeface="Arial" panose="020B0604020202020204" pitchFamily="34" charset="0"/>
                <a:ea typeface="Arial" panose="020B0604020202020204" pitchFamily="34" charset="0"/>
              </a:rPr>
              <a:t>If the house design permits tunnel ventilation </a:t>
            </a:r>
            <a:r>
              <a:rPr lang="en-US" sz="2800" spc="-15" dirty="0">
                <a:solidFill>
                  <a:schemeClr val="tx1"/>
                </a:solidFill>
                <a:effectLst/>
                <a:latin typeface="Arial" panose="020B0604020202020204" pitchFamily="34" charset="0"/>
                <a:ea typeface="Arial" panose="020B0604020202020204" pitchFamily="34" charset="0"/>
              </a:rPr>
              <a:t>only, </a:t>
            </a:r>
            <a:r>
              <a:rPr lang="en-US" sz="2800" dirty="0">
                <a:solidFill>
                  <a:schemeClr val="tx1"/>
                </a:solidFill>
                <a:effectLst/>
                <a:latin typeface="Arial" panose="020B0604020202020204" pitchFamily="34" charset="0"/>
                <a:ea typeface="Arial" panose="020B0604020202020204" pitchFamily="34" charset="0"/>
              </a:rPr>
              <a:t>then considerable caution</a:t>
            </a:r>
            <a:r>
              <a:rPr lang="en-US" sz="2800" spc="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should</a:t>
            </a:r>
            <a:r>
              <a:rPr lang="en-US" sz="2800" spc="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be</a:t>
            </a:r>
            <a:r>
              <a:rPr lang="en-US" sz="2800" spc="7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practiced</a:t>
            </a:r>
            <a:r>
              <a:rPr lang="en-US" sz="2800" spc="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with</a:t>
            </a:r>
            <a:r>
              <a:rPr lang="en-US" sz="2800" spc="7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young</a:t>
            </a:r>
            <a:r>
              <a:rPr lang="en-US" sz="2800" spc="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birds</a:t>
            </a:r>
            <a:r>
              <a:rPr lang="en-US" sz="2800" spc="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that</a:t>
            </a:r>
            <a:r>
              <a:rPr lang="en-US" sz="2800" spc="7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are</a:t>
            </a:r>
            <a:r>
              <a:rPr lang="en-US" sz="2800" spc="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not</a:t>
            </a:r>
            <a:r>
              <a:rPr lang="en-US" sz="2800" spc="7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fully</a:t>
            </a:r>
            <a:r>
              <a:rPr lang="en-US" sz="2800" spc="7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feathered.</a:t>
            </a:r>
          </a:p>
          <a:p>
            <a:pPr marL="1302385" marR="533400" indent="-228600">
              <a:lnSpc>
                <a:spcPct val="150000"/>
              </a:lnSpc>
              <a:spcBef>
                <a:spcPts val="0"/>
              </a:spcBef>
              <a:spcAft>
                <a:spcPts val="0"/>
              </a:spcAft>
              <a:tabLst>
                <a:tab pos="1290320" algn="l"/>
                <a:tab pos="1290955" algn="l"/>
              </a:tabLst>
            </a:pPr>
            <a:r>
              <a:rPr lang="en-US" sz="2800" dirty="0">
                <a:solidFill>
                  <a:schemeClr val="tx1"/>
                </a:solidFill>
                <a:effectLst/>
                <a:latin typeface="Arial" panose="020B0604020202020204" pitchFamily="34" charset="0"/>
                <a:ea typeface="Arial" panose="020B0604020202020204" pitchFamily="34" charset="0"/>
              </a:rPr>
              <a:t>Younger birds feel a greater wind chill than older birds for a given air speed, and thus are prone to wind-chill</a:t>
            </a:r>
            <a:r>
              <a:rPr lang="en-US" sz="2800" spc="190"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effects.</a:t>
            </a:r>
          </a:p>
          <a:p>
            <a:pPr marL="1290320" marR="0" indent="-217170">
              <a:lnSpc>
                <a:spcPct val="150000"/>
              </a:lnSpc>
              <a:spcBef>
                <a:spcPts val="0"/>
              </a:spcBef>
              <a:spcAft>
                <a:spcPts val="0"/>
              </a:spcAft>
              <a:tabLst>
                <a:tab pos="1290320" algn="l"/>
                <a:tab pos="1290955" algn="l"/>
              </a:tabLst>
            </a:pPr>
            <a:r>
              <a:rPr lang="en-US" sz="2800" dirty="0">
                <a:solidFill>
                  <a:schemeClr val="tx1"/>
                </a:solidFill>
                <a:effectLst/>
                <a:latin typeface="Arial" panose="020B0604020202020204" pitchFamily="34" charset="0"/>
                <a:ea typeface="Arial" panose="020B0604020202020204" pitchFamily="34" charset="0"/>
              </a:rPr>
              <a:t>Observations of bird behavior are</a:t>
            </a:r>
            <a:r>
              <a:rPr lang="en-US" sz="2800" spc="145" dirty="0">
                <a:solidFill>
                  <a:schemeClr val="tx1"/>
                </a:solidFill>
                <a:effectLst/>
                <a:latin typeface="Arial" panose="020B0604020202020204" pitchFamily="34" charset="0"/>
                <a:ea typeface="Arial" panose="020B0604020202020204" pitchFamily="34" charset="0"/>
              </a:rPr>
              <a:t> </a:t>
            </a:r>
            <a:r>
              <a:rPr lang="en-US" sz="2800" dirty="0">
                <a:solidFill>
                  <a:schemeClr val="tx1"/>
                </a:solidFill>
                <a:effectLst/>
                <a:latin typeface="Arial" panose="020B0604020202020204" pitchFamily="34" charset="0"/>
                <a:ea typeface="Arial" panose="020B0604020202020204" pitchFamily="34" charset="0"/>
              </a:rPr>
              <a:t>critical.</a:t>
            </a:r>
          </a:p>
        </p:txBody>
      </p:sp>
    </p:spTree>
    <p:extLst>
      <p:ext uri="{BB962C8B-B14F-4D97-AF65-F5344CB8AC3E}">
        <p14:creationId xmlns:p14="http://schemas.microsoft.com/office/powerpoint/2010/main" val="160132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AB7BE-2902-4D14-855F-6BB4B96B1DB0}"/>
              </a:ext>
            </a:extLst>
          </p:cNvPr>
          <p:cNvSpPr>
            <a:spLocks noGrp="1"/>
          </p:cNvSpPr>
          <p:nvPr>
            <p:ph type="title"/>
          </p:nvPr>
        </p:nvSpPr>
        <p:spPr>
          <a:xfrm>
            <a:off x="699796" y="0"/>
            <a:ext cx="9601200" cy="1485900"/>
          </a:xfrm>
        </p:spPr>
        <p:txBody>
          <a:bodyPr/>
          <a:lstStyle/>
          <a:p>
            <a:r>
              <a:rPr lang="en-US" b="1" dirty="0"/>
              <a:t>Bird Behavior in Tunnel Ventilation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D2C00DC4-854A-415E-840A-5D0C08F3B062}"/>
              </a:ext>
            </a:extLst>
          </p:cNvPr>
          <p:cNvSpPr>
            <a:spLocks noGrp="1"/>
          </p:cNvSpPr>
          <p:nvPr>
            <p:ph idx="1"/>
          </p:nvPr>
        </p:nvSpPr>
        <p:spPr>
          <a:xfrm>
            <a:off x="699796" y="810705"/>
            <a:ext cx="11492204" cy="6047295"/>
          </a:xfrm>
        </p:spPr>
        <p:txBody>
          <a:bodyPr>
            <a:normAutofit/>
          </a:bodyPr>
          <a:lstStyle/>
          <a:p>
            <a:pPr algn="just">
              <a:lnSpc>
                <a:spcPct val="150000"/>
              </a:lnSpc>
            </a:pPr>
            <a:r>
              <a:rPr lang="en-US" dirty="0"/>
              <a:t>Monitoring and evaluating bird behavior are the only real ways to determine if tunnel ventilation settings are correct for the </a:t>
            </a:r>
            <a:r>
              <a:rPr lang="en-US" b="1" dirty="0"/>
              <a:t>age</a:t>
            </a:r>
            <a:r>
              <a:rPr lang="en-US" dirty="0"/>
              <a:t>, </a:t>
            </a:r>
            <a:r>
              <a:rPr lang="en-US" b="1" dirty="0"/>
              <a:t>stocking density</a:t>
            </a:r>
            <a:r>
              <a:rPr lang="en-US" dirty="0"/>
              <a:t>, </a:t>
            </a:r>
            <a:r>
              <a:rPr lang="en-US" b="1" dirty="0"/>
              <a:t>biomass</a:t>
            </a:r>
            <a:r>
              <a:rPr lang="en-US" dirty="0"/>
              <a:t> and </a:t>
            </a:r>
            <a:r>
              <a:rPr lang="en-US" b="1" dirty="0"/>
              <a:t>feather cover</a:t>
            </a:r>
            <a:r>
              <a:rPr lang="en-US" dirty="0"/>
              <a:t> of the flock. The effects of wind chill on a flock cannot be clearly defined by using </a:t>
            </a:r>
            <a:r>
              <a:rPr lang="en-US" b="1" dirty="0"/>
              <a:t>temperature and humidity meters only</a:t>
            </a:r>
            <a:r>
              <a:rPr lang="en-US" dirty="0"/>
              <a:t>. During tunnel ventilation, regardless of what the house thermometer is showing, birds could be feeling much cooler or hotter than house sensors indicate they should. </a:t>
            </a:r>
          </a:p>
          <a:p>
            <a:pPr algn="just">
              <a:lnSpc>
                <a:spcPct val="150000"/>
              </a:lnSpc>
            </a:pPr>
            <a:r>
              <a:rPr lang="en-US" dirty="0"/>
              <a:t>If birds are </a:t>
            </a:r>
            <a:r>
              <a:rPr lang="en-US" b="1" dirty="0"/>
              <a:t>sitting down</a:t>
            </a:r>
            <a:r>
              <a:rPr lang="en-US" dirty="0"/>
              <a:t>, they may be </a:t>
            </a:r>
            <a:r>
              <a:rPr lang="en-US" b="1" dirty="0">
                <a:solidFill>
                  <a:schemeClr val="tx2">
                    <a:lumMod val="50000"/>
                    <a:lumOff val="50000"/>
                  </a:schemeClr>
                </a:solidFill>
              </a:rPr>
              <a:t>feeling cold</a:t>
            </a:r>
            <a:r>
              <a:rPr lang="en-US" dirty="0"/>
              <a:t>. If birds are spread out, but with wings held slightly away from their bodies, or if they are lying on one side with one wing open, they may be </a:t>
            </a:r>
            <a:r>
              <a:rPr lang="en-US" b="1" dirty="0">
                <a:solidFill>
                  <a:srgbClr val="FF0000"/>
                </a:solidFill>
              </a:rPr>
              <a:t>too warm</a:t>
            </a:r>
            <a:r>
              <a:rPr lang="en-US" dirty="0"/>
              <a:t>. If more than </a:t>
            </a:r>
            <a:r>
              <a:rPr lang="en-US" b="1" dirty="0">
                <a:solidFill>
                  <a:srgbClr val="FF0000"/>
                </a:solidFill>
              </a:rPr>
              <a:t>10% </a:t>
            </a:r>
            <a:r>
              <a:rPr lang="en-US" dirty="0"/>
              <a:t>of birds are panting slightly or heavily, the flock may be too warm.</a:t>
            </a:r>
          </a:p>
          <a:p>
            <a:pPr algn="just">
              <a:lnSpc>
                <a:spcPct val="150000"/>
              </a:lnSpc>
            </a:pPr>
            <a:r>
              <a:rPr lang="en-US" dirty="0"/>
              <a:t>If birds are too cool for example, energy will be used to </a:t>
            </a:r>
            <a:r>
              <a:rPr lang="en-US" b="1" dirty="0"/>
              <a:t>keep warm</a:t>
            </a:r>
            <a:r>
              <a:rPr lang="en-US" dirty="0"/>
              <a:t> rather than for egg production. If birds are too warm, feed intake will </a:t>
            </a:r>
            <a:r>
              <a:rPr lang="en-US" b="1" dirty="0"/>
              <a:t>reduce</a:t>
            </a:r>
            <a:r>
              <a:rPr lang="en-US" dirty="0"/>
              <a:t> and more energy will be expended for increased respiration and egg production will drop. Floor eggs may increase if air speed is too high causing drafts in nest boxes, as birds will prefer to lay eggs on the floor where the air speed is usually slower.</a:t>
            </a:r>
          </a:p>
          <a:p>
            <a:endParaRPr lang="en-US" dirty="0"/>
          </a:p>
        </p:txBody>
      </p:sp>
    </p:spTree>
    <p:extLst>
      <p:ext uri="{BB962C8B-B14F-4D97-AF65-F5344CB8AC3E}">
        <p14:creationId xmlns:p14="http://schemas.microsoft.com/office/powerpoint/2010/main" val="159702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EEDDC3-9B3F-4F9D-9F4D-6C19874FE9C6}"/>
              </a:ext>
            </a:extLst>
          </p:cNvPr>
          <p:cNvSpPr>
            <a:spLocks noGrp="1"/>
          </p:cNvSpPr>
          <p:nvPr>
            <p:ph idx="1"/>
          </p:nvPr>
        </p:nvSpPr>
        <p:spPr>
          <a:xfrm>
            <a:off x="727788" y="401216"/>
            <a:ext cx="11464212" cy="6456784"/>
          </a:xfrm>
        </p:spPr>
        <p:txBody>
          <a:bodyPr/>
          <a:lstStyle/>
          <a:p>
            <a:pPr marL="0" indent="0" algn="just">
              <a:buNone/>
            </a:pPr>
            <a:r>
              <a:rPr lang="en-US" sz="2800" dirty="0"/>
              <a:t>Tunnel ventilation settings should be checked and adjusted by:</a:t>
            </a:r>
          </a:p>
          <a:p>
            <a:pPr algn="just"/>
            <a:r>
              <a:rPr lang="en-US" sz="2800" dirty="0"/>
              <a:t>Reducing or increasing the number of </a:t>
            </a:r>
            <a:r>
              <a:rPr lang="en-US" sz="2800" b="1" dirty="0"/>
              <a:t>fans</a:t>
            </a:r>
            <a:r>
              <a:rPr lang="en-US" sz="2800" dirty="0"/>
              <a:t> in use.</a:t>
            </a:r>
          </a:p>
          <a:p>
            <a:pPr algn="just"/>
            <a:r>
              <a:rPr lang="en-US" sz="2800" dirty="0"/>
              <a:t>Turning on or off </a:t>
            </a:r>
            <a:r>
              <a:rPr lang="en-US" sz="2800" b="1" dirty="0"/>
              <a:t>evaporative cooling </a:t>
            </a:r>
            <a:r>
              <a:rPr lang="en-US" sz="2800" dirty="0"/>
              <a:t>systems (fogging or pads).</a:t>
            </a:r>
          </a:p>
          <a:p>
            <a:pPr algn="just"/>
            <a:r>
              <a:rPr lang="en-US" sz="2800" dirty="0"/>
              <a:t>Increasing air speed by the use of in-house baffles to increase wind-chill effect.</a:t>
            </a:r>
          </a:p>
          <a:p>
            <a:pPr algn="just"/>
            <a:r>
              <a:rPr lang="en-US" sz="2800" dirty="0"/>
              <a:t>Increasing or reducing the amount of time that evaporative cooling pad pumps are running.</a:t>
            </a:r>
          </a:p>
          <a:p>
            <a:endParaRPr lang="en-US" dirty="0"/>
          </a:p>
        </p:txBody>
      </p:sp>
      <p:pic>
        <p:nvPicPr>
          <p:cNvPr id="4" name="Picture 3">
            <a:extLst>
              <a:ext uri="{FF2B5EF4-FFF2-40B4-BE49-F238E27FC236}">
                <a16:creationId xmlns:a16="http://schemas.microsoft.com/office/drawing/2014/main" xmlns="" id="{5B72863B-B1E3-4723-B9F7-D1D11B57B518}"/>
              </a:ext>
            </a:extLst>
          </p:cNvPr>
          <p:cNvPicPr>
            <a:picLocks noChangeAspect="1"/>
          </p:cNvPicPr>
          <p:nvPr/>
        </p:nvPicPr>
        <p:blipFill>
          <a:blip r:embed="rId2"/>
          <a:stretch>
            <a:fillRect/>
          </a:stretch>
        </p:blipFill>
        <p:spPr>
          <a:xfrm>
            <a:off x="4788817" y="3680184"/>
            <a:ext cx="4537994" cy="3177816"/>
          </a:xfrm>
          <a:prstGeom prst="rect">
            <a:avLst/>
          </a:prstGeom>
        </p:spPr>
      </p:pic>
    </p:spTree>
    <p:extLst>
      <p:ext uri="{BB962C8B-B14F-4D97-AF65-F5344CB8AC3E}">
        <p14:creationId xmlns:p14="http://schemas.microsoft.com/office/powerpoint/2010/main" val="416768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098818-0DA4-405A-BFB7-9710E078F451}"/>
              </a:ext>
            </a:extLst>
          </p:cNvPr>
          <p:cNvSpPr>
            <a:spLocks noGrp="1"/>
          </p:cNvSpPr>
          <p:nvPr>
            <p:ph type="title"/>
          </p:nvPr>
        </p:nvSpPr>
        <p:spPr/>
        <p:txBody>
          <a:bodyPr/>
          <a:lstStyle/>
          <a:p>
            <a:r>
              <a:rPr lang="en-US" b="1" dirty="0"/>
              <a:t>3. Ventilation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85C9D22D-A77B-48A2-9DE0-E48BCA0AA61B}"/>
              </a:ext>
            </a:extLst>
          </p:cNvPr>
          <p:cNvSpPr>
            <a:spLocks noGrp="1"/>
          </p:cNvSpPr>
          <p:nvPr>
            <p:ph idx="1"/>
          </p:nvPr>
        </p:nvSpPr>
        <p:spPr>
          <a:xfrm>
            <a:off x="707010" y="1530219"/>
            <a:ext cx="11484990" cy="5197151"/>
          </a:xfrm>
        </p:spPr>
        <p:txBody>
          <a:bodyPr/>
          <a:lstStyle/>
          <a:p>
            <a:pPr algn="just">
              <a:lnSpc>
                <a:spcPct val="150000"/>
              </a:lnSpc>
            </a:pPr>
            <a:r>
              <a:rPr lang="en-US" sz="2400" dirty="0"/>
              <a:t>To ensure that good welfare and reproductive performance are achieved by maintaining birds under appropriate, and optimal environmental conditions.</a:t>
            </a:r>
          </a:p>
          <a:p>
            <a:pPr algn="just">
              <a:lnSpc>
                <a:spcPct val="150000"/>
              </a:lnSpc>
            </a:pPr>
            <a:r>
              <a:rPr lang="en-US" sz="2400" dirty="0"/>
              <a:t>Ventilation is used to achieve an in-house environment that will optimize bird comfort, achieve the best biological performance, and maintain bird health and welfare. The ventilation system supplies adequate fresh air and also removes excess moisture, gases, and airborne by-products. It also contributes to temperature and humidity control in all ambient conditions, and provides a uniform draft-free environment at bird level. </a:t>
            </a:r>
          </a:p>
          <a:p>
            <a:pPr marL="0" indent="0">
              <a:buNone/>
            </a:pPr>
            <a:endParaRPr lang="en-US" dirty="0"/>
          </a:p>
        </p:txBody>
      </p:sp>
    </p:spTree>
    <p:extLst>
      <p:ext uri="{BB962C8B-B14F-4D97-AF65-F5344CB8AC3E}">
        <p14:creationId xmlns:p14="http://schemas.microsoft.com/office/powerpoint/2010/main" val="387786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C6A68-2B4A-4628-9A7D-922B642F966F}"/>
              </a:ext>
            </a:extLst>
          </p:cNvPr>
          <p:cNvSpPr>
            <a:spLocks noGrp="1"/>
          </p:cNvSpPr>
          <p:nvPr>
            <p:ph type="title"/>
          </p:nvPr>
        </p:nvSpPr>
        <p:spPr>
          <a:xfrm>
            <a:off x="1295400" y="120191"/>
            <a:ext cx="9601200" cy="1485900"/>
          </a:xfrm>
        </p:spPr>
        <p:txBody>
          <a:bodyPr/>
          <a:lstStyle/>
          <a:p>
            <a:r>
              <a:rPr lang="en-US" b="1" dirty="0"/>
              <a:t>Air</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DB0F3063-DD62-4480-9B8C-FF6EA8F2E64C}"/>
              </a:ext>
            </a:extLst>
          </p:cNvPr>
          <p:cNvSpPr>
            <a:spLocks noGrp="1"/>
          </p:cNvSpPr>
          <p:nvPr>
            <p:ph idx="1"/>
          </p:nvPr>
        </p:nvSpPr>
        <p:spPr>
          <a:xfrm>
            <a:off x="725864" y="933254"/>
            <a:ext cx="11466136" cy="5924746"/>
          </a:xfrm>
        </p:spPr>
        <p:txBody>
          <a:bodyPr>
            <a:normAutofit fontScale="92500" lnSpcReduction="10000"/>
          </a:bodyPr>
          <a:lstStyle/>
          <a:p>
            <a:pPr algn="just">
              <a:lnSpc>
                <a:spcPct val="150000"/>
              </a:lnSpc>
            </a:pPr>
            <a:r>
              <a:rPr lang="en-US" sz="2400" dirty="0"/>
              <a:t>The main contaminants of air within the house environment are </a:t>
            </a:r>
            <a:r>
              <a:rPr lang="en-US" sz="2400" b="1" dirty="0">
                <a:solidFill>
                  <a:srgbClr val="FF0000"/>
                </a:solidFill>
              </a:rPr>
              <a:t>dust, ammonia, carbon dioxide, carbon monoxide,</a:t>
            </a:r>
            <a:r>
              <a:rPr lang="en-US" sz="2400" b="1" dirty="0"/>
              <a:t> </a:t>
            </a:r>
            <a:r>
              <a:rPr lang="en-US" sz="2400" dirty="0"/>
              <a:t>and</a:t>
            </a:r>
            <a:r>
              <a:rPr lang="en-US" sz="2400" b="1" dirty="0"/>
              <a:t> </a:t>
            </a:r>
            <a:r>
              <a:rPr lang="en-US" sz="2400" b="1" dirty="0">
                <a:solidFill>
                  <a:srgbClr val="FF0000"/>
                </a:solidFill>
              </a:rPr>
              <a:t>excess water vapor</a:t>
            </a:r>
            <a:r>
              <a:rPr lang="en-US" sz="2400" b="1" dirty="0"/>
              <a:t>. </a:t>
            </a:r>
            <a:r>
              <a:rPr lang="en-US" sz="2400" dirty="0"/>
              <a:t>Levels of these contaminants must be kept within legal limits at all times. Continued and excessive exposure to these contaminants can:</a:t>
            </a:r>
          </a:p>
          <a:p>
            <a:pPr algn="just">
              <a:lnSpc>
                <a:spcPct val="150000"/>
              </a:lnSpc>
            </a:pPr>
            <a:r>
              <a:rPr lang="en-US" sz="2400" dirty="0"/>
              <a:t>Damage the respiratory tract.</a:t>
            </a:r>
          </a:p>
          <a:p>
            <a:pPr algn="just">
              <a:lnSpc>
                <a:spcPct val="150000"/>
              </a:lnSpc>
            </a:pPr>
            <a:r>
              <a:rPr lang="en-US" sz="2400" dirty="0"/>
              <a:t>Decrease the efficiency of respiration.</a:t>
            </a:r>
          </a:p>
          <a:p>
            <a:pPr algn="just">
              <a:lnSpc>
                <a:spcPct val="150000"/>
              </a:lnSpc>
            </a:pPr>
            <a:r>
              <a:rPr lang="en-US" sz="2400" dirty="0"/>
              <a:t>Trigger disease (e.g. ascites or chronic respiratory disease).</a:t>
            </a:r>
          </a:p>
          <a:p>
            <a:pPr algn="just">
              <a:lnSpc>
                <a:spcPct val="150000"/>
              </a:lnSpc>
            </a:pPr>
            <a:r>
              <a:rPr lang="en-US" sz="2400" dirty="0"/>
              <a:t>Affect temperature regulation.</a:t>
            </a:r>
          </a:p>
          <a:p>
            <a:pPr algn="just">
              <a:lnSpc>
                <a:spcPct val="150000"/>
              </a:lnSpc>
            </a:pPr>
            <a:r>
              <a:rPr lang="en-US" sz="2400" dirty="0"/>
              <a:t>Contribute to poor litter quality.</a:t>
            </a:r>
          </a:p>
          <a:p>
            <a:pPr algn="just">
              <a:lnSpc>
                <a:spcPct val="150000"/>
              </a:lnSpc>
            </a:pPr>
            <a:r>
              <a:rPr lang="en-US" sz="2400" dirty="0"/>
              <a:t>Reduce bird performance.</a:t>
            </a:r>
          </a:p>
          <a:p>
            <a:endParaRPr lang="en-US" dirty="0"/>
          </a:p>
        </p:txBody>
      </p:sp>
    </p:spTree>
    <p:extLst>
      <p:ext uri="{BB962C8B-B14F-4D97-AF65-F5344CB8AC3E}">
        <p14:creationId xmlns:p14="http://schemas.microsoft.com/office/powerpoint/2010/main" val="209964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574980-CDB4-45CC-815A-5FABD4A6E0B9}"/>
              </a:ext>
            </a:extLst>
          </p:cNvPr>
          <p:cNvSpPr>
            <a:spLocks noGrp="1"/>
          </p:cNvSpPr>
          <p:nvPr>
            <p:ph type="title"/>
          </p:nvPr>
        </p:nvSpPr>
        <p:spPr>
          <a:xfrm>
            <a:off x="711724" y="0"/>
            <a:ext cx="11480276" cy="1485900"/>
          </a:xfrm>
        </p:spPr>
        <p:txBody>
          <a:bodyPr/>
          <a:lstStyle/>
          <a:p>
            <a:r>
              <a:rPr lang="en-US" dirty="0"/>
              <a:t>Effects of common parent stock house air contaminants.</a:t>
            </a:r>
          </a:p>
        </p:txBody>
      </p:sp>
      <p:graphicFrame>
        <p:nvGraphicFramePr>
          <p:cNvPr id="4" name="Content Placeholder 3">
            <a:extLst>
              <a:ext uri="{FF2B5EF4-FFF2-40B4-BE49-F238E27FC236}">
                <a16:creationId xmlns:a16="http://schemas.microsoft.com/office/drawing/2014/main" xmlns="" id="{49A55DA5-310E-4DEA-8EFF-3D429CF1A861}"/>
              </a:ext>
            </a:extLst>
          </p:cNvPr>
          <p:cNvGraphicFramePr>
            <a:graphicFrameLocks noGrp="1"/>
          </p:cNvGraphicFramePr>
          <p:nvPr>
            <p:ph idx="1"/>
            <p:extLst>
              <p:ext uri="{D42A27DB-BD31-4B8C-83A1-F6EECF244321}">
                <p14:modId xmlns:p14="http://schemas.microsoft.com/office/powerpoint/2010/main" val="3798313210"/>
              </p:ext>
            </p:extLst>
          </p:nvPr>
        </p:nvGraphicFramePr>
        <p:xfrm>
          <a:off x="711724" y="1485900"/>
          <a:ext cx="11480276" cy="5372100"/>
        </p:xfrm>
        <a:graphic>
          <a:graphicData uri="http://schemas.openxmlformats.org/drawingml/2006/table">
            <a:tbl>
              <a:tblPr firstRow="1" firstCol="1" lastRow="1" lastCol="1" bandRow="1" bandCol="1">
                <a:tableStyleId>{5C22544A-7EE6-4342-B048-85BDC9FD1C3A}</a:tableStyleId>
              </a:tblPr>
              <a:tblGrid>
                <a:gridCol w="1952879">
                  <a:extLst>
                    <a:ext uri="{9D8B030D-6E8A-4147-A177-3AD203B41FA5}">
                      <a16:colId xmlns:a16="http://schemas.microsoft.com/office/drawing/2014/main" xmlns="" val="2881615102"/>
                    </a:ext>
                  </a:extLst>
                </a:gridCol>
                <a:gridCol w="9527397">
                  <a:extLst>
                    <a:ext uri="{9D8B030D-6E8A-4147-A177-3AD203B41FA5}">
                      <a16:colId xmlns:a16="http://schemas.microsoft.com/office/drawing/2014/main" xmlns="" val="525887400"/>
                    </a:ext>
                  </a:extLst>
                </a:gridCol>
              </a:tblGrid>
              <a:tr h="1841061">
                <a:tc>
                  <a:txBody>
                    <a:bodyPr/>
                    <a:lstStyle/>
                    <a:p>
                      <a:pPr marL="0" marR="0">
                        <a:spcBef>
                          <a:spcPts val="0"/>
                        </a:spcBef>
                        <a:spcAft>
                          <a:spcPts val="0"/>
                        </a:spcAft>
                      </a:pPr>
                      <a:r>
                        <a:rPr lang="en-US" sz="1600" dirty="0">
                          <a:effectLst/>
                        </a:rPr>
                        <a:t> </a:t>
                      </a:r>
                    </a:p>
                    <a:p>
                      <a:pPr marL="0" marR="0">
                        <a:spcBef>
                          <a:spcPts val="50"/>
                        </a:spcBef>
                        <a:spcAft>
                          <a:spcPts val="0"/>
                        </a:spcAft>
                      </a:pPr>
                      <a:r>
                        <a:rPr lang="en-US" sz="1600" dirty="0">
                          <a:effectLst/>
                        </a:rPr>
                        <a:t> </a:t>
                      </a:r>
                    </a:p>
                    <a:p>
                      <a:pPr marL="59055" marR="46355" algn="ctr">
                        <a:spcBef>
                          <a:spcPts val="0"/>
                        </a:spcBef>
                        <a:spcAft>
                          <a:spcPts val="0"/>
                        </a:spcAft>
                      </a:pPr>
                      <a:r>
                        <a:rPr lang="en-US" sz="1600" dirty="0">
                          <a:effectLst/>
                        </a:rPr>
                        <a:t>Ammonia</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107950" marR="0">
                        <a:spcBef>
                          <a:spcPts val="305"/>
                        </a:spcBef>
                        <a:spcAft>
                          <a:spcPts val="0"/>
                        </a:spcAft>
                      </a:pPr>
                      <a:r>
                        <a:rPr lang="en-US" sz="1600" dirty="0">
                          <a:effectLst/>
                        </a:rPr>
                        <a:t>Ideal level &lt;10 ppm.</a:t>
                      </a:r>
                    </a:p>
                    <a:p>
                      <a:pPr marL="107950" marR="0">
                        <a:spcBef>
                          <a:spcPts val="45"/>
                        </a:spcBef>
                        <a:spcAft>
                          <a:spcPts val="0"/>
                        </a:spcAft>
                      </a:pPr>
                      <a:r>
                        <a:rPr lang="en-US" sz="1600" dirty="0">
                          <a:effectLst/>
                        </a:rPr>
                        <a:t>Can be detected by smell at 20 ppm or above.</a:t>
                      </a:r>
                    </a:p>
                    <a:p>
                      <a:pPr marL="107950" marR="0">
                        <a:spcBef>
                          <a:spcPts val="45"/>
                        </a:spcBef>
                        <a:spcAft>
                          <a:spcPts val="0"/>
                        </a:spcAft>
                      </a:pPr>
                      <a:r>
                        <a:rPr lang="en-US" sz="1600" dirty="0">
                          <a:effectLst/>
                        </a:rPr>
                        <a:t>&gt;10 ppm will damage lung surface.</a:t>
                      </a:r>
                    </a:p>
                    <a:p>
                      <a:pPr marL="107950" marR="0">
                        <a:spcBef>
                          <a:spcPts val="45"/>
                        </a:spcBef>
                        <a:spcAft>
                          <a:spcPts val="0"/>
                        </a:spcAft>
                      </a:pPr>
                      <a:r>
                        <a:rPr lang="en-US" sz="1600" dirty="0">
                          <a:effectLst/>
                        </a:rPr>
                        <a:t>&gt;20 ppm will increase susceptibility to respiratory diseases.</a:t>
                      </a:r>
                    </a:p>
                    <a:p>
                      <a:pPr marL="107950" marR="0">
                        <a:spcBef>
                          <a:spcPts val="45"/>
                        </a:spcBef>
                        <a:spcAft>
                          <a:spcPts val="0"/>
                        </a:spcAft>
                      </a:pPr>
                      <a:r>
                        <a:rPr lang="en-US" sz="1600" dirty="0">
                          <a:effectLst/>
                        </a:rPr>
                        <a:t>&gt;25 ppm may reduce growth rate depending upon temperature and age.</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2304874917"/>
                  </a:ext>
                </a:extLst>
              </a:tr>
              <a:tr h="816172">
                <a:tc>
                  <a:txBody>
                    <a:bodyPr/>
                    <a:lstStyle/>
                    <a:p>
                      <a:pPr marL="59055" marR="46355" algn="ctr">
                        <a:spcBef>
                          <a:spcPts val="820"/>
                        </a:spcBef>
                        <a:spcAft>
                          <a:spcPts val="0"/>
                        </a:spcAft>
                      </a:pPr>
                      <a:r>
                        <a:rPr lang="en-US" sz="1600">
                          <a:effectLst/>
                        </a:rPr>
                        <a:t>Carbon Dioxide</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107950" marR="0">
                        <a:spcBef>
                          <a:spcPts val="280"/>
                        </a:spcBef>
                        <a:spcAft>
                          <a:spcPts val="0"/>
                        </a:spcAft>
                      </a:pPr>
                      <a:r>
                        <a:rPr lang="en-US" sz="1600">
                          <a:effectLst/>
                        </a:rPr>
                        <a:t>Ideal level &lt;3,000 ppm.</a:t>
                      </a:r>
                    </a:p>
                    <a:p>
                      <a:pPr marL="107950" marR="0">
                        <a:spcBef>
                          <a:spcPts val="45"/>
                        </a:spcBef>
                        <a:spcAft>
                          <a:spcPts val="0"/>
                        </a:spcAft>
                      </a:pPr>
                      <a:r>
                        <a:rPr lang="en-US" sz="1600">
                          <a:effectLst/>
                        </a:rPr>
                        <a:t>&gt;3,500 ppm causes ascites. Carbon dioxide is fatal at high levels.</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1521726114"/>
                  </a:ext>
                </a:extLst>
              </a:tr>
              <a:tr h="763216">
                <a:tc>
                  <a:txBody>
                    <a:bodyPr/>
                    <a:lstStyle/>
                    <a:p>
                      <a:pPr marL="59055" marR="46355" algn="ctr">
                        <a:spcBef>
                          <a:spcPts val="735"/>
                        </a:spcBef>
                        <a:spcAft>
                          <a:spcPts val="0"/>
                        </a:spcAft>
                      </a:pPr>
                      <a:r>
                        <a:rPr lang="en-US" sz="1600">
                          <a:effectLst/>
                        </a:rPr>
                        <a:t>Carbon Monoxide</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107950" marR="0">
                        <a:spcBef>
                          <a:spcPts val="195"/>
                        </a:spcBef>
                        <a:spcAft>
                          <a:spcPts val="0"/>
                        </a:spcAft>
                      </a:pPr>
                      <a:r>
                        <a:rPr lang="en-US" sz="1600">
                          <a:effectLst/>
                        </a:rPr>
                        <a:t>Ideal level &lt;10 ppm.</a:t>
                      </a:r>
                    </a:p>
                    <a:p>
                      <a:pPr marL="107950" marR="0">
                        <a:spcBef>
                          <a:spcPts val="45"/>
                        </a:spcBef>
                        <a:spcAft>
                          <a:spcPts val="0"/>
                        </a:spcAft>
                      </a:pPr>
                      <a:r>
                        <a:rPr lang="en-US" sz="1600">
                          <a:effectLst/>
                        </a:rPr>
                        <a:t>&gt;50 ppm affects bird health. Carbon monoxide is fatal at high levels.</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718634202"/>
                  </a:ext>
                </a:extLst>
              </a:tr>
              <a:tr h="797482">
                <a:tc>
                  <a:txBody>
                    <a:bodyPr/>
                    <a:lstStyle/>
                    <a:p>
                      <a:pPr marL="59055" marR="46355" algn="ctr">
                        <a:spcBef>
                          <a:spcPts val="790"/>
                        </a:spcBef>
                        <a:spcAft>
                          <a:spcPts val="0"/>
                        </a:spcAft>
                      </a:pPr>
                      <a:r>
                        <a:rPr lang="en-US" sz="1600">
                          <a:effectLst/>
                        </a:rPr>
                        <a:t>Dust</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107950" marR="0">
                        <a:lnSpc>
                          <a:spcPct val="103000"/>
                        </a:lnSpc>
                        <a:spcBef>
                          <a:spcPts val="250"/>
                        </a:spcBef>
                        <a:spcAft>
                          <a:spcPts val="0"/>
                        </a:spcAft>
                      </a:pPr>
                      <a:r>
                        <a:rPr lang="en-US" sz="1600">
                          <a:effectLst/>
                        </a:rPr>
                        <a:t>Damage to respiratory tract lining and increased susceptibility to disease. Dust levels within the house should be kept to a minimum.</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3987660744"/>
                  </a:ext>
                </a:extLst>
              </a:tr>
              <a:tr h="1154169">
                <a:tc>
                  <a:txBody>
                    <a:bodyPr/>
                    <a:lstStyle/>
                    <a:p>
                      <a:pPr marL="0" marR="0">
                        <a:spcBef>
                          <a:spcPts val="35"/>
                        </a:spcBef>
                        <a:spcAft>
                          <a:spcPts val="0"/>
                        </a:spcAft>
                      </a:pPr>
                      <a:r>
                        <a:rPr lang="en-US" sz="1600">
                          <a:effectLst/>
                        </a:rPr>
                        <a:t> </a:t>
                      </a:r>
                    </a:p>
                    <a:p>
                      <a:pPr marL="59055" marR="46355" algn="ctr">
                        <a:spcBef>
                          <a:spcPts val="5"/>
                        </a:spcBef>
                        <a:spcAft>
                          <a:spcPts val="0"/>
                        </a:spcAft>
                      </a:pPr>
                      <a:r>
                        <a:rPr lang="en-US" sz="1600">
                          <a:effectLst/>
                        </a:rPr>
                        <a:t>Humidity</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tc>
                  <a:txBody>
                    <a:bodyPr/>
                    <a:lstStyle/>
                    <a:p>
                      <a:pPr marL="107950" marR="0">
                        <a:spcBef>
                          <a:spcPts val="280"/>
                        </a:spcBef>
                        <a:spcAft>
                          <a:spcPts val="0"/>
                        </a:spcAft>
                      </a:pPr>
                      <a:r>
                        <a:rPr lang="en-US" sz="1600" dirty="0">
                          <a:effectLst/>
                        </a:rPr>
                        <a:t>Ideal level 50-70% after brooding.</a:t>
                      </a:r>
                    </a:p>
                    <a:p>
                      <a:pPr marL="107950" marR="0">
                        <a:lnSpc>
                          <a:spcPct val="103000"/>
                        </a:lnSpc>
                        <a:spcBef>
                          <a:spcPts val="45"/>
                        </a:spcBef>
                        <a:spcAft>
                          <a:spcPts val="0"/>
                        </a:spcAft>
                      </a:pPr>
                      <a:r>
                        <a:rPr lang="en-US" sz="1600" dirty="0">
                          <a:effectLst/>
                        </a:rPr>
                        <a:t>Effects vary with temperature. At &gt;29°C (84.2°F) and &gt;70% relative humidity, growth will be affected. Relative humidity &lt;50% particularly during brooding will affect growth.</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710542110"/>
                  </a:ext>
                </a:extLst>
              </a:tr>
            </a:tbl>
          </a:graphicData>
        </a:graphic>
      </p:graphicFrame>
    </p:spTree>
    <p:extLst>
      <p:ext uri="{BB962C8B-B14F-4D97-AF65-F5344CB8AC3E}">
        <p14:creationId xmlns:p14="http://schemas.microsoft.com/office/powerpoint/2010/main" val="85480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2EB28-BE85-4F5C-A2C8-247D5450D79F}"/>
              </a:ext>
            </a:extLst>
          </p:cNvPr>
          <p:cNvSpPr>
            <a:spLocks noGrp="1"/>
          </p:cNvSpPr>
          <p:nvPr>
            <p:ph type="title"/>
          </p:nvPr>
        </p:nvSpPr>
        <p:spPr>
          <a:xfrm>
            <a:off x="1371600" y="120192"/>
            <a:ext cx="9601200" cy="1485900"/>
          </a:xfrm>
        </p:spPr>
        <p:txBody>
          <a:bodyPr/>
          <a:lstStyle/>
          <a:p>
            <a:r>
              <a:rPr lang="en-US" b="1" dirty="0"/>
              <a:t>Housing and Ventilation Systems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21E257C1-26BE-4040-BF19-BE34727932E6}"/>
              </a:ext>
            </a:extLst>
          </p:cNvPr>
          <p:cNvSpPr>
            <a:spLocks noGrp="1"/>
          </p:cNvSpPr>
          <p:nvPr>
            <p:ph idx="1"/>
          </p:nvPr>
        </p:nvSpPr>
        <p:spPr>
          <a:xfrm>
            <a:off x="688157" y="895546"/>
            <a:ext cx="11503843" cy="5962454"/>
          </a:xfrm>
        </p:spPr>
        <p:txBody>
          <a:bodyPr>
            <a:normAutofit/>
          </a:bodyPr>
          <a:lstStyle/>
          <a:p>
            <a:pPr algn="just">
              <a:lnSpc>
                <a:spcPct val="150000"/>
              </a:lnSpc>
            </a:pPr>
            <a:r>
              <a:rPr lang="en-US" sz="2400" dirty="0"/>
              <a:t>There are two basic types of ventilation systems:</a:t>
            </a:r>
          </a:p>
          <a:p>
            <a:pPr algn="just">
              <a:lnSpc>
                <a:spcPct val="150000"/>
              </a:lnSpc>
            </a:pPr>
            <a:r>
              <a:rPr lang="en-US" sz="2400" b="1" dirty="0">
                <a:solidFill>
                  <a:srgbClr val="FF0000"/>
                </a:solidFill>
              </a:rPr>
              <a:t>Natural Ventilation</a:t>
            </a:r>
            <a:endParaRPr lang="en-US" sz="2400" dirty="0">
              <a:solidFill>
                <a:srgbClr val="FF0000"/>
              </a:solidFill>
            </a:endParaRPr>
          </a:p>
          <a:p>
            <a:pPr algn="just">
              <a:lnSpc>
                <a:spcPct val="150000"/>
              </a:lnSpc>
            </a:pPr>
            <a:r>
              <a:rPr lang="en-US" sz="2400" dirty="0"/>
              <a:t>Also known as open-sided, curtain-sided, or natural houses.</a:t>
            </a:r>
          </a:p>
          <a:p>
            <a:pPr algn="just">
              <a:lnSpc>
                <a:spcPct val="150000"/>
              </a:lnSpc>
            </a:pPr>
            <a:r>
              <a:rPr lang="en-US" sz="2400" dirty="0"/>
              <a:t>Fans may be used inside the house to circulate and move air.</a:t>
            </a:r>
          </a:p>
          <a:p>
            <a:pPr algn="just">
              <a:lnSpc>
                <a:spcPct val="150000"/>
              </a:lnSpc>
            </a:pPr>
            <a:r>
              <a:rPr lang="en-US" sz="2400" b="1" dirty="0">
                <a:solidFill>
                  <a:srgbClr val="FF0000"/>
                </a:solidFill>
              </a:rPr>
              <a:t>Power Ventilation</a:t>
            </a:r>
            <a:r>
              <a:rPr lang="en-US" sz="2400" dirty="0">
                <a:solidFill>
                  <a:srgbClr val="FF0000"/>
                </a:solidFill>
              </a:rPr>
              <a:t> </a:t>
            </a:r>
            <a:r>
              <a:rPr lang="en-US" sz="2400" dirty="0"/>
              <a:t>(controlled/closed environment housing)</a:t>
            </a:r>
          </a:p>
          <a:p>
            <a:pPr algn="just">
              <a:lnSpc>
                <a:spcPct val="150000"/>
              </a:lnSpc>
            </a:pPr>
            <a:r>
              <a:rPr lang="en-US" sz="2400" dirty="0"/>
              <a:t>These houses usually have either solid sidewalls or curtains that are kept closed during house operation.</a:t>
            </a:r>
          </a:p>
          <a:p>
            <a:pPr algn="just">
              <a:lnSpc>
                <a:spcPct val="150000"/>
              </a:lnSpc>
            </a:pPr>
            <a:r>
              <a:rPr lang="en-US" sz="2400" dirty="0"/>
              <a:t>Fans and inlets are used to ventilate the house.</a:t>
            </a:r>
          </a:p>
          <a:p>
            <a:endParaRPr lang="en-US" dirty="0"/>
          </a:p>
        </p:txBody>
      </p:sp>
    </p:spTree>
    <p:extLst>
      <p:ext uri="{BB962C8B-B14F-4D97-AF65-F5344CB8AC3E}">
        <p14:creationId xmlns:p14="http://schemas.microsoft.com/office/powerpoint/2010/main" val="121859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4FA11-FF19-4FC5-91DB-88634DC387B7}"/>
              </a:ext>
            </a:extLst>
          </p:cNvPr>
          <p:cNvSpPr>
            <a:spLocks noGrp="1"/>
          </p:cNvSpPr>
          <p:nvPr>
            <p:ph type="title"/>
          </p:nvPr>
        </p:nvSpPr>
        <p:spPr/>
        <p:txBody>
          <a:bodyPr/>
          <a:lstStyle/>
          <a:p>
            <a:r>
              <a:rPr lang="en-US" b="1" dirty="0"/>
              <a:t>Open-Sided/Natural Ventilation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5EC298DC-6C51-4864-8526-2968F8511FBA}"/>
              </a:ext>
            </a:extLst>
          </p:cNvPr>
          <p:cNvSpPr>
            <a:spLocks noGrp="1"/>
          </p:cNvSpPr>
          <p:nvPr>
            <p:ph idx="1"/>
          </p:nvPr>
        </p:nvSpPr>
        <p:spPr>
          <a:xfrm>
            <a:off x="707010" y="4145126"/>
            <a:ext cx="11484990" cy="3581400"/>
          </a:xfrm>
        </p:spPr>
        <p:txBody>
          <a:bodyPr/>
          <a:lstStyle/>
          <a:p>
            <a:pPr algn="just">
              <a:lnSpc>
                <a:spcPct val="150000"/>
              </a:lnSpc>
            </a:pPr>
            <a:r>
              <a:rPr lang="en-US" dirty="0"/>
              <a:t>Open-sided (or naturally ventilated) houses rely on the free flow of air through the house for ventilation. Achieving adequate control of the in-house environment can be difficult in open-sided houses, and as a result, consistency and level of performance tends to be lower than in controlled-environment houses.</a:t>
            </a:r>
          </a:p>
          <a:p>
            <a:endParaRPr lang="en-US" dirty="0"/>
          </a:p>
        </p:txBody>
      </p:sp>
      <p:pic>
        <p:nvPicPr>
          <p:cNvPr id="4" name="Picture 3">
            <a:extLst>
              <a:ext uri="{FF2B5EF4-FFF2-40B4-BE49-F238E27FC236}">
                <a16:creationId xmlns:a16="http://schemas.microsoft.com/office/drawing/2014/main" xmlns="" id="{F9F53C22-BD38-4498-BFB1-95A4C838C1B6}"/>
              </a:ext>
            </a:extLst>
          </p:cNvPr>
          <p:cNvPicPr>
            <a:picLocks noChangeAspect="1"/>
          </p:cNvPicPr>
          <p:nvPr/>
        </p:nvPicPr>
        <p:blipFill>
          <a:blip r:embed="rId2"/>
          <a:stretch>
            <a:fillRect/>
          </a:stretch>
        </p:blipFill>
        <p:spPr>
          <a:xfrm>
            <a:off x="3569042" y="1428750"/>
            <a:ext cx="4438095" cy="2571429"/>
          </a:xfrm>
          <a:prstGeom prst="rect">
            <a:avLst/>
          </a:prstGeom>
        </p:spPr>
      </p:pic>
    </p:spTree>
    <p:extLst>
      <p:ext uri="{BB962C8B-B14F-4D97-AF65-F5344CB8AC3E}">
        <p14:creationId xmlns:p14="http://schemas.microsoft.com/office/powerpoint/2010/main" val="182975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D2816-4355-45A1-AF87-D2C823E8BE50}"/>
              </a:ext>
            </a:extLst>
          </p:cNvPr>
          <p:cNvSpPr>
            <a:spLocks noGrp="1"/>
          </p:cNvSpPr>
          <p:nvPr>
            <p:ph type="title"/>
          </p:nvPr>
        </p:nvSpPr>
        <p:spPr>
          <a:xfrm>
            <a:off x="1295400" y="0"/>
            <a:ext cx="9601200" cy="1485900"/>
          </a:xfrm>
        </p:spPr>
        <p:txBody>
          <a:bodyPr/>
          <a:lstStyle/>
          <a:p>
            <a:r>
              <a:rPr lang="en-US" b="1" dirty="0"/>
              <a:t>Controlled Environment Housing</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21E68048-C0E5-4E25-A2F8-F2E6DA12A7D8}"/>
              </a:ext>
            </a:extLst>
          </p:cNvPr>
          <p:cNvSpPr>
            <a:spLocks noGrp="1"/>
          </p:cNvSpPr>
          <p:nvPr>
            <p:ph idx="1"/>
          </p:nvPr>
        </p:nvSpPr>
        <p:spPr>
          <a:xfrm>
            <a:off x="725864" y="3157702"/>
            <a:ext cx="11466136" cy="3581400"/>
          </a:xfrm>
        </p:spPr>
        <p:txBody>
          <a:bodyPr/>
          <a:lstStyle/>
          <a:p>
            <a:pPr algn="just">
              <a:lnSpc>
                <a:spcPct val="150000"/>
              </a:lnSpc>
            </a:pPr>
            <a:r>
              <a:rPr lang="en-US" dirty="0"/>
              <a:t>Power ventilation in controlled or closed environment houses is the most popular form of ventilation system for parent stock due to the ability to provide better control of the internal environment under a range of ambient conditions. The most common form of controlled environment housing is that which operates under a negative pressure. These houses usually have solid sidewalls and exhaust fans that draw air out of the house and automated inlets through which fresh air is drawn into the house.</a:t>
            </a:r>
          </a:p>
          <a:p>
            <a:endParaRPr lang="en-US" dirty="0"/>
          </a:p>
        </p:txBody>
      </p:sp>
      <p:pic>
        <p:nvPicPr>
          <p:cNvPr id="4" name="Picture 3">
            <a:extLst>
              <a:ext uri="{FF2B5EF4-FFF2-40B4-BE49-F238E27FC236}">
                <a16:creationId xmlns:a16="http://schemas.microsoft.com/office/drawing/2014/main" xmlns="" id="{2831150F-AB69-42D2-B387-852394F8E2B8}"/>
              </a:ext>
            </a:extLst>
          </p:cNvPr>
          <p:cNvPicPr>
            <a:picLocks noChangeAspect="1"/>
          </p:cNvPicPr>
          <p:nvPr/>
        </p:nvPicPr>
        <p:blipFill>
          <a:blip r:embed="rId2"/>
          <a:stretch>
            <a:fillRect/>
          </a:stretch>
        </p:blipFill>
        <p:spPr>
          <a:xfrm>
            <a:off x="4486463" y="910083"/>
            <a:ext cx="3542857" cy="2247619"/>
          </a:xfrm>
          <a:prstGeom prst="rect">
            <a:avLst/>
          </a:prstGeom>
        </p:spPr>
      </p:pic>
    </p:spTree>
    <p:extLst>
      <p:ext uri="{BB962C8B-B14F-4D97-AF65-F5344CB8AC3E}">
        <p14:creationId xmlns:p14="http://schemas.microsoft.com/office/powerpoint/2010/main" val="27074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C2FD2C-F658-493D-8DFB-E4A7452AFFAC}"/>
              </a:ext>
            </a:extLst>
          </p:cNvPr>
          <p:cNvSpPr>
            <a:spLocks noGrp="1"/>
          </p:cNvSpPr>
          <p:nvPr>
            <p:ph idx="1"/>
          </p:nvPr>
        </p:nvSpPr>
        <p:spPr>
          <a:xfrm>
            <a:off x="669303" y="83976"/>
            <a:ext cx="11522697" cy="6774024"/>
          </a:xfrm>
        </p:spPr>
        <p:txBody>
          <a:bodyPr>
            <a:normAutofit fontScale="92500" lnSpcReduction="10000"/>
          </a:bodyPr>
          <a:lstStyle/>
          <a:p>
            <a:pPr algn="just">
              <a:lnSpc>
                <a:spcPct val="150000"/>
              </a:lnSpc>
            </a:pPr>
            <a:r>
              <a:rPr lang="en-US" dirty="0"/>
              <a:t>In order to provide the best environment for the bird throughout the production cycle and at any time of the year, every closed-environment house should be equipped to cater for the </a:t>
            </a:r>
            <a:r>
              <a:rPr lang="en-US" b="1" dirty="0"/>
              <a:t>three stages </a:t>
            </a:r>
            <a:r>
              <a:rPr lang="en-US" dirty="0"/>
              <a:t>of ventilation. These are:</a:t>
            </a:r>
          </a:p>
          <a:p>
            <a:pPr algn="just">
              <a:lnSpc>
                <a:spcPct val="150000"/>
              </a:lnSpc>
            </a:pPr>
            <a:r>
              <a:rPr lang="en-US" b="1" dirty="0">
                <a:solidFill>
                  <a:srgbClr val="FF0000"/>
                </a:solidFill>
              </a:rPr>
              <a:t>Minimum ventilation.</a:t>
            </a:r>
          </a:p>
          <a:p>
            <a:pPr algn="just">
              <a:lnSpc>
                <a:spcPct val="150000"/>
              </a:lnSpc>
            </a:pPr>
            <a:r>
              <a:rPr lang="en-US" b="1" dirty="0">
                <a:solidFill>
                  <a:srgbClr val="FF0000"/>
                </a:solidFill>
              </a:rPr>
              <a:t>Transitional ventilation.</a:t>
            </a:r>
          </a:p>
          <a:p>
            <a:pPr algn="just">
              <a:lnSpc>
                <a:spcPct val="150000"/>
              </a:lnSpc>
            </a:pPr>
            <a:r>
              <a:rPr lang="en-US" b="1" dirty="0">
                <a:solidFill>
                  <a:srgbClr val="FF0000"/>
                </a:solidFill>
              </a:rPr>
              <a:t>Tunnel ventilation.</a:t>
            </a:r>
          </a:p>
          <a:p>
            <a:pPr algn="just">
              <a:lnSpc>
                <a:spcPct val="150000"/>
              </a:lnSpc>
            </a:pPr>
            <a:r>
              <a:rPr lang="en-US" dirty="0"/>
              <a:t>In some regions of the world where ambient temperatures do not get hot enough to warrant the need for tunnel ventilation, this stage may be omitted from the design of the house.</a:t>
            </a:r>
          </a:p>
          <a:p>
            <a:pPr algn="just">
              <a:lnSpc>
                <a:spcPct val="150000"/>
              </a:lnSpc>
            </a:pPr>
            <a:r>
              <a:rPr lang="en-US" dirty="0"/>
              <a:t>Because closed-environment houses usually have solid sidewalls, it is strongly advised to link these houses to standby </a:t>
            </a:r>
            <a:r>
              <a:rPr lang="en-US" b="1" dirty="0"/>
              <a:t>generators</a:t>
            </a:r>
            <a:r>
              <a:rPr lang="en-US" dirty="0"/>
              <a:t> in case of loss of power. In power-ventilated, curtain-sided houses, automatic curtain- opening devices should be in place.</a:t>
            </a:r>
          </a:p>
          <a:p>
            <a:pPr algn="just">
              <a:lnSpc>
                <a:spcPct val="150000"/>
              </a:lnSpc>
            </a:pPr>
            <a:r>
              <a:rPr lang="en-US" dirty="0"/>
              <a:t>Most modern controlled-environment housing uses </a:t>
            </a:r>
            <a:r>
              <a:rPr lang="en-US" b="1" dirty="0">
                <a:solidFill>
                  <a:srgbClr val="FF0000"/>
                </a:solidFill>
              </a:rPr>
              <a:t>negative-pressure ventilation</a:t>
            </a:r>
            <a:r>
              <a:rPr lang="en-US" dirty="0"/>
              <a:t>. This means that fans exhaust air out of the house and fresh air is drawn into the house through air inlets. This is called negative- pressure ventilation because it works by creating a </a:t>
            </a:r>
            <a:r>
              <a:rPr lang="en-US" b="1" dirty="0"/>
              <a:t>partial vacuum</a:t>
            </a:r>
            <a:r>
              <a:rPr lang="en-US" dirty="0"/>
              <a:t> inside the house.</a:t>
            </a:r>
          </a:p>
          <a:p>
            <a:endParaRPr lang="en-US" dirty="0"/>
          </a:p>
        </p:txBody>
      </p:sp>
    </p:spTree>
    <p:extLst>
      <p:ext uri="{BB962C8B-B14F-4D97-AF65-F5344CB8AC3E}">
        <p14:creationId xmlns:p14="http://schemas.microsoft.com/office/powerpoint/2010/main" val="96202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7B0F34-5D13-449D-9D6F-5429F15B0CCB}"/>
              </a:ext>
            </a:extLst>
          </p:cNvPr>
          <p:cNvSpPr>
            <a:spLocks noGrp="1"/>
          </p:cNvSpPr>
          <p:nvPr>
            <p:ph idx="1"/>
          </p:nvPr>
        </p:nvSpPr>
        <p:spPr>
          <a:xfrm>
            <a:off x="718457" y="0"/>
            <a:ext cx="11473543" cy="6858000"/>
          </a:xfrm>
        </p:spPr>
        <p:txBody>
          <a:bodyPr>
            <a:normAutofit/>
          </a:bodyPr>
          <a:lstStyle/>
          <a:p>
            <a:pPr algn="just">
              <a:lnSpc>
                <a:spcPct val="150000"/>
              </a:lnSpc>
            </a:pPr>
            <a:r>
              <a:rPr lang="en-US" dirty="0"/>
              <a:t>Negative pressure only works efficiently if the house is effectively sealed. In a house that is effectively sealed against air leaks, all the air entering the house comes in through the desired air inlets and uncontrolled air leakage will be minimized.</a:t>
            </a:r>
          </a:p>
          <a:p>
            <a:pPr algn="just">
              <a:lnSpc>
                <a:spcPct val="150000"/>
              </a:lnSpc>
            </a:pPr>
            <a:r>
              <a:rPr lang="en-US" dirty="0"/>
              <a:t>Air pressure within the house should be monitored regularly. Monitoring pressure over time is a useful means of identifying air leakage and there are easy-to-use pressure gauges (</a:t>
            </a:r>
            <a:r>
              <a:rPr lang="en-US" b="1" dirty="0">
                <a:solidFill>
                  <a:srgbClr val="FF0000"/>
                </a:solidFill>
              </a:rPr>
              <a:t>manometers</a:t>
            </a:r>
            <a:r>
              <a:rPr lang="en-US" dirty="0"/>
              <a:t>) available. If the air pressure falls below the suggested levels (0.15 inches of water column), an investigation should be carried out and appropriate action taken (e.g. repair broken inlets or ripped curtains).</a:t>
            </a:r>
          </a:p>
          <a:p>
            <a:endParaRPr lang="en-US" dirty="0"/>
          </a:p>
        </p:txBody>
      </p:sp>
      <p:pic>
        <p:nvPicPr>
          <p:cNvPr id="4" name="Picture 3">
            <a:extLst>
              <a:ext uri="{FF2B5EF4-FFF2-40B4-BE49-F238E27FC236}">
                <a16:creationId xmlns:a16="http://schemas.microsoft.com/office/drawing/2014/main" xmlns="" id="{DD90F081-4EDA-4024-9CDC-569862040E21}"/>
              </a:ext>
            </a:extLst>
          </p:cNvPr>
          <p:cNvPicPr>
            <a:picLocks noChangeAspect="1"/>
          </p:cNvPicPr>
          <p:nvPr/>
        </p:nvPicPr>
        <p:blipFill>
          <a:blip r:embed="rId2"/>
          <a:stretch>
            <a:fillRect/>
          </a:stretch>
        </p:blipFill>
        <p:spPr>
          <a:xfrm>
            <a:off x="2168165" y="4054718"/>
            <a:ext cx="5212349" cy="2803281"/>
          </a:xfrm>
          <a:prstGeom prst="rect">
            <a:avLst/>
          </a:prstGeom>
        </p:spPr>
      </p:pic>
      <p:pic>
        <p:nvPicPr>
          <p:cNvPr id="5" name="Picture 4">
            <a:extLst>
              <a:ext uri="{FF2B5EF4-FFF2-40B4-BE49-F238E27FC236}">
                <a16:creationId xmlns:a16="http://schemas.microsoft.com/office/drawing/2014/main" xmlns="" id="{345979EA-BCAF-496A-AA75-4E94269C17FB}"/>
              </a:ext>
            </a:extLst>
          </p:cNvPr>
          <p:cNvPicPr>
            <a:picLocks noChangeAspect="1"/>
          </p:cNvPicPr>
          <p:nvPr/>
        </p:nvPicPr>
        <p:blipFill>
          <a:blip r:embed="rId3"/>
          <a:stretch>
            <a:fillRect/>
          </a:stretch>
        </p:blipFill>
        <p:spPr>
          <a:xfrm>
            <a:off x="8817429" y="4121235"/>
            <a:ext cx="3374571" cy="2736765"/>
          </a:xfrm>
          <a:prstGeom prst="rect">
            <a:avLst/>
          </a:prstGeom>
        </p:spPr>
      </p:pic>
    </p:spTree>
    <p:extLst>
      <p:ext uri="{BB962C8B-B14F-4D97-AF65-F5344CB8AC3E}">
        <p14:creationId xmlns:p14="http://schemas.microsoft.com/office/powerpoint/2010/main" val="168846230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Crop</Template>
  <TotalTime>424</TotalTime>
  <Words>1691</Words>
  <Application>Microsoft Office PowerPoint</Application>
  <PresentationFormat>Custom</PresentationFormat>
  <Paragraphs>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Crop</vt:lpstr>
      <vt:lpstr>Ventilation system</vt:lpstr>
      <vt:lpstr>3. Ventilation </vt:lpstr>
      <vt:lpstr>Air </vt:lpstr>
      <vt:lpstr>Effects of common parent stock house air contaminants.</vt:lpstr>
      <vt:lpstr>Housing and Ventilation Systems </vt:lpstr>
      <vt:lpstr>Open-Sided/Natural Ventilation </vt:lpstr>
      <vt:lpstr>Controlled Environment Housing </vt:lpstr>
      <vt:lpstr>PowerPoint Presentation</vt:lpstr>
      <vt:lpstr>PowerPoint Presentation</vt:lpstr>
      <vt:lpstr>Minimum Ventilation </vt:lpstr>
      <vt:lpstr>PowerPoint Presentation</vt:lpstr>
      <vt:lpstr>Transitional Ventilation </vt:lpstr>
      <vt:lpstr>PowerPoint Presentation</vt:lpstr>
      <vt:lpstr>PowerPoint Presentation</vt:lpstr>
      <vt:lpstr>Tunnel Ventilation </vt:lpstr>
      <vt:lpstr>PowerPoint Presentation</vt:lpstr>
      <vt:lpstr>Bird Behavior in Tunnel Ventilation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Ventilation system</dc:title>
  <dc:creator>Abdullah Scott</dc:creator>
  <cp:lastModifiedBy>Ram For Computer</cp:lastModifiedBy>
  <cp:revision>27</cp:revision>
  <dcterms:created xsi:type="dcterms:W3CDTF">2019-10-05T09:15:39Z</dcterms:created>
  <dcterms:modified xsi:type="dcterms:W3CDTF">2022-09-08T22:51:23Z</dcterms:modified>
</cp:coreProperties>
</file>