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56" r:id="rId18"/>
    <p:sldId id="273" r:id="rId19"/>
    <p:sldId id="275" r:id="rId20"/>
    <p:sldId id="274"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09/03/44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09/03/44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09/03/44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09/03/44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09/03/44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09/03/44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09/03/44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09/03/44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09/03/44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09/03/44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09/03/44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09/03/44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3039095"/>
            <a:ext cx="8892480" cy="1470025"/>
          </a:xfrm>
        </p:spPr>
        <p:txBody>
          <a:bodyPr>
            <a:normAutofit fontScale="90000"/>
          </a:bodyPr>
          <a:lstStyle/>
          <a:p>
            <a:pPr rtl="0"/>
            <a:r>
              <a:rPr lang="en-US" sz="2800" i="1" dirty="0"/>
              <a:t> Poultry management / Theory  </a:t>
            </a:r>
            <a:r>
              <a:rPr lang="en-US" sz="2800" i="1" dirty="0" smtClean="0"/>
              <a:t/>
            </a:r>
            <a:br>
              <a:rPr lang="en-US" sz="2800" i="1" dirty="0" smtClean="0"/>
            </a:br>
            <a:r>
              <a:rPr lang="en-US" sz="2800" i="1" dirty="0"/>
              <a:t/>
            </a:r>
            <a:br>
              <a:rPr lang="en-US" sz="2800" i="1" dirty="0"/>
            </a:br>
            <a:r>
              <a:rPr lang="en-US" sz="3100" b="1" dirty="0"/>
              <a:t>3</a:t>
            </a:r>
            <a:r>
              <a:rPr lang="en-US" sz="3100" b="1" baseline="30000" dirty="0"/>
              <a:t>rd</a:t>
            </a:r>
            <a:r>
              <a:rPr lang="en-US" sz="3100" b="1" dirty="0"/>
              <a:t> lect. </a:t>
            </a:r>
            <a:r>
              <a:rPr lang="en-US" sz="3100" dirty="0"/>
              <a:t/>
            </a:r>
            <a:br>
              <a:rPr lang="en-US" sz="3100" dirty="0"/>
            </a:br>
            <a:r>
              <a:rPr lang="en-US" sz="3100" b="1" dirty="0"/>
              <a:t>Poultry management requirements; (3- Ventilation)</a:t>
            </a:r>
            <a:r>
              <a:rPr lang="en-US" sz="3100" dirty="0"/>
              <a:t/>
            </a:r>
            <a:br>
              <a:rPr lang="en-US" sz="3100" dirty="0"/>
            </a:br>
            <a:r>
              <a:rPr lang="en-US" sz="3100" i="1" dirty="0" smtClean="0"/>
              <a:t/>
            </a:r>
            <a:br>
              <a:rPr lang="en-US" sz="3100" i="1" dirty="0" smtClean="0"/>
            </a:br>
            <a:r>
              <a:rPr lang="en-US" sz="2800" i="1" dirty="0" smtClean="0"/>
              <a:t>    </a:t>
            </a:r>
            <a:br>
              <a:rPr lang="en-US" sz="2800" i="1" dirty="0" smtClean="0"/>
            </a:br>
            <a:r>
              <a:rPr lang="en-US" sz="2800" i="1" dirty="0" smtClean="0"/>
              <a:t>    </a:t>
            </a:r>
            <a:r>
              <a:rPr lang="en-US" sz="2800" i="1" dirty="0"/>
              <a:t>Animal Resource Dept.   </a:t>
            </a:r>
            <a:r>
              <a:rPr lang="en-US" sz="2800" i="1" dirty="0" smtClean="0"/>
              <a:t>3</a:t>
            </a:r>
            <a:r>
              <a:rPr lang="en-US" sz="2800" i="1" baseline="30000" dirty="0" smtClean="0"/>
              <a:t>rd</a:t>
            </a:r>
            <a:r>
              <a:rPr lang="en-US" sz="2800" i="1" dirty="0" smtClean="0"/>
              <a:t> </a:t>
            </a:r>
            <a:r>
              <a:rPr lang="en-US" sz="2800" i="1" dirty="0"/>
              <a:t>stage          </a:t>
            </a:r>
            <a:r>
              <a:rPr lang="en-US" sz="2800" i="1" dirty="0" smtClean="0"/>
              <a:t/>
            </a:r>
            <a:br>
              <a:rPr lang="en-US" sz="2800" i="1" dirty="0" smtClean="0"/>
            </a:br>
            <a:r>
              <a:rPr lang="en-US" sz="2800" i="1" dirty="0" smtClean="0"/>
              <a:t>Dr</a:t>
            </a:r>
            <a:r>
              <a:rPr lang="en-US" sz="2800" i="1" dirty="0"/>
              <a:t>. </a:t>
            </a:r>
            <a:r>
              <a:rPr lang="en-US" sz="2800" i="1" dirty="0" err="1" smtClean="0"/>
              <a:t>Alaa</a:t>
            </a:r>
            <a:r>
              <a:rPr lang="en-US" sz="2800" i="1" dirty="0" smtClean="0"/>
              <a:t/>
            </a:r>
            <a:br>
              <a:rPr lang="en-US" sz="2800" i="1" dirty="0" smtClean="0"/>
            </a:br>
            <a:r>
              <a:rPr lang="en-US" sz="2800" i="1" dirty="0"/>
              <a:t>2022</a:t>
            </a:r>
            <a:endParaRPr lang="ar-IQ" sz="2800" dirty="0"/>
          </a:p>
        </p:txBody>
      </p:sp>
    </p:spTree>
    <p:extLst>
      <p:ext uri="{BB962C8B-B14F-4D97-AF65-F5344CB8AC3E}">
        <p14:creationId xmlns:p14="http://schemas.microsoft.com/office/powerpoint/2010/main" val="1104160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363272" cy="5721499"/>
          </a:xfrm>
        </p:spPr>
        <p:txBody>
          <a:bodyPr>
            <a:normAutofit/>
          </a:bodyPr>
          <a:lstStyle/>
          <a:p>
            <a:pPr marL="0" indent="0" algn="just" rtl="0">
              <a:buNone/>
            </a:pPr>
            <a:r>
              <a:rPr lang="en-US" sz="3000" b="1" dirty="0"/>
              <a:t>There are several factors that control the amount of air inside the poultry houses which must be considered</a:t>
            </a:r>
            <a:r>
              <a:rPr lang="en-US" sz="3000" b="1" dirty="0" smtClean="0"/>
              <a:t>:</a:t>
            </a:r>
          </a:p>
          <a:p>
            <a:pPr marL="0" indent="0" algn="just" rtl="0">
              <a:buNone/>
            </a:pPr>
            <a:endParaRPr lang="en-US" sz="1600" dirty="0"/>
          </a:p>
          <a:p>
            <a:pPr marL="514350" lvl="0" indent="-514350" algn="just" rtl="0">
              <a:buFont typeface="+mj-lt"/>
              <a:buAutoNum type="arabicPeriod"/>
            </a:pPr>
            <a:r>
              <a:rPr lang="en-US" sz="3000" dirty="0"/>
              <a:t>Building type (insulation grade) and geographic location.</a:t>
            </a:r>
          </a:p>
          <a:p>
            <a:pPr marL="514350" lvl="0" indent="-514350" algn="just" rtl="0">
              <a:buFont typeface="+mj-lt"/>
              <a:buAutoNum type="arabicPeriod"/>
            </a:pPr>
            <a:r>
              <a:rPr lang="en-US" sz="3000" dirty="0"/>
              <a:t>Temperature and relative humidity inside and outside the house particularly, during summer and winter.</a:t>
            </a:r>
          </a:p>
          <a:p>
            <a:pPr marL="514350" lvl="0" indent="-514350" algn="just" rtl="0">
              <a:buFont typeface="+mj-lt"/>
              <a:buAutoNum type="arabicPeriod"/>
            </a:pPr>
            <a:r>
              <a:rPr lang="en-US" sz="3000" dirty="0"/>
              <a:t>The type and age of birds.</a:t>
            </a:r>
          </a:p>
          <a:p>
            <a:pPr marL="514350" lvl="0" indent="-514350" algn="just" rtl="0">
              <a:buFont typeface="+mj-lt"/>
              <a:buAutoNum type="arabicPeriod"/>
            </a:pPr>
            <a:r>
              <a:rPr lang="en-US" sz="3000" dirty="0"/>
              <a:t>Intensity of birds inside the house.</a:t>
            </a:r>
          </a:p>
          <a:p>
            <a:pPr marL="514350" indent="-514350">
              <a:buFont typeface="+mj-lt"/>
              <a:buAutoNum type="arabicPeriod"/>
            </a:pPr>
            <a:endParaRPr lang="ar-IQ" dirty="0"/>
          </a:p>
        </p:txBody>
      </p:sp>
    </p:spTree>
    <p:extLst>
      <p:ext uri="{BB962C8B-B14F-4D97-AF65-F5344CB8AC3E}">
        <p14:creationId xmlns:p14="http://schemas.microsoft.com/office/powerpoint/2010/main" val="3471681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8640960" cy="6120680"/>
          </a:xfrm>
        </p:spPr>
        <p:txBody>
          <a:bodyPr>
            <a:noAutofit/>
          </a:bodyPr>
          <a:lstStyle/>
          <a:p>
            <a:pPr marL="0" indent="0" algn="just" rtl="0">
              <a:lnSpc>
                <a:spcPct val="170000"/>
              </a:lnSpc>
              <a:buNone/>
            </a:pPr>
            <a:r>
              <a:rPr lang="en-US" sz="2400" b="1" dirty="0"/>
              <a:t>Ventilation in hot and cold region</a:t>
            </a:r>
            <a:r>
              <a:rPr lang="en-US" sz="2400" dirty="0"/>
              <a:t>.</a:t>
            </a:r>
          </a:p>
          <a:p>
            <a:pPr marL="0" indent="0" algn="just" rtl="0">
              <a:lnSpc>
                <a:spcPct val="170000"/>
              </a:lnSpc>
              <a:buNone/>
            </a:pPr>
            <a:r>
              <a:rPr lang="en-US" sz="2300" dirty="0"/>
              <a:t>Ventilation varies more effective in the summer than in the winter season. Ventilation in the summer season is the highest rate in order to rid the birds of excess heat resulting from birds inside the house. </a:t>
            </a:r>
          </a:p>
          <a:p>
            <a:pPr marL="0" indent="0" algn="just" rtl="0">
              <a:lnSpc>
                <a:spcPct val="170000"/>
              </a:lnSpc>
              <a:buNone/>
            </a:pPr>
            <a:r>
              <a:rPr lang="en-US" sz="2300" dirty="0"/>
              <a:t>While ventilation in the winter (less ventilation rate)  due to raising moisture outside the house, is intended to renew the house air to prevent the increase of moisture inside the house while at the same time maintain the temperature of birds and heating system and control moisture of the litter. For this reason ventilation in the summer is much easier than ventilation in the winter</a:t>
            </a:r>
            <a:r>
              <a:rPr lang="en-US" sz="2400" dirty="0"/>
              <a:t>.</a:t>
            </a:r>
          </a:p>
          <a:p>
            <a:pPr marL="0" indent="0" algn="just">
              <a:lnSpc>
                <a:spcPct val="170000"/>
              </a:lnSpc>
              <a:buNone/>
            </a:pPr>
            <a:endParaRPr lang="ar-IQ" sz="2400" dirty="0"/>
          </a:p>
        </p:txBody>
      </p:sp>
    </p:spTree>
    <p:extLst>
      <p:ext uri="{BB962C8B-B14F-4D97-AF65-F5344CB8AC3E}">
        <p14:creationId xmlns:p14="http://schemas.microsoft.com/office/powerpoint/2010/main" val="2804789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26565"/>
            <a:ext cx="8435280" cy="4498579"/>
          </a:xfrm>
        </p:spPr>
        <p:txBody>
          <a:bodyPr>
            <a:normAutofit fontScale="55000" lnSpcReduction="20000"/>
          </a:bodyPr>
          <a:lstStyle/>
          <a:p>
            <a:pPr marL="0" indent="0" algn="l">
              <a:lnSpc>
                <a:spcPct val="170000"/>
              </a:lnSpc>
              <a:buNone/>
            </a:pPr>
            <a:r>
              <a:rPr lang="en-US" sz="3800" b="1" dirty="0" smtClean="0"/>
              <a:t>Housing </a:t>
            </a:r>
            <a:r>
              <a:rPr lang="en-US" sz="3800" b="1" dirty="0"/>
              <a:t>and Ventilation Systems</a:t>
            </a:r>
            <a:r>
              <a:rPr lang="en-US" dirty="0"/>
              <a:t> </a:t>
            </a:r>
            <a:endParaRPr lang="en-US" dirty="0" smtClean="0"/>
          </a:p>
          <a:p>
            <a:pPr marL="0" indent="0" algn="l">
              <a:lnSpc>
                <a:spcPct val="170000"/>
              </a:lnSpc>
              <a:buNone/>
            </a:pPr>
            <a:r>
              <a:rPr lang="en-US" sz="3800" dirty="0" smtClean="0"/>
              <a:t>There </a:t>
            </a:r>
            <a:r>
              <a:rPr lang="en-US" sz="3800" dirty="0"/>
              <a:t>are two basic types of ventilation systems</a:t>
            </a:r>
          </a:p>
          <a:p>
            <a:pPr marL="0" indent="0" algn="l">
              <a:lnSpc>
                <a:spcPct val="170000"/>
              </a:lnSpc>
              <a:buNone/>
            </a:pPr>
            <a:r>
              <a:rPr lang="en-US" sz="3800" b="1" dirty="0"/>
              <a:t>1- Natural Ventilation or Open-sided</a:t>
            </a:r>
            <a:endParaRPr lang="en-US" sz="3800" dirty="0"/>
          </a:p>
          <a:p>
            <a:pPr marL="0" indent="0" algn="l">
              <a:lnSpc>
                <a:spcPct val="170000"/>
              </a:lnSpc>
              <a:buNone/>
            </a:pPr>
            <a:r>
              <a:rPr lang="en-US" sz="3800" dirty="0"/>
              <a:t>Natural air curtains are allowed to enter the house.</a:t>
            </a:r>
            <a:r>
              <a:rPr lang="ar-SA" sz="3800" dirty="0"/>
              <a:t>-</a:t>
            </a:r>
            <a:endParaRPr lang="en-US" sz="3800" dirty="0"/>
          </a:p>
          <a:p>
            <a:pPr marL="0" indent="0" algn="l">
              <a:lnSpc>
                <a:spcPct val="170000"/>
              </a:lnSpc>
              <a:buNone/>
            </a:pPr>
            <a:r>
              <a:rPr lang="en-US" sz="3800" dirty="0"/>
              <a:t>Fit for areas where outside temperature does not exceed 33 C.</a:t>
            </a:r>
            <a:r>
              <a:rPr lang="ar-SA" sz="3800" dirty="0"/>
              <a:t>-</a:t>
            </a:r>
            <a:endParaRPr lang="en-US" sz="3800" dirty="0"/>
          </a:p>
          <a:p>
            <a:pPr marL="0" indent="0" algn="l">
              <a:lnSpc>
                <a:spcPct val="170000"/>
              </a:lnSpc>
              <a:buNone/>
            </a:pPr>
            <a:r>
              <a:rPr lang="en-US" sz="3800" dirty="0"/>
              <a:t>-It’s a conventional system.</a:t>
            </a:r>
          </a:p>
          <a:p>
            <a:pPr marL="0" indent="0" algn="l">
              <a:lnSpc>
                <a:spcPct val="170000"/>
              </a:lnSpc>
              <a:buNone/>
            </a:pPr>
            <a:r>
              <a:rPr lang="en-US" sz="3800" dirty="0"/>
              <a:t>Not best fit for our condition. </a:t>
            </a:r>
            <a:r>
              <a:rPr lang="ar-SA" sz="3800" dirty="0"/>
              <a:t>-</a:t>
            </a:r>
            <a:endParaRPr lang="en-US" sz="3800" dirty="0"/>
          </a:p>
          <a:p>
            <a:pPr marL="0" indent="0" algn="l">
              <a:lnSpc>
                <a:spcPct val="170000"/>
              </a:lnSpc>
              <a:buNone/>
            </a:pPr>
            <a:r>
              <a:rPr lang="en-US" sz="3800" dirty="0"/>
              <a:t>Fans may be used inside the house to circulate and move air</a:t>
            </a:r>
            <a:r>
              <a:rPr lang="en-US" dirty="0"/>
              <a:t>.</a:t>
            </a:r>
            <a:endParaRPr lang="ar-IQ"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596874" y="4658270"/>
            <a:ext cx="4079582" cy="2227114"/>
          </a:xfrm>
          <a:prstGeom prst="rect">
            <a:avLst/>
          </a:prstGeom>
          <a:noFill/>
          <a:ln>
            <a:noFill/>
          </a:ln>
        </p:spPr>
      </p:pic>
    </p:spTree>
    <p:extLst>
      <p:ext uri="{BB962C8B-B14F-4D97-AF65-F5344CB8AC3E}">
        <p14:creationId xmlns:p14="http://schemas.microsoft.com/office/powerpoint/2010/main" val="3404083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8640"/>
            <a:ext cx="8229600" cy="4525963"/>
          </a:xfrm>
        </p:spPr>
        <p:txBody>
          <a:bodyPr>
            <a:noAutofit/>
          </a:bodyPr>
          <a:lstStyle/>
          <a:p>
            <a:pPr marL="0" indent="0" algn="l">
              <a:lnSpc>
                <a:spcPct val="160000"/>
              </a:lnSpc>
              <a:buNone/>
            </a:pPr>
            <a:r>
              <a:rPr lang="ar-SA" sz="2400" b="1" dirty="0"/>
              <a:t> </a:t>
            </a:r>
            <a:r>
              <a:rPr lang="en-US" sz="2400" b="1" dirty="0"/>
              <a:t> 2- Mechanical air movement ventilation (controlled/closed environment housing) </a:t>
            </a:r>
            <a:endParaRPr lang="en-US" sz="2400" b="1" dirty="0" smtClean="0"/>
          </a:p>
          <a:p>
            <a:pPr marL="0" indent="0" algn="l">
              <a:lnSpc>
                <a:spcPct val="160000"/>
              </a:lnSpc>
              <a:buNone/>
            </a:pPr>
            <a:r>
              <a:rPr lang="en-US" sz="2400" dirty="0" smtClean="0"/>
              <a:t>- </a:t>
            </a:r>
            <a:r>
              <a:rPr lang="en-US" sz="2400" dirty="0"/>
              <a:t>Mechanical air movement ventilation is required </a:t>
            </a:r>
          </a:p>
          <a:p>
            <a:pPr marL="0" indent="0" algn="l">
              <a:lnSpc>
                <a:spcPct val="160000"/>
              </a:lnSpc>
              <a:buNone/>
            </a:pPr>
            <a:r>
              <a:rPr lang="en-US" sz="2400" dirty="0"/>
              <a:t>to ventilate a house in all climate conditions.</a:t>
            </a:r>
          </a:p>
          <a:p>
            <a:pPr marL="0" indent="0" algn="l">
              <a:lnSpc>
                <a:spcPct val="160000"/>
              </a:lnSpc>
              <a:buNone/>
            </a:pPr>
            <a:r>
              <a:rPr lang="en-US" sz="2400" dirty="0"/>
              <a:t>- This system suit our climate condition.</a:t>
            </a:r>
          </a:p>
          <a:p>
            <a:pPr marL="0" indent="0" algn="l">
              <a:lnSpc>
                <a:spcPct val="160000"/>
              </a:lnSpc>
              <a:buNone/>
            </a:pPr>
            <a:r>
              <a:rPr lang="en-US" sz="2400" dirty="0"/>
              <a:t>- This system use electric fans and inlets are used as principal to exchange in in the house. Its divided in to two distinct types </a:t>
            </a:r>
            <a:r>
              <a:rPr lang="en-US" sz="2400" b="1" dirty="0"/>
              <a:t>positive </a:t>
            </a:r>
            <a:r>
              <a:rPr lang="en-US" sz="2400" dirty="0"/>
              <a:t>and </a:t>
            </a:r>
            <a:r>
              <a:rPr lang="en-US" sz="2400" b="1" dirty="0"/>
              <a:t>negative pressure</a:t>
            </a:r>
            <a:r>
              <a:rPr lang="en-US" sz="2400" dirty="0"/>
              <a:t>.</a:t>
            </a:r>
          </a:p>
          <a:p>
            <a:pPr marL="0" indent="0" algn="l">
              <a:lnSpc>
                <a:spcPct val="160000"/>
              </a:lnSpc>
              <a:buNone/>
            </a:pPr>
            <a:endParaRPr lang="ar-IQ" sz="24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5232310" y="4653136"/>
            <a:ext cx="3660170" cy="2232248"/>
          </a:xfrm>
          <a:prstGeom prst="rect">
            <a:avLst/>
          </a:prstGeom>
          <a:noFill/>
          <a:ln>
            <a:noFill/>
          </a:ln>
        </p:spPr>
      </p:pic>
    </p:spTree>
    <p:extLst>
      <p:ext uri="{BB962C8B-B14F-4D97-AF65-F5344CB8AC3E}">
        <p14:creationId xmlns:p14="http://schemas.microsoft.com/office/powerpoint/2010/main" val="3864144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4525963"/>
          </a:xfrm>
        </p:spPr>
        <p:txBody>
          <a:bodyPr>
            <a:normAutofit fontScale="85000" lnSpcReduction="10000"/>
          </a:bodyPr>
          <a:lstStyle/>
          <a:p>
            <a:pPr marL="0" indent="0" algn="l">
              <a:lnSpc>
                <a:spcPct val="160000"/>
              </a:lnSpc>
              <a:buNone/>
            </a:pPr>
            <a:r>
              <a:rPr lang="ar-SA" dirty="0"/>
              <a:t> </a:t>
            </a:r>
            <a:r>
              <a:rPr lang="en-US" b="1" dirty="0" smtClean="0"/>
              <a:t>1- </a:t>
            </a:r>
            <a:r>
              <a:rPr lang="en-US" b="1" dirty="0"/>
              <a:t>Positive pressure system</a:t>
            </a:r>
            <a:endParaRPr lang="en-US" dirty="0"/>
          </a:p>
          <a:p>
            <a:pPr marL="0" indent="0" algn="l">
              <a:lnSpc>
                <a:spcPct val="160000"/>
              </a:lnSpc>
              <a:buNone/>
            </a:pPr>
            <a:r>
              <a:rPr lang="en-US" dirty="0"/>
              <a:t>-Fans are arranged to push fresh air in to the building.</a:t>
            </a:r>
          </a:p>
          <a:p>
            <a:pPr marL="0" indent="0" algn="l">
              <a:lnSpc>
                <a:spcPct val="160000"/>
              </a:lnSpc>
              <a:buNone/>
            </a:pPr>
            <a:r>
              <a:rPr lang="en-US" dirty="0"/>
              <a:t>-Create air velocity which produce wind chill effect.</a:t>
            </a:r>
          </a:p>
          <a:p>
            <a:pPr marL="0" indent="0" algn="l">
              <a:lnSpc>
                <a:spcPct val="160000"/>
              </a:lnSpc>
              <a:buNone/>
            </a:pPr>
            <a:r>
              <a:rPr lang="en-US" dirty="0"/>
              <a:t>-For high density and extreme climate conditions this system is not very much effective especially for our condition.</a:t>
            </a:r>
            <a:endParaRPr lang="ar-IQ" dirty="0"/>
          </a:p>
        </p:txBody>
      </p:sp>
    </p:spTree>
    <p:extLst>
      <p:ext uri="{BB962C8B-B14F-4D97-AF65-F5344CB8AC3E}">
        <p14:creationId xmlns:p14="http://schemas.microsoft.com/office/powerpoint/2010/main" val="1725536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5165"/>
            <a:ext cx="8229600" cy="4525963"/>
          </a:xfrm>
        </p:spPr>
        <p:txBody>
          <a:bodyPr>
            <a:noAutofit/>
          </a:bodyPr>
          <a:lstStyle/>
          <a:p>
            <a:pPr marL="0" indent="0" algn="l">
              <a:lnSpc>
                <a:spcPct val="170000"/>
              </a:lnSpc>
              <a:buNone/>
            </a:pPr>
            <a:r>
              <a:rPr lang="en-US" sz="2400" b="1" dirty="0"/>
              <a:t>2- Negative pressure system</a:t>
            </a:r>
            <a:endParaRPr lang="en-US" sz="2400" dirty="0"/>
          </a:p>
          <a:p>
            <a:pPr marL="0" indent="0" algn="l">
              <a:lnSpc>
                <a:spcPct val="170000"/>
              </a:lnSpc>
              <a:buNone/>
            </a:pPr>
            <a:r>
              <a:rPr lang="en-US" sz="2400" dirty="0"/>
              <a:t>-Most modern controlled-environment housing uses negative-pressure ventilation. </a:t>
            </a:r>
          </a:p>
          <a:p>
            <a:pPr marL="0" indent="0" algn="l">
              <a:lnSpc>
                <a:spcPct val="170000"/>
              </a:lnSpc>
              <a:buNone/>
            </a:pPr>
            <a:r>
              <a:rPr lang="en-US" sz="2400" dirty="0"/>
              <a:t>-The most common in poultry houses. </a:t>
            </a:r>
          </a:p>
          <a:p>
            <a:pPr marL="0" indent="0" algn="l">
              <a:lnSpc>
                <a:spcPct val="170000"/>
              </a:lnSpc>
              <a:buNone/>
            </a:pPr>
            <a:r>
              <a:rPr lang="en-US" sz="2400" dirty="0"/>
              <a:t>-When using negative pressure ventilation, the pressure differences pulls fresh air through inlets and fans in to the house by creating a partial vacuum inside the house. </a:t>
            </a:r>
          </a:p>
          <a:p>
            <a:pPr marL="0" indent="0" algn="l">
              <a:lnSpc>
                <a:spcPct val="170000"/>
              </a:lnSpc>
              <a:buNone/>
            </a:pPr>
            <a:r>
              <a:rPr lang="en-US" sz="2400" dirty="0"/>
              <a:t>-Because there is negative pressure relative to the air pressure outside, fresh air flows into the house through air intakes. </a:t>
            </a:r>
          </a:p>
          <a:p>
            <a:pPr marL="0" indent="0" algn="l">
              <a:lnSpc>
                <a:spcPct val="170000"/>
              </a:lnSpc>
              <a:buNone/>
            </a:pPr>
            <a:r>
              <a:rPr lang="en-US" sz="2400" dirty="0"/>
              <a:t>- This system is best fit for our climate condition.</a:t>
            </a:r>
          </a:p>
          <a:p>
            <a:pPr marL="0" indent="0" algn="l">
              <a:lnSpc>
                <a:spcPct val="170000"/>
              </a:lnSpc>
              <a:buNone/>
            </a:pPr>
            <a:endParaRPr lang="ar-IQ" sz="2400" dirty="0"/>
          </a:p>
        </p:txBody>
      </p:sp>
    </p:spTree>
    <p:extLst>
      <p:ext uri="{BB962C8B-B14F-4D97-AF65-F5344CB8AC3E}">
        <p14:creationId xmlns:p14="http://schemas.microsoft.com/office/powerpoint/2010/main" val="2180052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7213"/>
            <a:ext cx="8229600" cy="4525963"/>
          </a:xfrm>
        </p:spPr>
        <p:txBody>
          <a:bodyPr>
            <a:noAutofit/>
          </a:bodyPr>
          <a:lstStyle/>
          <a:p>
            <a:pPr marL="0" indent="0" algn="l" rtl="0">
              <a:lnSpc>
                <a:spcPct val="170000"/>
              </a:lnSpc>
              <a:buNone/>
            </a:pPr>
            <a:r>
              <a:rPr lang="en-US" sz="2400" dirty="0"/>
              <a:t>Negative pressure only works efficiently all the air entering the house comes in through the desired air inlets and uncontrolled air leakage will be minimized. Negative pressure system in different weathers is divided in to </a:t>
            </a:r>
            <a:r>
              <a:rPr lang="en-US" sz="2400" b="1" dirty="0"/>
              <a:t>three stages of ventilation</a:t>
            </a:r>
            <a:r>
              <a:rPr lang="en-US" sz="2400" dirty="0"/>
              <a:t>. These are</a:t>
            </a:r>
            <a:r>
              <a:rPr lang="en-US" sz="2400" dirty="0" smtClean="0"/>
              <a:t>:</a:t>
            </a:r>
            <a:endParaRPr lang="en-US" sz="2400" dirty="0"/>
          </a:p>
          <a:p>
            <a:pPr marL="971550" lvl="1" indent="-514350" algn="l" rtl="0">
              <a:lnSpc>
                <a:spcPct val="170000"/>
              </a:lnSpc>
              <a:buFont typeface="+mj-lt"/>
              <a:buAutoNum type="arabicPeriod"/>
            </a:pPr>
            <a:r>
              <a:rPr lang="en-US" sz="2400" b="1" dirty="0"/>
              <a:t>Minimum ventilation (Cold weather ventilation).</a:t>
            </a:r>
            <a:endParaRPr lang="en-US" sz="2400" dirty="0"/>
          </a:p>
          <a:p>
            <a:pPr marL="971550" lvl="1" indent="-514350" algn="l" rtl="0">
              <a:lnSpc>
                <a:spcPct val="170000"/>
              </a:lnSpc>
              <a:buFont typeface="+mj-lt"/>
              <a:buAutoNum type="arabicPeriod"/>
            </a:pPr>
            <a:r>
              <a:rPr lang="en-US" sz="2400" b="1" dirty="0"/>
              <a:t>Tunnel ventilation (Hot weather ventilation).</a:t>
            </a:r>
            <a:endParaRPr lang="en-US" sz="2400" dirty="0"/>
          </a:p>
          <a:p>
            <a:pPr marL="971550" lvl="1" indent="-514350" algn="l" rtl="0">
              <a:lnSpc>
                <a:spcPct val="170000"/>
              </a:lnSpc>
              <a:buFont typeface="+mj-lt"/>
              <a:buAutoNum type="arabicPeriod"/>
            </a:pPr>
            <a:r>
              <a:rPr lang="en-US" sz="2400" b="1" dirty="0"/>
              <a:t>Transitional ventilation (Optimal weather ventilation).</a:t>
            </a:r>
            <a:endParaRPr lang="en-US" sz="2400" dirty="0"/>
          </a:p>
          <a:p>
            <a:pPr marL="0" indent="0" algn="l">
              <a:lnSpc>
                <a:spcPct val="170000"/>
              </a:lnSpc>
              <a:buNone/>
            </a:pPr>
            <a:endParaRPr lang="ar-IQ" sz="2400" dirty="0"/>
          </a:p>
        </p:txBody>
      </p:sp>
    </p:spTree>
    <p:extLst>
      <p:ext uri="{BB962C8B-B14F-4D97-AF65-F5344CB8AC3E}">
        <p14:creationId xmlns:p14="http://schemas.microsoft.com/office/powerpoint/2010/main" val="25103574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IQ" dirty="0"/>
          </a:p>
        </p:txBody>
      </p:sp>
      <p:sp>
        <p:nvSpPr>
          <p:cNvPr id="3" name="Subtitle 2"/>
          <p:cNvSpPr>
            <a:spLocks noGrp="1"/>
          </p:cNvSpPr>
          <p:nvPr>
            <p:ph type="subTitle" idx="1"/>
          </p:nvPr>
        </p:nvSpPr>
        <p:spPr/>
        <p:txBody>
          <a:bodyPr/>
          <a:lstStyle/>
          <a:p>
            <a:endParaRPr lang="ar-IQ"/>
          </a:p>
        </p:txBody>
      </p:sp>
      <p:pic>
        <p:nvPicPr>
          <p:cNvPr id="4" name="Picture 3" descr="Essential ventilation management, part 2: types of ventilation | The  Poultry Site"/>
          <p:cNvPicPr/>
          <p:nvPr/>
        </p:nvPicPr>
        <p:blipFill>
          <a:blip r:embed="rId2">
            <a:extLst>
              <a:ext uri="{28A0092B-C50C-407E-A947-70E740481C1C}">
                <a14:useLocalDpi xmlns:a14="http://schemas.microsoft.com/office/drawing/2010/main" val="0"/>
              </a:ext>
            </a:extLst>
          </a:blip>
          <a:srcRect/>
          <a:stretch>
            <a:fillRect/>
          </a:stretch>
        </p:blipFill>
        <p:spPr bwMode="auto">
          <a:xfrm>
            <a:off x="323528" y="-99392"/>
            <a:ext cx="8496944" cy="7200800"/>
          </a:xfrm>
          <a:prstGeom prst="rect">
            <a:avLst/>
          </a:prstGeom>
          <a:noFill/>
          <a:ln>
            <a:noFill/>
          </a:ln>
        </p:spPr>
      </p:pic>
    </p:spTree>
    <p:extLst>
      <p:ext uri="{BB962C8B-B14F-4D97-AF65-F5344CB8AC3E}">
        <p14:creationId xmlns:p14="http://schemas.microsoft.com/office/powerpoint/2010/main" val="35231115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F288B52A-C73E-4EC5-8625-CF1D2681F376}"/>
              </a:ext>
            </a:extLst>
          </p:cNvPr>
          <p:cNvPicPr>
            <a:picLocks noChangeAspect="1"/>
          </p:cNvPicPr>
          <p:nvPr/>
        </p:nvPicPr>
        <p:blipFill>
          <a:blip r:embed="rId2"/>
          <a:stretch>
            <a:fillRect/>
          </a:stretch>
        </p:blipFill>
        <p:spPr>
          <a:xfrm>
            <a:off x="1115616" y="3663929"/>
            <a:ext cx="6768752" cy="2789407"/>
          </a:xfrm>
          <a:prstGeom prst="rect">
            <a:avLst/>
          </a:prstGeom>
        </p:spPr>
      </p:pic>
      <p:sp>
        <p:nvSpPr>
          <p:cNvPr id="5" name="Content Placeholder 2"/>
          <p:cNvSpPr>
            <a:spLocks noGrp="1"/>
          </p:cNvSpPr>
          <p:nvPr>
            <p:ph idx="1"/>
          </p:nvPr>
        </p:nvSpPr>
        <p:spPr>
          <a:xfrm>
            <a:off x="457200" y="548680"/>
            <a:ext cx="8229600" cy="4525963"/>
          </a:xfrm>
        </p:spPr>
        <p:txBody>
          <a:bodyPr>
            <a:normAutofit/>
          </a:bodyPr>
          <a:lstStyle/>
          <a:p>
            <a:pPr marL="0" indent="0" algn="just">
              <a:lnSpc>
                <a:spcPct val="150000"/>
              </a:lnSpc>
              <a:buNone/>
            </a:pPr>
            <a:r>
              <a:rPr lang="en-US" sz="2800" dirty="0"/>
              <a:t>In some regions of the world where ambient temperatures do not get hot enough to warrant the need for tunnel ventilation, this stage may be ignored </a:t>
            </a:r>
            <a:r>
              <a:rPr lang="en-US" sz="2800" dirty="0" smtClean="0"/>
              <a:t> from </a:t>
            </a:r>
            <a:r>
              <a:rPr lang="en-US" sz="2800" dirty="0"/>
              <a:t>the design of the house</a:t>
            </a:r>
            <a:r>
              <a:rPr lang="en-US" sz="2800" dirty="0" smtClean="0"/>
              <a:t>.                                              </a:t>
            </a:r>
            <a:endParaRPr lang="en-US" sz="2800" dirty="0"/>
          </a:p>
          <a:p>
            <a:pPr marL="0" indent="0" algn="just">
              <a:lnSpc>
                <a:spcPct val="150000"/>
              </a:lnSpc>
              <a:buNone/>
            </a:pPr>
            <a:endParaRPr lang="ar-IQ" sz="2800" dirty="0"/>
          </a:p>
        </p:txBody>
      </p:sp>
      <p:sp>
        <p:nvSpPr>
          <p:cNvPr id="6" name="TextBox 5"/>
          <p:cNvSpPr txBox="1"/>
          <p:nvPr/>
        </p:nvSpPr>
        <p:spPr>
          <a:xfrm>
            <a:off x="4644008" y="6341258"/>
            <a:ext cx="3168352" cy="400110"/>
          </a:xfrm>
          <a:prstGeom prst="rect">
            <a:avLst/>
          </a:prstGeom>
          <a:noFill/>
        </p:spPr>
        <p:txBody>
          <a:bodyPr wrap="square" rtlCol="1">
            <a:spAutoFit/>
          </a:bodyPr>
          <a:lstStyle/>
          <a:p>
            <a:pPr algn="ctr"/>
            <a:r>
              <a:rPr lang="en-US" sz="2000" b="1" dirty="0" smtClean="0"/>
              <a:t>Tunnel ventilation</a:t>
            </a:r>
            <a:endParaRPr lang="ar-IQ" sz="2000" b="1" dirty="0"/>
          </a:p>
        </p:txBody>
      </p:sp>
    </p:spTree>
    <p:extLst>
      <p:ext uri="{BB962C8B-B14F-4D97-AF65-F5344CB8AC3E}">
        <p14:creationId xmlns:p14="http://schemas.microsoft.com/office/powerpoint/2010/main" val="29489189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oshna 4pc\Desktop\tunnel_longitudal_ventilation.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692696"/>
            <a:ext cx="8496944" cy="452596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915816" y="5445224"/>
            <a:ext cx="3168352" cy="400110"/>
          </a:xfrm>
          <a:prstGeom prst="rect">
            <a:avLst/>
          </a:prstGeom>
          <a:noFill/>
        </p:spPr>
        <p:txBody>
          <a:bodyPr wrap="square" rtlCol="1">
            <a:spAutoFit/>
          </a:bodyPr>
          <a:lstStyle/>
          <a:p>
            <a:pPr algn="ctr"/>
            <a:r>
              <a:rPr lang="en-US" sz="2000" b="1" dirty="0" smtClean="0"/>
              <a:t>Tunnel ventilation</a:t>
            </a:r>
            <a:endParaRPr lang="ar-IQ" sz="2000" b="1" dirty="0"/>
          </a:p>
        </p:txBody>
      </p:sp>
    </p:spTree>
    <p:extLst>
      <p:ext uri="{BB962C8B-B14F-4D97-AF65-F5344CB8AC3E}">
        <p14:creationId xmlns:p14="http://schemas.microsoft.com/office/powerpoint/2010/main" val="4114339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03237"/>
            <a:ext cx="8229600" cy="4525963"/>
          </a:xfrm>
        </p:spPr>
        <p:txBody>
          <a:bodyPr>
            <a:normAutofit lnSpcReduction="10000"/>
          </a:bodyPr>
          <a:lstStyle/>
          <a:p>
            <a:pPr marL="0" indent="0" algn="just">
              <a:lnSpc>
                <a:spcPct val="160000"/>
              </a:lnSpc>
              <a:buNone/>
            </a:pPr>
            <a:r>
              <a:rPr lang="en-US" b="1" dirty="0"/>
              <a:t>Ventilation</a:t>
            </a:r>
            <a:r>
              <a:rPr lang="en-US" dirty="0"/>
              <a:t> is one of the most important principles of raising poultry farms, particularly broiler chicken to reach the highest productivity and the highest conversion rate. Poor ventilation leads to low weight and food conversion </a:t>
            </a:r>
            <a:r>
              <a:rPr lang="en-US" dirty="0" smtClean="0"/>
              <a:t>rate.                                  </a:t>
            </a:r>
            <a:endParaRPr lang="en-US" dirty="0"/>
          </a:p>
          <a:p>
            <a:pPr marL="0" indent="0" algn="just">
              <a:lnSpc>
                <a:spcPct val="160000"/>
              </a:lnSpc>
              <a:buNone/>
            </a:pPr>
            <a:endParaRPr lang="ar-IQ" dirty="0"/>
          </a:p>
        </p:txBody>
      </p:sp>
    </p:spTree>
    <p:extLst>
      <p:ext uri="{BB962C8B-B14F-4D97-AF65-F5344CB8AC3E}">
        <p14:creationId xmlns:p14="http://schemas.microsoft.com/office/powerpoint/2010/main" val="4004003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836712"/>
            <a:ext cx="8507288" cy="4525963"/>
          </a:xfrm>
        </p:spPr>
        <p:txBody>
          <a:bodyPr>
            <a:noAutofit/>
          </a:bodyPr>
          <a:lstStyle/>
          <a:p>
            <a:pPr marL="0" indent="0" algn="just">
              <a:lnSpc>
                <a:spcPct val="170000"/>
              </a:lnSpc>
              <a:buNone/>
            </a:pPr>
            <a:r>
              <a:rPr lang="en-US" sz="2400" dirty="0"/>
              <a:t>During winter, it is particularly challenging to meet these parameters due to the dilemma between maintaining temperature and optimal air quality. When heating capacity is limited there is a tendency to reduce the minimum ventilation to prevent heat loss. At the same time CO2 levels and relative humidity (RH) will increase which will have a negative impact on the development of the bird and the litter conditions. The correct programming of the minimum ventilation is the only effective method to control these </a:t>
            </a:r>
            <a:r>
              <a:rPr lang="en-US" sz="2400" dirty="0" smtClean="0"/>
              <a:t> parameters.                                                                                                    </a:t>
            </a:r>
            <a:endParaRPr lang="en-US" sz="2400" dirty="0"/>
          </a:p>
          <a:p>
            <a:pPr marL="0" indent="0" algn="just">
              <a:lnSpc>
                <a:spcPct val="170000"/>
              </a:lnSpc>
              <a:buNone/>
            </a:pPr>
            <a:endParaRPr lang="ar-IQ" sz="2400" dirty="0"/>
          </a:p>
        </p:txBody>
      </p:sp>
    </p:spTree>
    <p:extLst>
      <p:ext uri="{BB962C8B-B14F-4D97-AF65-F5344CB8AC3E}">
        <p14:creationId xmlns:p14="http://schemas.microsoft.com/office/powerpoint/2010/main" val="2112115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548680"/>
            <a:ext cx="8147248" cy="5577483"/>
          </a:xfrm>
        </p:spPr>
        <p:txBody>
          <a:bodyPr>
            <a:normAutofit fontScale="85000" lnSpcReduction="10000"/>
          </a:bodyPr>
          <a:lstStyle/>
          <a:p>
            <a:pPr marL="0" indent="0" algn="just">
              <a:lnSpc>
                <a:spcPct val="160000"/>
              </a:lnSpc>
              <a:buNone/>
            </a:pPr>
            <a:r>
              <a:rPr lang="en-US" b="1" dirty="0">
                <a:cs typeface="+mj-cs"/>
              </a:rPr>
              <a:t>Ventilation</a:t>
            </a:r>
            <a:r>
              <a:rPr lang="en-US" dirty="0">
                <a:cs typeface="+mj-cs"/>
              </a:rPr>
              <a:t>  is the only key to reduce the respiratory problems of the bird respiratory diseases that increase the mortality rate, reduce the immunity of birds and make them susceptible to bacterial and viral diseases and eventually develop respiratory disease Chronic Respiratory Disease (CRD), which is difficult to treat and causes significant economic losses, and poor ventilation </a:t>
            </a:r>
            <a:r>
              <a:rPr lang="ar-IQ" dirty="0" smtClean="0">
                <a:cs typeface="+mj-cs"/>
              </a:rPr>
              <a:t>  </a:t>
            </a:r>
            <a:r>
              <a:rPr lang="en-US" dirty="0" smtClean="0">
                <a:cs typeface="+mj-cs"/>
              </a:rPr>
              <a:t>leads </a:t>
            </a:r>
            <a:r>
              <a:rPr lang="en-US" dirty="0">
                <a:cs typeface="+mj-cs"/>
              </a:rPr>
              <a:t>to increased incidence of Hock Burn.</a:t>
            </a:r>
          </a:p>
          <a:p>
            <a:pPr marL="0" indent="0" algn="just">
              <a:lnSpc>
                <a:spcPct val="160000"/>
              </a:lnSpc>
              <a:buNone/>
            </a:pPr>
            <a:endParaRPr lang="ar-IQ" dirty="0">
              <a:cs typeface="+mj-cs"/>
            </a:endParaRPr>
          </a:p>
        </p:txBody>
      </p:sp>
    </p:spTree>
    <p:extLst>
      <p:ext uri="{BB962C8B-B14F-4D97-AF65-F5344CB8AC3E}">
        <p14:creationId xmlns:p14="http://schemas.microsoft.com/office/powerpoint/2010/main" val="184301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4525963"/>
          </a:xfrm>
        </p:spPr>
        <p:txBody>
          <a:bodyPr/>
          <a:lstStyle/>
          <a:p>
            <a:pPr marL="0" indent="0" algn="just">
              <a:lnSpc>
                <a:spcPct val="150000"/>
              </a:lnSpc>
              <a:buNone/>
            </a:pPr>
            <a:r>
              <a:rPr lang="en-US" b="1" dirty="0"/>
              <a:t>Ventilation </a:t>
            </a:r>
            <a:r>
              <a:rPr lang="en-US" dirty="0"/>
              <a:t>in a poultry house supplies fresh air that is essential to sustain life. It also helps reduce the extremes of temperature, humidity and air contamination to tolerable limits for confined chickens</a:t>
            </a:r>
            <a:r>
              <a:rPr lang="en-US" dirty="0" smtClean="0"/>
              <a:t>.                                                      </a:t>
            </a:r>
            <a:endParaRPr lang="en-US" dirty="0"/>
          </a:p>
          <a:p>
            <a:pPr marL="0" indent="0" algn="just">
              <a:lnSpc>
                <a:spcPct val="150000"/>
              </a:lnSpc>
              <a:buNone/>
            </a:pPr>
            <a:endParaRPr lang="ar-IQ" dirty="0"/>
          </a:p>
        </p:txBody>
      </p:sp>
    </p:spTree>
    <p:extLst>
      <p:ext uri="{BB962C8B-B14F-4D97-AF65-F5344CB8AC3E}">
        <p14:creationId xmlns:p14="http://schemas.microsoft.com/office/powerpoint/2010/main" val="882508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219256" cy="5217443"/>
          </a:xfrm>
        </p:spPr>
        <p:txBody>
          <a:bodyPr>
            <a:normAutofit fontScale="85000" lnSpcReduction="10000"/>
          </a:bodyPr>
          <a:lstStyle/>
          <a:p>
            <a:pPr marL="0" indent="0" algn="just" rtl="0">
              <a:lnSpc>
                <a:spcPct val="160000"/>
              </a:lnSpc>
              <a:buNone/>
            </a:pPr>
            <a:r>
              <a:rPr lang="en-US" b="1" dirty="0"/>
              <a:t>What is the importance of ventilation in poultry house?</a:t>
            </a:r>
            <a:endParaRPr lang="en-US" dirty="0"/>
          </a:p>
          <a:p>
            <a:pPr marL="0" indent="0" algn="just" rtl="0">
              <a:lnSpc>
                <a:spcPct val="160000"/>
              </a:lnSpc>
              <a:buNone/>
            </a:pPr>
            <a:endParaRPr lang="en-US" sz="1300" dirty="0" smtClean="0"/>
          </a:p>
          <a:p>
            <a:pPr marL="0" indent="0" algn="just" rtl="0">
              <a:lnSpc>
                <a:spcPct val="160000"/>
              </a:lnSpc>
              <a:buNone/>
            </a:pPr>
            <a:r>
              <a:rPr lang="en-US" dirty="0" smtClean="0"/>
              <a:t>Because </a:t>
            </a:r>
            <a:r>
              <a:rPr lang="en-US" dirty="0"/>
              <a:t>birds cannot sweat, they eliminate the excess of heat through breathing, vigorous flapping, and panting. Ventilation helps to eliminate excess of heat and humidity from the sheds where the birds are housed, generating comfort and </a:t>
            </a:r>
            <a:r>
              <a:rPr lang="en-US" dirty="0" smtClean="0"/>
              <a:t>welfare.</a:t>
            </a:r>
            <a:endParaRPr lang="en-US" dirty="0"/>
          </a:p>
          <a:p>
            <a:pPr marL="0" indent="0" algn="just" rtl="0">
              <a:lnSpc>
                <a:spcPct val="160000"/>
              </a:lnSpc>
              <a:buNone/>
            </a:pPr>
            <a:r>
              <a:rPr lang="en-US" dirty="0"/>
              <a:t> </a:t>
            </a:r>
          </a:p>
          <a:p>
            <a:pPr marL="0" indent="0" algn="just">
              <a:lnSpc>
                <a:spcPct val="160000"/>
              </a:lnSpc>
              <a:buNone/>
            </a:pPr>
            <a:endParaRPr lang="ar-IQ" dirty="0"/>
          </a:p>
        </p:txBody>
      </p:sp>
    </p:spTree>
    <p:extLst>
      <p:ext uri="{BB962C8B-B14F-4D97-AF65-F5344CB8AC3E}">
        <p14:creationId xmlns:p14="http://schemas.microsoft.com/office/powerpoint/2010/main" val="2716095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71797"/>
            <a:ext cx="8291264" cy="5433467"/>
          </a:xfrm>
        </p:spPr>
        <p:txBody>
          <a:bodyPr>
            <a:noAutofit/>
          </a:bodyPr>
          <a:lstStyle/>
          <a:p>
            <a:pPr marL="0" indent="0" algn="just" rtl="0">
              <a:lnSpc>
                <a:spcPct val="160000"/>
              </a:lnSpc>
              <a:buNone/>
            </a:pPr>
            <a:r>
              <a:rPr lang="en-US" sz="2400" b="1" u="sng" dirty="0"/>
              <a:t>The role of </a:t>
            </a:r>
            <a:r>
              <a:rPr lang="en-US" sz="2400" b="1" u="sng" dirty="0" smtClean="0"/>
              <a:t>ventilation</a:t>
            </a:r>
            <a:endParaRPr lang="en-US" sz="2400" b="1" dirty="0" smtClean="0"/>
          </a:p>
          <a:p>
            <a:pPr marL="0" indent="0" algn="just">
              <a:lnSpc>
                <a:spcPct val="160000"/>
              </a:lnSpc>
              <a:buNone/>
            </a:pPr>
            <a:r>
              <a:rPr lang="en-US" sz="2400" dirty="0" smtClean="0"/>
              <a:t>In </a:t>
            </a:r>
            <a:r>
              <a:rPr lang="en-US" sz="2400" dirty="0"/>
              <a:t>poultry farming (eggs and especially meat producers) birds need to consume a large amount of good quality feed to develop the metabolic processes. The metabolic processes increase humidity levels. Birds eliminate water through respiration and feces and the moisture is accumulated in the environment and needs to be removed through ventilation. Also, humidity increases the thermal sensation of the birds, they eliminate the excess of heat through breathing, vigorous flapping, and panting.</a:t>
            </a:r>
          </a:p>
          <a:p>
            <a:pPr marL="0" indent="0" algn="just">
              <a:lnSpc>
                <a:spcPct val="160000"/>
              </a:lnSpc>
              <a:buNone/>
            </a:pPr>
            <a:endParaRPr lang="ar-IQ" sz="2400" dirty="0"/>
          </a:p>
        </p:txBody>
      </p:sp>
    </p:spTree>
    <p:extLst>
      <p:ext uri="{BB962C8B-B14F-4D97-AF65-F5344CB8AC3E}">
        <p14:creationId xmlns:p14="http://schemas.microsoft.com/office/powerpoint/2010/main" val="842573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45559599"/>
              </p:ext>
            </p:extLst>
          </p:nvPr>
        </p:nvGraphicFramePr>
        <p:xfrm>
          <a:off x="395536" y="1124744"/>
          <a:ext cx="8352928" cy="5420106"/>
        </p:xfrm>
        <a:graphic>
          <a:graphicData uri="http://schemas.openxmlformats.org/drawingml/2006/table">
            <a:tbl>
              <a:tblPr firstRow="1" firstCol="1" lastRow="1" lastCol="1" bandRow="1" bandCol="1"/>
              <a:tblGrid>
                <a:gridCol w="1282693"/>
                <a:gridCol w="7070235"/>
              </a:tblGrid>
              <a:tr h="1311569">
                <a:tc>
                  <a:txBody>
                    <a:bodyPr/>
                    <a:lstStyle/>
                    <a:p>
                      <a:pPr algn="ctr" rtl="0">
                        <a:lnSpc>
                          <a:spcPct val="115000"/>
                        </a:lnSpc>
                        <a:spcAft>
                          <a:spcPts val="0"/>
                        </a:spcAft>
                      </a:pPr>
                      <a:r>
                        <a:rPr lang="en-US" sz="1800" b="1" dirty="0">
                          <a:effectLst/>
                          <a:latin typeface="Times New Roman"/>
                          <a:ea typeface="Calibri"/>
                          <a:cs typeface="Arial"/>
                        </a:rPr>
                        <a:t> </a:t>
                      </a:r>
                      <a:endParaRPr lang="en-US" sz="1800" dirty="0">
                        <a:effectLst/>
                        <a:latin typeface="Calibri"/>
                        <a:ea typeface="Calibri"/>
                        <a:cs typeface="Arial"/>
                      </a:endParaRPr>
                    </a:p>
                    <a:p>
                      <a:pPr algn="ctr" rtl="0">
                        <a:lnSpc>
                          <a:spcPct val="115000"/>
                        </a:lnSpc>
                        <a:spcAft>
                          <a:spcPts val="0"/>
                        </a:spcAft>
                      </a:pPr>
                      <a:r>
                        <a:rPr lang="ar-IQ" sz="1800" b="1" dirty="0">
                          <a:effectLst/>
                          <a:latin typeface="Calibri"/>
                          <a:ea typeface="Calibri"/>
                          <a:cs typeface="Times New Roman"/>
                        </a:rPr>
                        <a:t> </a:t>
                      </a:r>
                      <a:endParaRPr lang="en-US" sz="1800" dirty="0">
                        <a:effectLst/>
                        <a:latin typeface="Calibri"/>
                        <a:ea typeface="Calibri"/>
                        <a:cs typeface="Arial"/>
                      </a:endParaRPr>
                    </a:p>
                    <a:p>
                      <a:pPr algn="ctr" rtl="0">
                        <a:lnSpc>
                          <a:spcPct val="115000"/>
                        </a:lnSpc>
                        <a:spcAft>
                          <a:spcPts val="0"/>
                        </a:spcAft>
                      </a:pPr>
                      <a:r>
                        <a:rPr lang="en-US" sz="1800" b="1" dirty="0">
                          <a:effectLst/>
                          <a:latin typeface="Times New Roman"/>
                          <a:ea typeface="Calibri"/>
                          <a:cs typeface="Arial"/>
                        </a:rPr>
                        <a:t>Ammonia</a:t>
                      </a:r>
                      <a:endParaRPr lang="en-US" sz="1800" dirty="0">
                        <a:effectLst/>
                        <a:latin typeface="Calibri"/>
                        <a:ea typeface="Calibri"/>
                        <a:cs typeface="Arial"/>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a:lnSpc>
                          <a:spcPct val="115000"/>
                        </a:lnSpc>
                        <a:spcAft>
                          <a:spcPts val="0"/>
                        </a:spcAft>
                      </a:pPr>
                      <a:r>
                        <a:rPr lang="en-US" sz="1800" b="1">
                          <a:effectLst/>
                          <a:latin typeface="Times New Roman"/>
                          <a:ea typeface="Calibri"/>
                          <a:cs typeface="Arial"/>
                        </a:rPr>
                        <a:t>Ideal level &lt;10 ppm.</a:t>
                      </a:r>
                      <a:endParaRPr lang="en-US" sz="1800">
                        <a:effectLst/>
                        <a:latin typeface="Calibri"/>
                        <a:ea typeface="Calibri"/>
                        <a:cs typeface="Arial"/>
                      </a:endParaRPr>
                    </a:p>
                    <a:p>
                      <a:pPr algn="l" rtl="0">
                        <a:lnSpc>
                          <a:spcPct val="115000"/>
                        </a:lnSpc>
                        <a:spcAft>
                          <a:spcPts val="0"/>
                        </a:spcAft>
                      </a:pPr>
                      <a:r>
                        <a:rPr lang="en-US" sz="1800">
                          <a:effectLst/>
                          <a:latin typeface="Times New Roman"/>
                          <a:ea typeface="Calibri"/>
                          <a:cs typeface="Arial"/>
                        </a:rPr>
                        <a:t>Can be detected by smell at 20 ppm or above.</a:t>
                      </a:r>
                      <a:endParaRPr lang="en-US" sz="1800">
                        <a:effectLst/>
                        <a:latin typeface="Calibri"/>
                        <a:ea typeface="Calibri"/>
                        <a:cs typeface="Arial"/>
                      </a:endParaRPr>
                    </a:p>
                    <a:p>
                      <a:pPr algn="l" rtl="0">
                        <a:lnSpc>
                          <a:spcPct val="115000"/>
                        </a:lnSpc>
                        <a:spcAft>
                          <a:spcPts val="0"/>
                        </a:spcAft>
                      </a:pPr>
                      <a:r>
                        <a:rPr lang="en-US" sz="1800">
                          <a:effectLst/>
                          <a:latin typeface="Times New Roman"/>
                          <a:ea typeface="Calibri"/>
                          <a:cs typeface="Arial"/>
                        </a:rPr>
                        <a:t>&gt;10 ppm will damage lung surface.</a:t>
                      </a:r>
                      <a:endParaRPr lang="en-US" sz="1800">
                        <a:effectLst/>
                        <a:latin typeface="Calibri"/>
                        <a:ea typeface="Calibri"/>
                        <a:cs typeface="Arial"/>
                      </a:endParaRPr>
                    </a:p>
                    <a:p>
                      <a:pPr algn="l" rtl="0">
                        <a:lnSpc>
                          <a:spcPct val="115000"/>
                        </a:lnSpc>
                        <a:spcAft>
                          <a:spcPts val="0"/>
                        </a:spcAft>
                      </a:pPr>
                      <a:r>
                        <a:rPr lang="en-US" sz="1800">
                          <a:effectLst/>
                          <a:latin typeface="Times New Roman"/>
                          <a:ea typeface="Calibri"/>
                          <a:cs typeface="Arial"/>
                        </a:rPr>
                        <a:t>&gt;20 ppm will increase susceptibility to respiratory diseases.</a:t>
                      </a:r>
                      <a:endParaRPr lang="en-US" sz="1800">
                        <a:effectLst/>
                        <a:latin typeface="Calibri"/>
                        <a:ea typeface="Calibri"/>
                        <a:cs typeface="Arial"/>
                      </a:endParaRPr>
                    </a:p>
                    <a:p>
                      <a:pPr algn="l" rtl="0">
                        <a:lnSpc>
                          <a:spcPct val="115000"/>
                        </a:lnSpc>
                        <a:spcAft>
                          <a:spcPts val="0"/>
                        </a:spcAft>
                      </a:pPr>
                      <a:r>
                        <a:rPr lang="en-US" sz="1800">
                          <a:effectLst/>
                          <a:latin typeface="Times New Roman"/>
                          <a:ea typeface="Calibri"/>
                          <a:cs typeface="Arial"/>
                        </a:rPr>
                        <a:t>&gt;25 ppm may reduce growth rate depending upon temperature and age.</a:t>
                      </a:r>
                      <a:endParaRPr lang="en-US" sz="1800">
                        <a:effectLst/>
                        <a:latin typeface="Calibri"/>
                        <a:ea typeface="Calibri"/>
                        <a:cs typeface="Arial"/>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1153">
                <a:tc>
                  <a:txBody>
                    <a:bodyPr/>
                    <a:lstStyle/>
                    <a:p>
                      <a:pPr algn="ctr" rtl="0">
                        <a:lnSpc>
                          <a:spcPct val="115000"/>
                        </a:lnSpc>
                        <a:spcAft>
                          <a:spcPts val="0"/>
                        </a:spcAft>
                      </a:pPr>
                      <a:r>
                        <a:rPr lang="en-US" sz="1800" b="1">
                          <a:effectLst/>
                          <a:latin typeface="Times New Roman"/>
                          <a:ea typeface="Calibri"/>
                          <a:cs typeface="Arial"/>
                        </a:rPr>
                        <a:t>Carbon Dioxide</a:t>
                      </a:r>
                      <a:endParaRPr lang="en-US" sz="1800">
                        <a:effectLst/>
                        <a:latin typeface="Calibri"/>
                        <a:ea typeface="Calibri"/>
                        <a:cs typeface="Arial"/>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a:lnSpc>
                          <a:spcPct val="115000"/>
                        </a:lnSpc>
                        <a:spcAft>
                          <a:spcPts val="0"/>
                        </a:spcAft>
                      </a:pPr>
                      <a:r>
                        <a:rPr lang="en-US" sz="1800">
                          <a:effectLst/>
                          <a:latin typeface="Times New Roman"/>
                          <a:ea typeface="Calibri"/>
                          <a:cs typeface="Arial"/>
                        </a:rPr>
                        <a:t>Ideal level &lt; 0.3% or 3000 ppm.</a:t>
                      </a:r>
                      <a:endParaRPr lang="en-US" sz="1800">
                        <a:effectLst/>
                        <a:latin typeface="Calibri"/>
                        <a:ea typeface="Calibri"/>
                        <a:cs typeface="Arial"/>
                      </a:endParaRPr>
                    </a:p>
                    <a:p>
                      <a:pPr algn="l" rtl="0">
                        <a:lnSpc>
                          <a:spcPct val="115000"/>
                        </a:lnSpc>
                        <a:spcAft>
                          <a:spcPts val="0"/>
                        </a:spcAft>
                      </a:pPr>
                      <a:r>
                        <a:rPr lang="en-US" sz="1800">
                          <a:effectLst/>
                          <a:latin typeface="Times New Roman"/>
                          <a:ea typeface="Calibri"/>
                          <a:cs typeface="Arial"/>
                        </a:rPr>
                        <a:t>&gt;3,500 ppm causes ascites. Carbon dioxide is fatal at high levels.</a:t>
                      </a:r>
                      <a:endParaRPr lang="en-US" sz="1800">
                        <a:effectLst/>
                        <a:latin typeface="Calibri"/>
                        <a:ea typeface="Calibri"/>
                        <a:cs typeface="Arial"/>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1153">
                <a:tc>
                  <a:txBody>
                    <a:bodyPr/>
                    <a:lstStyle/>
                    <a:p>
                      <a:pPr algn="ctr" rtl="0">
                        <a:lnSpc>
                          <a:spcPct val="115000"/>
                        </a:lnSpc>
                        <a:spcAft>
                          <a:spcPts val="0"/>
                        </a:spcAft>
                      </a:pPr>
                      <a:r>
                        <a:rPr lang="en-US" sz="1800" b="1">
                          <a:effectLst/>
                          <a:latin typeface="Times New Roman"/>
                          <a:ea typeface="Calibri"/>
                          <a:cs typeface="Arial"/>
                        </a:rPr>
                        <a:t>Carbon Monoxide</a:t>
                      </a:r>
                      <a:endParaRPr lang="en-US" sz="1800">
                        <a:effectLst/>
                        <a:latin typeface="Calibri"/>
                        <a:ea typeface="Calibri"/>
                        <a:cs typeface="Arial"/>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a:lnSpc>
                          <a:spcPct val="115000"/>
                        </a:lnSpc>
                        <a:spcAft>
                          <a:spcPts val="0"/>
                        </a:spcAft>
                      </a:pPr>
                      <a:r>
                        <a:rPr lang="en-US" sz="1800">
                          <a:effectLst/>
                          <a:latin typeface="Times New Roman"/>
                          <a:ea typeface="Calibri"/>
                          <a:cs typeface="Arial"/>
                        </a:rPr>
                        <a:t>Ideal level &lt;10 ppm.</a:t>
                      </a:r>
                      <a:endParaRPr lang="en-US" sz="1800">
                        <a:effectLst/>
                        <a:latin typeface="Calibri"/>
                        <a:ea typeface="Calibri"/>
                        <a:cs typeface="Arial"/>
                      </a:endParaRPr>
                    </a:p>
                    <a:p>
                      <a:pPr algn="l" rtl="0">
                        <a:lnSpc>
                          <a:spcPct val="115000"/>
                        </a:lnSpc>
                        <a:spcAft>
                          <a:spcPts val="0"/>
                        </a:spcAft>
                      </a:pPr>
                      <a:r>
                        <a:rPr lang="en-US" sz="1800">
                          <a:effectLst/>
                          <a:latin typeface="Times New Roman"/>
                          <a:ea typeface="Calibri"/>
                          <a:cs typeface="Arial"/>
                        </a:rPr>
                        <a:t>&gt;50 ppm affects bird health. Carbon monoxide is fatal at high levels.</a:t>
                      </a:r>
                      <a:endParaRPr lang="en-US" sz="1800">
                        <a:effectLst/>
                        <a:latin typeface="Calibri"/>
                        <a:ea typeface="Calibri"/>
                        <a:cs typeface="Arial"/>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1153">
                <a:tc>
                  <a:txBody>
                    <a:bodyPr/>
                    <a:lstStyle/>
                    <a:p>
                      <a:pPr algn="ctr" rtl="0">
                        <a:lnSpc>
                          <a:spcPct val="115000"/>
                        </a:lnSpc>
                        <a:spcAft>
                          <a:spcPts val="0"/>
                        </a:spcAft>
                      </a:pPr>
                      <a:r>
                        <a:rPr lang="en-US" sz="1800" b="1">
                          <a:effectLst/>
                          <a:latin typeface="Times New Roman"/>
                          <a:ea typeface="Calibri"/>
                          <a:cs typeface="Arial"/>
                        </a:rPr>
                        <a:t>Oxygen </a:t>
                      </a:r>
                      <a:endParaRPr lang="en-US" sz="1800">
                        <a:effectLst/>
                        <a:latin typeface="Calibri"/>
                        <a:ea typeface="Calibri"/>
                        <a:cs typeface="Arial"/>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a:lnSpc>
                          <a:spcPct val="115000"/>
                        </a:lnSpc>
                        <a:spcAft>
                          <a:spcPts val="0"/>
                        </a:spcAft>
                      </a:pPr>
                      <a:r>
                        <a:rPr lang="en-US" sz="1800">
                          <a:effectLst/>
                          <a:latin typeface="Times New Roman"/>
                          <a:ea typeface="Calibri"/>
                          <a:cs typeface="Arial"/>
                        </a:rPr>
                        <a:t>Ideal level  &gt;16%</a:t>
                      </a:r>
                      <a:endParaRPr lang="en-US" sz="1800">
                        <a:effectLst/>
                        <a:latin typeface="Calibri"/>
                        <a:ea typeface="Calibri"/>
                        <a:cs typeface="Arial"/>
                      </a:endParaRPr>
                    </a:p>
                    <a:p>
                      <a:pPr algn="l" rtl="0">
                        <a:lnSpc>
                          <a:spcPct val="115000"/>
                        </a:lnSpc>
                        <a:spcAft>
                          <a:spcPts val="0"/>
                        </a:spcAft>
                      </a:pPr>
                      <a:r>
                        <a:rPr lang="en-US" sz="1800">
                          <a:effectLst/>
                          <a:latin typeface="Times New Roman"/>
                          <a:ea typeface="Calibri"/>
                          <a:cs typeface="Arial"/>
                        </a:rPr>
                        <a:t> Below &gt; 6% is lethal.  </a:t>
                      </a:r>
                      <a:endParaRPr lang="en-US" sz="1800">
                        <a:effectLst/>
                        <a:latin typeface="Calibri"/>
                        <a:ea typeface="Calibri"/>
                        <a:cs typeface="Arial"/>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1153">
                <a:tc>
                  <a:txBody>
                    <a:bodyPr/>
                    <a:lstStyle/>
                    <a:p>
                      <a:pPr algn="ctr" rtl="0">
                        <a:lnSpc>
                          <a:spcPct val="115000"/>
                        </a:lnSpc>
                        <a:spcAft>
                          <a:spcPts val="0"/>
                        </a:spcAft>
                      </a:pPr>
                      <a:r>
                        <a:rPr lang="en-US" sz="1800" b="1">
                          <a:effectLst/>
                          <a:latin typeface="Times New Roman"/>
                          <a:ea typeface="Calibri"/>
                          <a:cs typeface="Arial"/>
                        </a:rPr>
                        <a:t>Dust</a:t>
                      </a:r>
                      <a:endParaRPr lang="en-US" sz="1800">
                        <a:effectLst/>
                        <a:latin typeface="Calibri"/>
                        <a:ea typeface="Calibri"/>
                        <a:cs typeface="Arial"/>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a:lnSpc>
                          <a:spcPct val="115000"/>
                        </a:lnSpc>
                        <a:spcAft>
                          <a:spcPts val="0"/>
                        </a:spcAft>
                      </a:pPr>
                      <a:r>
                        <a:rPr lang="en-US" sz="1800">
                          <a:effectLst/>
                          <a:latin typeface="Times New Roman"/>
                          <a:ea typeface="Calibri"/>
                          <a:cs typeface="Arial"/>
                        </a:rPr>
                        <a:t> &lt; 3.4 mg/m</a:t>
                      </a:r>
                      <a:r>
                        <a:rPr lang="en-US" sz="1800" baseline="30000">
                          <a:effectLst/>
                          <a:latin typeface="Times New Roman"/>
                          <a:ea typeface="Calibri"/>
                          <a:cs typeface="Arial"/>
                        </a:rPr>
                        <a:t>3</a:t>
                      </a:r>
                      <a:r>
                        <a:rPr lang="en-US" sz="1800">
                          <a:effectLst/>
                          <a:latin typeface="Times New Roman"/>
                          <a:ea typeface="Calibri"/>
                          <a:cs typeface="Arial"/>
                        </a:rPr>
                        <a:t> Damage to respiratory tract lining and increased susceptibility to disease. Dust levels within the house should be kept to a minimum.</a:t>
                      </a:r>
                      <a:endParaRPr lang="en-US" sz="1800">
                        <a:effectLst/>
                        <a:latin typeface="Calibri"/>
                        <a:ea typeface="Calibri"/>
                        <a:cs typeface="Arial"/>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051430">
                <a:tc>
                  <a:txBody>
                    <a:bodyPr/>
                    <a:lstStyle/>
                    <a:p>
                      <a:pPr algn="ctr" rtl="0">
                        <a:lnSpc>
                          <a:spcPct val="115000"/>
                        </a:lnSpc>
                        <a:spcAft>
                          <a:spcPts val="0"/>
                        </a:spcAft>
                      </a:pPr>
                      <a:r>
                        <a:rPr lang="en-US" sz="1800" b="1">
                          <a:effectLst/>
                          <a:latin typeface="Times New Roman"/>
                          <a:ea typeface="Calibri"/>
                          <a:cs typeface="Arial"/>
                        </a:rPr>
                        <a:t> </a:t>
                      </a:r>
                      <a:endParaRPr lang="en-US" sz="1800">
                        <a:effectLst/>
                        <a:latin typeface="Calibri"/>
                        <a:ea typeface="Calibri"/>
                        <a:cs typeface="Arial"/>
                      </a:endParaRPr>
                    </a:p>
                    <a:p>
                      <a:pPr algn="ctr" rtl="0">
                        <a:lnSpc>
                          <a:spcPct val="115000"/>
                        </a:lnSpc>
                        <a:spcAft>
                          <a:spcPts val="0"/>
                        </a:spcAft>
                      </a:pPr>
                      <a:r>
                        <a:rPr lang="en-US" sz="1800" b="1">
                          <a:effectLst/>
                          <a:latin typeface="Times New Roman"/>
                          <a:ea typeface="Calibri"/>
                          <a:cs typeface="Arial"/>
                        </a:rPr>
                        <a:t>Humidity</a:t>
                      </a:r>
                      <a:endParaRPr lang="en-US" sz="1800">
                        <a:effectLst/>
                        <a:latin typeface="Calibri"/>
                        <a:ea typeface="Calibri"/>
                        <a:cs typeface="Arial"/>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rtl="0">
                        <a:lnSpc>
                          <a:spcPct val="115000"/>
                        </a:lnSpc>
                        <a:spcAft>
                          <a:spcPts val="0"/>
                        </a:spcAft>
                      </a:pPr>
                      <a:r>
                        <a:rPr lang="en-US" sz="1800" dirty="0">
                          <a:effectLst/>
                          <a:latin typeface="Times New Roman"/>
                          <a:ea typeface="Calibri"/>
                          <a:cs typeface="Arial"/>
                        </a:rPr>
                        <a:t>Ideal level 50-70% after brooding.</a:t>
                      </a:r>
                      <a:endParaRPr lang="en-US" sz="1800" dirty="0">
                        <a:effectLst/>
                        <a:latin typeface="Calibri"/>
                        <a:ea typeface="Calibri"/>
                        <a:cs typeface="Arial"/>
                      </a:endParaRPr>
                    </a:p>
                    <a:p>
                      <a:pPr algn="l" rtl="0">
                        <a:lnSpc>
                          <a:spcPct val="115000"/>
                        </a:lnSpc>
                        <a:spcAft>
                          <a:spcPts val="0"/>
                        </a:spcAft>
                      </a:pPr>
                      <a:r>
                        <a:rPr lang="en-US" sz="1800" dirty="0">
                          <a:effectLst/>
                          <a:latin typeface="Times New Roman"/>
                          <a:ea typeface="Calibri"/>
                          <a:cs typeface="Arial"/>
                        </a:rPr>
                        <a:t>Effects vary with temperature. At &gt;29°C (84.2°F) and &gt;70% relative humidity, growth will be affected. Relative humidity &lt;50% particularly during brooding will affect growth.</a:t>
                      </a:r>
                      <a:endParaRPr lang="en-US" sz="1800" dirty="0">
                        <a:effectLst/>
                        <a:latin typeface="Calibri"/>
                        <a:ea typeface="Calibri"/>
                        <a:cs typeface="Arial"/>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6" name="Rectangle 5"/>
          <p:cNvSpPr/>
          <p:nvPr/>
        </p:nvSpPr>
        <p:spPr>
          <a:xfrm>
            <a:off x="467544" y="476672"/>
            <a:ext cx="8352928" cy="400110"/>
          </a:xfrm>
          <a:prstGeom prst="rect">
            <a:avLst/>
          </a:prstGeom>
        </p:spPr>
        <p:txBody>
          <a:bodyPr wrap="square">
            <a:spAutoFit/>
          </a:bodyPr>
          <a:lstStyle/>
          <a:p>
            <a:pPr algn="ctr" rtl="0"/>
            <a:r>
              <a:rPr lang="en-US" sz="2000" b="1" dirty="0"/>
              <a:t>Table.1 Air quality parameters in chicken house and hazard levels</a:t>
            </a:r>
            <a:endParaRPr lang="en-US" sz="2000" dirty="0"/>
          </a:p>
        </p:txBody>
      </p:sp>
    </p:spTree>
    <p:extLst>
      <p:ext uri="{BB962C8B-B14F-4D97-AF65-F5344CB8AC3E}">
        <p14:creationId xmlns:p14="http://schemas.microsoft.com/office/powerpoint/2010/main" val="4202202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363272" cy="6120680"/>
          </a:xfrm>
        </p:spPr>
        <p:txBody>
          <a:bodyPr>
            <a:normAutofit fontScale="70000" lnSpcReduction="20000"/>
          </a:bodyPr>
          <a:lstStyle/>
          <a:p>
            <a:pPr marL="0" indent="0" algn="just" rtl="0">
              <a:lnSpc>
                <a:spcPct val="170000"/>
              </a:lnSpc>
              <a:buNone/>
            </a:pPr>
            <a:r>
              <a:rPr lang="en-US" b="1" dirty="0"/>
              <a:t>What are the main importance's of ventilation in poultry houses?</a:t>
            </a:r>
            <a:endParaRPr lang="en-US" dirty="0"/>
          </a:p>
          <a:p>
            <a:pPr marL="0" indent="0" algn="just" rtl="0">
              <a:lnSpc>
                <a:spcPct val="170000"/>
              </a:lnSpc>
              <a:buNone/>
            </a:pPr>
            <a:endParaRPr lang="en-US" sz="1300" dirty="0" smtClean="0"/>
          </a:p>
          <a:p>
            <a:pPr marL="0" indent="0" algn="just" rtl="0">
              <a:lnSpc>
                <a:spcPct val="170000"/>
              </a:lnSpc>
              <a:buNone/>
            </a:pPr>
            <a:r>
              <a:rPr lang="en-US" dirty="0" smtClean="0"/>
              <a:t>1- </a:t>
            </a:r>
            <a:r>
              <a:rPr lang="en-US" dirty="0"/>
              <a:t>Elimination of many harmful gases in the respiratory system of the bird, such as ammonia (feces and litter) and gases resulting from the operation of heaters and replace the proportion of carbon dioxide gas by oxygen to breathe birds well.</a:t>
            </a:r>
          </a:p>
          <a:p>
            <a:pPr marL="0" indent="0" algn="just" rtl="0">
              <a:lnSpc>
                <a:spcPct val="170000"/>
              </a:lnSpc>
              <a:buNone/>
            </a:pPr>
            <a:r>
              <a:rPr lang="en-US" dirty="0"/>
              <a:t>2- Heat and moisture distribution inside the poultry houses from equipment's, walls and ceiling and get rid of excess heat (summer) and moisture (winter).</a:t>
            </a:r>
          </a:p>
          <a:p>
            <a:pPr marL="0" indent="0" algn="just" rtl="0">
              <a:lnSpc>
                <a:spcPct val="170000"/>
              </a:lnSpc>
              <a:buNone/>
            </a:pPr>
            <a:r>
              <a:rPr lang="en-US" dirty="0"/>
              <a:t>3- Have a role of cooling body especially in summer.</a:t>
            </a:r>
          </a:p>
          <a:p>
            <a:pPr marL="0" indent="0" algn="just" rtl="0">
              <a:lnSpc>
                <a:spcPct val="170000"/>
              </a:lnSpc>
              <a:buNone/>
            </a:pPr>
            <a:r>
              <a:rPr lang="en-US" dirty="0"/>
              <a:t>4- Get rid of bad dust and odors from the building.</a:t>
            </a:r>
          </a:p>
          <a:p>
            <a:pPr marL="0" indent="0" algn="just">
              <a:lnSpc>
                <a:spcPct val="170000"/>
              </a:lnSpc>
              <a:buNone/>
            </a:pPr>
            <a:endParaRPr lang="ar-IQ" dirty="0"/>
          </a:p>
        </p:txBody>
      </p:sp>
    </p:spTree>
    <p:extLst>
      <p:ext uri="{BB962C8B-B14F-4D97-AF65-F5344CB8AC3E}">
        <p14:creationId xmlns:p14="http://schemas.microsoft.com/office/powerpoint/2010/main" val="3369767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404664"/>
            <a:ext cx="8147248" cy="5721499"/>
          </a:xfrm>
        </p:spPr>
        <p:txBody>
          <a:bodyPr>
            <a:normAutofit/>
          </a:bodyPr>
          <a:lstStyle/>
          <a:p>
            <a:pPr marL="0" indent="0" algn="l" rtl="0">
              <a:buNone/>
            </a:pPr>
            <a:r>
              <a:rPr lang="en-US" b="1" dirty="0"/>
              <a:t>Poor ventilation lead to</a:t>
            </a:r>
            <a:r>
              <a:rPr lang="en-US" b="1" dirty="0" smtClean="0"/>
              <a:t>:</a:t>
            </a:r>
          </a:p>
          <a:p>
            <a:pPr marL="0" indent="0" algn="l" rtl="0">
              <a:buNone/>
            </a:pPr>
            <a:endParaRPr lang="en-US" sz="1800" dirty="0"/>
          </a:p>
          <a:p>
            <a:pPr marL="514350" lvl="0" indent="-514350" algn="l" rtl="0">
              <a:buFont typeface="+mj-lt"/>
              <a:buAutoNum type="arabicPeriod"/>
            </a:pPr>
            <a:r>
              <a:rPr lang="en-US" sz="3000" dirty="0"/>
              <a:t>Damage the respiratory tract.</a:t>
            </a:r>
          </a:p>
          <a:p>
            <a:pPr marL="514350" lvl="0" indent="-514350" algn="l" rtl="0">
              <a:buFont typeface="+mj-lt"/>
              <a:buAutoNum type="arabicPeriod"/>
            </a:pPr>
            <a:r>
              <a:rPr lang="en-US" sz="3000" dirty="0"/>
              <a:t>Decrease the efficiency of respiration.</a:t>
            </a:r>
          </a:p>
          <a:p>
            <a:pPr marL="514350" lvl="0" indent="-514350" algn="l" rtl="0">
              <a:buFont typeface="+mj-lt"/>
              <a:buAutoNum type="arabicPeriod"/>
            </a:pPr>
            <a:r>
              <a:rPr lang="en-US" sz="3000" dirty="0"/>
              <a:t>Trigger disease (e.g. ascites or chronic respiratory disease).</a:t>
            </a:r>
          </a:p>
          <a:p>
            <a:pPr marL="514350" lvl="0" indent="-514350" algn="l" rtl="0">
              <a:buFont typeface="+mj-lt"/>
              <a:buAutoNum type="arabicPeriod"/>
            </a:pPr>
            <a:r>
              <a:rPr lang="en-US" sz="3000" dirty="0"/>
              <a:t>Affect temperature regulation.</a:t>
            </a:r>
          </a:p>
          <a:p>
            <a:pPr marL="514350" lvl="0" indent="-514350" algn="l" rtl="0">
              <a:buFont typeface="+mj-lt"/>
              <a:buAutoNum type="arabicPeriod"/>
            </a:pPr>
            <a:r>
              <a:rPr lang="en-US" sz="3000" dirty="0"/>
              <a:t>Contribute to poor litter quality.</a:t>
            </a:r>
          </a:p>
          <a:p>
            <a:pPr marL="514350" lvl="0" indent="-514350" algn="l" rtl="0">
              <a:buFont typeface="+mj-lt"/>
              <a:buAutoNum type="arabicPeriod"/>
            </a:pPr>
            <a:r>
              <a:rPr lang="en-US" sz="3000" dirty="0"/>
              <a:t>Reduce bird performance and productivity.</a:t>
            </a:r>
          </a:p>
          <a:p>
            <a:pPr marL="514350" indent="-514350" algn="l">
              <a:buFont typeface="+mj-lt"/>
              <a:buAutoNum type="arabicPeriod"/>
            </a:pPr>
            <a:endParaRPr lang="ar-IQ" dirty="0"/>
          </a:p>
        </p:txBody>
      </p:sp>
    </p:spTree>
    <p:extLst>
      <p:ext uri="{BB962C8B-B14F-4D97-AF65-F5344CB8AC3E}">
        <p14:creationId xmlns:p14="http://schemas.microsoft.com/office/powerpoint/2010/main" val="3269647385"/>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1066</Words>
  <Application>Microsoft Office PowerPoint</Application>
  <PresentationFormat>On-screen Show (4:3)</PresentationFormat>
  <Paragraphs>88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سمة Office</vt:lpstr>
      <vt:lpstr> Poultry management / Theory    3rd lect.  Poultry management requirements; (3- Ventilation)           Animal Resource Dept.   3rd stage           Dr. Alaa 2022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Roshna 4pc</dc:creator>
  <cp:lastModifiedBy>Maher</cp:lastModifiedBy>
  <cp:revision>25</cp:revision>
  <dcterms:created xsi:type="dcterms:W3CDTF">2022-10-04T15:37:58Z</dcterms:created>
  <dcterms:modified xsi:type="dcterms:W3CDTF">2022-10-04T16:28:09Z</dcterms:modified>
</cp:coreProperties>
</file>