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4"/>
  </p:notesMasterIdLst>
  <p:sldIdLst>
    <p:sldId id="256" r:id="rId2"/>
    <p:sldId id="257" r:id="rId3"/>
    <p:sldId id="259" r:id="rId4"/>
    <p:sldId id="258" r:id="rId5"/>
    <p:sldId id="263" r:id="rId6"/>
    <p:sldId id="260" r:id="rId7"/>
    <p:sldId id="261" r:id="rId8"/>
    <p:sldId id="262" r:id="rId9"/>
    <p:sldId id="264" r:id="rId10"/>
    <p:sldId id="265" r:id="rId11"/>
    <p:sldId id="266" r:id="rId12"/>
    <p:sldId id="267" r:id="rId13"/>
    <p:sldId id="268" r:id="rId14"/>
    <p:sldId id="273" r:id="rId15"/>
    <p:sldId id="274" r:id="rId16"/>
    <p:sldId id="272" r:id="rId17"/>
    <p:sldId id="269" r:id="rId18"/>
    <p:sldId id="271" r:id="rId19"/>
    <p:sldId id="270" r:id="rId20"/>
    <p:sldId id="275" r:id="rId21"/>
    <p:sldId id="276" r:id="rId22"/>
    <p:sldId id="277" r:id="rId23"/>
    <p:sldId id="283" r:id="rId24"/>
    <p:sldId id="278" r:id="rId25"/>
    <p:sldId id="280" r:id="rId26"/>
    <p:sldId id="281" r:id="rId27"/>
    <p:sldId id="279" r:id="rId28"/>
    <p:sldId id="282" r:id="rId29"/>
    <p:sldId id="284" r:id="rId30"/>
    <p:sldId id="285" r:id="rId31"/>
    <p:sldId id="286" r:id="rId32"/>
    <p:sldId id="287" r:id="rId33"/>
    <p:sldId id="288" r:id="rId34"/>
    <p:sldId id="289" r:id="rId35"/>
    <p:sldId id="290" r:id="rId36"/>
    <p:sldId id="291" r:id="rId37"/>
    <p:sldId id="292" r:id="rId38"/>
    <p:sldId id="297" r:id="rId39"/>
    <p:sldId id="295" r:id="rId40"/>
    <p:sldId id="293" r:id="rId41"/>
    <p:sldId id="300" r:id="rId42"/>
    <p:sldId id="296" r:id="rId43"/>
    <p:sldId id="299" r:id="rId44"/>
    <p:sldId id="298" r:id="rId45"/>
    <p:sldId id="302" r:id="rId46"/>
    <p:sldId id="301" r:id="rId47"/>
    <p:sldId id="303" r:id="rId48"/>
    <p:sldId id="304" r:id="rId49"/>
    <p:sldId id="294" r:id="rId50"/>
    <p:sldId id="305" r:id="rId51"/>
    <p:sldId id="306" r:id="rId52"/>
    <p:sldId id="307" r:id="rId53"/>
    <p:sldId id="317" r:id="rId54"/>
    <p:sldId id="308" r:id="rId55"/>
    <p:sldId id="316" r:id="rId56"/>
    <p:sldId id="309" r:id="rId57"/>
    <p:sldId id="311" r:id="rId58"/>
    <p:sldId id="310" r:id="rId59"/>
    <p:sldId id="312" r:id="rId60"/>
    <p:sldId id="313" r:id="rId61"/>
    <p:sldId id="314" r:id="rId62"/>
    <p:sldId id="315" r:id="rId63"/>
    <p:sldId id="318" r:id="rId64"/>
    <p:sldId id="319" r:id="rId65"/>
    <p:sldId id="321" r:id="rId66"/>
    <p:sldId id="326" r:id="rId67"/>
    <p:sldId id="328" r:id="rId68"/>
    <p:sldId id="327" r:id="rId69"/>
    <p:sldId id="322" r:id="rId70"/>
    <p:sldId id="323" r:id="rId71"/>
    <p:sldId id="324" r:id="rId72"/>
    <p:sldId id="325" r:id="rId73"/>
    <p:sldId id="329" r:id="rId74"/>
    <p:sldId id="330" r:id="rId75"/>
    <p:sldId id="332" r:id="rId76"/>
    <p:sldId id="331" r:id="rId77"/>
    <p:sldId id="333" r:id="rId78"/>
    <p:sldId id="334" r:id="rId79"/>
    <p:sldId id="336" r:id="rId80"/>
    <p:sldId id="335" r:id="rId81"/>
    <p:sldId id="337" r:id="rId82"/>
    <p:sldId id="338" r:id="rId8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2" autoAdjust="0"/>
  </p:normalViewPr>
  <p:slideViewPr>
    <p:cSldViewPr>
      <p:cViewPr varScale="1">
        <p:scale>
          <a:sx n="62" d="100"/>
          <a:sy n="62" d="100"/>
        </p:scale>
        <p:origin x="1400" y="5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notesMaster" Target="notesMasters/notesMaster1.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2AFC07-3B2A-42A8-BE01-5128A8BDCFBF}" type="datetimeFigureOut">
              <a:rPr lang="en-US" smtClean="0"/>
              <a:pPr/>
              <a:t>2/25/2023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C0F321-617D-447E-8218-8ACCD669712C}" type="slidenum">
              <a:rPr lang="en-US" smtClean="0"/>
              <a:pPr/>
              <a:t>‹#›</a:t>
            </a:fld>
            <a:endParaRPr lang="en-US"/>
          </a:p>
        </p:txBody>
      </p:sp>
    </p:spTree>
    <p:extLst>
      <p:ext uri="{BB962C8B-B14F-4D97-AF65-F5344CB8AC3E}">
        <p14:creationId xmlns:p14="http://schemas.microsoft.com/office/powerpoint/2010/main" val="2354962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7AF3F0B-0A5B-4ECA-BE5A-89AF1BE1B75C}" type="datetime1">
              <a:rPr lang="en-US" smtClean="0"/>
              <a:pPr/>
              <a:t>2/25/2023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FD7B481-CBC2-4674-91A0-FD38A6EB6D76}" type="datetime1">
              <a:rPr lang="en-US" smtClean="0"/>
              <a:pPr/>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22DC9D3-85C0-48A3-9F98-6DBBA3E614B8}" type="datetime1">
              <a:rPr lang="en-US" smtClean="0"/>
              <a:pPr/>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22EBFA4-EAAB-4DF8-BC96-A0D65711D314}" type="datetime1">
              <a:rPr lang="en-US" smtClean="0"/>
              <a:pPr/>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2758891-983F-4F19-8ABF-7389FA674768}" type="datetime1">
              <a:rPr lang="en-US" smtClean="0"/>
              <a:pPr/>
              <a:t>2/25/2023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B3697A1-0028-48BB-A011-04877699B1E8}" type="datetime1">
              <a:rPr lang="en-US" smtClean="0"/>
              <a:pPr/>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8C1A22A-7CD1-4DC3-929E-8B6291807FB7}" type="datetime1">
              <a:rPr lang="en-US" smtClean="0"/>
              <a:pPr/>
              <a:t>2/25/2023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BEDA5BC1-91F9-4633-AE7A-C294266ACE39}" type="datetime1">
              <a:rPr lang="en-US" smtClean="0"/>
              <a:pPr/>
              <a:t>2/25/2023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1D63E-6A2F-40CE-9ED1-33994982CE37}" type="datetime1">
              <a:rPr lang="en-US" smtClean="0"/>
              <a:pPr/>
              <a:t>2/25/2023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70D50B6-0D3E-4BCB-9E58-6F1A74B069DA}" type="datetime1">
              <a:rPr lang="en-US" smtClean="0"/>
              <a:pPr/>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E7FCC2BD-7966-4C05-BB6B-1211817097D8}" type="datetime1">
              <a:rPr lang="en-US" smtClean="0"/>
              <a:pPr/>
              <a:t>2/25/2023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80583E3-DC90-41A0-8DB4-9E7E7A6C9FF0}" type="datetime1">
              <a:rPr lang="en-US" smtClean="0"/>
              <a:pPr/>
              <a:t>2/25/2023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7851648" cy="2133600"/>
          </a:xfrm>
          <a:ln>
            <a:noFill/>
          </a:ln>
          <a:effectLst>
            <a:outerShdw blurRad="44450" dist="27940" dir="5400000" algn="ctr">
              <a:srgbClr val="000000">
                <a:alpha val="32000"/>
              </a:srgbClr>
            </a:outerShdw>
          </a:effectLst>
          <a:scene3d>
            <a:camera prst="perspectiveRelaxed"/>
            <a:lightRig rig="balanced" dir="t">
              <a:rot lat="0" lon="0" rev="8700000"/>
            </a:lightRig>
          </a:scene3d>
          <a:sp3d>
            <a:bevelT w="190500" h="38100"/>
          </a:sp3d>
        </p:spPr>
        <p:txBody>
          <a:bodyPr>
            <a:normAutofit/>
            <a:scene3d>
              <a:camera prst="orthographicFront"/>
              <a:lightRig rig="freezing" dir="t">
                <a:rot lat="0" lon="0" rev="5640000"/>
              </a:lightRig>
            </a:scene3d>
            <a:sp3d prstMaterial="flat">
              <a:bevelT w="38100" h="38100"/>
              <a:contourClr>
                <a:schemeClr val="tx2"/>
              </a:contourClr>
            </a:sp3d>
          </a:bodyPr>
          <a:lstStyle/>
          <a:p>
            <a:pPr rtl="1"/>
            <a:br>
              <a:rPr lang="ar-IQ" sz="2800" dirty="0">
                <a:solidFill>
                  <a:srgbClr val="7030A0"/>
                </a:solidFill>
                <a:cs typeface="Ali-A-Jiddah" pitchFamily="2" charset="-78"/>
              </a:rPr>
            </a:br>
            <a:r>
              <a:rPr lang="ar-JO" sz="2800" dirty="0">
                <a:solidFill>
                  <a:srgbClr val="7030A0"/>
                </a:solidFill>
                <a:cs typeface="Ali-A-Jiddah" pitchFamily="2" charset="-78"/>
              </a:rPr>
              <a:t>    </a:t>
            </a:r>
            <a:r>
              <a:rPr lang="ar-IQ" sz="2800" dirty="0">
                <a:solidFill>
                  <a:srgbClr val="7030A0"/>
                </a:solidFill>
                <a:cs typeface="Ali-A-Jiddah" pitchFamily="2" charset="-78"/>
              </a:rPr>
              <a:t>كلية القانون</a:t>
            </a:r>
            <a:br>
              <a:rPr lang="ar-JO" sz="2800" dirty="0">
                <a:solidFill>
                  <a:srgbClr val="7030A0"/>
                </a:solidFill>
                <a:cs typeface="Ali-A-Jiddah" pitchFamily="2" charset="-78"/>
              </a:rPr>
            </a:br>
            <a:r>
              <a:rPr lang="ar-IQ" sz="2800" dirty="0">
                <a:solidFill>
                  <a:srgbClr val="7030A0"/>
                </a:solidFill>
                <a:cs typeface="Ali-A-Jiddah" pitchFamily="2" charset="-78"/>
              </a:rPr>
              <a:t> </a:t>
            </a:r>
            <a:r>
              <a:rPr lang="ar-JO" sz="2800" dirty="0">
                <a:solidFill>
                  <a:srgbClr val="7030A0"/>
                </a:solidFill>
                <a:cs typeface="Ali-A-Jiddah" pitchFamily="2" charset="-78"/>
              </a:rPr>
              <a:t>  </a:t>
            </a:r>
            <a:r>
              <a:rPr lang="en-US" sz="2800" dirty="0">
                <a:solidFill>
                  <a:srgbClr val="7030A0"/>
                </a:solidFill>
                <a:cs typeface="Ali-A-Jiddah" pitchFamily="2" charset="-78"/>
              </a:rPr>
              <a:t> </a:t>
            </a:r>
            <a:r>
              <a:rPr lang="ar-IQ" sz="2800" dirty="0">
                <a:solidFill>
                  <a:srgbClr val="7030A0"/>
                </a:solidFill>
                <a:cs typeface="Ali-A-Jiddah" pitchFamily="2" charset="-78"/>
              </a:rPr>
              <a:t>قسم القانون</a:t>
            </a:r>
            <a:br>
              <a:rPr lang="ar-IQ" sz="2800" dirty="0">
                <a:solidFill>
                  <a:srgbClr val="7030A0"/>
                </a:solidFill>
                <a:cs typeface="Ali-A-Jiddah" pitchFamily="2" charset="-78"/>
              </a:rPr>
            </a:br>
            <a:r>
              <a:rPr lang="ar-IQ" sz="2800" dirty="0">
                <a:solidFill>
                  <a:srgbClr val="7030A0"/>
                </a:solidFill>
                <a:cs typeface="Ali-A-Jiddah" pitchFamily="2" charset="-78"/>
              </a:rPr>
              <a:t>    المرحلة</a:t>
            </a:r>
            <a:r>
              <a:rPr lang="ar-JO" sz="2800" dirty="0">
                <a:solidFill>
                  <a:srgbClr val="7030A0"/>
                </a:solidFill>
                <a:cs typeface="Ali-A-Jiddah" pitchFamily="2" charset="-78"/>
              </a:rPr>
              <a:t> </a:t>
            </a:r>
            <a:r>
              <a:rPr lang="ar-IQ" sz="2800" dirty="0">
                <a:solidFill>
                  <a:srgbClr val="7030A0"/>
                </a:solidFill>
                <a:cs typeface="Ali-A-Jiddah" pitchFamily="2" charset="-78"/>
              </a:rPr>
              <a:t>الخامسة</a:t>
            </a:r>
            <a:br>
              <a:rPr lang="en-US" sz="2800" dirty="0">
                <a:solidFill>
                  <a:srgbClr val="7030A0"/>
                </a:solidFill>
                <a:cs typeface="Ali-A-Jiddah" pitchFamily="2" charset="-78"/>
              </a:rPr>
            </a:br>
            <a:r>
              <a:rPr lang="ar-IQ" sz="2800" dirty="0"/>
              <a:t> </a:t>
            </a:r>
            <a:endParaRPr lang="en-US" sz="2800" dirty="0"/>
          </a:p>
        </p:txBody>
      </p:sp>
      <p:sp>
        <p:nvSpPr>
          <p:cNvPr id="3" name="Subtitle 2"/>
          <p:cNvSpPr>
            <a:spLocks noGrp="1"/>
          </p:cNvSpPr>
          <p:nvPr>
            <p:ph type="subTitle" idx="1"/>
          </p:nvPr>
        </p:nvSpPr>
        <p:spPr>
          <a:xfrm>
            <a:off x="304800" y="1981200"/>
            <a:ext cx="8083296" cy="4495800"/>
          </a:xfrm>
          <a:ln>
            <a:noFill/>
          </a:ln>
          <a:effectLst>
            <a:outerShdw blurRad="190500" dist="228600" dir="2700000" algn="ctr">
              <a:srgbClr val="000000">
                <a:alpha val="30000"/>
              </a:srgbClr>
            </a:outerShdw>
          </a:effectLst>
          <a:scene3d>
            <a:camera prst="obliqueTopRight"/>
            <a:lightRig rig="sunset" dir="t"/>
          </a:scene3d>
          <a:sp3d extrusionH="76200" contourW="12700" prstMaterial="legacyWireframe">
            <a:extrusionClr>
              <a:srgbClr val="002060"/>
            </a:extrusionClr>
            <a:contourClr>
              <a:srgbClr val="0070C0"/>
            </a:contourClr>
          </a:sp3d>
        </p:spPr>
        <p:txBody>
          <a:bodyPr>
            <a:normAutofit/>
          </a:bodyPr>
          <a:lstStyle/>
          <a:p>
            <a:pPr algn="ctr"/>
            <a:endParaRPr lang="ar-IQ" sz="2800" b="1" dirty="0">
              <a:solidFill>
                <a:srgbClr val="FF0066"/>
              </a:solidFill>
              <a:cs typeface="Ali-A-Samik" pitchFamily="2" charset="-78"/>
            </a:endParaRPr>
          </a:p>
          <a:p>
            <a:pPr algn="ctr" rtl="1"/>
            <a:r>
              <a:rPr lang="ar-IQ" sz="2800" b="1" dirty="0">
                <a:solidFill>
                  <a:srgbClr val="FF0066"/>
                </a:solidFill>
                <a:cs typeface="Ali-A-Samik" pitchFamily="2" charset="-78"/>
              </a:rPr>
              <a:t>                </a:t>
            </a:r>
            <a:r>
              <a:rPr lang="ar-IQ" sz="4000" b="1" dirty="0">
                <a:solidFill>
                  <a:srgbClr val="FF0066"/>
                </a:solidFill>
                <a:cs typeface="Ali-A-Samik" pitchFamily="2" charset="-78"/>
              </a:rPr>
              <a:t>قانون الإثبات العراقي</a:t>
            </a:r>
            <a:r>
              <a:rPr lang="ar-JO" sz="4000" b="1" dirty="0">
                <a:solidFill>
                  <a:srgbClr val="FF0066"/>
                </a:solidFill>
                <a:cs typeface="Ali-A-Samik" pitchFamily="2" charset="-78"/>
              </a:rPr>
              <a:t> </a:t>
            </a:r>
            <a:endParaRPr lang="ar-IQ" sz="4000" b="1" dirty="0">
              <a:solidFill>
                <a:srgbClr val="FF0066"/>
              </a:solidFill>
              <a:cs typeface="Ali-A-Samik" pitchFamily="2" charset="-78"/>
            </a:endParaRPr>
          </a:p>
          <a:p>
            <a:pPr algn="ctr" rtl="1"/>
            <a:r>
              <a:rPr lang="ar-IQ" sz="4000" b="1" dirty="0">
                <a:solidFill>
                  <a:srgbClr val="FF0066"/>
                </a:solidFill>
                <a:cs typeface="Ali-A-Samik" pitchFamily="2" charset="-78"/>
              </a:rPr>
              <a:t>             </a:t>
            </a:r>
            <a:r>
              <a:rPr lang="ar-JO" sz="4000" dirty="0">
                <a:solidFill>
                  <a:srgbClr val="FF0066"/>
                </a:solidFill>
                <a:cs typeface="Ali-A-Alwand" pitchFamily="2" charset="-78"/>
              </a:rPr>
              <a:t>رقم (</a:t>
            </a:r>
            <a:r>
              <a:rPr lang="en-US" sz="4000" dirty="0">
                <a:solidFill>
                  <a:srgbClr val="FF0066"/>
                </a:solidFill>
                <a:cs typeface="Ali-A-Alwand" pitchFamily="2" charset="-78"/>
              </a:rPr>
              <a:t>107</a:t>
            </a:r>
            <a:r>
              <a:rPr lang="ar-IQ" sz="4000" dirty="0">
                <a:solidFill>
                  <a:srgbClr val="FF0066"/>
                </a:solidFill>
                <a:cs typeface="Ali-A-Alwand" pitchFamily="2" charset="-78"/>
              </a:rPr>
              <a:t> </a:t>
            </a:r>
            <a:r>
              <a:rPr lang="ar-JO" sz="4000" dirty="0">
                <a:solidFill>
                  <a:srgbClr val="FF0066"/>
                </a:solidFill>
                <a:cs typeface="Ali-A-Alwand" pitchFamily="2" charset="-78"/>
              </a:rPr>
              <a:t>) لسنة </a:t>
            </a:r>
            <a:r>
              <a:rPr lang="en-US" sz="4000" dirty="0">
                <a:solidFill>
                  <a:srgbClr val="FF0066"/>
                </a:solidFill>
                <a:cs typeface="Ali-A-Alwand" pitchFamily="2" charset="-78"/>
              </a:rPr>
              <a:t>1979</a:t>
            </a:r>
            <a:r>
              <a:rPr lang="ar-JO" sz="4000" dirty="0">
                <a:solidFill>
                  <a:srgbClr val="FF0066"/>
                </a:solidFill>
                <a:cs typeface="Ali-A-Alwand" pitchFamily="2" charset="-78"/>
              </a:rPr>
              <a:t> (المعدل)</a:t>
            </a:r>
            <a:endParaRPr lang="ar-IQ" sz="4000" dirty="0">
              <a:solidFill>
                <a:srgbClr val="FF0066"/>
              </a:solidFill>
              <a:cs typeface="Ali-A-Alwand" pitchFamily="2" charset="-78"/>
            </a:endParaRPr>
          </a:p>
          <a:p>
            <a:pPr algn="ctr"/>
            <a:r>
              <a:rPr lang="ar-IQ" b="1" dirty="0">
                <a:solidFill>
                  <a:srgbClr val="002060"/>
                </a:solidFill>
              </a:rPr>
              <a:t>اعداد</a:t>
            </a:r>
          </a:p>
          <a:p>
            <a:pPr algn="ctr"/>
            <a:r>
              <a:rPr lang="ar-IQ" b="1" dirty="0">
                <a:solidFill>
                  <a:srgbClr val="002060"/>
                </a:solidFill>
              </a:rPr>
              <a:t> المدرس: سربست قادر حسين</a:t>
            </a:r>
          </a:p>
          <a:p>
            <a:pPr algn="ctr" rtl="1"/>
            <a:r>
              <a:rPr lang="ar-SA" b="1" dirty="0">
                <a:solidFill>
                  <a:srgbClr val="002060"/>
                </a:solidFill>
              </a:rPr>
              <a:t>( </a:t>
            </a:r>
            <a:r>
              <a:rPr lang="en-US" b="1" dirty="0">
                <a:solidFill>
                  <a:srgbClr val="002060"/>
                </a:solidFill>
              </a:rPr>
              <a:t>2022</a:t>
            </a:r>
            <a:r>
              <a:rPr lang="ar-SA" b="1" dirty="0">
                <a:solidFill>
                  <a:srgbClr val="002060"/>
                </a:solidFill>
              </a:rPr>
              <a:t>-</a:t>
            </a:r>
            <a:r>
              <a:rPr lang="en-US" b="1" dirty="0">
                <a:solidFill>
                  <a:srgbClr val="002060"/>
                </a:solidFill>
              </a:rPr>
              <a:t>2023</a:t>
            </a:r>
            <a:r>
              <a:rPr lang="ar-SA" b="1" dirty="0">
                <a:solidFill>
                  <a:srgbClr val="002060"/>
                </a:solidFill>
              </a:rPr>
              <a:t>)</a:t>
            </a:r>
            <a:endParaRPr lang="en-US" b="1" dirty="0">
              <a:solidFill>
                <a:srgbClr val="00206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lnSpcReduction="20000"/>
          </a:bodyPr>
          <a:lstStyle/>
          <a:p>
            <a:pPr algn="ctr" rtl="1"/>
            <a:r>
              <a:rPr lang="ar-IQ" sz="3600" b="1" dirty="0">
                <a:solidFill>
                  <a:srgbClr val="FF0000"/>
                </a:solidFill>
              </a:rPr>
              <a:t>نطاق سريان قانون الاثبات</a:t>
            </a:r>
          </a:p>
          <a:p>
            <a:pPr algn="r" rtl="1">
              <a:buNone/>
            </a:pPr>
            <a:r>
              <a:rPr lang="ar-IQ" sz="3600" b="1" dirty="0">
                <a:solidFill>
                  <a:srgbClr val="FF0000"/>
                </a:solidFill>
              </a:rPr>
              <a:t>اولا: سريان قواعد الاثبات من حيث الموضوع</a:t>
            </a:r>
          </a:p>
          <a:p>
            <a:pPr algn="just" rtl="1">
              <a:buFontTx/>
              <a:buChar char="-"/>
            </a:pPr>
            <a:r>
              <a:rPr lang="ar-IQ" sz="2800" b="1" dirty="0">
                <a:solidFill>
                  <a:schemeClr val="tx2">
                    <a:lumMod val="50000"/>
                  </a:schemeClr>
                </a:solidFill>
              </a:rPr>
              <a:t>قانون الاثبات هو القانون الذي يلزم أن تثبت به الدعوى المدنية. و تشمل الدعوى المدنية كافة الدعاوى عدا الدعاوى الجزائية، فهي تشمل الدعوى المدنية الصرفة و الدعوى التجارية و الادارية و دعاوى الاحوال الشخصية. </a:t>
            </a:r>
          </a:p>
          <a:p>
            <a:pPr algn="just" rtl="1">
              <a:buFontTx/>
              <a:buChar char="-"/>
            </a:pPr>
            <a:r>
              <a:rPr lang="ar-IQ" sz="2800" b="1" dirty="0">
                <a:solidFill>
                  <a:schemeClr val="tx2">
                    <a:lumMod val="50000"/>
                  </a:schemeClr>
                </a:solidFill>
              </a:rPr>
              <a:t>الا ان المسائل غير المالية المتعلقة بالاحوال الشخصية لا يسري عليها هذا القانون اذا وجد دليل شرعي او نص في قانون الاحوال الشخصية يقضي بخلاف ما ورد في قانون الاثبات.</a:t>
            </a:r>
          </a:p>
          <a:p>
            <a:pPr algn="just" rtl="1">
              <a:buFontTx/>
              <a:buChar char="-"/>
            </a:pPr>
            <a:r>
              <a:rPr lang="ar-IQ" sz="2800" b="1" dirty="0">
                <a:solidFill>
                  <a:schemeClr val="tx2">
                    <a:lumMod val="50000"/>
                  </a:schemeClr>
                </a:solidFill>
              </a:rPr>
              <a:t>تنص المادة ( 11 ): يسري هذا القانون على:</a:t>
            </a:r>
          </a:p>
          <a:p>
            <a:pPr algn="just" rtl="1">
              <a:buFontTx/>
              <a:buChar char="-"/>
            </a:pPr>
            <a:r>
              <a:rPr lang="ar-IQ" sz="2800" b="1" dirty="0">
                <a:solidFill>
                  <a:schemeClr val="tx2">
                    <a:lumMod val="50000"/>
                  </a:schemeClr>
                </a:solidFill>
              </a:rPr>
              <a:t>اولا: القضايا المدنية و التجارية.</a:t>
            </a:r>
          </a:p>
          <a:p>
            <a:pPr algn="just" rtl="1">
              <a:buFontTx/>
              <a:buChar char="-"/>
            </a:pPr>
            <a:r>
              <a:rPr lang="ar-IQ" sz="2800" b="1" dirty="0">
                <a:solidFill>
                  <a:schemeClr val="tx2">
                    <a:lumMod val="50000"/>
                  </a:schemeClr>
                </a:solidFill>
              </a:rPr>
              <a:t>ثانيا: المسائل المالية المتعلقة بالاحوال الشخصية.</a:t>
            </a:r>
          </a:p>
          <a:p>
            <a:pPr algn="just" rtl="1">
              <a:buFontTx/>
              <a:buChar char="-"/>
            </a:pPr>
            <a:r>
              <a:rPr lang="ar-IQ" sz="2800" b="1" dirty="0">
                <a:solidFill>
                  <a:schemeClr val="tx2">
                    <a:lumMod val="50000"/>
                  </a:schemeClr>
                </a:solidFill>
              </a:rPr>
              <a:t>ثالثا: المسائل غير المالية المتعلقة بالاحوال الشخصية، ما لم يوجد دليل شرعي خاص او نص في قانون الاحوال الشخصية يقضي بخلاف ما ورد في هذا القانون.</a:t>
            </a:r>
            <a:endParaRPr lang="en-US" sz="2800" b="1"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lnSpcReduction="10000"/>
          </a:bodyPr>
          <a:lstStyle/>
          <a:p>
            <a:pPr algn="r" rtl="1">
              <a:buNone/>
            </a:pPr>
            <a:r>
              <a:rPr lang="ar-IQ" sz="3600" b="1" dirty="0">
                <a:solidFill>
                  <a:srgbClr val="FF0000"/>
                </a:solidFill>
              </a:rPr>
              <a:t>ثانيا: سريان قواعد الاثبات من حيث الزمان</a:t>
            </a:r>
          </a:p>
          <a:p>
            <a:pPr algn="just" rtl="1">
              <a:buFontTx/>
              <a:buChar char="-"/>
            </a:pPr>
            <a:r>
              <a:rPr lang="ar-IQ" sz="2800" b="1" dirty="0"/>
              <a:t>لا ريب أن بعض أدلة الاثبات تعد مقدما، خاصة ما يتعلق منها بالتصرفات القانونية سواء كانت سندات رسمية أو سندات عادية، و يثور التساؤل هنا، ما هو النص الواجب التطبيق بشأنها هل هي النصوص التي تم اعداد هذه السندات بمقتضاها ام النصوص النافذة يوم تقديم هذه الادلة امام القضاء؟</a:t>
            </a:r>
          </a:p>
          <a:p>
            <a:pPr algn="just" rtl="1">
              <a:buFontTx/>
              <a:buChar char="-"/>
            </a:pPr>
            <a:r>
              <a:rPr lang="ar-IQ" sz="2800" b="1" dirty="0"/>
              <a:t>الجواب: م/ 12</a:t>
            </a:r>
          </a:p>
          <a:p>
            <a:pPr algn="just" rtl="1">
              <a:buFontTx/>
              <a:buChar char="-"/>
            </a:pPr>
            <a:r>
              <a:rPr lang="ar-IQ" sz="2800" b="1" dirty="0"/>
              <a:t>( تسري في شأن ألادلة التي تعد مقدما، النصوص المعمول بها في الوقت الذي يعد فيه الدليل او في الوقت الذي يستطاع أو ينبغي اعداده ).</a:t>
            </a:r>
          </a:p>
          <a:p>
            <a:pPr algn="just" rtl="1">
              <a:buFontTx/>
              <a:buChar char="-"/>
            </a:pPr>
            <a:r>
              <a:rPr lang="ar-IQ" sz="2800" b="1" dirty="0"/>
              <a:t>- و هذا خلاف الاصل من حيث سريان القانون.</a:t>
            </a:r>
          </a:p>
          <a:p>
            <a:pPr algn="just" rtl="1">
              <a:buFontTx/>
              <a:buChar char="-"/>
            </a:pPr>
            <a:r>
              <a:rPr lang="ar-IQ" sz="2800" b="1" dirty="0"/>
              <a:t>اما الوقائع التي لا يمكن اعداد دليل فيها مقدما فيسري بشأنها القانون النافذ و قت إقامة الدعوى.</a:t>
            </a:r>
            <a:endParaRPr lang="en-US" sz="28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r" rtl="1"/>
            <a:r>
              <a:rPr lang="ar-IQ" sz="3600" b="1" dirty="0">
                <a:solidFill>
                  <a:srgbClr val="FF0000"/>
                </a:solidFill>
              </a:rPr>
              <a:t>ثالثا: سريان قواعد الاثبات من حيث المكان: </a:t>
            </a:r>
          </a:p>
          <a:p>
            <a:pPr algn="r" rtl="1">
              <a:buFontTx/>
              <a:buChar char="-"/>
            </a:pPr>
            <a:r>
              <a:rPr lang="ar-IQ" b="1" dirty="0"/>
              <a:t>م/ 13:</a:t>
            </a:r>
          </a:p>
          <a:p>
            <a:pPr algn="just" rtl="1">
              <a:buFontTx/>
              <a:buChar char="-"/>
            </a:pPr>
            <a:r>
              <a:rPr lang="ar-IQ" b="1" dirty="0"/>
              <a:t>اولا: يسري في شأن أدلة الاثبات قانون الدولة التي تم فيها التصرف القانوني، و مع ذلك يجوز للمحكمة أن تطبق القانون العراقي اذا كان دليل الاثبات فيه ايسر من الدليل الذي يشترطه القانون الاجنبي .</a:t>
            </a:r>
          </a:p>
          <a:p>
            <a:pPr algn="just" rtl="1">
              <a:buFontTx/>
              <a:buChar char="-"/>
            </a:pPr>
            <a:r>
              <a:rPr lang="ar-IQ" b="1" dirty="0"/>
              <a:t>ثانيا: يسري في شأن اجراءات الاثبات قانون الدولة التي تقام فيها الدعوى. </a:t>
            </a:r>
          </a:p>
          <a:p>
            <a:pPr algn="just" rtl="1">
              <a:buFontTx/>
              <a:buChar char="-"/>
            </a:pPr>
            <a:r>
              <a:rPr lang="ar-IQ" b="1" dirty="0"/>
              <a:t>م/ 28 القانون المدني:</a:t>
            </a:r>
          </a:p>
          <a:p>
            <a:pPr algn="just" rtl="1">
              <a:buFontTx/>
              <a:buChar char="-"/>
            </a:pPr>
            <a:r>
              <a:rPr lang="ar-IQ" b="1" dirty="0"/>
              <a:t>( قواعد الاختصاص و جميع الاجراءات يسري عليها قانون الدولة التي تقام فيها الدعوى او تباشر فيها الاجراءات ). </a:t>
            </a:r>
          </a:p>
          <a:p>
            <a:pPr algn="just" rtl="1">
              <a:buFontTx/>
              <a:buChar char="-"/>
            </a:pPr>
            <a:r>
              <a:rPr lang="ar-IQ" b="1" dirty="0"/>
              <a:t>و بناء على ما سبق فإن قانون القاضي هو الذي يلزم بمقتضاه كيفية دعوة الشهود و الادلاء بشهاداتهم أو في اداء اليمين و في اجراءات التحقق من صحة السندات.</a:t>
            </a: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algn="ctr" rtl="1" fontAlgn="base"/>
            <a:r>
              <a:rPr lang="ar-IQ" sz="3200" b="1" dirty="0">
                <a:solidFill>
                  <a:srgbClr val="FF0000"/>
                </a:solidFill>
              </a:rPr>
              <a:t>الفصل الرابع</a:t>
            </a:r>
            <a:br>
              <a:rPr lang="ar-IQ" sz="3200" b="1" dirty="0">
                <a:solidFill>
                  <a:srgbClr val="FF0000"/>
                </a:solidFill>
              </a:rPr>
            </a:br>
            <a:r>
              <a:rPr lang="ar-IQ" sz="3200" b="1" dirty="0">
                <a:solidFill>
                  <a:srgbClr val="FF0000"/>
                </a:solidFill>
              </a:rPr>
              <a:t>اجراءات الاثبات</a:t>
            </a:r>
          </a:p>
          <a:p>
            <a:pPr algn="ctr" rtl="1" fontAlgn="base">
              <a:buNone/>
            </a:pPr>
            <a:endParaRPr lang="ar-IQ" sz="3200" b="1" dirty="0">
              <a:solidFill>
                <a:srgbClr val="FF0000"/>
              </a:solidFill>
            </a:endParaRPr>
          </a:p>
          <a:p>
            <a:pPr algn="just" rtl="1" fontAlgn="base"/>
            <a:r>
              <a:rPr lang="ar-IQ" sz="3600" dirty="0"/>
              <a:t>تشمل اجراءات الاثبات ، جميع طرق الاثبات التي حددها القانون سواء كانت على التصرفات القانونية او الوقائع القانونية ،  وميَز قانون الاثبات بين الاجراءات التي تتم داخل العراق ، وتلك التي تتم خارجه ، بالاضافة الى انه منح القاضي سلطة اتخاذ اجراءات الاثبات والعدول عنها.</a:t>
            </a:r>
          </a:p>
          <a:p>
            <a:pPr algn="just" rtl="1" fontAlgn="base">
              <a:buNone/>
            </a:pPr>
            <a:endParaRPr lang="ar-IQ" sz="3200" b="1" dirty="0">
              <a:solidFill>
                <a:srgbClr val="FF0000"/>
              </a:solidFill>
            </a:endParaRPr>
          </a:p>
          <a:p>
            <a:pPr algn="r" rt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r" rtl="1"/>
            <a:r>
              <a:rPr lang="ar-IQ" sz="3200" b="1" dirty="0">
                <a:solidFill>
                  <a:srgbClr val="FF0000"/>
                </a:solidFill>
              </a:rPr>
              <a:t>أولاَ- اجراءات الاثبات داخل العراق:</a:t>
            </a:r>
            <a:endParaRPr lang="en-US" sz="3200" dirty="0">
              <a:solidFill>
                <a:srgbClr val="FF0000"/>
              </a:solidFill>
            </a:endParaRPr>
          </a:p>
          <a:p>
            <a:pPr algn="r" rtl="1"/>
            <a:r>
              <a:rPr lang="ar-IQ" sz="3200" b="1" dirty="0">
                <a:solidFill>
                  <a:srgbClr val="002060"/>
                </a:solidFill>
              </a:rPr>
              <a:t>1-حضور الخصم لاجراءات الاثبات:- </a:t>
            </a:r>
          </a:p>
          <a:p>
            <a:pPr algn="r" rtl="1"/>
            <a:r>
              <a:rPr lang="ar-IQ" sz="3200" dirty="0">
                <a:solidFill>
                  <a:srgbClr val="FF0000"/>
                </a:solidFill>
              </a:rPr>
              <a:t>المادة 14</a:t>
            </a:r>
            <a:br>
              <a:rPr lang="ar-IQ" sz="3200" dirty="0"/>
            </a:br>
            <a:r>
              <a:rPr lang="ar-IQ" sz="3200" dirty="0"/>
              <a:t>( يدعى الخصم لحضور اجراءات الاثبات، ويجوز ان يُتخذ الاجراء في غيابه اذا كان قد تبلغ وتخلف عن الحضور).</a:t>
            </a:r>
          </a:p>
          <a:p>
            <a:pPr algn="r" rtl="1"/>
            <a:r>
              <a:rPr lang="ar-IQ" sz="3200" dirty="0"/>
              <a:t>- فالاصل كقاعدة عامة هو حضور الخصوم أمام المحكمة لغرض اجراءات الاثبات ، بعد أن تحدد المحكمة موعداَ لأتخاذ هذه الاجراءات. اما اذا لم يبلَغ الخصم بالموعد فأن الاجراءات التي تتخذها المحكمة لغرض الاثبات تعتبر غير قانونية.</a:t>
            </a:r>
          </a:p>
          <a:p>
            <a:pPr algn="r" rt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lnSpcReduction="10000"/>
          </a:bodyPr>
          <a:lstStyle/>
          <a:p>
            <a:pPr algn="just" rtl="1"/>
            <a:r>
              <a:rPr lang="ar-IQ" b="1" dirty="0"/>
              <a:t>2</a:t>
            </a:r>
            <a:r>
              <a:rPr lang="ar-IQ" sz="3600" b="1" dirty="0">
                <a:solidFill>
                  <a:srgbClr val="002060"/>
                </a:solidFill>
              </a:rPr>
              <a:t>- تعذَر حضور اجراءات الاثبات:- </a:t>
            </a:r>
          </a:p>
          <a:p>
            <a:pPr algn="just" rtl="1"/>
            <a:r>
              <a:rPr lang="ar-IQ" sz="2800" b="1" dirty="0"/>
              <a:t>اذا لم يحضر الخصم أمام المحكمة بالرغم من تبليغه ،وقدم عذرا مقبولا قانوناَ يمنع حضوره ، مثل المرض الشديد او العوق أو التقدم في العمر أو اي مانع آخر تقتنع به المحكمة، فيجوز للمحكمة الانتقال الى موقع الشاهد أو الخصم لغرض الشهادة أو اليمين أو الاستجواب ، فأذا كانت المحكمة مشكلة من هيئة جاز لها أن تنتدب احد اعضائها من القضاة للانتقال الى موقع الخصم أو الشاهد للقيام بأجراءات الاثبات ، واذا كان موقع المحكمة بعيدا عن موقع الشاهد أو الخصم فيجوز لها انابة المحكمة التي يقيم فيها الخصم او الشاهد.</a:t>
            </a:r>
            <a:endParaRPr lang="en-US" sz="2800" b="1" dirty="0"/>
          </a:p>
          <a:p>
            <a:pPr algn="just" rtl="1"/>
            <a:r>
              <a:rPr lang="ar-IQ" sz="2800" b="1" dirty="0"/>
              <a:t>وفي حالة الكشف على الاموال التي تقع خارج دائرة المحكمة ، يجوز القيام بها من قبل المحكمة ذاتها أو بواسطة خبير تنتدبه لهذا الغرض.</a:t>
            </a:r>
            <a:endParaRPr lang="en-US" sz="2800" b="1" dirty="0"/>
          </a:p>
          <a:p>
            <a:pPr algn="just" rtl="1"/>
            <a:r>
              <a:rPr lang="ar-IQ" sz="2800" b="1" dirty="0"/>
              <a:t>وكل ما تقدم ذكره ينظم بمحضر تثبت فيه هذه الاجراءات.</a:t>
            </a:r>
            <a:endParaRPr lang="en-US" sz="2800" b="1" dirty="0"/>
          </a:p>
          <a:p>
            <a:pPr algn="just" rt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algn="r" rtl="1"/>
            <a:endParaRPr lang="ar-IQ" sz="2400" dirty="0"/>
          </a:p>
          <a:p>
            <a:pPr algn="r" rtl="1"/>
            <a:r>
              <a:rPr lang="ar-IQ" sz="3200" dirty="0"/>
              <a:t>المادة 15</a:t>
            </a:r>
            <a:br>
              <a:rPr lang="ar-IQ" sz="3200" dirty="0"/>
            </a:br>
            <a:r>
              <a:rPr lang="ar-IQ" sz="3200" dirty="0"/>
              <a:t>اولا – اذا قام عذر مقبول </a:t>
            </a:r>
            <a:r>
              <a:rPr lang="ar-SA" sz="3200" dirty="0"/>
              <a:t>يمنع </a:t>
            </a:r>
            <a:r>
              <a:rPr lang="ar-IQ" sz="3200" dirty="0"/>
              <a:t>حضور الخصم بنفسه لاستجوابه، او لحلف اليمين، أو يمنع حضور الشاهد لسماح شهادته جاز للمحكمة ان تنتقل اليه، أو تندب احد قضاتها للانتقال الى مكانه، أو ان تنيب المحكمة التي يقيم الخصم أو الشاهد أو المطلوب تحليفه في دائرتها للقيام بذلك.</a:t>
            </a:r>
            <a:br>
              <a:rPr lang="ar-IQ" sz="3200" dirty="0"/>
            </a:br>
            <a:r>
              <a:rPr lang="ar-IQ" sz="3200" dirty="0"/>
              <a:t>ثانيا – تتبع الاحكام المتقدمة في الكشف على الاموال التي تقع خارج دائرة المحكمة من قبل المحكمة ذاتها، أو بواسطة خبير.</a:t>
            </a:r>
            <a:br>
              <a:rPr lang="ar-IQ" sz="3200" dirty="0"/>
            </a:br>
            <a:r>
              <a:rPr lang="ar-IQ" sz="3200" dirty="0"/>
              <a:t>ثالثا – ينظم محضر بالاجراءات المتبعة.</a:t>
            </a:r>
          </a:p>
          <a:p>
            <a:pPr algn="r" rt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pPr rtl="1"/>
            <a:r>
              <a:rPr lang="ar-SA" sz="3200" dirty="0"/>
              <a:t> </a:t>
            </a:r>
            <a:endParaRPr lang="en-US" sz="3200" dirty="0"/>
          </a:p>
          <a:p>
            <a:pPr algn="r" rtl="1"/>
            <a:r>
              <a:rPr lang="ar-IQ" sz="3200" b="1" dirty="0">
                <a:solidFill>
                  <a:srgbClr val="FF0000"/>
                </a:solidFill>
              </a:rPr>
              <a:t>ثانياَ- اجراءات الاثبات خارج العراق:</a:t>
            </a:r>
            <a:endParaRPr lang="en-US" sz="3200" dirty="0">
              <a:solidFill>
                <a:srgbClr val="FF0000"/>
              </a:solidFill>
            </a:endParaRPr>
          </a:p>
          <a:p>
            <a:pPr algn="r" rtl="1" fontAlgn="base"/>
            <a:endParaRPr lang="ar-IQ" sz="3200" dirty="0"/>
          </a:p>
          <a:p>
            <a:pPr algn="r" rtl="1" fontAlgn="base"/>
            <a:r>
              <a:rPr lang="ar-IQ" sz="3200" dirty="0"/>
              <a:t>المادة 16</a:t>
            </a:r>
            <a:br>
              <a:rPr lang="ar-IQ" sz="3200" dirty="0"/>
            </a:br>
            <a:r>
              <a:rPr lang="ar-IQ" sz="3200" dirty="0"/>
              <a:t>اولا – يجوز للمحكمة ان تطلب بواسطة وزارة الخارجية من القنصل العراقي أو من يقوم مقامه استجواب الخصم أو تحليفه اليمين أو الاستماع الى شهادة الشاهد اذا كان عراقيا مقيما في الخارج.</a:t>
            </a:r>
            <a:br>
              <a:rPr lang="ar-IQ" sz="3200" dirty="0"/>
            </a:br>
            <a:r>
              <a:rPr lang="ar-IQ" sz="3200" dirty="0"/>
              <a:t>ثانيا – في البلدان التي ليس فيها قنصل عراقي أو من ينوب عنه، تتم الاجراءات المبينة في الفقرة (اولا) طبقا لاحكام معاهدة التعاون القضائي بين الجمهورية العراقية وذلك البلد.</a:t>
            </a:r>
            <a:br>
              <a:rPr lang="ar-IQ" sz="3200" dirty="0"/>
            </a:br>
            <a:r>
              <a:rPr lang="ar-IQ" sz="3200" dirty="0"/>
              <a:t>ثالثا – اذا لم توجد معاهدة من هذا القبيل فتتم الاجراءات على اساس المعاملة بالمثل فان تعذر ذلك يصار الى مفاتحة وزارة الخارجية لاتخاذ ما يلزم بهذا الخصوص بالطرق الدبلوماسية.</a:t>
            </a:r>
            <a:br>
              <a:rPr lang="ar-IQ" sz="3200" dirty="0"/>
            </a:br>
            <a:endParaRPr lang="ar-IQ" sz="3200" dirty="0"/>
          </a:p>
          <a:p>
            <a:pPr algn="r" rt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lnSpcReduction="10000"/>
          </a:bodyPr>
          <a:lstStyle/>
          <a:p>
            <a:pPr algn="r" rtl="1"/>
            <a:endParaRPr lang="ar-IQ" dirty="0"/>
          </a:p>
          <a:p>
            <a:pPr algn="r" rtl="1"/>
            <a:r>
              <a:rPr lang="ar-IQ" sz="3200" dirty="0"/>
              <a:t>رابعا – تتم الاجراءات المبينة في الفقرة (اولا) بالنسبة للاجنبي طبقا لما هو منصوص عليه في الفقرتين (ثانيا وثالثا) من هذه المادة.</a:t>
            </a:r>
            <a:br>
              <a:rPr lang="ar-IQ" sz="3200" dirty="0"/>
            </a:br>
            <a:r>
              <a:rPr lang="ar-IQ" sz="3200" dirty="0"/>
              <a:t>خامسا – على المحكمة التي تنظر الدعوى ان تثبت البيانات الخاصة التي يطلب الاستجواب عنها أو صيغة اليمين التي يراد تحليفها أو الاسئلة التي توجه الى الشاهد، على ان يكون ذلك باللغة العربية وبلغة البلد المرسل اليه.</a:t>
            </a:r>
            <a:br>
              <a:rPr lang="ar-IQ" sz="3200" dirty="0"/>
            </a:br>
            <a:r>
              <a:rPr lang="ar-IQ" sz="3200" dirty="0"/>
              <a:t>سادسا – في حالة ترتب مصاريف معينة على تنفيذ تلك الاجراءات في البلد المعني، تلتزم محكمة الموضوع بدفعها والرجوع بها على الخصم الذي تمت تلك الاجراءات لمصلحته.</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r" rtl="1">
              <a:buNone/>
            </a:pPr>
            <a:r>
              <a:rPr lang="ar-IQ" sz="3600" b="1" dirty="0">
                <a:solidFill>
                  <a:srgbClr val="FF0000"/>
                </a:solidFill>
              </a:rPr>
              <a:t>ثالثا: عدول المحكمة عما امرت به من اجراءات او عدم الاخذ بنتيجتها:</a:t>
            </a:r>
            <a:br>
              <a:rPr lang="ar-IQ" dirty="0"/>
            </a:br>
            <a:r>
              <a:rPr lang="ar-IQ" sz="3200" b="1" dirty="0"/>
              <a:t>المادة 17</a:t>
            </a:r>
            <a:br>
              <a:rPr lang="ar-IQ" sz="3600" dirty="0"/>
            </a:br>
            <a:r>
              <a:rPr lang="ar-IQ" sz="3600" dirty="0"/>
              <a:t>اولا – للمحكمة ان تقرر من تلقاء نفسها، أو بناء على طلب الخصم، اتخاذ أي اجراء من اجراءات الاثبات تراه لازما لكشف الحقيقة.</a:t>
            </a:r>
            <a:br>
              <a:rPr lang="ar-IQ" sz="3600" dirty="0"/>
            </a:br>
            <a:r>
              <a:rPr lang="ar-IQ" sz="3600" dirty="0"/>
              <a:t>ثانيا – للمحكمة ان تعدل عما أمرت به من اجراءات الاثبات،</a:t>
            </a:r>
            <a:r>
              <a:rPr lang="ar-IQ" sz="3600" b="1" dirty="0">
                <a:solidFill>
                  <a:srgbClr val="FF0000"/>
                </a:solidFill>
              </a:rPr>
              <a:t>بشرط أن تبين أسباب ذلك في محضرالجلسة</a:t>
            </a:r>
            <a:r>
              <a:rPr lang="ar-IQ" sz="3600" dirty="0"/>
              <a:t>.</a:t>
            </a:r>
            <a:br>
              <a:rPr lang="ar-IQ" sz="3600" dirty="0"/>
            </a:br>
            <a:r>
              <a:rPr lang="ar-IQ" sz="3600" dirty="0"/>
              <a:t>ثالثا – للمحكمة الا تأخذ بنتيجة أي اجراء من اجراءات الاثبات، </a:t>
            </a:r>
            <a:r>
              <a:rPr lang="ar-IQ" sz="3600" b="1" dirty="0">
                <a:solidFill>
                  <a:srgbClr val="FF0000"/>
                </a:solidFill>
              </a:rPr>
              <a:t>بشرط أن تبين اسباب ذلك في حكمها.</a:t>
            </a:r>
          </a:p>
          <a:p>
            <a:pPr algn="r" rt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a:noFill/>
          <a:effectLst>
            <a:glow rad="101600">
              <a:schemeClr val="accent4">
                <a:satMod val="175000"/>
                <a:alpha val="40000"/>
              </a:schemeClr>
            </a:glow>
            <a:innerShdw blurRad="114300">
              <a:prstClr val="black"/>
            </a:innerShdw>
          </a:effectLst>
          <a:scene3d>
            <a:camera prst="orthographicFront"/>
            <a:lightRig rig="sunset" dir="t"/>
          </a:scene3d>
        </p:spPr>
        <p:txBody>
          <a:bodyPr/>
          <a:lstStyle/>
          <a:p>
            <a:pPr algn="r" rtl="1">
              <a:lnSpc>
                <a:spcPct val="110000"/>
              </a:lnSpc>
            </a:pPr>
            <a:endParaRPr lang="ar-IQ" sz="2400" b="1" dirty="0">
              <a:solidFill>
                <a:srgbClr val="FF0000"/>
              </a:solidFill>
              <a:cs typeface="Ali-A-Samik" pitchFamily="2" charset="-78"/>
            </a:endParaRPr>
          </a:p>
          <a:p>
            <a:pPr algn="r" rtl="1">
              <a:lnSpc>
                <a:spcPct val="110000"/>
              </a:lnSpc>
            </a:pPr>
            <a:r>
              <a:rPr lang="ar-SA" sz="3600" b="1" dirty="0">
                <a:solidFill>
                  <a:srgbClr val="FF0000"/>
                </a:solidFill>
                <a:cs typeface="Ali-A-Samik" pitchFamily="2" charset="-78"/>
              </a:rPr>
              <a:t>الأثبات</a:t>
            </a:r>
            <a:r>
              <a:rPr lang="en-US" sz="2400" b="1" dirty="0">
                <a:cs typeface="Ali-A-Samik" pitchFamily="2" charset="-78"/>
              </a:rPr>
              <a:t>:</a:t>
            </a:r>
            <a:r>
              <a:rPr lang="en-US" sz="2400" dirty="0">
                <a:cs typeface="Ali-A-Samik" pitchFamily="2" charset="-78"/>
              </a:rPr>
              <a:t> </a:t>
            </a:r>
            <a:r>
              <a:rPr lang="ar-SA" sz="2400" dirty="0">
                <a:cs typeface="Ali-A-Samik" pitchFamily="2" charset="-78"/>
              </a:rPr>
              <a:t>اقامة</a:t>
            </a:r>
            <a:r>
              <a:rPr lang="en-US" sz="2400" dirty="0">
                <a:cs typeface="Ali-A-Samik" pitchFamily="2" charset="-78"/>
              </a:rPr>
              <a:t> </a:t>
            </a:r>
            <a:r>
              <a:rPr lang="ar-IQ" sz="2400" dirty="0">
                <a:cs typeface="Ali-A-Samik" pitchFamily="2" charset="-78"/>
              </a:rPr>
              <a:t>المدعي</a:t>
            </a:r>
            <a:r>
              <a:rPr lang="ar-SA" sz="2400" dirty="0">
                <a:cs typeface="Ali-A-Samik" pitchFamily="2" charset="-78"/>
              </a:rPr>
              <a:t> الدليل أمام القضاء بالطرق التي حددها القانون على وجود واقعة قانونية ترتبت أثارها</a:t>
            </a:r>
            <a:r>
              <a:rPr lang="en-US" sz="2400" dirty="0">
                <a:cs typeface="Ali-A-Samik" pitchFamily="2" charset="-78"/>
              </a:rPr>
              <a:t>.</a:t>
            </a:r>
            <a:br>
              <a:rPr lang="en-US" sz="2400" dirty="0">
                <a:cs typeface="Ali-A-Samik" pitchFamily="2" charset="-78"/>
              </a:rPr>
            </a:br>
            <a:br>
              <a:rPr lang="en-US" sz="2400" dirty="0">
                <a:cs typeface="Ali-A-Samik" pitchFamily="2" charset="-78"/>
              </a:rPr>
            </a:br>
            <a:r>
              <a:rPr lang="ar-SA" sz="2400" dirty="0">
                <a:cs typeface="Ali-A-Samik" pitchFamily="2" charset="-78"/>
              </a:rPr>
              <a:t>فالإثبات بمعناه القانوني ينصب على وجود واقعة قانونية ترتبت اثارها فمحل الاثبات ليس هو الحق المدعى به بل </a:t>
            </a:r>
            <a:r>
              <a:rPr lang="ar-SA" sz="2400" dirty="0">
                <a:solidFill>
                  <a:srgbClr val="FF3399"/>
                </a:solidFill>
                <a:cs typeface="Ali-A-Samik" pitchFamily="2" charset="-78"/>
              </a:rPr>
              <a:t>المصدر القانوني </a:t>
            </a:r>
            <a:r>
              <a:rPr lang="ar-SA" sz="2400" dirty="0">
                <a:cs typeface="Ali-A-Samik" pitchFamily="2" charset="-78"/>
              </a:rPr>
              <a:t>الذي انشأ هذا الحق</a:t>
            </a:r>
            <a:r>
              <a:rPr lang="en-US" sz="2400" dirty="0">
                <a:cs typeface="Ali-A-Samik" pitchFamily="2" charset="-78"/>
              </a:rPr>
              <a:t>.</a:t>
            </a:r>
            <a:endParaRPr lang="ar-IQ" sz="2400" dirty="0">
              <a:cs typeface="Ali-A-Samik" pitchFamily="2" charset="-78"/>
            </a:endParaRPr>
          </a:p>
          <a:p>
            <a:pPr algn="r" rtl="1">
              <a:lnSpc>
                <a:spcPct val="110000"/>
              </a:lnSpc>
            </a:pPr>
            <a:endParaRPr lang="ar-JO" sz="2400" dirty="0">
              <a:solidFill>
                <a:srgbClr val="FF0000"/>
              </a:solidFill>
              <a:cs typeface="Ali-A-Samik" pitchFamily="2" charset="-78"/>
            </a:endParaRPr>
          </a:p>
          <a:p>
            <a:pPr algn="r" rtl="1">
              <a:lnSpc>
                <a:spcPct val="110000"/>
              </a:lnSpc>
            </a:pPr>
            <a:r>
              <a:rPr lang="ar-SA" sz="3600" b="1" dirty="0">
                <a:solidFill>
                  <a:srgbClr val="FF0000"/>
                </a:solidFill>
                <a:cs typeface="Ali-A-Samik" pitchFamily="2" charset="-78"/>
              </a:rPr>
              <a:t>طرق الاثبات</a:t>
            </a:r>
            <a:r>
              <a:rPr lang="en-US" sz="3600" dirty="0">
                <a:solidFill>
                  <a:srgbClr val="FF0000"/>
                </a:solidFill>
                <a:cs typeface="Ali-A-Samik" pitchFamily="2" charset="-78"/>
              </a:rPr>
              <a:t>: </a:t>
            </a:r>
            <a:r>
              <a:rPr lang="ar-SA" sz="2400" dirty="0">
                <a:cs typeface="Ali-A-Samik" pitchFamily="2" charset="-78"/>
              </a:rPr>
              <a:t>هي الوسائل التي يلجأ اليها الخصوم لأقناع القاضي بصحة الوقائع التي يدعونها</a:t>
            </a:r>
            <a:r>
              <a:rPr lang="ar-JO" sz="2400" dirty="0">
                <a:cs typeface="Ali-A-Samik" pitchFamily="2" charset="-78"/>
              </a:rPr>
              <a:t>.</a:t>
            </a:r>
          </a:p>
          <a:p>
            <a:pPr algn="r" rtl="1">
              <a:lnSpc>
                <a:spcPct val="110000"/>
              </a:lnSpc>
              <a:buFont typeface="Arial" charset="0"/>
              <a:buChar char="•"/>
            </a:pPr>
            <a:br>
              <a:rPr lang="en-US" sz="2400" dirty="0">
                <a:cs typeface="Ali-A-Samik" pitchFamily="2" charset="-78"/>
              </a:rPr>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algn="ctr" rtl="1"/>
            <a:r>
              <a:rPr lang="ar-IQ" sz="4400" b="1" dirty="0"/>
              <a:t>طرق الاثبات </a:t>
            </a:r>
            <a:br>
              <a:rPr lang="ar-IQ" dirty="0"/>
            </a:br>
            <a:r>
              <a:rPr lang="ar-IQ" sz="3600" b="1" dirty="0"/>
              <a:t>اولا: الدليل الكتابي</a:t>
            </a:r>
          </a:p>
          <a:p>
            <a:pPr algn="ctr" rtl="1"/>
            <a:endParaRPr lang="ar-IQ" sz="3600" b="1" dirty="0"/>
          </a:p>
          <a:p>
            <a:pPr algn="r" rtl="1">
              <a:buNone/>
            </a:pPr>
            <a:r>
              <a:rPr lang="ar-IQ" sz="3600" b="1" dirty="0"/>
              <a:t>1- السندات الرسمية</a:t>
            </a:r>
          </a:p>
          <a:p>
            <a:pPr algn="r" rtl="1">
              <a:buNone/>
            </a:pPr>
            <a:r>
              <a:rPr lang="ar-IQ" sz="3600" b="1" dirty="0"/>
              <a:t>2- السندات العادية</a:t>
            </a:r>
          </a:p>
          <a:p>
            <a:pPr algn="r" rtl="1">
              <a:buNone/>
            </a:pPr>
            <a:r>
              <a:rPr lang="ar-IQ" sz="3600" b="1" dirty="0"/>
              <a:t>3- الدفاتر و الاوراق غير الموقع عليها</a:t>
            </a:r>
          </a:p>
          <a:p>
            <a:pPr algn="r" rtl="1">
              <a:buNone/>
            </a:pPr>
            <a:r>
              <a:rPr lang="ar-IQ" sz="3600" b="1" dirty="0"/>
              <a:t>4- اثبات صحة السندات</a:t>
            </a:r>
          </a:p>
          <a:p>
            <a:pPr algn="r" rtl="1">
              <a:buNone/>
            </a:pPr>
            <a:r>
              <a:rPr lang="ar-IQ" sz="3600" b="1" dirty="0"/>
              <a:t>5- تقديم الدفاتر و السندات</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r" rtl="1"/>
            <a:br>
              <a:rPr lang="ar-IQ" sz="3600" b="1" dirty="0"/>
            </a:br>
            <a:r>
              <a:rPr lang="ar-IQ" sz="3600" b="1" dirty="0"/>
              <a:t>1- السندات الرسمية: </a:t>
            </a:r>
          </a:p>
          <a:p>
            <a:pPr algn="r" rtl="1"/>
            <a:r>
              <a:rPr lang="ar-IQ" dirty="0"/>
              <a:t>- المادة (21/ اولا):</a:t>
            </a:r>
          </a:p>
          <a:p>
            <a:pPr algn="r" rtl="1">
              <a:buNone/>
            </a:pPr>
            <a:r>
              <a:rPr lang="ar-IQ" dirty="0"/>
              <a:t>( السندات الرسمية: هي التي يثبت فيها موظف عام أو شخص مكلف بخدمة عامة طبقاَ للأوضاع القانونية وفي حدود اختصاصه ماتم على يديه أو ما ادلى به ذوو الشأن في حضوره ).</a:t>
            </a:r>
            <a:endParaRPr lang="en-US" dirty="0"/>
          </a:p>
          <a:p>
            <a:pPr algn="r" rtl="1"/>
            <a:r>
              <a:rPr lang="ar-IQ" dirty="0"/>
              <a:t>المادة (22/ثانيا):</a:t>
            </a:r>
          </a:p>
          <a:p>
            <a:pPr algn="r" rtl="1">
              <a:buNone/>
            </a:pPr>
            <a:r>
              <a:rPr lang="ar-IQ" dirty="0"/>
              <a:t>( تعتبر من قبيل السندات الرسمية، شهادات الجنسية وبراءات الاختراع وأحكام المحاكم وسجلات التسجيل العقاري وما هو في حكم ذلك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lnSpcReduction="10000"/>
          </a:bodyPr>
          <a:lstStyle/>
          <a:p>
            <a:pPr algn="r" rtl="1">
              <a:buNone/>
            </a:pPr>
            <a:endParaRPr lang="ar-IQ" sz="3000" b="1" dirty="0">
              <a:solidFill>
                <a:schemeClr val="accent1">
                  <a:lumMod val="75000"/>
                </a:schemeClr>
              </a:solidFill>
            </a:endParaRPr>
          </a:p>
          <a:p>
            <a:pPr marL="514350" indent="-514350" algn="r" rtl="1">
              <a:buAutoNum type="arabic1Minus"/>
            </a:pPr>
            <a:r>
              <a:rPr lang="ar-IQ" sz="3000" b="1" dirty="0">
                <a:solidFill>
                  <a:schemeClr val="accent1">
                    <a:lumMod val="75000"/>
                  </a:schemeClr>
                </a:solidFill>
              </a:rPr>
              <a:t>شروط صحة السندات الرسمية و جزاء الاخلال بها</a:t>
            </a:r>
          </a:p>
          <a:p>
            <a:pPr marL="514350" indent="-514350" algn="r" rtl="1">
              <a:buFontTx/>
              <a:buChar char="-"/>
            </a:pPr>
            <a:r>
              <a:rPr lang="ar-IQ" b="1" dirty="0">
                <a:solidFill>
                  <a:srgbClr val="FF0000"/>
                </a:solidFill>
              </a:rPr>
              <a:t>شروط صحة السندات الرسمية:</a:t>
            </a:r>
          </a:p>
          <a:p>
            <a:pPr marL="514350" indent="-514350" algn="just" rtl="1">
              <a:buNone/>
            </a:pPr>
            <a:r>
              <a:rPr lang="ar-IQ" b="1" dirty="0">
                <a:solidFill>
                  <a:srgbClr val="00B050"/>
                </a:solidFill>
              </a:rPr>
              <a:t>1- صدور السند الرسمي من موظف عام أو مكلف بخدمة عامة:</a:t>
            </a:r>
          </a:p>
          <a:p>
            <a:pPr marL="514350" indent="-514350" algn="just" rtl="1">
              <a:buNone/>
            </a:pPr>
            <a:r>
              <a:rPr lang="ar-IQ" dirty="0"/>
              <a:t> </a:t>
            </a:r>
            <a:r>
              <a:rPr lang="ar-IQ" sz="2800" dirty="0"/>
              <a:t>ويقصد بالموظف العام كل شخص عهدت اليه وظيفة دائمة داخلة في الملاك الخاص بالموظفين. (م/2 ق الخدمة المدنية ) رقم 24 لسنة 1964.</a:t>
            </a:r>
          </a:p>
          <a:p>
            <a:pPr marL="514350" indent="-514350" algn="just" rtl="1">
              <a:buNone/>
            </a:pPr>
            <a:r>
              <a:rPr lang="ar-IQ" sz="2800" dirty="0"/>
              <a:t>- و المكلف بالخدمة العامة:</a:t>
            </a:r>
            <a:r>
              <a:rPr lang="en-US" sz="2800" dirty="0"/>
              <a:t> </a:t>
            </a:r>
            <a:r>
              <a:rPr lang="ar-IQ" sz="2800" dirty="0"/>
              <a:t>كل موظف او مستخدم او عامل انيطت به مهمة عامة في خدمة الحكومة و دوائرها الرسمية و شبه الرسمية و المصالح التابعة لها او الموضوعة تحت رقابتها.... على العموم كل من يقوم بخدمة عامة بأجر او دون اجر . ( م. 19 قانون العقوبات )</a:t>
            </a:r>
          </a:p>
          <a:p>
            <a:pPr marL="514350" indent="-514350" algn="r" rtl="1">
              <a:buNone/>
            </a:pPr>
            <a:r>
              <a:rPr lang="ar-IQ" dirty="0"/>
              <a:t>- </a:t>
            </a:r>
            <a:br>
              <a:rPr lang="ar-IQ" dirty="0"/>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pPr algn="r" rtl="1"/>
            <a:endParaRPr lang="ar-IQ" dirty="0"/>
          </a:p>
          <a:p>
            <a:pPr algn="just" rtl="1"/>
            <a:r>
              <a:rPr lang="ar-IQ" dirty="0"/>
              <a:t>فاجاز القانون صدور السند من شخص مكلف بخدمة عامة، كالخبير فيما يتعلق بالمهمة المكلف بها، و المختار، و اعضاء مجلس الشعب، و القسيس فيما يتعلق ب</a:t>
            </a:r>
            <a:r>
              <a:rPr lang="ar-SA" dirty="0"/>
              <a:t>ع</a:t>
            </a:r>
            <a:r>
              <a:rPr lang="ar-IQ" dirty="0"/>
              <a:t>قد الخطبة و الزواج، و لا يهم ان يكون الموظف في اية وزارة او دائرة من دوائر الدولة، كل فيما مكلف به من عمل رسمي.</a:t>
            </a:r>
            <a:br>
              <a:rPr lang="ar-IQ" dirty="0"/>
            </a:br>
            <a:r>
              <a:rPr lang="ar-IQ" dirty="0"/>
              <a:t>-  ولا تزول الصفة الرسمية عن الموظف اذا كان قد عين بشكل يخالف احكام القانون، كأن يكون فاقدا لشرط من شروط التعيين فمثل هذا النقص لا يؤثر على رسمية السند, فيبقى السند محتفظا بصفته الرسمية حتى وان لم تكن شروط تعيينه مستكملة. واذا انتهت خدمة الموظف بالفصل أو العزل أو الاستقالة أو التقاعد أو لأي سبب أخر, وقام بكتابة سند بعد تبليغه بقرار انتهاء خدمته، فيعد السند باطلاَ لا قيمة له، لأنه فقد ولايته في القيام بواجبات وظيفته الرسمية.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Autofit/>
          </a:bodyPr>
          <a:lstStyle/>
          <a:p>
            <a:pPr algn="r" rtl="1"/>
            <a:r>
              <a:rPr lang="ar-IQ" sz="2800" b="1" dirty="0">
                <a:solidFill>
                  <a:srgbClr val="00B050"/>
                </a:solidFill>
              </a:rPr>
              <a:t>2- صدور السند الرسمي في حدود سلطة و إختصاص من اصدره:</a:t>
            </a:r>
            <a:br>
              <a:rPr lang="ar-IQ" sz="2800" dirty="0"/>
            </a:br>
            <a:r>
              <a:rPr lang="ar-IQ" sz="2800" dirty="0"/>
              <a:t>يشترط لأضفاء صفة الرسمية على السند أن يصدر من الموظف العام أو المكلف بخدمة عامة في حدود اختصاصه. والاختصاص قد يكون نوعيا او مكانيا و زمانيا.</a:t>
            </a:r>
            <a:br>
              <a:rPr lang="ar-IQ" sz="2800" dirty="0"/>
            </a:br>
            <a:r>
              <a:rPr lang="ar-IQ" sz="2800" b="1" dirty="0">
                <a:solidFill>
                  <a:srgbClr val="00B050"/>
                </a:solidFill>
              </a:rPr>
              <a:t>3- مراعاة الاوضاع  و الاجراءات القانونية في اصدار  السند:</a:t>
            </a:r>
          </a:p>
          <a:p>
            <a:pPr algn="r" rtl="1"/>
            <a:r>
              <a:rPr lang="ar-IQ" sz="2800" dirty="0"/>
              <a:t>كل سند من السندات الرسمية له شكليات واوضاع قانونية تنص عليها القوانين الخاصة، فعلى الكاتب العدل مثلاَ ان:</a:t>
            </a:r>
          </a:p>
          <a:p>
            <a:pPr algn="r" rtl="1" fontAlgn="base">
              <a:buNone/>
            </a:pPr>
            <a:br>
              <a:rPr lang="ar-IQ" sz="2800" dirty="0"/>
            </a:br>
            <a:r>
              <a:rPr lang="ar-IQ" sz="2800" dirty="0"/>
              <a:t>- على الكاتب العدل، ان يذكر بوضوح الاسم الثلاثي واللقب والشهرة ان وجد، ومحل إقامة كل من ذوي العلاقة والموقعين كل حسب صفته، في السندات التي ينظمها او يوثقها، وان يذكر تاريخ التنظيم والتوثيق، بالحروف والأرقام معا، ويوقعه ويختمه بالختم الرسمي.</a:t>
            </a:r>
          </a:p>
          <a:p>
            <a:pPr algn="r" rtl="1">
              <a:buFontTx/>
              <a:buChar char="-"/>
            </a:pPr>
            <a:r>
              <a:rPr lang="ar-IQ" sz="2800" dirty="0"/>
              <a:t>- </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lgn="r" rtl="1" fontAlgn="base"/>
            <a:br>
              <a:rPr lang="ar-IQ" sz="2800" dirty="0"/>
            </a:br>
            <a:r>
              <a:rPr lang="ar-IQ" sz="2800" dirty="0"/>
              <a:t> – </a:t>
            </a:r>
            <a:r>
              <a:rPr lang="ar-IQ" sz="3200" dirty="0"/>
              <a:t>تكون اللغة العربية، اللغة الرسمية، في تنظيم وتوثيق السندات.</a:t>
            </a:r>
            <a:br>
              <a:rPr lang="ar-IQ" sz="3200" dirty="0"/>
            </a:br>
            <a:r>
              <a:rPr lang="ar-IQ" sz="3200" dirty="0"/>
              <a:t>- تكون اللغة العربية، او اللغة الكردية بطريقة كتابتها الحالية، لغة تنظيم او توثيق السندات داخل منطقة الحكم الذاتي.</a:t>
            </a:r>
          </a:p>
          <a:p>
            <a:pPr algn="r" rtl="1" fontAlgn="base"/>
            <a:r>
              <a:rPr lang="ar-IQ" sz="3200" dirty="0"/>
              <a:t>- يجوز للكاتب العدل، توثيق السندات المكتوبة بلغة أجنبية، بعد الإطلاع على مضمونها بواسطة مترجم حلف اليمين.</a:t>
            </a:r>
          </a:p>
          <a:p>
            <a:pPr algn="r" rt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pPr algn="r" rtl="1"/>
            <a:br>
              <a:rPr lang="ar-IQ" sz="2400" dirty="0"/>
            </a:br>
            <a:r>
              <a:rPr lang="ar-IQ" sz="2400" dirty="0"/>
              <a:t>- </a:t>
            </a:r>
            <a:r>
              <a:rPr lang="ar-IQ" sz="3200" dirty="0"/>
              <a:t>لا ينظم الكاتب العدل ولا يوثق أي سند، إلا بعد حضور أطراف العلاقة أنفسهم، او من يقوم مقامهم قانونيا أمامه، وتأكده من هوية كل منهم وأهليته وصفته وصلاحيته، ويثبت ذلك على السند.</a:t>
            </a:r>
          </a:p>
          <a:p>
            <a:pPr algn="r" rtl="1"/>
            <a:r>
              <a:rPr lang="ar-IQ" sz="3200" dirty="0"/>
              <a:t>-  يقوم الكاتب العدل، بقراءة السند على أطراف العلاقة وإفهامهم مضمونه، وبعد موافقتهم وتوقيعهم عليه، يقوم الكاتب العدل بتصديقه، وختمه بالختم الرسمي.</a:t>
            </a:r>
            <a:br>
              <a:rPr lang="ar-IQ" sz="3200" dirty="0"/>
            </a:br>
            <a:r>
              <a:rPr lang="ar-IQ" sz="3200" dirty="0"/>
              <a:t>ثالثا : إذا كان احد أطراف العلاقة، أصم او أبكم، وعجز عن فهم محتويات السند، يقوم الكاتب العدل بإفهامه محتوياته، والتأكد من تأييده لها بدلالة احد الأشخاص الذي يعرفون إشارته المعهودة، بحضور شاهدين، وبيان ذلك في السند.</a:t>
            </a:r>
            <a:br>
              <a:rPr lang="ar-IQ" sz="3200" dirty="0"/>
            </a:br>
            <a:r>
              <a:rPr lang="ar-IQ" sz="3200" dirty="0"/>
              <a:t>رابعا : إذا كان احد أطراف العلاقة، عاجزا عن التوقيع، يقوم الكاتب العدل بتثبيت ذلك مع بيان السبب، بحضور شاهدين</a:t>
            </a:r>
          </a:p>
          <a:p>
            <a:pPr algn="r" rt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r" rtl="1"/>
            <a:r>
              <a:rPr lang="ar-IQ" dirty="0"/>
              <a:t>-  </a:t>
            </a:r>
            <a:r>
              <a:rPr lang="ar-IQ" b="1" dirty="0">
                <a:solidFill>
                  <a:srgbClr val="FF0000"/>
                </a:solidFill>
              </a:rPr>
              <a:t>جزاء الاخلال بشروط انشاء السند الرسمي: </a:t>
            </a:r>
          </a:p>
          <a:p>
            <a:pPr algn="r" rtl="1"/>
            <a:r>
              <a:rPr lang="ar-IQ" dirty="0"/>
              <a:t>المادة ( 21/ ثانيا)</a:t>
            </a:r>
          </a:p>
          <a:p>
            <a:pPr algn="just" rtl="1"/>
            <a:r>
              <a:rPr lang="ar-IQ" dirty="0"/>
              <a:t>( اذا لم تستوف السندات الشروط التي استلزمتها الفقرة السابقة فلا يكون لها الا حجية السندات العادية في الاثبات اذا كان ذوو الشأن قد وقعوها بأمضاءاتهم أو ببصمات ابهامهم ).</a:t>
            </a:r>
          </a:p>
          <a:p>
            <a:pPr algn="r" rtl="1">
              <a:buNone/>
            </a:pPr>
            <a:endParaRPr lang="ar-IQ" dirty="0"/>
          </a:p>
          <a:p>
            <a:pPr algn="just" rtl="1">
              <a:buNone/>
            </a:pPr>
            <a:r>
              <a:rPr lang="ar-IQ" dirty="0"/>
              <a:t> - فالسند لايعد رسمياَ و لا تكون له حجية الا حجية السند العادي. </a:t>
            </a:r>
          </a:p>
          <a:p>
            <a:pPr algn="just" rtl="1">
              <a:buNone/>
            </a:pPr>
            <a:r>
              <a:rPr lang="ar-IQ" dirty="0"/>
              <a:t>- ومن البيانات الجوهرية لرسمية السند، ذكر اسم الموظف العام المختص وعنوانه الوظيفي، واسماء الاطراف وتأريخ السند وتلاوة الكاتب العدل لمحتويات السند.</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r" rtl="1">
              <a:buNone/>
            </a:pPr>
            <a:r>
              <a:rPr lang="ar-IQ" sz="3200" b="1" dirty="0">
                <a:solidFill>
                  <a:schemeClr val="accent1">
                    <a:lumMod val="75000"/>
                  </a:schemeClr>
                </a:solidFill>
              </a:rPr>
              <a:t> </a:t>
            </a:r>
            <a:r>
              <a:rPr lang="ar-IQ" sz="4800" b="1" dirty="0">
                <a:solidFill>
                  <a:schemeClr val="accent1">
                    <a:lumMod val="75000"/>
                  </a:schemeClr>
                </a:solidFill>
              </a:rPr>
              <a:t>ب- حجية السند الرسمي في الاثبات: </a:t>
            </a:r>
          </a:p>
          <a:p>
            <a:pPr algn="r" rtl="1">
              <a:buNone/>
            </a:pPr>
            <a:endParaRPr lang="ar-IQ" sz="3200" b="1" dirty="0">
              <a:solidFill>
                <a:schemeClr val="accent1">
                  <a:lumMod val="75000"/>
                </a:schemeClr>
              </a:solidFill>
            </a:endParaRPr>
          </a:p>
          <a:p>
            <a:pPr algn="r">
              <a:buNone/>
            </a:pPr>
            <a:r>
              <a:rPr lang="ar-IQ" sz="4000" b="1" dirty="0">
                <a:solidFill>
                  <a:srgbClr val="FF0000"/>
                </a:solidFill>
              </a:rPr>
              <a:t>1- حجية السند الرسمي من حيث مصدره</a:t>
            </a:r>
          </a:p>
          <a:p>
            <a:pPr algn="r">
              <a:buNone/>
            </a:pPr>
            <a:r>
              <a:rPr lang="ar-IQ" sz="4000" b="1" dirty="0">
                <a:solidFill>
                  <a:srgbClr val="FF0000"/>
                </a:solidFill>
              </a:rPr>
              <a:t>2- حجية السند الرسمي من حيث مضمونه</a:t>
            </a:r>
          </a:p>
          <a:p>
            <a:pPr algn="r">
              <a:buNone/>
            </a:pPr>
            <a:r>
              <a:rPr lang="ar-IQ" sz="4000" b="1" dirty="0">
                <a:solidFill>
                  <a:srgbClr val="FF0000"/>
                </a:solidFill>
              </a:rPr>
              <a:t>3- حجية السند الرسمي بالنسبة للاشخاص</a:t>
            </a:r>
          </a:p>
          <a:p>
            <a:pPr algn="r">
              <a:buNone/>
            </a:pPr>
            <a:r>
              <a:rPr lang="ar-IQ" sz="4000" b="1" dirty="0">
                <a:solidFill>
                  <a:srgbClr val="FF0000"/>
                </a:solidFill>
              </a:rPr>
              <a:t>4- حجية صور السند الرسمية</a:t>
            </a:r>
            <a:endParaRPr lang="en-US" sz="4000" b="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1240" y="381000"/>
            <a:ext cx="8229600" cy="6019800"/>
          </a:xfrm>
        </p:spPr>
        <p:txBody>
          <a:bodyPr>
            <a:normAutofit/>
          </a:bodyPr>
          <a:lstStyle/>
          <a:p>
            <a:pPr algn="r" rtl="1">
              <a:buNone/>
            </a:pPr>
            <a:r>
              <a:rPr lang="ar-IQ" sz="3200" b="1" dirty="0">
                <a:solidFill>
                  <a:srgbClr val="FF0000"/>
                </a:solidFill>
              </a:rPr>
              <a:t>1- حجية السند الرسمي من حيث مصدره(من حيث الرسمية)</a:t>
            </a:r>
          </a:p>
          <a:p>
            <a:pPr algn="just" rtl="1">
              <a:buNone/>
            </a:pPr>
            <a:r>
              <a:rPr lang="ar-IQ" sz="2800" dirty="0"/>
              <a:t>اي بصدور</a:t>
            </a:r>
            <a:r>
              <a:rPr lang="ar-SA" sz="2800" dirty="0"/>
              <a:t>ه</a:t>
            </a:r>
            <a:r>
              <a:rPr lang="ar-IQ" sz="2800" dirty="0"/>
              <a:t> ممن يحمل تواقيعهم و سلامته من العيوب. ان السند الرسمي حجة بذاته، فبصدوره من الاشخاص الذين يحمل تواقيعهم سواء كان ذلك الموظف العام الذي صدر عنه او اطراف العلاقة فيه و الشهود. و لكن هذه قرينة قانونية بسيطة قابلة لاثبات العكس عن طريق الطعن بالتزوير.</a:t>
            </a:r>
          </a:p>
          <a:p>
            <a:pPr algn="just" rtl="1">
              <a:buNone/>
            </a:pPr>
            <a:r>
              <a:rPr lang="ar-IQ" sz="2800" dirty="0"/>
              <a:t>اذا كان المظهر الخارجي للسند لا يبعث على الشك فيه كوجود كشطب او محو او اضافة فعند ذاك تتوفر في السند قرينة قانونية على اعتباره سندا رسميا صحيحاَ واعفي من يتمسك به من اثبات صحة صدوره ممن يحمل تواقيعهم وهم الموظف العام واصحاب العلاقة اولا ومن اثبات خلوه من التغييرات اللاحقة على انشائه ثانياَ.</a:t>
            </a:r>
            <a:endParaRPr lang="ar-IQ" sz="2800" b="1" dirty="0"/>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ar-SA" sz="5400" b="1" dirty="0">
                <a:solidFill>
                  <a:srgbClr val="0070C0"/>
                </a:solidFill>
                <a:cs typeface="Ali-A-Samik" pitchFamily="2" charset="-78"/>
              </a:rPr>
              <a:t>طرق الاثبات في القانون العراقي</a:t>
            </a:r>
            <a:endParaRPr lang="en-US" dirty="0">
              <a:cs typeface="Ali-A-Samik" pitchFamily="2" charset="-78"/>
            </a:endParaRPr>
          </a:p>
        </p:txBody>
      </p:sp>
      <p:sp>
        <p:nvSpPr>
          <p:cNvPr id="3" name="Content Placeholder 2"/>
          <p:cNvSpPr>
            <a:spLocks noGrp="1"/>
          </p:cNvSpPr>
          <p:nvPr>
            <p:ph idx="1"/>
          </p:nvPr>
        </p:nvSpPr>
        <p:spPr/>
        <p:txBody>
          <a:bodyPr>
            <a:normAutofit/>
          </a:bodyPr>
          <a:lstStyle/>
          <a:p>
            <a:pPr algn="r" rtl="1"/>
            <a:r>
              <a:rPr lang="ar-JO" sz="2800" dirty="0">
                <a:cs typeface="Ali-A-Samik" pitchFamily="2" charset="-78"/>
              </a:rPr>
              <a:t>1- </a:t>
            </a:r>
            <a:r>
              <a:rPr lang="ar-SA" sz="2800" dirty="0">
                <a:cs typeface="Ali-A-Samik" pitchFamily="2" charset="-78"/>
              </a:rPr>
              <a:t>الدليل الكتابي</a:t>
            </a:r>
            <a:r>
              <a:rPr lang="en-US" sz="2800" dirty="0">
                <a:cs typeface="Ali-A-Samik" pitchFamily="2" charset="-78"/>
              </a:rPr>
              <a:t>.</a:t>
            </a:r>
            <a:r>
              <a:rPr lang="ar-JO" sz="2800" dirty="0">
                <a:cs typeface="Ali-A-Samik" pitchFamily="2" charset="-78"/>
              </a:rPr>
              <a:t> </a:t>
            </a:r>
            <a:endParaRPr lang="ar-IQ" sz="2800" dirty="0">
              <a:cs typeface="Ali-A-Samik" pitchFamily="2" charset="-78"/>
            </a:endParaRPr>
          </a:p>
          <a:p>
            <a:pPr algn="r" rtl="1"/>
            <a:r>
              <a:rPr lang="ar-JO" sz="2800" dirty="0">
                <a:cs typeface="Ali-A-Samik" pitchFamily="2" charset="-78"/>
              </a:rPr>
              <a:t>2-</a:t>
            </a:r>
            <a:r>
              <a:rPr lang="ar-SA" sz="2800" dirty="0">
                <a:cs typeface="Ali-A-Samik" pitchFamily="2" charset="-78"/>
              </a:rPr>
              <a:t>الإقرار</a:t>
            </a:r>
            <a:r>
              <a:rPr lang="en-US" sz="2800" dirty="0">
                <a:cs typeface="Ali-A-Samik" pitchFamily="2" charset="-78"/>
              </a:rPr>
              <a:t>.</a:t>
            </a:r>
            <a:r>
              <a:rPr lang="ar-JO" sz="2800" dirty="0">
                <a:cs typeface="Ali-A-Samik" pitchFamily="2" charset="-78"/>
              </a:rPr>
              <a:t>    </a:t>
            </a:r>
            <a:endParaRPr lang="ar-IQ" sz="2800" dirty="0">
              <a:cs typeface="Ali-A-Samik" pitchFamily="2" charset="-78"/>
            </a:endParaRPr>
          </a:p>
          <a:p>
            <a:pPr algn="r" rtl="1"/>
            <a:r>
              <a:rPr lang="ar-JO" sz="2800" dirty="0">
                <a:cs typeface="Ali-A-Samik" pitchFamily="2" charset="-78"/>
              </a:rPr>
              <a:t>3-</a:t>
            </a:r>
            <a:r>
              <a:rPr lang="ar-SA" sz="2800" dirty="0">
                <a:cs typeface="Ali-A-Samik" pitchFamily="2" charset="-78"/>
              </a:rPr>
              <a:t>الإستجواب</a:t>
            </a:r>
            <a:r>
              <a:rPr lang="en-US" sz="2800" dirty="0">
                <a:cs typeface="Ali-A-Samik" pitchFamily="2" charset="-78"/>
              </a:rPr>
              <a:t>.</a:t>
            </a:r>
            <a:r>
              <a:rPr lang="ar-JO" sz="2800" dirty="0">
                <a:cs typeface="Ali-A-Samik" pitchFamily="2" charset="-78"/>
              </a:rPr>
              <a:t> </a:t>
            </a:r>
            <a:endParaRPr lang="ar-IQ" sz="2800" dirty="0">
              <a:cs typeface="Ali-A-Samik" pitchFamily="2" charset="-78"/>
            </a:endParaRPr>
          </a:p>
          <a:p>
            <a:pPr algn="r" rtl="1"/>
            <a:r>
              <a:rPr lang="ar-JO" sz="2800" dirty="0">
                <a:cs typeface="Ali-A-Samik" pitchFamily="2" charset="-78"/>
              </a:rPr>
              <a:t>4-</a:t>
            </a:r>
            <a:r>
              <a:rPr lang="ar-SA" sz="2800" dirty="0">
                <a:cs typeface="Ali-A-Samik" pitchFamily="2" charset="-78"/>
              </a:rPr>
              <a:t>الشهادة</a:t>
            </a:r>
            <a:r>
              <a:rPr lang="en-US" sz="2800" dirty="0">
                <a:cs typeface="Ali-A-Samik" pitchFamily="2" charset="-78"/>
              </a:rPr>
              <a:t>.</a:t>
            </a:r>
            <a:r>
              <a:rPr lang="ar-JO" sz="2800" dirty="0">
                <a:cs typeface="Ali-A-Samik" pitchFamily="2" charset="-78"/>
              </a:rPr>
              <a:t>   </a:t>
            </a:r>
            <a:endParaRPr lang="ar-IQ" sz="2800" dirty="0">
              <a:cs typeface="Ali-A-Samik" pitchFamily="2" charset="-78"/>
            </a:endParaRPr>
          </a:p>
          <a:p>
            <a:pPr algn="r" rtl="1"/>
            <a:r>
              <a:rPr lang="ar-JO" sz="2800" dirty="0">
                <a:cs typeface="Ali-A-Samik" pitchFamily="2" charset="-78"/>
              </a:rPr>
              <a:t>  5-</a:t>
            </a:r>
            <a:r>
              <a:rPr lang="ar-SA" sz="2800" dirty="0">
                <a:cs typeface="Ali-A-Samik" pitchFamily="2" charset="-78"/>
              </a:rPr>
              <a:t>القرائن و حجية الأحكام</a:t>
            </a:r>
            <a:r>
              <a:rPr lang="en-US" sz="2800" dirty="0">
                <a:cs typeface="Ali-A-Samik" pitchFamily="2" charset="-78"/>
              </a:rPr>
              <a:t>.</a:t>
            </a:r>
            <a:r>
              <a:rPr lang="ar-JO" sz="2800" dirty="0">
                <a:cs typeface="Ali-A-Samik" pitchFamily="2" charset="-78"/>
              </a:rPr>
              <a:t>      </a:t>
            </a:r>
            <a:endParaRPr lang="ar-IQ" sz="2800" dirty="0">
              <a:cs typeface="Ali-A-Samik" pitchFamily="2" charset="-78"/>
            </a:endParaRPr>
          </a:p>
          <a:p>
            <a:pPr algn="r" rtl="1"/>
            <a:r>
              <a:rPr lang="ar-SA" sz="2800" dirty="0">
                <a:cs typeface="Ali-A-Samik" pitchFamily="2" charset="-78"/>
              </a:rPr>
              <a:t>6</a:t>
            </a:r>
            <a:r>
              <a:rPr lang="ar-JO" sz="2800" dirty="0">
                <a:cs typeface="Ali-A-Samik" pitchFamily="2" charset="-78"/>
              </a:rPr>
              <a:t>-</a:t>
            </a:r>
            <a:r>
              <a:rPr lang="ar-SA" sz="2800" dirty="0">
                <a:cs typeface="Ali-A-Samik" pitchFamily="2" charset="-78"/>
              </a:rPr>
              <a:t>اليمين</a:t>
            </a:r>
            <a:r>
              <a:rPr lang="en-US" sz="2800" dirty="0">
                <a:cs typeface="Ali-A-Samik" pitchFamily="2" charset="-78"/>
              </a:rPr>
              <a:t>.</a:t>
            </a:r>
            <a:r>
              <a:rPr lang="ar-JO" sz="2800" dirty="0">
                <a:cs typeface="Ali-A-Samik" pitchFamily="2" charset="-78"/>
              </a:rPr>
              <a:t>  </a:t>
            </a:r>
            <a:endParaRPr lang="ar-SA" sz="2800" dirty="0">
              <a:cs typeface="Ali-A-Samik" pitchFamily="2" charset="-78"/>
            </a:endParaRPr>
          </a:p>
          <a:p>
            <a:pPr algn="r" rtl="1"/>
            <a:r>
              <a:rPr lang="ar-SA" sz="2800" dirty="0">
                <a:cs typeface="Ali-A-Samik" pitchFamily="2" charset="-78"/>
              </a:rPr>
              <a:t>7</a:t>
            </a:r>
            <a:r>
              <a:rPr lang="ar-JO" sz="2800" dirty="0">
                <a:cs typeface="Ali-A-Samik" pitchFamily="2" charset="-78"/>
              </a:rPr>
              <a:t>-</a:t>
            </a:r>
            <a:r>
              <a:rPr lang="ar-SA" sz="2800" dirty="0">
                <a:cs typeface="Ali-A-Samik" pitchFamily="2" charset="-78"/>
              </a:rPr>
              <a:t>المعاينة</a:t>
            </a:r>
            <a:r>
              <a:rPr lang="en-US" sz="2800" dirty="0">
                <a:cs typeface="Ali-A-Samik" pitchFamily="2" charset="-78"/>
              </a:rPr>
              <a:t>.</a:t>
            </a:r>
            <a:r>
              <a:rPr lang="ar-JO" sz="2800" dirty="0">
                <a:cs typeface="Ali-A-Samik" pitchFamily="2" charset="-78"/>
              </a:rPr>
              <a:t> </a:t>
            </a:r>
            <a:endParaRPr lang="ar-IQ" sz="2800" dirty="0">
              <a:cs typeface="Ali-A-Samik" pitchFamily="2" charset="-78"/>
            </a:endParaRPr>
          </a:p>
          <a:p>
            <a:pPr algn="r" rtl="1"/>
            <a:r>
              <a:rPr lang="ar-SA" sz="2800" dirty="0">
                <a:cs typeface="Ali-A-Samik" pitchFamily="2" charset="-78"/>
              </a:rPr>
              <a:t>8</a:t>
            </a:r>
            <a:r>
              <a:rPr lang="ar-IQ" sz="2800" dirty="0">
                <a:cs typeface="Ali-A-Samik" pitchFamily="2" charset="-78"/>
              </a:rPr>
              <a:t>-</a:t>
            </a:r>
            <a:r>
              <a:rPr lang="ar-SA" sz="2800" dirty="0">
                <a:cs typeface="Ali-A-Samik" pitchFamily="2" charset="-78"/>
              </a:rPr>
              <a:t>الخبرة</a:t>
            </a:r>
            <a:r>
              <a:rPr lang="en-US" sz="2800" dirty="0">
                <a:cs typeface="Ali-A-Samik" pitchFamily="2" charset="-78"/>
              </a:rPr>
              <a:t>.</a:t>
            </a:r>
            <a:endParaRPr lang="en-US" dirty="0">
              <a:cs typeface="Ali-A-Samik" pitchFamily="2" charset="-78"/>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just" rtl="1">
              <a:buNone/>
            </a:pPr>
            <a:r>
              <a:rPr lang="ar-IQ" sz="2800" dirty="0"/>
              <a:t>المادة ( 20 ) من قانون الكتاب العدول:</a:t>
            </a:r>
          </a:p>
          <a:p>
            <a:pPr algn="just" rtl="1"/>
            <a:r>
              <a:rPr lang="ar-IQ" sz="2800" dirty="0"/>
              <a:t>( تكون كتابة السندات واضحة , لا يتخللها حك او إضافة او شطب او فراغ , وإذا وقع خطأ في التسجيل , فيشطب الكاتب العدل على الكلمة او العبارة التي وقع الخطأ فيها , بحيث يمكن قراءتها , ويكتب الكلمة او العبارة الصحيحة في هامش السجل , ويوقع عليها ذوو العلاقة والكاتب العدل ,  وتختم بالختم الرسمي ).</a:t>
            </a:r>
            <a:endParaRPr lang="en-US"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10000"/>
          </a:bodyPr>
          <a:lstStyle/>
          <a:p>
            <a:pPr algn="r" rtl="1"/>
            <a:r>
              <a:rPr lang="ar-IQ" sz="2800" b="1" dirty="0">
                <a:solidFill>
                  <a:srgbClr val="FF0000"/>
                </a:solidFill>
              </a:rPr>
              <a:t>2- حجية السند الرسمي من حيث مضمونه</a:t>
            </a:r>
          </a:p>
          <a:p>
            <a:pPr algn="r" rtl="1">
              <a:buNone/>
            </a:pPr>
            <a:r>
              <a:rPr lang="ar-IQ" dirty="0"/>
              <a:t>الماد 22/ اولا من قانون الاثبات:</a:t>
            </a:r>
          </a:p>
          <a:p>
            <a:pPr algn="r" rtl="1">
              <a:buNone/>
            </a:pPr>
            <a:r>
              <a:rPr lang="ar-IQ" dirty="0"/>
              <a:t> ( السندات الرسمية حجة على الناس بما دون فيها من أمور قام بها موظف عام أو شخص مكلف بخدمة عامة في حدود أختصاصه أو وقعت من ذوي الشأن في حضوره ما لم يتبين تزويرها بالطرق المقررة قانونا.</a:t>
            </a:r>
            <a:br>
              <a:rPr lang="ar-IQ" dirty="0"/>
            </a:br>
            <a:r>
              <a:rPr lang="ar-IQ" dirty="0"/>
              <a:t>أما ما ورد على لسان ذوي الشأن من بيانات أو اقرارات فيجوز اثبات عدم صحتها طبقا لاحكام هذا القانون ).</a:t>
            </a:r>
          </a:p>
          <a:p>
            <a:pPr algn="r" rtl="1">
              <a:buNone/>
            </a:pPr>
            <a:r>
              <a:rPr lang="ar-IQ" dirty="0"/>
              <a:t>يلاحظ ان هذا النص فرق بين ثلاثة انواع من البيانات التي يتضمنها السند الرسمي:</a:t>
            </a:r>
          </a:p>
          <a:p>
            <a:pPr algn="r" rtl="1">
              <a:buNone/>
            </a:pPr>
            <a:r>
              <a:rPr lang="ar-IQ" dirty="0"/>
              <a:t>اولا: البيانات التي تصدر عن الموظف العام او المكلف بخدمة عامة، و بالنسبة لهذه البيانات يفرق في الحجية بين نوعين من البيانات:</a:t>
            </a:r>
          </a:p>
          <a:p>
            <a:pPr marL="514350" indent="-514350" algn="r" rtl="1">
              <a:buAutoNum type="arabic1Minus"/>
            </a:pPr>
            <a:r>
              <a:rPr lang="ar-IQ" dirty="0"/>
              <a:t>البيانات التي تصدر عن الموظف العام في حدود مهمته، فهذه هي التي يلحقها وصف الرسمية. ( تاريخ العقد، ختم الدائرة الرسمية، توقيع الموظف، بيان مكان تلقي الكتابة، حضور ذوي الشأن و الشهود و تواقيعهم).</a:t>
            </a:r>
          </a:p>
          <a:p>
            <a:pPr marL="514350" indent="-514350" algn="r" rtl="1">
              <a:buAutoNum type="arabic1Minus"/>
            </a:pPr>
            <a:r>
              <a:rPr lang="ar-IQ" dirty="0"/>
              <a:t> اما اذا اثبت الموظف العام امورا لم تكن في حدود مهمته و لا اختصاصه فلا تلحقها صفة الرسمية. كما لو اثبتت ان المتعاقد متمتع بقواه العقلية او انه شاعر او عالم.</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algn="just" rtl="1">
              <a:buNone/>
            </a:pPr>
            <a:r>
              <a:rPr lang="ar-IQ" sz="3600" dirty="0"/>
              <a:t>ثانيا: البيانات التي يدلي بها الطرفان في حضوره و يشاهدها بعينيه او يسمعها بإذنه كتقرير احد الاطراف بأنه باع و تقرير الثاني بأنه اشترى و تسليم النقود للبائع. فهذه البيانات تلحقها الصفة الرسمية و لا يجوز اثبات عكسها الا عن طريق التزوير.</a:t>
            </a:r>
          </a:p>
          <a:p>
            <a:pPr algn="just" rtl="1">
              <a:buNone/>
            </a:pPr>
            <a:r>
              <a:rPr lang="ar-IQ" sz="3600" dirty="0"/>
              <a:t>ثالثا: البيانات التي تصدر من ذوي الشأن و تقتصر مهمة الموظف العام على تدوينها دون ان يكون له تحري صحتها، و مثالها اقرار البائع بأنه سبق و أن قبض الثمن. فهذه البيانات لا يكون لها صفة الرسمية.</a:t>
            </a:r>
            <a:endParaRPr lang="en-US"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r" rtl="1">
              <a:buNone/>
            </a:pPr>
            <a:r>
              <a:rPr lang="ar-IQ" sz="4000" b="1" dirty="0">
                <a:solidFill>
                  <a:srgbClr val="FF0000"/>
                </a:solidFill>
              </a:rPr>
              <a:t>3- حجية السند الرسمي بالنسبة للاشخاص</a:t>
            </a:r>
          </a:p>
          <a:p>
            <a:pPr algn="r" rtl="1">
              <a:buNone/>
            </a:pPr>
            <a:endParaRPr lang="ar-IQ" sz="4000" b="1" dirty="0">
              <a:solidFill>
                <a:srgbClr val="FF0000"/>
              </a:solidFill>
            </a:endParaRPr>
          </a:p>
          <a:p>
            <a:pPr algn="r" rtl="1">
              <a:buNone/>
            </a:pPr>
            <a:r>
              <a:rPr lang="ar-IQ" sz="3600" dirty="0"/>
              <a:t>- السند الرسمي يعد حجة على الموقعين عليه وعلى الغير وعلى الناس كافة. </a:t>
            </a:r>
          </a:p>
          <a:p>
            <a:pPr algn="r" rtl="1">
              <a:buNone/>
            </a:pPr>
            <a:r>
              <a:rPr lang="ar-IQ" sz="3600" dirty="0"/>
              <a:t>و ليس لاحد أن يطعن فيه الا عن طريق التزوير.</a:t>
            </a:r>
            <a:endParaRPr lang="en-US"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70000" lnSpcReduction="20000"/>
          </a:bodyPr>
          <a:lstStyle/>
          <a:p>
            <a:pPr algn="r" rtl="1">
              <a:buNone/>
            </a:pPr>
            <a:r>
              <a:rPr lang="ar-IQ" sz="3600" b="1" dirty="0">
                <a:solidFill>
                  <a:srgbClr val="FF0000"/>
                </a:solidFill>
              </a:rPr>
              <a:t>4- حجية صور السند الرسمي:</a:t>
            </a:r>
          </a:p>
          <a:p>
            <a:pPr algn="r" rtl="1">
              <a:buNone/>
            </a:pPr>
            <a:endParaRPr lang="ar-IQ" sz="3600" b="1" dirty="0">
              <a:solidFill>
                <a:srgbClr val="FF0000"/>
              </a:solidFill>
            </a:endParaRPr>
          </a:p>
          <a:p>
            <a:pPr marL="742950" indent="-742950" algn="just" rtl="1">
              <a:buAutoNum type="arabic1Minus"/>
            </a:pPr>
            <a:r>
              <a:rPr lang="ar-IQ" sz="3600" b="1" dirty="0">
                <a:solidFill>
                  <a:srgbClr val="00B050"/>
                </a:solidFill>
              </a:rPr>
              <a:t>حالة وجود اصل السند الرسمي: (النسخة الاصلية):</a:t>
            </a:r>
          </a:p>
          <a:p>
            <a:pPr marL="742950" indent="-742950" algn="just" rtl="1">
              <a:buFontTx/>
              <a:buChar char="-"/>
            </a:pPr>
            <a:r>
              <a:rPr lang="ar-IQ" sz="3600" dirty="0"/>
              <a:t>اذا كان اصل السند الرسمي موجوداَ فتكون لصورته الرسمية خطية كانت او مصورة حجية السند الرسمي. و صورة السند الرسمي تستمد حجيتها من مطابقتها لأصل السند الرسمي. و قانون الاثبات العراقي ساوت بين الصورة الخطية والمصورة.</a:t>
            </a:r>
          </a:p>
          <a:p>
            <a:pPr marL="742950" indent="-742950" algn="just" rtl="1">
              <a:buFontTx/>
              <a:buChar char="-"/>
            </a:pPr>
            <a:endParaRPr lang="ar-IQ" sz="3600" dirty="0"/>
          </a:p>
          <a:p>
            <a:pPr marL="742950" indent="-742950" algn="r" rtl="1">
              <a:buFontTx/>
              <a:buChar char="-"/>
            </a:pPr>
            <a:r>
              <a:rPr lang="ar-IQ" sz="3600" dirty="0"/>
              <a:t>المادة 23</a:t>
            </a:r>
            <a:br>
              <a:rPr lang="ar-IQ" sz="3600" dirty="0"/>
            </a:br>
            <a:r>
              <a:rPr lang="ar-IQ" sz="3600" dirty="0"/>
              <a:t>( اذا كان أصل السند الرسمي موجودا، فأن صورته الرسمية خطية كانت أو مصورة، تكون لها حجية السند الرسمي الاصلي بالقدر الذي تكون فيه مطابقة للاصل. وتعتبر الصورة مطابقة للاصل ما لم ينازع في ذلك من يحتج عليه بها. وفي هذه الحالة الاخيرة يتعين مراجعة الصورة على الاصل).</a:t>
            </a:r>
          </a:p>
          <a:p>
            <a:pPr marL="742950" indent="-742950" algn="r" rtl="1">
              <a:buFontTx/>
              <a:buChar char="-"/>
            </a:pPr>
            <a:r>
              <a:rPr lang="ar-IQ" sz="3600" b="1" dirty="0">
                <a:solidFill>
                  <a:srgbClr val="FF0000"/>
                </a:solidFill>
              </a:rPr>
              <a:t>- اي ان هناك قرينة قانونية بسيطة على مطابقة الصورة للاصل مطابقة تامة. و لكن هذه القرينة تسقط بمجرد الادعاء بعدم مطابقتها للاصل.</a:t>
            </a:r>
            <a:endParaRPr lang="en-US" sz="3600" b="1" dirty="0">
              <a:solidFill>
                <a:srgbClr val="FF0000"/>
              </a:solidFill>
            </a:endParaRPr>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85000" lnSpcReduction="10000"/>
          </a:bodyPr>
          <a:lstStyle/>
          <a:p>
            <a:pPr algn="r" rtl="1">
              <a:buNone/>
            </a:pPr>
            <a:r>
              <a:rPr lang="ar-IQ" sz="3600" b="1" dirty="0">
                <a:solidFill>
                  <a:srgbClr val="00B050"/>
                </a:solidFill>
              </a:rPr>
              <a:t>ب- حالة عدم وجود اصل السند الرسمي:</a:t>
            </a:r>
          </a:p>
          <a:p>
            <a:pPr algn="r" rtl="1">
              <a:buNone/>
            </a:pPr>
            <a:r>
              <a:rPr lang="ar-IQ" sz="3000" b="1" dirty="0">
                <a:solidFill>
                  <a:srgbClr val="0070C0"/>
                </a:solidFill>
              </a:rPr>
              <a:t>في هذه الحالة عبء اثبات اقامة الدليل على هذا الفقدان يقع على عاتق المتمسك بالسند</a:t>
            </a:r>
            <a:r>
              <a:rPr lang="ar-IQ" sz="3600" b="1" dirty="0">
                <a:solidFill>
                  <a:srgbClr val="00B050"/>
                </a:solidFill>
              </a:rPr>
              <a:t>.</a:t>
            </a:r>
          </a:p>
          <a:p>
            <a:pPr algn="r" rtl="1">
              <a:buNone/>
            </a:pPr>
            <a:r>
              <a:rPr lang="ar-IQ" sz="3600" b="1" dirty="0">
                <a:solidFill>
                  <a:srgbClr val="FF0000"/>
                </a:solidFill>
              </a:rPr>
              <a:t>و هنا يجب التفريق بين ثلاثة انواع من الصور اوضحتها المادة ( 24 ) من قانون الاثبات:</a:t>
            </a:r>
          </a:p>
          <a:p>
            <a:pPr algn="r" rtl="1">
              <a:buNone/>
            </a:pPr>
            <a:r>
              <a:rPr lang="ar-IQ" sz="3600" b="1" dirty="0">
                <a:solidFill>
                  <a:srgbClr val="00B050"/>
                </a:solidFill>
              </a:rPr>
              <a:t>- </a:t>
            </a:r>
            <a:r>
              <a:rPr lang="ar-IQ" sz="3200" dirty="0"/>
              <a:t>اذا لم يوجد اصل السند الرسمي كانت صورته الرسمية حجة على الوجه الآتي :</a:t>
            </a:r>
            <a:br>
              <a:rPr lang="ar-IQ" sz="3200" dirty="0"/>
            </a:br>
            <a:r>
              <a:rPr lang="ar-IQ" sz="3200" dirty="0"/>
              <a:t>اولا – يكون للصورة الرسمية الاصلية حجية الاصل متى كان مظهرها الخارجي لا يتطرق اليه الشك في مطابقتها للاصل.</a:t>
            </a:r>
            <a:br>
              <a:rPr lang="ar-IQ" sz="3200" dirty="0"/>
            </a:br>
            <a:r>
              <a:rPr lang="ar-IQ" sz="3200" dirty="0"/>
              <a:t>ثانيا – يكون للصورة الرسمية المأخوذة من الصورة الاصلية الحجية ذاتها، ولكن يجوز في هذه الحالة لمن يحتج عليه بهذه الصورة ان يطلب مراجعتها على الصورة الاصلية التي اخذت منها.</a:t>
            </a:r>
            <a:br>
              <a:rPr lang="ar-IQ" sz="3200" dirty="0"/>
            </a:br>
            <a:r>
              <a:rPr lang="ar-IQ" sz="3200" dirty="0"/>
              <a:t>ثالثا – أما ما يؤخذ من صور للصورة المأخوذة من الصورة الاصلية فلا يعتد به الا لمجرد الاستئناس تبعا للظروف.</a:t>
            </a:r>
            <a:endParaRPr lang="ar-IQ" sz="3600" b="1" dirty="0">
              <a:solidFill>
                <a:srgbClr val="00B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r" rtl="1"/>
            <a:br>
              <a:rPr lang="ar-IQ" dirty="0"/>
            </a:br>
            <a:r>
              <a:rPr lang="ar-IQ" dirty="0"/>
              <a:t>- الصورة الرسمية الاصلية: هي الصورة الصادرة من الموظف العام المختص، واخذت مباشرة عن اصل السند الرسمي ففي حالة فقدان او تلف او احتراق اصل السند الرسمي، تكون للصورة الرسمية الاصلية حجية الاصل اذا كان مظهرها الخارجي لا يتطرق اليه الشك. وفي حالة فقدان السجل لا يجوز اصدار السند به استناداَ الى سند اخر ولا يجوز تزويد ذوي العلاقة بصورة السند المفقود سجله لتعذر تأييد مطابقته للسجل.</a:t>
            </a:r>
            <a:br>
              <a:rPr lang="ar-IQ" dirty="0"/>
            </a:br>
            <a:r>
              <a:rPr lang="ar-IQ" dirty="0"/>
              <a:t>-  الصورة الرسمية المأخوذة من الصورة الرسمية الاصلية: هي الصورة الرسمية الصادرة عن الموظف العام المختص، والمنقولة مباشرة عن الصورة الرسمية الاصلية ولها الحجية ذاتها التي للصورة المأخوذة منها الا انه يجوز لمن يحتج عليه بهذه الصورة أن يطلب مراجعتها على الصورة الاصلية التي اخذت منها. فإن وجدت مطابقة كان لها حجية الاصل والا فأن هذه الصورة تستبعد.</a:t>
            </a:r>
            <a:endParaRPr lang="en-US" dirty="0"/>
          </a:p>
          <a:p>
            <a:pPr algn="r" rt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92500" lnSpcReduction="10000"/>
          </a:bodyPr>
          <a:lstStyle/>
          <a:p>
            <a:pPr algn="r" rtl="1">
              <a:buNone/>
            </a:pPr>
            <a:r>
              <a:rPr lang="ar-IQ" sz="5800" b="1" dirty="0">
                <a:solidFill>
                  <a:srgbClr val="FF0000"/>
                </a:solidFill>
              </a:rPr>
              <a:t>2- السندات العادية:</a:t>
            </a:r>
          </a:p>
          <a:p>
            <a:pPr algn="r" rtl="1">
              <a:buNone/>
            </a:pPr>
            <a:endParaRPr lang="ar-IQ" sz="3600" dirty="0"/>
          </a:p>
          <a:p>
            <a:pPr algn="r" rtl="1">
              <a:buNone/>
            </a:pPr>
            <a:r>
              <a:rPr lang="ar-IQ" sz="3600" dirty="0"/>
              <a:t> - و هي اوراق مكتوبة بشأن تصرف قانوني، و لا يتدخل موظف عام او شخص مكلف بخدمة عامة في تحريرها. </a:t>
            </a:r>
            <a:br>
              <a:rPr lang="ar-IQ" sz="3600" dirty="0"/>
            </a:br>
            <a:r>
              <a:rPr lang="ar-IQ" sz="3600" dirty="0"/>
              <a:t>- تتميز السندات العادية بالسرعة في الكتابة والاعداد وقلة في التكاليف، لذلك يلجأ اليها الناس كوسيلة للأثبات حفاظاَ على حقوقهم، وجرت العادة بين التجار على كتابة اكثرية الاوراق التجارية على سندات عادية.</a:t>
            </a:r>
          </a:p>
          <a:p>
            <a:pPr algn="r" rtl="1">
              <a:buNone/>
            </a:pPr>
            <a:br>
              <a:rPr lang="ar-IQ" sz="3600" dirty="0"/>
            </a:br>
            <a:endParaRPr lang="en-US" sz="3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lnSpcReduction="10000"/>
          </a:bodyPr>
          <a:lstStyle/>
          <a:p>
            <a:pPr algn="r" rtl="1">
              <a:buNone/>
            </a:pPr>
            <a:br>
              <a:rPr lang="ar-IQ" sz="2800" dirty="0"/>
            </a:br>
            <a:r>
              <a:rPr lang="ar-IQ" sz="4000" b="1" dirty="0">
                <a:solidFill>
                  <a:srgbClr val="00B050"/>
                </a:solidFill>
              </a:rPr>
              <a:t>أ- شروط انشاء السند العادي</a:t>
            </a:r>
            <a:br>
              <a:rPr lang="ar-IQ" sz="2800" dirty="0"/>
            </a:br>
            <a:r>
              <a:rPr lang="ar-IQ" sz="3600" b="1" dirty="0">
                <a:solidFill>
                  <a:srgbClr val="7030A0"/>
                </a:solidFill>
              </a:rPr>
              <a:t>أولاً : الكتابة</a:t>
            </a:r>
            <a:br>
              <a:rPr lang="ar-IQ" sz="3200" dirty="0"/>
            </a:br>
            <a:r>
              <a:rPr lang="ar-IQ" sz="3500" dirty="0"/>
              <a:t>يشترط لأنشاء السند العادي، وجود الكتابة، فبدون كتابة لا يوجد سند. وليس هناك شكل خاص أو صيغة خاصة في الكتابة، فلا يشترط في كتابته شكلية معينة أو لغة معينة أو اسلوب محدد. ويكفي أن يكون الاتفاق الحاصل بين موقعيه، مدرجاَ بعبارات واضحة تدل على المعنى المقصود منهم. وقد تكون الكتابة مكتوبة بخط اليد او بالآلة الكاتبة او على شكل استمارة نموذجية معدة مسبقاَ ويتم تدوين الاماكن الفارغة فيها بالمعلومات المطلوبة كما في عقد الايجار مثلاَ. فلا يشترط ان تكون الكتابة بخط موقعه.</a:t>
            </a:r>
            <a:br>
              <a:rPr lang="ar-IQ" sz="2800" dirty="0"/>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10000"/>
          </a:bodyPr>
          <a:lstStyle/>
          <a:p>
            <a:pPr algn="r" rtl="1">
              <a:buNone/>
            </a:pPr>
            <a:r>
              <a:rPr lang="ar-IQ" sz="2800" b="1" dirty="0">
                <a:solidFill>
                  <a:srgbClr val="7030A0"/>
                </a:solidFill>
              </a:rPr>
              <a:t>ثانياً :التوقيع:</a:t>
            </a:r>
            <a:br>
              <a:rPr lang="ar-IQ" sz="2800" dirty="0"/>
            </a:br>
            <a:r>
              <a:rPr lang="ar-IQ" sz="2800" dirty="0"/>
              <a:t>ينطوي التوقيع على معنى الجزم بأن السند العادي صادر من الموقع على السند، ولو لم يكن مكتوباَ بخطه. وأن ارادته قد اتجهت الى اعتماد الكتابة والالتزام بها.فالسند العادي يستمد حجيته في الاثبات من التوقيع وحده، فأذا خلا السند من توقيع احد العاقدين فلا تكون له اية حجية قبله. فالتوقيع يكون من قبل الملتزم بالسند شخصيا.</a:t>
            </a:r>
          </a:p>
          <a:p>
            <a:pPr algn="r" rtl="1">
              <a:buNone/>
            </a:pPr>
            <a:br>
              <a:rPr lang="ar-IQ" sz="2800" b="1" dirty="0">
                <a:solidFill>
                  <a:srgbClr val="C00000"/>
                </a:solidFill>
              </a:rPr>
            </a:br>
            <a:r>
              <a:rPr lang="ar-IQ" sz="2800" b="1" dirty="0">
                <a:solidFill>
                  <a:srgbClr val="C00000"/>
                </a:solidFill>
              </a:rPr>
              <a:t>و التوقيع يكون بالامضاء او ببصمة الابهام:</a:t>
            </a:r>
          </a:p>
          <a:p>
            <a:pPr algn="r" rtl="1">
              <a:buNone/>
            </a:pPr>
            <a:br>
              <a:rPr lang="ar-IQ" sz="2800" b="1" dirty="0">
                <a:solidFill>
                  <a:srgbClr val="FF0000"/>
                </a:solidFill>
              </a:rPr>
            </a:br>
            <a:r>
              <a:rPr lang="ar-IQ" sz="2800" b="1" dirty="0">
                <a:solidFill>
                  <a:srgbClr val="FF0000"/>
                </a:solidFill>
              </a:rPr>
              <a:t>اولاَ- الامضاء ( التوقيع الكتابي ): </a:t>
            </a:r>
            <a:r>
              <a:rPr lang="ar-IQ" sz="2800" dirty="0"/>
              <a:t> كل اشارة او اصطلاح خطي يختاره الشخص لنفسه بمحض ارادته للتعبير عن صدور السند منه، وموافقته على ما ورد في هذا السند ومحتوياته. و يشترط في التوقيع أن يكون صادراَ من الملتزم بمضمون السند العادي شخصياَ اي بنفسه وبأسمه وبخطه، أما الوكيل فيوقع بأسمه الشخصي مع ذكر صفته كوكيل. فالتوقيع تصرف شخصي لا يجوز التوكيل فيه.</a:t>
            </a:r>
            <a:br>
              <a:rPr lang="ar-IQ" sz="2800" dirty="0"/>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lgn="ctr" rtl="1"/>
            <a:r>
              <a:rPr lang="ar-IQ" sz="4000" b="1" dirty="0">
                <a:solidFill>
                  <a:schemeClr val="accent5">
                    <a:lumMod val="50000"/>
                  </a:schemeClr>
                </a:solidFill>
              </a:rPr>
              <a:t>اسس قانون الاثبات</a:t>
            </a:r>
          </a:p>
          <a:p>
            <a:pPr algn="ctr" rtl="1">
              <a:buNone/>
            </a:pPr>
            <a:endParaRPr lang="ar-IQ" sz="4000" b="1" dirty="0">
              <a:solidFill>
                <a:schemeClr val="accent5">
                  <a:lumMod val="50000"/>
                </a:schemeClr>
              </a:solidFill>
            </a:endParaRPr>
          </a:p>
          <a:p>
            <a:pPr algn="r" rtl="1">
              <a:buNone/>
            </a:pPr>
            <a:r>
              <a:rPr lang="ar-IQ" sz="4000" b="1" dirty="0">
                <a:solidFill>
                  <a:srgbClr val="FF0000"/>
                </a:solidFill>
              </a:rPr>
              <a:t>اولا: عبء الاثبات</a:t>
            </a:r>
          </a:p>
          <a:p>
            <a:pPr algn="r" rtl="1">
              <a:buNone/>
            </a:pPr>
            <a:endParaRPr lang="ar-IQ" sz="4000" b="1" dirty="0">
              <a:solidFill>
                <a:srgbClr val="FF0000"/>
              </a:solidFill>
            </a:endParaRPr>
          </a:p>
          <a:p>
            <a:pPr algn="r" rtl="1">
              <a:buNone/>
            </a:pPr>
            <a:r>
              <a:rPr lang="ar-IQ" sz="4000" b="1" dirty="0">
                <a:solidFill>
                  <a:srgbClr val="FF0000"/>
                </a:solidFill>
              </a:rPr>
              <a:t>ثانيا: منع القاضي من الحكم بعلمه الشخصي</a:t>
            </a:r>
          </a:p>
          <a:p>
            <a:pPr algn="r" rtl="1">
              <a:buNone/>
            </a:pPr>
            <a:endParaRPr lang="ar-IQ" sz="4000" b="1" dirty="0">
              <a:solidFill>
                <a:srgbClr val="FF0000"/>
              </a:solidFill>
            </a:endParaRPr>
          </a:p>
          <a:p>
            <a:pPr algn="r" rtl="1">
              <a:buNone/>
            </a:pPr>
            <a:r>
              <a:rPr lang="ar-IQ" sz="4000" b="1" dirty="0">
                <a:solidFill>
                  <a:srgbClr val="FF0000"/>
                </a:solidFill>
              </a:rPr>
              <a:t>ثالثا: الزام الخصم بتقديم الدليل الذي بحوزته</a:t>
            </a:r>
            <a:endParaRPr lang="en-US" sz="4000" b="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70000" lnSpcReduction="20000"/>
          </a:bodyPr>
          <a:lstStyle/>
          <a:p>
            <a:pPr algn="r" rtl="1">
              <a:buNone/>
            </a:pPr>
            <a:r>
              <a:rPr lang="ar-IQ" sz="4600" b="1" dirty="0">
                <a:solidFill>
                  <a:srgbClr val="FF0000"/>
                </a:solidFill>
              </a:rPr>
              <a:t>ثانياَ- بصمة الابهام: </a:t>
            </a:r>
          </a:p>
          <a:p>
            <a:pPr algn="r" rtl="1">
              <a:buNone/>
            </a:pPr>
            <a:endParaRPr lang="ar-IQ" sz="4400" b="1" dirty="0">
              <a:solidFill>
                <a:srgbClr val="FF0000"/>
              </a:solidFill>
            </a:endParaRPr>
          </a:p>
          <a:p>
            <a:pPr algn="r" rtl="1">
              <a:buNone/>
            </a:pPr>
            <a:r>
              <a:rPr lang="ar-IQ" sz="4400" dirty="0"/>
              <a:t>نصت المادة (42/اولا) من قانون الاثبات العراقي على انه:</a:t>
            </a:r>
          </a:p>
          <a:p>
            <a:pPr algn="r" rtl="1">
              <a:buNone/>
            </a:pPr>
            <a:r>
              <a:rPr lang="ar-IQ" sz="4400" dirty="0"/>
              <a:t> (لا يعتد بتوقيع السند ببصمة الابهام الا اذا تم بحضور </a:t>
            </a:r>
            <a:r>
              <a:rPr lang="ar-IQ" sz="4400" b="1" u="sng" dirty="0"/>
              <a:t>موظف عام مختص </a:t>
            </a:r>
            <a:r>
              <a:rPr lang="ar-IQ" sz="4400" dirty="0"/>
              <a:t>او </a:t>
            </a:r>
            <a:r>
              <a:rPr lang="ar-IQ" sz="4400" b="1" u="sng" dirty="0"/>
              <a:t>بحضور شاهدين </a:t>
            </a:r>
            <a:r>
              <a:rPr lang="ar-IQ" sz="4400" dirty="0"/>
              <a:t>وقعا على السند ).</a:t>
            </a:r>
          </a:p>
          <a:p>
            <a:pPr algn="r" rtl="1">
              <a:buNone/>
            </a:pPr>
            <a:r>
              <a:rPr lang="ar-IQ" sz="4400" dirty="0"/>
              <a:t>و عدل هذا النص بموجب القانون رقم ( 46 ) لسنة 2000، و اصبح كالتالي:</a:t>
            </a:r>
          </a:p>
          <a:p>
            <a:pPr algn="r" rtl="1">
              <a:buNone/>
            </a:pPr>
            <a:r>
              <a:rPr lang="ar-IQ" sz="4400" dirty="0"/>
              <a:t>( إذا أنكر الخصم بصمة الابهام المنسوبة اليه في السند فلا يعتد بهذا السند الا اذا ثبت انه تم بحضور موظف عام مختص او بحضور شاهدين وقعا على السند).</a:t>
            </a:r>
          </a:p>
          <a:p>
            <a:pPr algn="r" rtl="1">
              <a:buNone/>
            </a:pPr>
            <a:endParaRPr lang="ar-IQ" sz="2800" dirty="0"/>
          </a:p>
          <a:p>
            <a:pPr algn="r" rtl="1">
              <a:buNone/>
            </a:pPr>
            <a:endParaRPr lang="ar-IQ" sz="2800" dirty="0"/>
          </a:p>
          <a:p>
            <a:pPr algn="r" rtl="1">
              <a:buNone/>
            </a:pPr>
            <a:br>
              <a:rPr lang="ar-IQ" sz="2800" dirty="0"/>
            </a:br>
            <a:br>
              <a:rPr lang="ar-IQ" sz="2800" dirty="0"/>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324600"/>
          </a:xfrm>
        </p:spPr>
        <p:txBody>
          <a:bodyPr>
            <a:normAutofit/>
          </a:bodyPr>
          <a:lstStyle/>
          <a:p>
            <a:pPr algn="r" rtl="1">
              <a:buNone/>
            </a:pPr>
            <a:r>
              <a:rPr lang="ar-IQ" sz="2200" b="1" dirty="0">
                <a:solidFill>
                  <a:srgbClr val="FF0000"/>
                </a:solidFill>
              </a:rPr>
              <a:t>ملاحظة: </a:t>
            </a:r>
          </a:p>
          <a:p>
            <a:pPr algn="r" rtl="1">
              <a:buNone/>
            </a:pPr>
            <a:r>
              <a:rPr lang="ar-IQ" sz="2200" dirty="0"/>
              <a:t>الاصل أن يتم توقيع السند العادي بالامضاء الكتابي، و أن قانون الاثبات العراقي الغى الختم بموجب المادة (42/ثانيا) منه، حيث نصت على أنه:</a:t>
            </a:r>
          </a:p>
          <a:p>
            <a:pPr algn="r" rtl="1">
              <a:buNone/>
            </a:pPr>
            <a:r>
              <a:rPr lang="ar-IQ" sz="2200" dirty="0"/>
              <a:t>( لا يعتد بالسندات التي تذيل بالاختام الشخصية، </a:t>
            </a:r>
            <a:r>
              <a:rPr lang="ar-IQ" sz="2200" b="1" u="sng" dirty="0">
                <a:solidFill>
                  <a:srgbClr val="FF0000"/>
                </a:solidFill>
              </a:rPr>
              <a:t>عدا </a:t>
            </a:r>
            <a:r>
              <a:rPr lang="ar-IQ" sz="2200" dirty="0"/>
              <a:t>السندات التي تذيل بالختم الشخصي المصدق من الكاتب العدل للمعوق المصاب بكلتا يديه، على ان يتم ذلك بحضور المعوق شخصيا مع شاهدين امام موظف مختص ).( تعديل رقم 47 لسنة 2000 ).</a:t>
            </a:r>
          </a:p>
          <a:p>
            <a:pPr algn="r" rtl="1">
              <a:buNone/>
            </a:pPr>
            <a:r>
              <a:rPr lang="ar-IQ" sz="2200" dirty="0">
                <a:solidFill>
                  <a:srgbClr val="FF0000"/>
                </a:solidFill>
              </a:rPr>
              <a:t>م1\رابعاـ التوقيع الالكتروني </a:t>
            </a:r>
            <a:r>
              <a:rPr lang="ar-IQ" sz="2200" dirty="0"/>
              <a:t>: علامة شخصية تتخذ شكل حروف أو أرقام أو رموز أو إشارات او اصوات أو غيرها وله طابع متفرد يدل على نسبته الى الموقع ويكون معتمداً من جهة التصديق . </a:t>
            </a:r>
          </a:p>
          <a:p>
            <a:pPr algn="r" rtl="1">
              <a:buNone/>
            </a:pPr>
            <a:r>
              <a:rPr lang="ar-IQ" sz="2200" dirty="0"/>
              <a:t>المادة ـ 13 ـ اولاـ تكون للمستندات الالكترونية والكتابة الالكترونية والعقـود الالكترونية ذات الحجية القانونية لمثيلتها الورقية اذا توافرت فيها الشروط الاتية: أـ ان تكون المعلومات الواردة فيها قابلة للحفظ والتخزين بحيث يمكن استرجاعها في أي وقت . ب ـ امكانية الاحتفاظ بها بالشكل الذي تم انشاؤها او ارسالها اوتسلمها به او بأي شكل يسهل به اثبات دقة المعلومات التي وردت فيها عند انشائها او ارسالها او تسلمها بما لايقبل التعديل بالاضافة او الحذف . جـ ـ ان تكون المعلومات الواردة فيها دالة على من ينشأها او يتسلمها وتاريخ ووقت ارسالها وتسلمها . ثانياـ لا تطبق الشروط المنصوص عليها في البند (اولا) من هذه المادة على المعلومات المرافقة للمستندات التي يكون القصد منها تسهيل ارسالها وتسلمها . ثالثاـ يجوز للموقع او المرسل اليه اثبات صحة المستند الالكتروني بجميع طرق الاثبات المقررة قانونا.</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algn="r" rtl="1">
              <a:buNone/>
            </a:pPr>
            <a:r>
              <a:rPr lang="ar-IQ" sz="3600" b="1" dirty="0">
                <a:solidFill>
                  <a:srgbClr val="FF0000"/>
                </a:solidFill>
              </a:rPr>
              <a:t>التوقيع على البياض: </a:t>
            </a:r>
          </a:p>
          <a:p>
            <a:pPr algn="r" rtl="1">
              <a:buNone/>
            </a:pPr>
            <a:endParaRPr lang="ar-IQ" sz="3600" b="1" dirty="0">
              <a:solidFill>
                <a:srgbClr val="FF0000"/>
              </a:solidFill>
            </a:endParaRPr>
          </a:p>
          <a:p>
            <a:pPr algn="just" rtl="1">
              <a:buFontTx/>
              <a:buChar char="-"/>
            </a:pPr>
            <a:r>
              <a:rPr lang="ar-IQ" sz="2400" dirty="0"/>
              <a:t>يمكن أن يتم التوقيع قبل كتابة السند على ورقة بيضاء. ففي هذه الحالة يسمى التوقيع بالتوقيع على البياض. و يكتسب السند الموقع على البياض حجية السند العادي بعد اكماله بالكتابة. و يقع اثبات عدم صحة البيانات المدونة في السند الموقع على بياض على عاتق موقعه.</a:t>
            </a:r>
          </a:p>
          <a:p>
            <a:pPr algn="just" rtl="1">
              <a:buFontTx/>
              <a:buChar char="-"/>
            </a:pPr>
            <a:r>
              <a:rPr lang="ar-IQ" sz="2400" dirty="0"/>
              <a:t>فإذا كتب في السند امورا لا توافق ما هو متفق عليه، فعلى المدعي أن يثبت ادعاءه. </a:t>
            </a:r>
          </a:p>
          <a:p>
            <a:pPr algn="just" rtl="1">
              <a:buFontTx/>
              <a:buChar char="-"/>
            </a:pPr>
            <a:r>
              <a:rPr lang="ar-IQ" sz="2400" dirty="0"/>
              <a:t>فإذا أمكن له اثبات ذلك بالكتابة او ما يقوم مقامها كالاقرار او اليمين، فيتم ابطال السند، </a:t>
            </a:r>
            <a:r>
              <a:rPr lang="ar-IQ" sz="2400" dirty="0">
                <a:solidFill>
                  <a:srgbClr val="FF0000"/>
                </a:solidFill>
              </a:rPr>
              <a:t>غير أن هذا الابطال يقتصر على طرفيه أما الغير حسن النية </a:t>
            </a:r>
            <a:r>
              <a:rPr lang="ar-IQ" sz="2400" dirty="0"/>
              <a:t>فلا يمكن أن يتضرر من ذلك. و يكون من قام بهذا العمل مرتكبا لجريمة خيانة الامانة من حيث تكييف الفعل من ناحية قانون العقوبات.</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r" rtl="1">
              <a:buNone/>
            </a:pPr>
            <a:endParaRPr lang="ar-IQ" sz="2800" dirty="0"/>
          </a:p>
          <a:p>
            <a:pPr algn="just" rtl="1">
              <a:buNone/>
            </a:pPr>
            <a:r>
              <a:rPr lang="ar-IQ" sz="3600" dirty="0"/>
              <a:t>- اما حصول شخص على ورقة بيضاء موقعة من شخص آخر لم يكن في نيته كتابة سند فيها، اي دون علم صاحب التوقيع بلاختلاس او بطريق الغش او حيلة مثلا، و كتابتها بصورة سند لاثبات حق له على صاحب التوقيع،  فيصبح التوقيع غير صحيح، فلا يعد توقيعا على البياض و انما هو عملية التزوير ( تزوير السندات العادية ) و يفقد السند حجيته حتى بالنسبة للغير حسن النية. و يجوز اثبات ذلك  بكافة طرق الاثبات.</a:t>
            </a:r>
            <a:endParaRPr lang="en-US" sz="3600" dirty="0"/>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85000" lnSpcReduction="20000"/>
          </a:bodyPr>
          <a:lstStyle/>
          <a:p>
            <a:pPr algn="r" rtl="1">
              <a:buNone/>
            </a:pPr>
            <a:r>
              <a:rPr lang="ar-IQ" sz="3600" b="1" dirty="0">
                <a:solidFill>
                  <a:srgbClr val="00B050"/>
                </a:solidFill>
              </a:rPr>
              <a:t>ب- حجية السند العادي :</a:t>
            </a:r>
          </a:p>
          <a:p>
            <a:pPr algn="r" rtl="1">
              <a:buNone/>
            </a:pPr>
            <a:br>
              <a:rPr lang="ar-IQ" sz="2400" dirty="0"/>
            </a:br>
            <a:r>
              <a:rPr lang="ar-IQ" sz="2800" b="1" dirty="0">
                <a:solidFill>
                  <a:srgbClr val="FF0000"/>
                </a:solidFill>
              </a:rPr>
              <a:t>1- حجية السند العادي من حيث مصدره: </a:t>
            </a:r>
          </a:p>
          <a:p>
            <a:pPr algn="r" rtl="1">
              <a:buNone/>
            </a:pPr>
            <a:r>
              <a:rPr lang="ar-IQ" sz="2800" dirty="0"/>
              <a:t>المادة 25/ اولا:</a:t>
            </a:r>
          </a:p>
          <a:p>
            <a:pPr algn="r" rtl="1">
              <a:buNone/>
            </a:pPr>
            <a:r>
              <a:rPr lang="ar-IQ" sz="2800" dirty="0"/>
              <a:t> </a:t>
            </a:r>
            <a:r>
              <a:rPr lang="ar-IQ" dirty="0"/>
              <a:t>( يعتبر السند العادي صادرا ممن وقعه ما لم ينكر صراحة ما هو منسوب اليه من خط أو امضاء أو بصمة ابهام ).</a:t>
            </a:r>
            <a:endParaRPr lang="ar-IQ" b="1" dirty="0">
              <a:solidFill>
                <a:srgbClr val="FF0000"/>
              </a:solidFill>
            </a:endParaRPr>
          </a:p>
          <a:p>
            <a:pPr algn="r" rtl="1">
              <a:buFontTx/>
              <a:buChar char="-"/>
            </a:pPr>
            <a:r>
              <a:rPr lang="ar-IQ" dirty="0"/>
              <a:t>فصحة السند العادي قرينة بسيطة يمكن ان تهدر عن طريق الانكار، فمن ينسب اليه السند</a:t>
            </a:r>
            <a:r>
              <a:rPr lang="ar-IQ" b="1" dirty="0">
                <a:solidFill>
                  <a:srgbClr val="FF0000"/>
                </a:solidFill>
              </a:rPr>
              <a:t>، اما ان ينكر صراحة  او  يقر اقراراَ صريحاَ بتوقيعه فيكون للسند العادي حجة ويصبح بمثابة السند الرسمي. وبالتالي لا يجوز الطعن فيه الا بالتزوير.</a:t>
            </a:r>
          </a:p>
          <a:p>
            <a:pPr algn="r" rtl="1">
              <a:buFontTx/>
              <a:buChar char="-"/>
            </a:pPr>
            <a:endParaRPr lang="ar-IQ" dirty="0"/>
          </a:p>
          <a:p>
            <a:pPr algn="r" rtl="1">
              <a:buFontTx/>
              <a:buChar char="-"/>
            </a:pPr>
            <a:r>
              <a:rPr lang="ar-IQ" dirty="0"/>
              <a:t>المادة ( 39 ):</a:t>
            </a:r>
          </a:p>
          <a:p>
            <a:pPr algn="r" rtl="1">
              <a:buFontTx/>
              <a:buChar char="-"/>
            </a:pPr>
            <a:r>
              <a:rPr lang="ar-IQ" dirty="0"/>
              <a:t>اولا – اذا ابرز المدعي سندا عاديا لاثبات دعواه، عرض على المدعى عليه، وله ان يقر بأمضائه أو ببصمة أبهامه أو ينكرها، </a:t>
            </a:r>
            <a:r>
              <a:rPr lang="ar-IQ" b="1" dirty="0">
                <a:solidFill>
                  <a:srgbClr val="FF0000"/>
                </a:solidFill>
              </a:rPr>
              <a:t>ويعتبر سكوته اقرارا.</a:t>
            </a:r>
            <a:br>
              <a:rPr lang="ar-IQ" dirty="0"/>
            </a:br>
            <a:r>
              <a:rPr lang="ar-IQ" dirty="0"/>
              <a:t>ثانيا – يجوز للوارث بدلا من الاقرار أو الانكار ان يدعي الجهل بالسند.</a:t>
            </a:r>
            <a:br>
              <a:rPr lang="ar-IQ" dirty="0"/>
            </a:br>
            <a:r>
              <a:rPr lang="ar-IQ" dirty="0"/>
              <a:t>ثالثا – اذا عجز المحتج بالسند عن الاثبات يكتفي من الخلف بان يحلف يمينا بأنه لا يعلم ان الخط أو الامضاء أو البصمة تعود لسلفه.</a:t>
            </a:r>
          </a:p>
          <a:p>
            <a:pPr algn="r" rtl="1">
              <a:buNone/>
            </a:pPr>
            <a:br>
              <a:rPr lang="ar-IQ" sz="2400" dirty="0"/>
            </a:b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lgn="r" rtl="1">
              <a:buNone/>
            </a:pPr>
            <a:endParaRPr lang="ar-IQ" sz="2800" dirty="0"/>
          </a:p>
          <a:p>
            <a:pPr algn="r" rtl="1">
              <a:buNone/>
            </a:pPr>
            <a:r>
              <a:rPr lang="ar-IQ" sz="2800" dirty="0"/>
              <a:t>- </a:t>
            </a:r>
            <a:r>
              <a:rPr lang="ar-IQ" sz="3600" dirty="0"/>
              <a:t>بناء على ماسبق: نجد أن حجية السند العادي في الاثبات من حيث مصدره اقل و اضعف قوة من حجية السند الرسمي الذي يستمد قوته من صدوره عن موظف عام مختص، بينما يستمد السند العادي قوته من توقيع ذوي الشأن.</a:t>
            </a:r>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a:bodyPr>
          <a:lstStyle/>
          <a:p>
            <a:pPr algn="r" rtl="1">
              <a:buNone/>
            </a:pPr>
            <a:endParaRPr lang="ar-IQ" sz="2800" dirty="0"/>
          </a:p>
          <a:p>
            <a:pPr algn="r" rtl="1">
              <a:buNone/>
            </a:pPr>
            <a:r>
              <a:rPr lang="ar-IQ" sz="2800" dirty="0"/>
              <a:t> </a:t>
            </a:r>
            <a:r>
              <a:rPr lang="ar-IQ" sz="3600" b="1" dirty="0">
                <a:solidFill>
                  <a:srgbClr val="FF0000"/>
                </a:solidFill>
              </a:rPr>
              <a:t>2- حجية السند العادي من حيث مضمونه:</a:t>
            </a:r>
          </a:p>
          <a:p>
            <a:pPr algn="r" rtl="1">
              <a:buNone/>
            </a:pPr>
            <a:r>
              <a:rPr lang="ar-IQ" sz="3600" b="1" dirty="0">
                <a:solidFill>
                  <a:srgbClr val="00B050"/>
                </a:solidFill>
              </a:rPr>
              <a:t>أ- بالنسبة لطرفيه:</a:t>
            </a:r>
          </a:p>
          <a:p>
            <a:pPr algn="r" rtl="1">
              <a:buNone/>
            </a:pPr>
            <a:r>
              <a:rPr lang="ar-IQ" sz="3600" dirty="0"/>
              <a:t>تعتبر البيانات الواردة في السند العادي الذي لم ينكره الموقع عليه حجة عليه، بما في ذلك تاريخ السند. و لكن من الممكن اثبات عكسها حسب القواعد العامة في الاثبات في ان الكتابة تنقض بالكتابة او بدليل اقوى كالاقرار او اليمين. </a:t>
            </a:r>
          </a:p>
          <a:p>
            <a:pPr algn="r" rtl="1">
              <a:buNone/>
            </a:pPr>
            <a:r>
              <a:rPr lang="ar-IQ" sz="3600" dirty="0"/>
              <a:t>- و إذا وجد غش او تحايل نحو القانون، او كان هناك شخص من الغير اصابه ضرر من السند، ففي هذه الحالات يجوز اثبات ذلك بكافة طرق الاثبات، لانها وقائع مادية.</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pPr algn="r" rtl="1">
              <a:buNone/>
            </a:pPr>
            <a:r>
              <a:rPr lang="ar-IQ" sz="3200" b="1" dirty="0">
                <a:solidFill>
                  <a:srgbClr val="00B050"/>
                </a:solidFill>
              </a:rPr>
              <a:t>ب- بالنسبة للغير: </a:t>
            </a:r>
          </a:p>
          <a:p>
            <a:pPr algn="r" rtl="1">
              <a:buNone/>
            </a:pPr>
            <a:r>
              <a:rPr lang="ar-IQ" dirty="0"/>
              <a:t>إن السند العادي لا يكون له حجة على </a:t>
            </a:r>
            <a:r>
              <a:rPr lang="ar-IQ" b="1" u="sng" dirty="0"/>
              <a:t>الغير</a:t>
            </a:r>
            <a:r>
              <a:rPr lang="ar-IQ" dirty="0"/>
              <a:t> الا إذا كان له تاريخ ثابت ثبوتا فطعيا.</a:t>
            </a:r>
          </a:p>
          <a:p>
            <a:pPr algn="r" rtl="1">
              <a:buNone/>
            </a:pPr>
            <a:r>
              <a:rPr lang="ar-IQ" dirty="0"/>
              <a:t>المادة (26):</a:t>
            </a:r>
          </a:p>
          <a:p>
            <a:pPr algn="r" rtl="1">
              <a:buNone/>
            </a:pPr>
            <a:r>
              <a:rPr lang="ar-IQ" dirty="0"/>
              <a:t>اولا – لا يكون السند العادي حجة على الغير من تاريخه الا منذ ان يكون له تاريخ ثابت، ويكون تاريخ السند ثابتا في احدى الحالات التالية :</a:t>
            </a:r>
            <a:br>
              <a:rPr lang="ar-IQ" dirty="0"/>
            </a:br>
            <a:r>
              <a:rPr lang="ar-IQ" dirty="0"/>
              <a:t>آ – من يوم ان يصدق عليه الكاتب العدل.</a:t>
            </a:r>
            <a:br>
              <a:rPr lang="ar-IQ" dirty="0"/>
            </a:br>
            <a:r>
              <a:rPr lang="ar-IQ" dirty="0"/>
              <a:t>ب – من يوم ان يثبت مضمونه في ورقة اخرى ثابتة التاريخ.</a:t>
            </a:r>
            <a:r>
              <a:rPr lang="en-US" dirty="0"/>
              <a:t> </a:t>
            </a:r>
            <a:r>
              <a:rPr lang="ar-IQ" dirty="0"/>
              <a:t>( كإنذار رسمي او مذكرة قضائية او محضر جلسة او اوراق تحقيقية رسمية او محضر حجز او محضر تحرير التركة ).</a:t>
            </a:r>
            <a:br>
              <a:rPr lang="ar-IQ" dirty="0"/>
            </a:br>
            <a:r>
              <a:rPr lang="ar-IQ" dirty="0"/>
              <a:t>جـ – من يوم ان يؤشر عليه قاض أو موظف عام مختص.</a:t>
            </a:r>
            <a:br>
              <a:rPr lang="ar-IQ" dirty="0"/>
            </a:br>
            <a:r>
              <a:rPr lang="ar-IQ" dirty="0"/>
              <a:t>د – من يوم وفاة احد ممن لهم على السند أثر معترف به من خط أو امضاء أو بصمة أبهام أو من يوم لا يستطيع ان يكتب أو يبصم لعلة في جسمه وبوجه عام من يوم وقوع أي حادث آخر يكون قاطعا في أن السند قد صدر قبل وقوعه.</a:t>
            </a:r>
            <a:br>
              <a:rPr lang="ar-IQ" dirty="0"/>
            </a:br>
            <a:r>
              <a:rPr lang="ar-IQ" dirty="0"/>
              <a:t>ثانيا – ومع ذلك يجوز للمحكمة تبعا للظروف الا تطبق الفقرة (اولا) على الوصولات.</a:t>
            </a:r>
          </a:p>
          <a:p>
            <a:pPr algn="r" rtl="1">
              <a:buNone/>
            </a:pPr>
            <a:r>
              <a:rPr lang="ar-IQ" b="1" dirty="0">
                <a:solidFill>
                  <a:srgbClr val="FF0000"/>
                </a:solidFill>
              </a:rPr>
              <a:t>ملاحظة: هذه الحالات وردت على سبيل المثال و ليس الحصر. فيمكن قياس حالات أخرى إذا اتحدت في علة الاستدلال على ثبوت التاريخ.</a:t>
            </a:r>
          </a:p>
          <a:p>
            <a:pPr algn="r" rtl="1">
              <a:buFontTx/>
              <a:buChar char="-"/>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r" rtl="1"/>
            <a:r>
              <a:rPr lang="ar-IQ" dirty="0"/>
              <a:t>يلاحظ ان عدم الحجية هذه مقصورة على التاريخ فقط، و لا تتناول موضوع السند. فالسند العادي حجة على الغير من حيث موضوعه كما هو حجة على المتعاقدين، الا ان الغير يجوز له اثبات عكسها، فيصح للغير أن يطعن فيها بالصورية و له أن يثبت ذلك بكافة طرق الاثبات بما فيها البينة و القرائن، لانه لم يكن طرفا في العقد مما يستحيل عليه الحصول على الدليل الكتابي لاثبات الصورية.</a:t>
            </a:r>
          </a:p>
          <a:p>
            <a:pPr algn="r" rtl="1"/>
            <a:r>
              <a:rPr lang="ar-IQ" dirty="0"/>
              <a:t>وكذلك يجوز للغير ان يتمسك بكافة الدفوع الموضوعية، فله ان يدفع ببطلان التصرف لنقص اهلية احد طرفي السند، او يدفع بانعدام السبب او بعدم مشروعيته. و كذلك له ان يتمسك بأنقضاء الالتزام بالوفاء او بغير ذلك من اسباب انقضاء الالتزامات.</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algn="r" rtl="1">
              <a:buNone/>
            </a:pPr>
            <a:br>
              <a:rPr lang="ar-IQ" sz="2400" b="1" dirty="0">
                <a:solidFill>
                  <a:schemeClr val="accent2"/>
                </a:solidFill>
              </a:rPr>
            </a:br>
            <a:r>
              <a:rPr lang="ar-IQ" sz="2400" b="1" dirty="0">
                <a:solidFill>
                  <a:schemeClr val="accent2"/>
                </a:solidFill>
              </a:rPr>
              <a:t>ملاحظة: تثبيت التأريخ في السندات العادية لا يعتبر من النظام العام.</a:t>
            </a:r>
            <a:br>
              <a:rPr lang="ar-IQ" sz="2400" dirty="0"/>
            </a:br>
            <a:r>
              <a:rPr lang="ar-IQ" sz="3200" b="1" dirty="0">
                <a:solidFill>
                  <a:srgbClr val="C00000"/>
                </a:solidFill>
              </a:rPr>
              <a:t>3-: حجية صورة السند العادي: </a:t>
            </a:r>
          </a:p>
          <a:p>
            <a:pPr algn="r" rtl="1">
              <a:buNone/>
            </a:pPr>
            <a:r>
              <a:rPr lang="ar-IQ" sz="2400" dirty="0"/>
              <a:t>اذا نقل الاتفاق الوارد في السند العادي حرفياَ الى ورقة اخرى، اعتبرت هذه الورقة صورة للسند العادي، و لم ينص قانون الاثبات العراقي على حجية صورة السند العادي. وبذلك ليست لها اية قيمة في الاثبات لأنها لا تحمل توقيع من صدر عنه السند. فصورة السند العادي لا تقوم مقام السند ما لم تكن مصدقة من جهة رسمية.</a:t>
            </a:r>
          </a:p>
          <a:p>
            <a:pPr algn="r" rtl="1">
              <a:buNone/>
            </a:pPr>
            <a:r>
              <a:rPr lang="ar-IQ" sz="2400" dirty="0"/>
              <a:t>- و لكن اذا كانت الصورة مكتوبة بخط المدين فتعتد مبدا ثبوت بالكتابة. ( و هي كل كتاب صادر عن الخصم تجعل الحق المدعي به قريب الاحتمال ).</a:t>
            </a:r>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r" rtl="1">
              <a:buNone/>
            </a:pPr>
            <a:r>
              <a:rPr lang="ar-IQ" sz="4000" b="1" dirty="0">
                <a:solidFill>
                  <a:srgbClr val="FF0000"/>
                </a:solidFill>
              </a:rPr>
              <a:t>اولا: عبء الاثبات</a:t>
            </a:r>
          </a:p>
          <a:p>
            <a:pPr algn="r" rtl="1">
              <a:buNone/>
            </a:pPr>
            <a:endParaRPr lang="ar-IQ" sz="4000" b="1" dirty="0">
              <a:solidFill>
                <a:srgbClr val="FF0000"/>
              </a:solidFill>
            </a:endParaRPr>
          </a:p>
          <a:p>
            <a:pPr algn="r" rtl="1">
              <a:buFontTx/>
              <a:buChar char="-"/>
            </a:pPr>
            <a:r>
              <a:rPr lang="ar-IQ" sz="2800" b="1" dirty="0">
                <a:solidFill>
                  <a:schemeClr val="tx1">
                    <a:lumMod val="85000"/>
                    <a:lumOff val="15000"/>
                  </a:schemeClr>
                </a:solidFill>
              </a:rPr>
              <a:t>لقد وضع قانون الاثبات ثلاث قواعد في تحديد من يتحمل عبء الاثبات:</a:t>
            </a:r>
          </a:p>
          <a:p>
            <a:pPr algn="r" rtl="1">
              <a:buFontTx/>
              <a:buChar char="-"/>
            </a:pPr>
            <a:endParaRPr lang="ar-IQ" sz="2800" b="1" dirty="0">
              <a:solidFill>
                <a:schemeClr val="tx1">
                  <a:lumMod val="85000"/>
                  <a:lumOff val="15000"/>
                </a:schemeClr>
              </a:solidFill>
            </a:endParaRPr>
          </a:p>
          <a:p>
            <a:pPr algn="r" rtl="1">
              <a:buNone/>
            </a:pPr>
            <a:r>
              <a:rPr lang="ar-IQ" sz="2800" b="1" dirty="0">
                <a:solidFill>
                  <a:srgbClr val="7030A0"/>
                </a:solidFill>
              </a:rPr>
              <a:t>1- الاصل براءة الذمة: ( م/ 6)</a:t>
            </a:r>
          </a:p>
          <a:p>
            <a:pPr algn="r" rtl="1">
              <a:buNone/>
            </a:pPr>
            <a:r>
              <a:rPr lang="ar-IQ" sz="2800" b="1" dirty="0">
                <a:solidFill>
                  <a:schemeClr val="tx1">
                    <a:lumMod val="85000"/>
                    <a:lumOff val="15000"/>
                  </a:schemeClr>
                </a:solidFill>
              </a:rPr>
              <a:t>كل من يدعي خلاف هذا الاصل فعليه تحمل عبء اثبات ذلك. لأن من كان مدعيا فعليه بالدليل. </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r" rtl="1">
              <a:buNone/>
            </a:pPr>
            <a:r>
              <a:rPr lang="ar-IQ" sz="4000" b="1" dirty="0">
                <a:solidFill>
                  <a:srgbClr val="C00000"/>
                </a:solidFill>
              </a:rPr>
              <a:t>3- الدفاتر و الاوراق غير الموقع عليها</a:t>
            </a:r>
            <a:endParaRPr lang="en-US" sz="4000" b="1" dirty="0">
              <a:solidFill>
                <a:srgbClr val="C00000"/>
              </a:solidFill>
            </a:endParaRPr>
          </a:p>
          <a:p>
            <a:pPr algn="r" rtl="1">
              <a:buNone/>
            </a:pPr>
            <a:r>
              <a:rPr lang="ar-IQ" sz="4000" b="1" dirty="0">
                <a:solidFill>
                  <a:srgbClr val="C00000"/>
                </a:solidFill>
              </a:rPr>
              <a:t>اولا: تعريفها</a:t>
            </a:r>
          </a:p>
          <a:p>
            <a:pPr algn="r" rtl="1">
              <a:buNone/>
            </a:pPr>
            <a:r>
              <a:rPr lang="ar-IQ" sz="4000" b="1" dirty="0">
                <a:solidFill>
                  <a:srgbClr val="C00000"/>
                </a:solidFill>
              </a:rPr>
              <a:t>ثانيا: حجيتها</a:t>
            </a:r>
          </a:p>
          <a:p>
            <a:pPr algn="r" rtl="1">
              <a:buNone/>
            </a:pPr>
            <a:r>
              <a:rPr lang="ar-IQ" sz="4000" b="1" dirty="0">
                <a:solidFill>
                  <a:srgbClr val="C00000"/>
                </a:solidFill>
              </a:rPr>
              <a:t>ثالثا: التأشير على سند الدين</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marL="742950" indent="-742950" algn="r" rtl="1">
              <a:buNone/>
            </a:pPr>
            <a:r>
              <a:rPr lang="ar-IQ" sz="3600" b="1" dirty="0">
                <a:solidFill>
                  <a:srgbClr val="C00000"/>
                </a:solidFill>
              </a:rPr>
              <a:t>اولا: تعريفها</a:t>
            </a:r>
          </a:p>
          <a:p>
            <a:pPr marL="742950" indent="-742950" algn="r" rtl="1">
              <a:buNone/>
            </a:pPr>
            <a:endParaRPr lang="ar-IQ" sz="2800" b="1" dirty="0">
              <a:solidFill>
                <a:srgbClr val="C00000"/>
              </a:solidFill>
            </a:endParaRPr>
          </a:p>
          <a:p>
            <a:pPr marL="742950" indent="-742950" algn="r" rtl="1">
              <a:buNone/>
            </a:pPr>
            <a:r>
              <a:rPr lang="ar-IQ" sz="2800" b="1" dirty="0">
                <a:solidFill>
                  <a:srgbClr val="7030A0"/>
                </a:solidFill>
              </a:rPr>
              <a:t>1- الدفاتر التجارية</a:t>
            </a:r>
          </a:p>
          <a:p>
            <a:pPr marL="742950" indent="-742950" algn="r" rtl="1">
              <a:buFontTx/>
              <a:buChar char="-"/>
            </a:pPr>
            <a:r>
              <a:rPr lang="ar-IQ" sz="2800" b="1" dirty="0">
                <a:solidFill>
                  <a:srgbClr val="7030A0"/>
                </a:solidFill>
              </a:rPr>
              <a:t>الدفاتر الالزامية ( 1- دفتر اليومية. 2- دفتر الاستاذ ).</a:t>
            </a:r>
          </a:p>
          <a:p>
            <a:pPr marL="742950" indent="-742950" algn="r" rtl="1">
              <a:buFontTx/>
              <a:buChar char="-"/>
            </a:pPr>
            <a:endParaRPr lang="ar-IQ" sz="2800" b="1" dirty="0">
              <a:solidFill>
                <a:srgbClr val="7030A0"/>
              </a:solidFill>
            </a:endParaRPr>
          </a:p>
          <a:p>
            <a:pPr marL="742950" indent="-742950" algn="r" rtl="1">
              <a:buNone/>
            </a:pPr>
            <a:r>
              <a:rPr lang="ar-IQ" sz="2800" b="1" dirty="0">
                <a:solidFill>
                  <a:srgbClr val="7030A0"/>
                </a:solidFill>
              </a:rPr>
              <a:t>2- الدفاتر و الاوراق المنزلية ( غير الالزامية )</a:t>
            </a:r>
            <a:endParaRPr lang="en-US" sz="2800" b="1" dirty="0">
              <a:solidFill>
                <a:srgbClr val="7030A0"/>
              </a:solidFill>
            </a:endParaRPr>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lgn="r" rtl="1">
              <a:buNone/>
            </a:pPr>
            <a:r>
              <a:rPr lang="ar-IQ" sz="3900" b="1" dirty="0">
                <a:solidFill>
                  <a:srgbClr val="C00000"/>
                </a:solidFill>
              </a:rPr>
              <a:t>ثانيا: حجيتها</a:t>
            </a:r>
          </a:p>
          <a:p>
            <a:pPr algn="r" rtl="1">
              <a:buNone/>
            </a:pPr>
            <a:r>
              <a:rPr lang="ar-IQ" sz="3000" b="1" dirty="0">
                <a:solidFill>
                  <a:srgbClr val="00B050"/>
                </a:solidFill>
              </a:rPr>
              <a:t>1- الدفاتر الالزامية ( اي الدفاتر التي اوجبها القانون مسكها ):</a:t>
            </a:r>
          </a:p>
          <a:p>
            <a:pPr algn="r" rtl="1">
              <a:buNone/>
            </a:pPr>
            <a:r>
              <a:rPr lang="ar-IQ" dirty="0"/>
              <a:t>- المبدأ العام لا تكون القيود الواردة فيها في حجة لصاحبها. </a:t>
            </a:r>
          </a:p>
          <a:p>
            <a:pPr algn="r" rtl="1">
              <a:buFontTx/>
              <a:buChar char="-"/>
            </a:pPr>
            <a:r>
              <a:rPr lang="ar-IQ" dirty="0"/>
              <a:t>و لكن يجوز أن تكون القيود الواردة فيها حجة على صاحبها شريطة عدم تجزئتها.</a:t>
            </a:r>
          </a:p>
          <a:p>
            <a:pPr algn="r" rtl="1">
              <a:buFontTx/>
              <a:buChar char="-"/>
            </a:pPr>
            <a:r>
              <a:rPr lang="ar-IQ" dirty="0"/>
              <a:t>مادة 32</a:t>
            </a:r>
            <a:br>
              <a:rPr lang="ar-IQ" dirty="0"/>
            </a:br>
            <a:r>
              <a:rPr lang="ar-IQ" dirty="0"/>
              <a:t>اولا – القيود المدونة في الدفاتر الالزامية المنتظمة وغير المنتظمة من قبل العاملين مع صاحب الدفاتر المأذونين في ذلك تعتبر في حكم القيود المدونة من قبله.</a:t>
            </a:r>
            <a:br>
              <a:rPr lang="ar-IQ" dirty="0"/>
            </a:br>
            <a:r>
              <a:rPr lang="ar-IQ" dirty="0"/>
              <a:t>ثانيا – يفترض في القيود الوارد ذكرها في الفقرة (أولا) انها دونت بعلم صاحبها ورضاه الى ان يقيم الدليل على عكس ذلك</a:t>
            </a:r>
          </a:p>
          <a:p>
            <a:pPr algn="r" rtl="1">
              <a:buFontTx/>
              <a:buChar char="-"/>
            </a:pPr>
            <a:endParaRPr lang="ar-IQ"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r" rtl="1">
              <a:buNone/>
            </a:pPr>
            <a:r>
              <a:rPr lang="ar-IQ" sz="3000" b="1" dirty="0">
                <a:solidFill>
                  <a:srgbClr val="00B050"/>
                </a:solidFill>
              </a:rPr>
              <a:t>2- الدفاتر غير الالزامية و الدفاتر و الاوراق الخاصة: </a:t>
            </a:r>
          </a:p>
          <a:p>
            <a:pPr algn="r" rtl="1">
              <a:buFontTx/>
              <a:buChar char="-"/>
            </a:pPr>
            <a:r>
              <a:rPr lang="ar-IQ" dirty="0"/>
              <a:t>لا تكون القيود الواردة فيها حجة لصاحبها.</a:t>
            </a:r>
          </a:p>
          <a:p>
            <a:pPr algn="r" rtl="1">
              <a:buFontTx/>
              <a:buChar char="-"/>
            </a:pPr>
            <a:r>
              <a:rPr lang="ar-IQ" dirty="0"/>
              <a:t>و لايجوز القيود الواردة فيها حجة على صاحبها، </a:t>
            </a:r>
            <a:r>
              <a:rPr lang="ar-IQ" b="1" dirty="0">
                <a:solidFill>
                  <a:srgbClr val="C00000"/>
                </a:solidFill>
              </a:rPr>
              <a:t>الا في حالتين</a:t>
            </a:r>
            <a:r>
              <a:rPr lang="ar-IQ" dirty="0"/>
              <a:t>:</a:t>
            </a:r>
          </a:p>
          <a:p>
            <a:pPr marL="514350" indent="-514350" algn="r" rtl="1">
              <a:buAutoNum type="arabic1Minus"/>
            </a:pPr>
            <a:r>
              <a:rPr lang="ar-IQ" dirty="0"/>
              <a:t>إذا ذكر فيها صراحة انه استوفى دينا.</a:t>
            </a:r>
          </a:p>
          <a:p>
            <a:pPr marL="514350" indent="-514350" algn="r" rtl="1">
              <a:buAutoNum type="arabic1Minus"/>
            </a:pPr>
            <a:r>
              <a:rPr lang="ar-IQ" dirty="0"/>
              <a:t>اذا ذكر فيها صراحة ان قصد بما دون فيها ان تقوم مقام السند لمن اثبتت حقا لمصلحته.</a:t>
            </a:r>
          </a:p>
          <a:p>
            <a:pPr marL="514350" indent="-514350" algn="r" rtl="1">
              <a:buFontTx/>
              <a:buChar char="-"/>
            </a:pPr>
            <a:r>
              <a:rPr lang="ar-IQ" dirty="0"/>
              <a:t>و مناط الحجية هنا هو ان الكتابة غير الموقعة انما هي بمثابة اقرار مكتوب. فهنا توجد قرينة قانونية بسيطة يجوز اثبات عكسها بكافة طرق الاثبات.</a:t>
            </a:r>
          </a:p>
          <a:p>
            <a:pPr marL="514350" indent="-514350" algn="r" rtl="1">
              <a:buFontTx/>
              <a:buChar char="-"/>
            </a:pPr>
            <a:r>
              <a:rPr lang="ar-IQ" dirty="0"/>
              <a:t>و يجوز للمحكمة ان توجه اليمين المتممة لمن يتمسك بالقيود الواردة فيها لاستكمال قناعتها بشأنها.</a:t>
            </a:r>
            <a:endParaRPr lang="en-US" dirty="0"/>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ar-IQ" dirty="0"/>
            </a:br>
            <a:endParaRPr lang="en-US" dirty="0"/>
          </a:p>
        </p:txBody>
      </p:sp>
      <p:sp>
        <p:nvSpPr>
          <p:cNvPr id="3" name="Content Placeholder 2"/>
          <p:cNvSpPr>
            <a:spLocks noGrp="1"/>
          </p:cNvSpPr>
          <p:nvPr>
            <p:ph idx="1"/>
          </p:nvPr>
        </p:nvSpPr>
        <p:spPr>
          <a:xfrm>
            <a:off x="457200" y="533400"/>
            <a:ext cx="8229600" cy="5791200"/>
          </a:xfrm>
        </p:spPr>
        <p:txBody>
          <a:bodyPr>
            <a:normAutofit/>
          </a:bodyPr>
          <a:lstStyle/>
          <a:p>
            <a:pPr algn="r" rtl="1">
              <a:buNone/>
            </a:pPr>
            <a:r>
              <a:rPr lang="ar-IQ" sz="3600" b="1" dirty="0">
                <a:solidFill>
                  <a:srgbClr val="FF0000"/>
                </a:solidFill>
              </a:rPr>
              <a:t>ثالثا: التأشير على السندات:</a:t>
            </a:r>
          </a:p>
          <a:p>
            <a:pPr algn="r" rtl="1">
              <a:buNone/>
            </a:pPr>
            <a:endParaRPr lang="ar-IQ" sz="3600" b="1" dirty="0">
              <a:solidFill>
                <a:srgbClr val="FF0000"/>
              </a:solidFill>
            </a:endParaRPr>
          </a:p>
          <a:p>
            <a:pPr algn="r" rtl="1">
              <a:buNone/>
            </a:pPr>
            <a:r>
              <a:rPr lang="ar-IQ" sz="3200" dirty="0"/>
              <a:t>مادة 33</a:t>
            </a:r>
            <a:br>
              <a:rPr lang="ar-IQ" sz="3200" dirty="0"/>
            </a:br>
            <a:r>
              <a:rPr lang="ar-IQ" sz="3200" dirty="0"/>
              <a:t>اولا – التأشير على سند بما يستفاد منه براءة ذمة المدين حجة على الدائن الى أن يثبت العكس ولو لم يكن التأشير موقعا منه ما دام السند لم يخرج قط من حيازته.</a:t>
            </a:r>
            <a:br>
              <a:rPr lang="ar-IQ" sz="3200" dirty="0"/>
            </a:br>
            <a:r>
              <a:rPr lang="ar-IQ" sz="3200" dirty="0"/>
              <a:t>ثانيا – وكذلك يكون الحكم اذا أشر الدائن بخطه دون توقيع، ما يستفاد منه براءة ذمة المدين في نسخة اصلية اخرى للسند في يد المدين.</a:t>
            </a:r>
            <a:endParaRPr lang="ar-IQ" sz="3600" b="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r" rtl="1">
              <a:buNone/>
            </a:pPr>
            <a:r>
              <a:rPr lang="ar-IQ" sz="2800" b="1" dirty="0">
                <a:solidFill>
                  <a:srgbClr val="FF0000"/>
                </a:solidFill>
              </a:rPr>
              <a:t>1- التأشير على سند لدى الدائن: </a:t>
            </a:r>
          </a:p>
          <a:p>
            <a:pPr algn="r" rtl="1">
              <a:buNone/>
            </a:pPr>
            <a:endParaRPr lang="ar-IQ" sz="2800" b="1" dirty="0">
              <a:solidFill>
                <a:srgbClr val="FF0000"/>
              </a:solidFill>
            </a:endParaRPr>
          </a:p>
          <a:p>
            <a:pPr algn="r" rtl="1">
              <a:buNone/>
            </a:pPr>
            <a:r>
              <a:rPr lang="ar-IQ" sz="2800" dirty="0"/>
              <a:t>قد ينظم السند بنسخة واحدة تكون لدى الدائن، و يكتفي المدين في اثبات ما يقوم به من الوفاء، بأن يقوم الدائن بتأشير امامه على ظهر او هامش السند المثبت للدين و الموجود لديه بحصول هذا الوفاء.</a:t>
            </a:r>
          </a:p>
          <a:p>
            <a:pPr algn="r" rtl="1">
              <a:buFontTx/>
              <a:buChar char="-"/>
            </a:pPr>
            <a:r>
              <a:rPr lang="ar-IQ" sz="2800" dirty="0"/>
              <a:t>ان هذا التأشير يعتبر حجة على الدائن حتى يثبت الدائن عكس ذلك، بشرط أن لا يكون السند قد خرج من حيازته.</a:t>
            </a:r>
          </a:p>
          <a:p>
            <a:pPr algn="r" rtl="1">
              <a:buFontTx/>
              <a:buChar char="-"/>
            </a:pPr>
            <a:r>
              <a:rPr lang="ar-IQ" sz="2800" dirty="0"/>
              <a:t>- و للدائن ان يثبت ذلك بكافة طرق الاثبات، لان التأشير ليس بدليل كتابي كامل.</a:t>
            </a:r>
            <a:endParaRPr lang="en-US" sz="2800" dirty="0"/>
          </a:p>
          <a:p>
            <a:pPr algn="r" rtl="1"/>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algn="r" rtl="1">
              <a:buNone/>
            </a:pPr>
            <a:r>
              <a:rPr lang="ar-IQ" dirty="0"/>
              <a:t>س/ قد يشطب الدائن التأشير بسهولة بعد اطلاع المدين عليه، او يحتمل ان يكون الدائن قد وضع التأشير عن غلط او بناء على وعد المدين بالدفع ثم لم يدفع فيضطر الى شطب التأشير، فمالحكم اذا وجد التأشير مشطوبا؟</a:t>
            </a:r>
          </a:p>
          <a:p>
            <a:pPr algn="r" rtl="1">
              <a:buNone/>
            </a:pPr>
            <a:r>
              <a:rPr lang="ar-IQ" dirty="0"/>
              <a:t>ج/ هناك رأيان:</a:t>
            </a:r>
          </a:p>
          <a:p>
            <a:pPr algn="r" rtl="1">
              <a:buFontTx/>
              <a:buChar char="-"/>
            </a:pPr>
            <a:r>
              <a:rPr lang="ar-IQ" dirty="0"/>
              <a:t>الرأي الاول: ان الشطب يمحو اثر التأشير.</a:t>
            </a:r>
          </a:p>
          <a:p>
            <a:pPr algn="r" rtl="1">
              <a:buFontTx/>
              <a:buChar char="-"/>
            </a:pPr>
            <a:r>
              <a:rPr lang="ar-IQ" dirty="0"/>
              <a:t>الرأي الثاني: ( و هو الراجح ): ليس للشطب تأثير على التأشير، و التأشير دليل براءة مالم يثبت الدائن انه كان للشطب ما يبرره. و للدائن اثبات ذلك بكافة طرق الاثبات لانه يثبت ما يؤيد الشطب.</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a:bodyPr>
          <a:lstStyle/>
          <a:p>
            <a:pPr algn="r" rtl="1">
              <a:buNone/>
            </a:pPr>
            <a:r>
              <a:rPr lang="ar-IQ" sz="4000" b="1" dirty="0">
                <a:solidFill>
                  <a:srgbClr val="FF0000"/>
                </a:solidFill>
              </a:rPr>
              <a:t>2- التأشير على سند لدى المدين:</a:t>
            </a:r>
          </a:p>
          <a:p>
            <a:pPr algn="r" rtl="1">
              <a:buFontTx/>
              <a:buChar char="-"/>
            </a:pPr>
            <a:r>
              <a:rPr lang="ar-IQ" sz="3200" dirty="0"/>
              <a:t>قد يكون التأشير على نسخة اصلية للسند الموجود لدى المدين، و في هذه الحالة يكون هذا التأشير حجة على الدائن بشرطين:</a:t>
            </a:r>
          </a:p>
          <a:p>
            <a:pPr algn="r" rtl="1">
              <a:buFontTx/>
              <a:buChar char="-"/>
            </a:pPr>
            <a:r>
              <a:rPr lang="ar-IQ" sz="3200" dirty="0"/>
              <a:t>1- أن يكون التأشير على النسخة الاصلية.</a:t>
            </a:r>
          </a:p>
          <a:p>
            <a:pPr algn="r" rtl="1">
              <a:buFontTx/>
              <a:buChar char="-"/>
            </a:pPr>
            <a:r>
              <a:rPr lang="ar-IQ" sz="3200" dirty="0"/>
              <a:t>2- ان يكون التأشير بخط الدائن.</a:t>
            </a:r>
          </a:p>
          <a:p>
            <a:pPr algn="r" rtl="1">
              <a:buNone/>
            </a:pPr>
            <a:endParaRPr lang="ar-IQ" sz="3200" dirty="0"/>
          </a:p>
          <a:p>
            <a:pPr algn="r" rtl="1">
              <a:buFontTx/>
              <a:buChar char="-"/>
            </a:pPr>
            <a:r>
              <a:rPr lang="ar-IQ" sz="3200" b="1" dirty="0">
                <a:solidFill>
                  <a:srgbClr val="C00000"/>
                </a:solidFill>
              </a:rPr>
              <a:t>-ملاحظات: </a:t>
            </a:r>
          </a:p>
          <a:p>
            <a:pPr algn="r" rtl="1">
              <a:buFontTx/>
              <a:buChar char="-"/>
            </a:pPr>
            <a:r>
              <a:rPr lang="ar-IQ" sz="3200" b="1" dirty="0"/>
              <a:t>1-</a:t>
            </a:r>
            <a:r>
              <a:rPr lang="ar-IQ" sz="3200" b="1" dirty="0">
                <a:solidFill>
                  <a:srgbClr val="C00000"/>
                </a:solidFill>
              </a:rPr>
              <a:t> </a:t>
            </a:r>
            <a:r>
              <a:rPr lang="ar-IQ" sz="3200" dirty="0"/>
              <a:t>اذا كان التأشير على نسخة غير الااصلية و بخط الدائن فيمكن اعتباره في هذه الحالة مبدأ ثبوت بالكتابة، لكون بخط الدائن.</a:t>
            </a:r>
          </a:p>
          <a:p>
            <a:pPr algn="r" rtl="1">
              <a:buFontTx/>
              <a:buChar char="-"/>
            </a:pPr>
            <a:r>
              <a:rPr lang="ar-IQ" sz="3200" dirty="0"/>
              <a:t>2- يجوز للدائن اثبات عكس ذلك بكافة طرق الاثبات.</a:t>
            </a:r>
          </a:p>
          <a:p>
            <a:pPr algn="r" rtl="1">
              <a:buFontTx/>
              <a:buChar char="-"/>
            </a:pPr>
            <a:endParaRPr lang="ar-IQ" sz="3200" dirty="0"/>
          </a:p>
          <a:p>
            <a:pPr algn="r" rtl="1">
              <a:buFontTx/>
              <a:buChar char="-"/>
            </a:pP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lstStyle/>
          <a:p>
            <a:pPr algn="r" rtl="1">
              <a:buNone/>
            </a:pPr>
            <a:r>
              <a:rPr lang="ar-IQ" sz="3600" b="1" dirty="0">
                <a:solidFill>
                  <a:srgbClr val="FF0000"/>
                </a:solidFill>
              </a:rPr>
              <a:t>س/ مالحكم اذا وجد التأشير مشطوبا في هذه الحالة؟</a:t>
            </a:r>
          </a:p>
          <a:p>
            <a:pPr algn="r" rtl="1">
              <a:buNone/>
            </a:pPr>
            <a:endParaRPr lang="ar-IQ" dirty="0"/>
          </a:p>
          <a:p>
            <a:pPr algn="r" rtl="1">
              <a:buNone/>
            </a:pPr>
            <a:r>
              <a:rPr lang="ar-IQ" dirty="0"/>
              <a:t>ج/ ان الشطب في هذه الحالة يذهب بقيمة التأشير و حجيته، لأن السند عند المدين، فيعتقد أن الشطب قد تم بعلم المدين و رضاه، و ذلك بقصد الغاء التأشير لسبب يستدعى ذلك.</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ctr" rtl="1">
              <a:buNone/>
            </a:pPr>
            <a:r>
              <a:rPr lang="ar-IQ" sz="4400" b="1" dirty="0">
                <a:solidFill>
                  <a:srgbClr val="C00000"/>
                </a:solidFill>
              </a:rPr>
              <a:t>4- اثبات صحة السندات</a:t>
            </a:r>
          </a:p>
          <a:p>
            <a:pPr algn="ctr" rtl="1">
              <a:buNone/>
            </a:pPr>
            <a:endParaRPr lang="ar-IQ" sz="4400" b="1" dirty="0">
              <a:solidFill>
                <a:srgbClr val="C00000"/>
              </a:solidFill>
            </a:endParaRPr>
          </a:p>
          <a:p>
            <a:pPr algn="r" rtl="1">
              <a:buNone/>
            </a:pPr>
            <a:r>
              <a:rPr lang="ar-IQ" sz="3600" b="1" dirty="0">
                <a:solidFill>
                  <a:srgbClr val="7030A0"/>
                </a:solidFill>
              </a:rPr>
              <a:t>اولا: طرق الطعن في صحة السندات</a:t>
            </a:r>
          </a:p>
          <a:p>
            <a:pPr algn="r" rtl="1">
              <a:buNone/>
            </a:pPr>
            <a:r>
              <a:rPr lang="ar-IQ" sz="3600" b="1" dirty="0">
                <a:solidFill>
                  <a:srgbClr val="7030A0"/>
                </a:solidFill>
              </a:rPr>
              <a:t>ثانيا: دور القاضي في تقدير مدى صحة السندات</a:t>
            </a:r>
          </a:p>
          <a:p>
            <a:pPr algn="r" rtl="1">
              <a:buNone/>
            </a:pPr>
            <a:r>
              <a:rPr lang="ar-IQ" sz="3600" b="1" dirty="0">
                <a:solidFill>
                  <a:srgbClr val="7030A0"/>
                </a:solidFill>
              </a:rPr>
              <a:t>ثالثا: اجراءات تحقيق صحة السندات</a:t>
            </a:r>
          </a:p>
          <a:p>
            <a:pPr algn="r" rtl="1">
              <a:buNone/>
            </a:pPr>
            <a:r>
              <a:rPr lang="ar-IQ" sz="3600" b="1" dirty="0">
                <a:solidFill>
                  <a:srgbClr val="7030A0"/>
                </a:solidFill>
              </a:rPr>
              <a:t>رابعا: الاثار المترتبة على صحة السندات</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lnSpcReduction="10000"/>
          </a:bodyPr>
          <a:lstStyle/>
          <a:p>
            <a:pPr algn="r" rtl="1"/>
            <a:r>
              <a:rPr lang="ar-IQ" b="1" dirty="0">
                <a:solidFill>
                  <a:srgbClr val="7030A0"/>
                </a:solidFill>
              </a:rPr>
              <a:t>2- البينة على من ادعى و اليمين على من انكر: ( م/ 7)</a:t>
            </a:r>
          </a:p>
          <a:p>
            <a:pPr algn="r" rtl="1">
              <a:buFontTx/>
              <a:buChar char="-"/>
            </a:pPr>
            <a:r>
              <a:rPr lang="ar-IQ" dirty="0"/>
              <a:t>و نحتاج البينة لأننا نريد ان نثبت خلاف الظاهر، و الظاهر على ثلاثة انواع:</a:t>
            </a:r>
          </a:p>
          <a:p>
            <a:pPr algn="r" rtl="1">
              <a:buFontTx/>
              <a:buChar char="-"/>
            </a:pPr>
            <a:r>
              <a:rPr lang="ar-IQ" b="1" dirty="0">
                <a:solidFill>
                  <a:srgbClr val="FF0000"/>
                </a:solidFill>
              </a:rPr>
              <a:t>أ- الظاهر اصلا: </a:t>
            </a:r>
            <a:r>
              <a:rPr lang="ar-IQ" dirty="0"/>
              <a:t>اي ما كان على حسب طبيعة الاشياء و الظواهر الخارجية لها. </a:t>
            </a:r>
          </a:p>
          <a:p>
            <a:pPr algn="r" rtl="1">
              <a:buFontTx/>
              <a:buChar char="-"/>
            </a:pPr>
            <a:r>
              <a:rPr lang="ar-IQ" dirty="0"/>
              <a:t>فالاصل الظاهر في ذمة الانسان عدم المديونية، و على من يدعي خلاف هذا الاصل الظاهر أن يثبت ما يدعيه.</a:t>
            </a:r>
          </a:p>
          <a:p>
            <a:pPr algn="r" rtl="1">
              <a:buFontTx/>
              <a:buChar char="-"/>
            </a:pPr>
            <a:r>
              <a:rPr lang="ar-IQ" dirty="0">
                <a:solidFill>
                  <a:srgbClr val="FF0000"/>
                </a:solidFill>
              </a:rPr>
              <a:t>ب- الظاهر عرضا: </a:t>
            </a:r>
            <a:r>
              <a:rPr lang="ar-IQ" dirty="0"/>
              <a:t>إذا قدم المدعي دليلا مقبولا قانونا على ما يدعيه من دين على المدعى عليه، انقلب ذلك الظاهر اصلا الى الظاهر عرضا عن طريق ذلك الدليل. و هذا يعني انتقال عبء الاثبات من المدعي الى المدعى عليه. و اذا ابرز المدعى عليه سندا بوفاء الدين عاد الظاهر اصلا الى حاله.</a:t>
            </a:r>
          </a:p>
          <a:p>
            <a:pPr algn="r" rtl="1">
              <a:buFontTx/>
              <a:buChar char="-"/>
            </a:pPr>
            <a:r>
              <a:rPr lang="ar-IQ" dirty="0">
                <a:solidFill>
                  <a:srgbClr val="FF0000"/>
                </a:solidFill>
              </a:rPr>
              <a:t>ج- الظاهر فرضا: </a:t>
            </a:r>
            <a:r>
              <a:rPr lang="ar-IQ" dirty="0"/>
              <a:t>و هو الحال التي يفترضها القانون بقرينة قانونية و التي تعني( استنباط المشرع امرا غير ثابت لديه من امر ثابت لديه ).</a:t>
            </a:r>
          </a:p>
          <a:p>
            <a:pPr algn="r" rtl="1">
              <a:buFontTx/>
              <a:buChar char="-"/>
            </a:pPr>
            <a:r>
              <a:rPr lang="ar-IQ" dirty="0"/>
              <a:t>مثال ( م 19 الاثبات ): ( و جود سند الدين في حوزة المدين دليل على براءة ذمته من الدين حتى يثبت خلاف ذلك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lgn="r" rtl="1">
              <a:buNone/>
            </a:pPr>
            <a:r>
              <a:rPr lang="ar-IQ" sz="3600" b="1" dirty="0">
                <a:solidFill>
                  <a:srgbClr val="7030A0"/>
                </a:solidFill>
              </a:rPr>
              <a:t>اولا: طرق الطعن في صحة السندات</a:t>
            </a:r>
          </a:p>
          <a:p>
            <a:pPr algn="r" rtl="1">
              <a:buFontTx/>
              <a:buChar char="-"/>
            </a:pPr>
            <a:r>
              <a:rPr lang="ar-IQ" dirty="0"/>
              <a:t>حدد القانون طريقتين للطعن في صحة السندات، و هما: التزوير و الانكار.</a:t>
            </a:r>
          </a:p>
          <a:p>
            <a:pPr algn="r" rtl="1">
              <a:buFontTx/>
              <a:buChar char="-"/>
            </a:pPr>
            <a:r>
              <a:rPr lang="ar-IQ" dirty="0"/>
              <a:t>مادة 34</a:t>
            </a:r>
            <a:br>
              <a:rPr lang="ar-IQ" dirty="0"/>
            </a:br>
            <a:r>
              <a:rPr lang="ar-IQ" dirty="0"/>
              <a:t>انكار الخط أو الامضاء أو بصمة الابهام لا يرد الا على السندات والاوراق غير الرسمية اما ادعاء التزوير فيرد على السندات الرسمية والعادية.</a:t>
            </a:r>
          </a:p>
          <a:p>
            <a:pPr algn="r" rtl="1">
              <a:buNone/>
            </a:pPr>
            <a:r>
              <a:rPr lang="ar-IQ" sz="3200" b="1" dirty="0">
                <a:solidFill>
                  <a:srgbClr val="FF0000"/>
                </a:solidFill>
              </a:rPr>
              <a:t>1- التزوير: </a:t>
            </a:r>
            <a:endParaRPr lang="ar-IQ" dirty="0"/>
          </a:p>
          <a:p>
            <a:pPr algn="r" rtl="1">
              <a:buFontTx/>
              <a:buChar char="-"/>
            </a:pPr>
            <a:r>
              <a:rPr lang="ar-IQ" dirty="0"/>
              <a:t>أ- تعريفه: تحريف مفتعل للحقيقة في الوقائع و البيانات و التواقيع و الاختام التي يراد اثباتها بسند يحتج به تجاه الغير.</a:t>
            </a:r>
          </a:p>
          <a:p>
            <a:pPr algn="r" rtl="1">
              <a:buFontTx/>
              <a:buChar char="-"/>
            </a:pPr>
            <a:r>
              <a:rPr lang="ar-IQ" dirty="0"/>
              <a:t>ادعاء التزوير يعتبر طعنا في صحة السند.</a:t>
            </a:r>
          </a:p>
          <a:p>
            <a:pPr algn="r" rtl="1">
              <a:buFontTx/>
              <a:buChar char="-"/>
            </a:pPr>
            <a:r>
              <a:rPr lang="ar-IQ" dirty="0"/>
              <a:t>الادعاء بالتزير يعتبر من الدفوع الموضوعية يجوز التقدم به في اية مرحلة من مراحل الدعوى.</a:t>
            </a:r>
          </a:p>
          <a:p>
            <a:pPr algn="r" rtl="1">
              <a:buFontTx/>
              <a:buChar char="-"/>
            </a:pPr>
            <a:r>
              <a:rPr lang="ar-IQ" dirty="0"/>
              <a:t>بنيان الحكم البات على سند مزور سبب من اسباب اعادة المحكمة.</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lgn="r" rtl="1">
              <a:buNone/>
            </a:pPr>
            <a:r>
              <a:rPr lang="ar-IQ" sz="4000" b="1" dirty="0">
                <a:solidFill>
                  <a:srgbClr val="C00000"/>
                </a:solidFill>
              </a:rPr>
              <a:t>2- الانكار:</a:t>
            </a:r>
          </a:p>
          <a:p>
            <a:pPr algn="r" rtl="1">
              <a:buFontTx/>
              <a:buChar char="-"/>
            </a:pPr>
            <a:r>
              <a:rPr lang="ar-IQ" sz="3600" dirty="0"/>
              <a:t>يجوز لمن يحتج عليه </a:t>
            </a:r>
            <a:r>
              <a:rPr lang="ar-IQ" sz="3600" b="1" u="sng" dirty="0">
                <a:solidFill>
                  <a:srgbClr val="00B050"/>
                </a:solidFill>
              </a:rPr>
              <a:t>بسند عادي </a:t>
            </a:r>
            <a:r>
              <a:rPr lang="ar-IQ" sz="3600" dirty="0"/>
              <a:t>انكاره، فهو رخصة له لاستبعاد حجية ذلك السند مؤقتا في الاثبات، - دون الحاجة الى اللجوء الى سبيل الادعاء بتزويره- الى ان يثبت صدوره من المنكر بعد الانتهاء من المضاهاة.</a:t>
            </a:r>
          </a:p>
          <a:p>
            <a:pPr algn="r" rtl="1">
              <a:buFontTx/>
              <a:buChar char="-"/>
            </a:pPr>
            <a:endParaRPr lang="ar-IQ"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lnSpcReduction="10000"/>
          </a:bodyPr>
          <a:lstStyle/>
          <a:p>
            <a:pPr algn="r" rtl="1">
              <a:buNone/>
            </a:pPr>
            <a:r>
              <a:rPr lang="ar-IQ" sz="2800" b="1" dirty="0">
                <a:solidFill>
                  <a:srgbClr val="7030A0"/>
                </a:solidFill>
              </a:rPr>
              <a:t>ثانيا: دور القاضي في تقدير مدى صحة السندات</a:t>
            </a:r>
          </a:p>
          <a:p>
            <a:pPr algn="r" rtl="1">
              <a:buFontTx/>
              <a:buChar char="-"/>
            </a:pPr>
            <a:r>
              <a:rPr lang="ar-IQ" sz="2800" b="1" dirty="0"/>
              <a:t>للقاضي سلطة كبيرة في التحقق من صحته السندات بأسقات او انقاص قيمتها في الاثبات او احالتها على قاضي التحقيق للتأكد من صحتها.</a:t>
            </a:r>
          </a:p>
          <a:p>
            <a:pPr algn="r" rtl="1">
              <a:buFontTx/>
              <a:buChar char="-"/>
            </a:pPr>
            <a:r>
              <a:rPr lang="ar-IQ" sz="2800" b="1" dirty="0">
                <a:solidFill>
                  <a:srgbClr val="00B050"/>
                </a:solidFill>
              </a:rPr>
              <a:t>1- سلطة القاضي في تقدير مدى صحة السندات من تلقاء نفسه:</a:t>
            </a:r>
          </a:p>
          <a:p>
            <a:pPr algn="r" rtl="1">
              <a:buFontTx/>
              <a:buChar char="-"/>
            </a:pPr>
            <a:r>
              <a:rPr lang="ar-IQ" sz="2800" dirty="0"/>
              <a:t>المادة 35</a:t>
            </a:r>
            <a:br>
              <a:rPr lang="ar-IQ" sz="2800" dirty="0"/>
            </a:br>
            <a:r>
              <a:rPr lang="ar-IQ" sz="2800" dirty="0"/>
              <a:t>اولا – </a:t>
            </a:r>
            <a:r>
              <a:rPr lang="ar-IQ" sz="2800" u="sng" dirty="0"/>
              <a:t>لا تعمل </a:t>
            </a:r>
            <a:r>
              <a:rPr lang="ar-IQ" sz="2800" dirty="0"/>
              <a:t>بالسند الا اذا كان سالما من شبهة التزوير والتصنيع.</a:t>
            </a:r>
            <a:br>
              <a:rPr lang="ar-IQ" sz="2800" dirty="0"/>
            </a:br>
            <a:r>
              <a:rPr lang="ar-IQ" sz="2800" dirty="0"/>
              <a:t>ثانيا – للمحكمة ان تقدر ما يترتب على الكشط والمحو والشطب والتحشية وغير ذلك من العيوب المادية في السند من </a:t>
            </a:r>
            <a:r>
              <a:rPr lang="ar-IQ" sz="2800" baseline="30000" dirty="0"/>
              <a:t>1-</a:t>
            </a:r>
            <a:r>
              <a:rPr lang="ar-IQ" sz="2800" u="sng" dirty="0"/>
              <a:t>أسقاط قيمته </a:t>
            </a:r>
            <a:r>
              <a:rPr lang="ar-IQ" sz="2800" dirty="0"/>
              <a:t>في الاثبات أو </a:t>
            </a:r>
            <a:r>
              <a:rPr lang="ar-IQ" sz="2800" baseline="30000" dirty="0"/>
              <a:t>2-</a:t>
            </a:r>
            <a:r>
              <a:rPr lang="ar-IQ" sz="2800" u="sng" dirty="0"/>
              <a:t>إنقاص هذه القيمة </a:t>
            </a:r>
            <a:r>
              <a:rPr lang="ar-IQ" sz="2800" u="sng" baseline="30000" dirty="0"/>
              <a:t>3-</a:t>
            </a:r>
            <a:r>
              <a:rPr lang="ar-IQ" sz="2800" u="sng" dirty="0"/>
              <a:t>على أن تدلل على صحة وجوب العيب في قرارها بشكل واضح.</a:t>
            </a:r>
            <a:br>
              <a:rPr lang="ar-IQ" sz="2800" dirty="0"/>
            </a:br>
            <a:r>
              <a:rPr lang="ar-IQ" sz="2800" dirty="0"/>
              <a:t>ثالثا – اذا كان السند محل الشك في نظر المحكمة </a:t>
            </a:r>
            <a:r>
              <a:rPr lang="ar-IQ" sz="2800" u="sng" dirty="0"/>
              <a:t>جاز</a:t>
            </a:r>
            <a:r>
              <a:rPr lang="ar-IQ" sz="2800" dirty="0"/>
              <a:t> لها من تلقاء نفسها ان تدعو الموظف الذي صدر عنه، أو الشخص الذي حرره ليبدي ما يوضح حقيقه الامر فيه</a:t>
            </a:r>
            <a:endParaRPr lang="ar-IQ" sz="2800" b="1" dirty="0">
              <a:solidFill>
                <a:srgbClr val="7030A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lnSpcReduction="10000"/>
          </a:bodyPr>
          <a:lstStyle/>
          <a:p>
            <a:pPr algn="r" rtl="1">
              <a:buNone/>
            </a:pPr>
            <a:r>
              <a:rPr lang="ar-IQ" sz="3200" b="1" dirty="0">
                <a:solidFill>
                  <a:srgbClr val="00B050"/>
                </a:solidFill>
              </a:rPr>
              <a:t>2- سلطة القاضي عند الطعن بصحة السند:</a:t>
            </a:r>
          </a:p>
          <a:p>
            <a:pPr algn="r" rtl="1">
              <a:buFontTx/>
              <a:buChar char="-"/>
            </a:pPr>
            <a:r>
              <a:rPr lang="ar-IQ" sz="2800" b="1" dirty="0">
                <a:solidFill>
                  <a:srgbClr val="C00000"/>
                </a:solidFill>
              </a:rPr>
              <a:t>الطعن بالسند اما يكون بالتزوير او بالانكار</a:t>
            </a:r>
          </a:p>
          <a:p>
            <a:pPr algn="r" rtl="1">
              <a:buNone/>
            </a:pPr>
            <a:r>
              <a:rPr lang="ar-IQ" sz="3200" b="1" dirty="0">
                <a:solidFill>
                  <a:srgbClr val="7030A0"/>
                </a:solidFill>
              </a:rPr>
              <a:t>أ- التزوير: </a:t>
            </a:r>
          </a:p>
          <a:p>
            <a:pPr marL="514350" indent="-514350" algn="r" rtl="1">
              <a:buNone/>
            </a:pPr>
            <a:r>
              <a:rPr lang="ar-IQ" sz="3200" dirty="0"/>
              <a:t>المادة 36</a:t>
            </a:r>
            <a:br>
              <a:rPr lang="ar-IQ" sz="3200" dirty="0"/>
            </a:br>
            <a:r>
              <a:rPr lang="ar-IQ" sz="3200" dirty="0"/>
              <a:t>اذا ادعى الخصم تزوير السند وطلب التحقيق في ذلك ووجدت المحكمة قرائن قوية على صحة ادعائه اجابته الى طلبه وألزمته ان يقدم كفالة شخصية أو نقدية تقدرها المحكمة لضمان حق الطرف الآخر.</a:t>
            </a:r>
            <a:br>
              <a:rPr lang="ar-IQ" sz="3200" dirty="0"/>
            </a:br>
            <a:r>
              <a:rPr lang="ar-IQ" sz="3200" dirty="0"/>
              <a:t>وعلى المحكمة في هذه الحالة احالة الخصوم على قاضي التحقيق للتثبت من صحة الادعاء، وعندها تقرر المحكمة جعل الدعوى مستأخرة لحين صدور حكم أو قرار بات بخصوص واقعة التزوير.</a:t>
            </a:r>
            <a:endParaRPr lang="en-US" sz="3200" b="1" dirty="0">
              <a:solidFill>
                <a:srgbClr val="00B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63</a:t>
            </a:fld>
            <a:endParaRPr lang="en-US"/>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lgn="r" rtl="1">
              <a:buNone/>
            </a:pPr>
            <a:r>
              <a:rPr lang="ar-IQ" sz="3200" b="1" dirty="0">
                <a:solidFill>
                  <a:srgbClr val="7030A0"/>
                </a:solidFill>
              </a:rPr>
              <a:t>2- انكار السند:</a:t>
            </a:r>
          </a:p>
          <a:p>
            <a:pPr algn="r" rtl="1">
              <a:buNone/>
            </a:pPr>
            <a:r>
              <a:rPr lang="ar-IQ" sz="3200" dirty="0"/>
              <a:t>المادة 40</a:t>
            </a:r>
            <a:br>
              <a:rPr lang="ar-IQ" sz="3200" dirty="0"/>
            </a:br>
            <a:r>
              <a:rPr lang="ar-IQ" sz="3200" dirty="0"/>
              <a:t>اذا أنكر من نسب اليه السند خطه أو أمضاءه أو بصمة أبهامه أو انكر ذلك من يقوم مقامه أو ادعى الوارث الجهل به وكان السند منتجا في الدعوى قررت المحكمة اجراء المضاهاة مع ايداع السند في صندوق المحكمة بعد تثبيت حالته وأوصافه والتوقيع عليه من القاضي أو رئيس الهيئة.</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64</a:t>
            </a:fld>
            <a:endParaRPr lang="en-US"/>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a:bodyPr>
          <a:lstStyle/>
          <a:p>
            <a:pPr algn="r" rtl="1">
              <a:buNone/>
            </a:pPr>
            <a:r>
              <a:rPr lang="ar-IQ" sz="2800" b="1" dirty="0">
                <a:solidFill>
                  <a:srgbClr val="7030A0"/>
                </a:solidFill>
              </a:rPr>
              <a:t>ثالثا: اجراءات تحقيق صحة السندات</a:t>
            </a:r>
          </a:p>
          <a:p>
            <a:pPr marL="514350" indent="-514350" algn="r" rtl="1">
              <a:buNone/>
            </a:pPr>
            <a:r>
              <a:rPr lang="ar-IQ" b="1" dirty="0">
                <a:solidFill>
                  <a:srgbClr val="FF0000"/>
                </a:solidFill>
              </a:rPr>
              <a:t>أ- التزوير:</a:t>
            </a:r>
          </a:p>
          <a:p>
            <a:pPr marL="514350" indent="-514350" algn="r" rtl="1">
              <a:buFontTx/>
              <a:buChar char="-"/>
            </a:pPr>
            <a:r>
              <a:rPr lang="ar-IQ" dirty="0"/>
              <a:t>اذا اقتنع القاضي بوجود قرائن قوية على صحة ادعاء التزوير، قرر احالة الخصوم الى قاضي التحقيق لاتخاذ الاجراءات اللازمة، لأن التزوير جناية يعاقب عليها قانون العقوبات، اضافة الى ذلك التزوير يكون موضوعا لدعوى مدنية ترمي الى تعويض الضرر المترتب عليه.</a:t>
            </a:r>
          </a:p>
          <a:p>
            <a:pPr marL="514350" indent="-514350" algn="r" rtl="1">
              <a:buFontTx/>
              <a:buChar char="-"/>
            </a:pPr>
            <a:r>
              <a:rPr lang="ar-IQ" dirty="0"/>
              <a:t>يجب على المدعي بتزوير تحديد ما يدعي تزويره تحديدا دقيقا.</a:t>
            </a:r>
          </a:p>
          <a:p>
            <a:pPr marL="514350" indent="-514350" algn="r" rtl="1">
              <a:buNone/>
            </a:pPr>
            <a:r>
              <a:rPr lang="ar-IQ" b="1" dirty="0">
                <a:solidFill>
                  <a:srgbClr val="C00000"/>
                </a:solidFill>
              </a:rPr>
              <a:t>ب- الانكار: </a:t>
            </a:r>
          </a:p>
          <a:p>
            <a:pPr marL="514350" indent="-514350" algn="r" rtl="1">
              <a:buNone/>
            </a:pPr>
            <a:r>
              <a:rPr lang="ar-IQ" dirty="0"/>
              <a:t>المادة 39</a:t>
            </a:r>
            <a:br>
              <a:rPr lang="ar-IQ" dirty="0"/>
            </a:br>
            <a:r>
              <a:rPr lang="ar-IQ" dirty="0"/>
              <a:t>( اولا – اذا ابرز المدعي سندا عاديا لاثبات دعواه، عرض على المدعى عليه، وله ان يقر بأمضائه أو ببصمة أبهامه أو ينكرها، </a:t>
            </a:r>
            <a:r>
              <a:rPr lang="ar-IQ" u="sng" dirty="0"/>
              <a:t>ويعتبر سكوته اقرارا</a:t>
            </a:r>
            <a:r>
              <a:rPr lang="ar-IQ" dirty="0"/>
              <a:t>).</a:t>
            </a:r>
          </a:p>
          <a:p>
            <a:pPr marL="514350" indent="-514350" algn="r" rtl="1">
              <a:buFontTx/>
              <a:buChar char="-"/>
            </a:pPr>
            <a:r>
              <a:rPr lang="ar-IQ" dirty="0"/>
              <a:t>و هذا يستدعي أن يتم الانكار قبل مناقشة التصرف المثبت للسند.</a:t>
            </a:r>
          </a:p>
          <a:p>
            <a:pPr marL="514350" indent="-514350" algn="r" rtl="1">
              <a:buFontTx/>
              <a:buChar char="-"/>
            </a:pPr>
            <a:r>
              <a:rPr lang="ar-IQ" dirty="0"/>
              <a:t>المادة (39/ثانيا): ( يجوز للوارث بدلا من الاقرار أو الانكار ان يدعي الجهل بالسند).</a:t>
            </a:r>
          </a:p>
          <a:p>
            <a:pPr marL="514350" indent="-514350" algn="r" rtl="1">
              <a:buFontTx/>
              <a:buChar char="-"/>
            </a:pPr>
            <a:endParaRPr lang="ar-IQ" dirty="0"/>
          </a:p>
          <a:p>
            <a:pPr marL="514350" indent="-514350" algn="r" rtl="1">
              <a:buNone/>
            </a:pPr>
            <a:endParaRPr lang="ar-IQ" dirty="0"/>
          </a:p>
          <a:p>
            <a:pPr marL="514350" indent="-514350" algn="r" rtl="1">
              <a:buFontTx/>
              <a:buChar char="-"/>
            </a:pPr>
            <a:endParaRPr lang="ar-IQ" b="1" dirty="0">
              <a:solidFill>
                <a:srgbClr val="FF0000"/>
              </a:solidFill>
            </a:endParaRPr>
          </a:p>
          <a:p>
            <a:pPr marL="514350" indent="-514350"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65</a:t>
            </a:fld>
            <a:endParaRPr lang="en-US"/>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r" rtl="1" fontAlgn="base"/>
            <a:r>
              <a:rPr lang="ar-IQ" sz="3200" dirty="0"/>
              <a:t>المادة 43</a:t>
            </a:r>
            <a:br>
              <a:rPr lang="ar-IQ" sz="3200" dirty="0"/>
            </a:br>
            <a:r>
              <a:rPr lang="ar-IQ" sz="3200" dirty="0"/>
              <a:t>تجري المضاهاة تحت اشراف المحكمة بواسطة خبير أو اكثر يتفق الطرفان على أختيارهم فأن لم يتفقا عينتهم المحكمة.</a:t>
            </a:r>
          </a:p>
          <a:p>
            <a:pPr algn="r" rtl="1" fontAlgn="base"/>
            <a:r>
              <a:rPr lang="ar-IQ" sz="3200" dirty="0"/>
              <a:t>فللمضاهاة يجب ان تتم تحت اشراف المحكمة بواسطة خبير او اكثر بشرط ان يكون عدد الخبراء فرديا لكي تتحقق الاغلبية عند الخلاف.</a:t>
            </a:r>
          </a:p>
          <a:p>
            <a:pPr algn="r" rtl="1" fontAlgn="base"/>
            <a:r>
              <a:rPr lang="ar-IQ" sz="3200" dirty="0"/>
              <a:t>المادة 44</a:t>
            </a:r>
            <a:br>
              <a:rPr lang="ar-IQ" sz="3200" dirty="0"/>
            </a:br>
            <a:r>
              <a:rPr lang="ar-IQ" sz="3200" dirty="0"/>
              <a:t>تجري المضاهاة بحضور الطرفين وعند تخلف طالب المضاهاة أو من نسب اليه السند رغم التبليغ فيجوز اجراؤها بغيابه.</a:t>
            </a:r>
          </a:p>
          <a:p>
            <a:pPr algn="r" rtl="1" fontAlgn="base">
              <a:buNone/>
            </a:pPr>
            <a:endParaRPr lang="ar-IQ" sz="2000" dirty="0"/>
          </a:p>
          <a:p>
            <a:pPr algn="r" rtl="1">
              <a:buNone/>
            </a:pPr>
            <a:endParaRPr lang="ar-IQ" sz="2000" dirty="0"/>
          </a:p>
          <a:p>
            <a:pPr algn="r" rtl="1">
              <a:buNone/>
            </a:pPr>
            <a:endParaRPr lang="en-US" sz="20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66</a:t>
            </a:fld>
            <a:endParaRPr lang="en-US"/>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lgn="r" rtl="1" fontAlgn="base"/>
            <a:r>
              <a:rPr lang="ar-IQ" sz="3600" dirty="0"/>
              <a:t>المادة 46</a:t>
            </a:r>
            <a:br>
              <a:rPr lang="ar-IQ" sz="3600" dirty="0"/>
            </a:br>
            <a:r>
              <a:rPr lang="ar-IQ" sz="3600" dirty="0"/>
              <a:t>تجري مضاهاة بصمة الابهام بواسطة الجهة الرسمية المختصة بالبصمات من ثلاثة خبراء تحت اشراف القاضى أو رئيس تلك الجهة.</a:t>
            </a:r>
          </a:p>
          <a:p>
            <a:pPr algn="r" rtl="1" fontAlgn="base"/>
            <a:r>
              <a:rPr lang="ar-IQ" sz="3600" dirty="0"/>
              <a:t>المادة 47</a:t>
            </a:r>
            <a:br>
              <a:rPr lang="ar-IQ" sz="3600" dirty="0"/>
            </a:br>
            <a:r>
              <a:rPr lang="ar-IQ" sz="3600" dirty="0"/>
              <a:t>للطرفين ان يطلبا إعادة المضاهاة اذا قدما سببا يبرر ذلك.</a:t>
            </a:r>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67</a:t>
            </a:fld>
            <a:endParaRPr lang="en-US"/>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lgn="r" rtl="1">
              <a:buNone/>
            </a:pPr>
            <a:r>
              <a:rPr lang="ar-IQ" sz="3200" b="1" dirty="0">
                <a:solidFill>
                  <a:srgbClr val="C00000"/>
                </a:solidFill>
              </a:rPr>
              <a:t>س/ على اي شيء تتم المضاهاة؟</a:t>
            </a:r>
          </a:p>
          <a:p>
            <a:pPr algn="r" rtl="1">
              <a:buNone/>
            </a:pPr>
            <a:r>
              <a:rPr lang="ar-IQ" sz="3200" b="1" dirty="0">
                <a:solidFill>
                  <a:srgbClr val="0070C0"/>
                </a:solidFill>
              </a:rPr>
              <a:t>ج/ </a:t>
            </a:r>
            <a:r>
              <a:rPr lang="ar-IQ" sz="3200" dirty="0"/>
              <a:t>المادة 48</a:t>
            </a:r>
            <a:br>
              <a:rPr lang="ar-IQ" sz="3200" dirty="0"/>
            </a:br>
            <a:r>
              <a:rPr lang="ar-IQ" sz="3200" dirty="0"/>
              <a:t>- تجري المضاهاة على الاوراق التي اتفق عليها، والا فتجري على الخط أو الامضاء أو بصمة الابهام الموضوعة على سندات رسمية أو على سندات عادية اقر بها الخصم أو على أوراق جرى استكتابه عليها أمام المحكمة.</a:t>
            </a:r>
          </a:p>
          <a:p>
            <a:pPr algn="r" rtl="1">
              <a:buNone/>
            </a:pPr>
            <a:r>
              <a:rPr lang="ar-IQ" sz="3200" dirty="0"/>
              <a:t>المادة 49</a:t>
            </a:r>
            <a:br>
              <a:rPr lang="ar-IQ" sz="3200" dirty="0"/>
            </a:br>
            <a:r>
              <a:rPr lang="ar-IQ" sz="3200" dirty="0"/>
              <a:t>على الخصم الذي ينازع في نسبة السند اليه ان يحضر بنفسه للاستكتاب لأخذ نموذج من خطه أو امضائه أو بصمة ابهامه في الموعد الذي تحدده المحكمة فأن امتنع عن الحضور بغير عذر جاز الحكم بثبوت نسبة السند اليه.</a:t>
            </a:r>
            <a:endParaRPr lang="ar-IQ" sz="3200" b="1" dirty="0">
              <a:solidFill>
                <a:srgbClr val="C00000"/>
              </a:solidFill>
            </a:endParaRPr>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68</a:t>
            </a:fld>
            <a:endParaRPr lang="en-US"/>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lgn="r" rtl="1">
              <a:buNone/>
            </a:pPr>
            <a:r>
              <a:rPr lang="ar-IQ" sz="2800" b="1" dirty="0">
                <a:solidFill>
                  <a:srgbClr val="7030A0"/>
                </a:solidFill>
              </a:rPr>
              <a:t>رابعا: الاثار المترتبة على صحة السندات</a:t>
            </a:r>
          </a:p>
          <a:p>
            <a:pPr algn="r" rtl="1">
              <a:buNone/>
            </a:pPr>
            <a:r>
              <a:rPr lang="ar-IQ" sz="2800" b="1" dirty="0">
                <a:solidFill>
                  <a:srgbClr val="C00000"/>
                </a:solidFill>
              </a:rPr>
              <a:t>أ- التزوير: في الادعاء بالتزوير هناك ثلاث احتمالات:</a:t>
            </a:r>
          </a:p>
          <a:p>
            <a:pPr algn="r" rtl="1">
              <a:buNone/>
            </a:pPr>
            <a:r>
              <a:rPr lang="ar-IQ" sz="2800" b="1" dirty="0">
                <a:solidFill>
                  <a:srgbClr val="00B050"/>
                </a:solidFill>
              </a:rPr>
              <a:t>1- تنازل مدعي التزوير عن ادعائه قبل التحقيق</a:t>
            </a:r>
          </a:p>
          <a:p>
            <a:pPr algn="r" rtl="1">
              <a:buNone/>
            </a:pPr>
            <a:r>
              <a:rPr lang="ar-IQ" sz="2800" dirty="0"/>
              <a:t>المادة 38</a:t>
            </a:r>
            <a:br>
              <a:rPr lang="ar-IQ" sz="2800" dirty="0"/>
            </a:br>
            <a:r>
              <a:rPr lang="ar-IQ" sz="2800" dirty="0"/>
              <a:t>( لمن يدعي تزوير السند ان يتنازل عن ادعائه، وفي هذه الحالة لا يحكم عليه بالغرامة المنصوص عليها في المادة السابقة </a:t>
            </a:r>
            <a:r>
              <a:rPr lang="ar-IQ" sz="2800" u="sng" dirty="0">
                <a:solidFill>
                  <a:srgbClr val="C00000"/>
                </a:solidFill>
              </a:rPr>
              <a:t>الا </a:t>
            </a:r>
            <a:r>
              <a:rPr lang="ar-IQ" sz="2800" dirty="0"/>
              <a:t>اذا ثبت للمحكمة انه لم يقصد بادعائه الا مجرد الكيد لخصمه أو عرقلة الفصل في الدعوى).</a:t>
            </a:r>
            <a:endParaRPr lang="ar-IQ" sz="2800" b="1" dirty="0">
              <a:solidFill>
                <a:srgbClr val="C00000"/>
              </a:solidFill>
            </a:endParaRPr>
          </a:p>
          <a:p>
            <a:pPr algn="r" rtl="1">
              <a:buNone/>
            </a:pPr>
            <a:r>
              <a:rPr lang="ar-IQ" sz="2800" b="1" dirty="0">
                <a:solidFill>
                  <a:srgbClr val="00B050"/>
                </a:solidFill>
              </a:rPr>
              <a:t>2- ثبوت صحة الادعاء: </a:t>
            </a:r>
          </a:p>
          <a:p>
            <a:pPr algn="r" rtl="1">
              <a:buNone/>
            </a:pPr>
            <a:r>
              <a:rPr lang="ar-IQ" dirty="0"/>
              <a:t>يعتبر السند عديم الاثر نهائيا، و يحال المزور الى محكمة الجزاء ليحاكم حسب احكام  قانون العقوبات  الخاصة بالتزوير.</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69</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algn="r" rtl="1"/>
            <a:r>
              <a:rPr lang="ar-IQ" sz="3200" b="1" dirty="0">
                <a:solidFill>
                  <a:srgbClr val="7030A0"/>
                </a:solidFill>
              </a:rPr>
              <a:t>3- تحديد المدعي و المدعى عليه</a:t>
            </a:r>
          </a:p>
          <a:p>
            <a:pPr algn="r" rtl="1">
              <a:buNone/>
            </a:pPr>
            <a:endParaRPr lang="ar-IQ" b="1" dirty="0">
              <a:solidFill>
                <a:schemeClr val="tx1">
                  <a:lumMod val="50000"/>
                  <a:lumOff val="50000"/>
                </a:schemeClr>
              </a:solidFill>
            </a:endParaRPr>
          </a:p>
          <a:p>
            <a:pPr algn="r" rtl="1"/>
            <a:r>
              <a:rPr lang="ar-IQ" b="1" dirty="0">
                <a:solidFill>
                  <a:schemeClr val="tx1">
                    <a:lumMod val="50000"/>
                    <a:lumOff val="50000"/>
                  </a:schemeClr>
                </a:solidFill>
              </a:rPr>
              <a:t>- </a:t>
            </a:r>
            <a:r>
              <a:rPr lang="ar-IQ" sz="3200" b="1" dirty="0">
                <a:solidFill>
                  <a:schemeClr val="tx2">
                    <a:lumMod val="50000"/>
                  </a:schemeClr>
                </a:solidFill>
              </a:rPr>
              <a:t>المدعى هو من يتمسك بخلاف الظاهر، و المنكر هو من يتمسك بإبقاء الاصل. ( م7/ 2). </a:t>
            </a:r>
          </a:p>
          <a:p>
            <a:pPr algn="r" rtl="1"/>
            <a:r>
              <a:rPr lang="ar-IQ" sz="3200" b="1" dirty="0">
                <a:solidFill>
                  <a:schemeClr val="tx2">
                    <a:lumMod val="50000"/>
                  </a:schemeClr>
                </a:solidFill>
              </a:rPr>
              <a:t>و بتحديد المدعي و المدعى عليه بواسطة هذه القاعدة يتم تحديد على من يقع عبء الاثبات.</a:t>
            </a:r>
          </a:p>
          <a:p>
            <a:pPr algn="r" rtl="1"/>
            <a:r>
              <a:rPr lang="ar-IQ" sz="3200" b="1" dirty="0">
                <a:solidFill>
                  <a:schemeClr val="tx2">
                    <a:lumMod val="50000"/>
                  </a:schemeClr>
                </a:solidFill>
              </a:rPr>
              <a:t>- فالمدعى هو من يدعي خلاف الظاهر اصلا او عرضا او فرضا</a:t>
            </a:r>
          </a:p>
          <a:p>
            <a:pPr algn="r" rtl="1"/>
            <a:r>
              <a:rPr lang="ar-IQ" sz="3200" b="1" dirty="0">
                <a:solidFill>
                  <a:schemeClr val="tx2">
                    <a:lumMod val="50000"/>
                  </a:schemeClr>
                </a:solidFill>
              </a:rPr>
              <a:t>- و المدعى عليه هو من يتمسك بالظاهر.</a:t>
            </a:r>
          </a:p>
          <a:p>
            <a:pPr algn="r" rtl="1"/>
            <a:r>
              <a:rPr lang="ar-IQ" sz="3200" b="1" dirty="0">
                <a:solidFill>
                  <a:schemeClr val="tx2">
                    <a:lumMod val="50000"/>
                  </a:schemeClr>
                </a:solidFill>
              </a:rPr>
              <a:t>- و هذه الصفات تنتقل بتغيير هذا الاصل و ينتقل معه عبء الاثبات.</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r" rtl="1">
              <a:buNone/>
            </a:pPr>
            <a:r>
              <a:rPr lang="ar-IQ" sz="3200" b="1" dirty="0">
                <a:solidFill>
                  <a:srgbClr val="00B050"/>
                </a:solidFill>
              </a:rPr>
              <a:t>3- ثبوت عدم صحة الادعاء:</a:t>
            </a:r>
          </a:p>
          <a:p>
            <a:pPr marL="514350" indent="-514350" algn="r" rtl="1">
              <a:buAutoNum type="arabic1Minus"/>
            </a:pPr>
            <a:r>
              <a:rPr lang="ar-IQ" sz="3200" dirty="0"/>
              <a:t>يعتبر السند صحيحا نهائيا و لا يجوز الطعن فيه بالتزوير نهائيا مرة اخرى و لو كان الطعن في المرة الثانية منصبا على مواقع اخرى من السند.</a:t>
            </a:r>
          </a:p>
          <a:p>
            <a:pPr marL="514350" indent="-514350" algn="r" rtl="1">
              <a:buAutoNum type="arabic1Minus"/>
            </a:pPr>
            <a:r>
              <a:rPr lang="ar-IQ" sz="3200" dirty="0"/>
              <a:t>المادة 37</a:t>
            </a:r>
            <a:br>
              <a:rPr lang="ar-IQ" sz="3200" dirty="0"/>
            </a:br>
            <a:r>
              <a:rPr lang="ar-IQ" sz="3200" dirty="0"/>
              <a:t>( اذا انتهت المحكمة الى ثبوت صحة السند ورفضت الادعاء بالتزوير حكم على مدعي التزوير بغرامة لا تقل عن ثلاثة آلاف دينار تستحصل تنفيذا ولا يخل ذلك بحق المتضرر في طلب التعويض </a:t>
            </a:r>
            <a:r>
              <a:rPr lang="ar-IQ" sz="3200" u="sng" dirty="0"/>
              <a:t>اما اذا ثبت بعض ما ادعاه فلا يحكم عليه بشيء</a:t>
            </a:r>
            <a:r>
              <a:rPr lang="ar-IQ" sz="3200" dirty="0"/>
              <a:t>).</a:t>
            </a:r>
            <a:endParaRPr lang="ar-IQ" sz="3200" b="1" dirty="0">
              <a:solidFill>
                <a:srgbClr val="00B050"/>
              </a:solidFill>
            </a:endParaRPr>
          </a:p>
          <a:p>
            <a:pPr algn="r" rtl="1">
              <a:buFontTx/>
              <a:buChar char="-"/>
            </a:pPr>
            <a:endParaRPr lang="ar-IQ" sz="3200" b="1" dirty="0">
              <a:solidFill>
                <a:srgbClr val="00B050"/>
              </a:solidFill>
            </a:endParaRPr>
          </a:p>
          <a:p>
            <a:pPr algn="r" rtl="1">
              <a:buFontTx/>
              <a:buChar char="-"/>
            </a:pPr>
            <a:endParaRPr lang="en-US" sz="3200" b="1" dirty="0">
              <a:solidFill>
                <a:srgbClr val="00B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pPr algn="r" rtl="1">
              <a:buNone/>
            </a:pPr>
            <a:r>
              <a:rPr lang="ar-IQ" sz="3200" b="1" dirty="0">
                <a:solidFill>
                  <a:srgbClr val="C00000"/>
                </a:solidFill>
              </a:rPr>
              <a:t>ب- الانكار: </a:t>
            </a:r>
          </a:p>
          <a:p>
            <a:pPr algn="r" rtl="1">
              <a:buNone/>
            </a:pPr>
            <a:r>
              <a:rPr lang="ar-IQ" sz="3200" dirty="0"/>
              <a:t>ان من ينكر السند العادي و تجري المضاهاة بشأنه، ففي هذه الحالة نكون امام ثلاث احتمالات:</a:t>
            </a:r>
          </a:p>
          <a:p>
            <a:pPr algn="r" rtl="1">
              <a:buNone/>
            </a:pPr>
            <a:r>
              <a:rPr lang="ar-IQ" sz="3200" b="1" dirty="0">
                <a:solidFill>
                  <a:srgbClr val="00B050"/>
                </a:solidFill>
              </a:rPr>
              <a:t>1- رجوع المنكر عن انكاره قبل اجراء المضاهاة:</a:t>
            </a:r>
          </a:p>
          <a:p>
            <a:pPr algn="r" rtl="1">
              <a:buNone/>
            </a:pPr>
            <a:r>
              <a:rPr lang="ar-IQ" sz="3200" dirty="0"/>
              <a:t>المادة 52</a:t>
            </a:r>
            <a:br>
              <a:rPr lang="ar-IQ" sz="3200" dirty="0"/>
            </a:br>
            <a:r>
              <a:rPr lang="ar-IQ" sz="3200" dirty="0"/>
              <a:t>( للمنكر ان يرجع عن انكاره قبل اجراء المضاهاة وفي هذه الحالة لا يحكم عليه بالغرامة المنصوص عليها في المادة السابقة، الا اذا ثبت للمحكمة انه لم يقصد بأنكاره الا مجرد الكيد لخصمه أو عرقلة الفصل في الدعوى).</a:t>
            </a:r>
          </a:p>
          <a:p>
            <a:pPr algn="r" rtl="1">
              <a:buNone/>
            </a:pPr>
            <a:r>
              <a:rPr lang="ar-IQ" sz="3200" b="1" dirty="0">
                <a:solidFill>
                  <a:srgbClr val="00B050"/>
                </a:solidFill>
              </a:rPr>
              <a:t>2- ثبوت صحة الادعاء: </a:t>
            </a:r>
          </a:p>
          <a:p>
            <a:pPr algn="r" rtl="1">
              <a:buNone/>
            </a:pPr>
            <a:r>
              <a:rPr lang="ar-IQ" sz="3200" dirty="0"/>
              <a:t>- يترتب على هذه الحالة استبعاد السند الذي تم انكاره.</a:t>
            </a:r>
          </a:p>
          <a:p>
            <a:pPr algn="r" rtl="1">
              <a:buNone/>
            </a:pPr>
            <a:r>
              <a:rPr lang="ar-IQ" sz="3200" dirty="0"/>
              <a:t>- على القاضي ان يحرك الدعوى الجنائية ضد مقدم السند اذا كان ما شاب السند يُكوِن فعلا يعاقب عليه قانون العقوبات.</a:t>
            </a:r>
          </a:p>
          <a:p>
            <a:pPr algn="r" rtl="1">
              <a:buNone/>
            </a:pPr>
            <a:endParaRPr lang="en-US" sz="3200" b="1" dirty="0">
              <a:solidFill>
                <a:srgbClr val="00B05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71</a:t>
            </a:fld>
            <a:endParaRPr lang="en-US"/>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a:bodyPr>
          <a:lstStyle/>
          <a:p>
            <a:pPr algn="r" rtl="1">
              <a:buNone/>
            </a:pPr>
            <a:r>
              <a:rPr lang="ar-IQ" sz="3200" b="1" dirty="0">
                <a:solidFill>
                  <a:srgbClr val="00B050"/>
                </a:solidFill>
              </a:rPr>
              <a:t>3- ثبوت صحة السند و عدم صحة الانكار:</a:t>
            </a:r>
          </a:p>
          <a:p>
            <a:pPr algn="r" rtl="1">
              <a:buNone/>
            </a:pPr>
            <a:r>
              <a:rPr lang="ar-IQ" sz="3200" dirty="0"/>
              <a:t>أ- يترتب ثبوت حجية السند نهائيا خاصة فيما يتعلق بتوقيعه.</a:t>
            </a:r>
          </a:p>
          <a:p>
            <a:pPr algn="r" rtl="1">
              <a:buNone/>
            </a:pPr>
            <a:r>
              <a:rPr lang="ar-IQ" sz="3200" dirty="0"/>
              <a:t>ب- لا يمنع الطعن به بالتزوير اذا ورد هذا الطعن على غير ما فصل فيه القرار الخاص بعد صحة الانكار.</a:t>
            </a:r>
          </a:p>
          <a:p>
            <a:pPr algn="r" rtl="1">
              <a:buNone/>
            </a:pPr>
            <a:r>
              <a:rPr lang="ar-IQ" sz="3200" dirty="0"/>
              <a:t>ج- المادة 51</a:t>
            </a:r>
            <a:br>
              <a:rPr lang="ar-IQ" sz="3200" dirty="0"/>
            </a:br>
            <a:r>
              <a:rPr lang="ar-IQ" sz="3200" dirty="0"/>
              <a:t>( اذا انتهت المحكمة الى ثبوت صحة السند يحكم على من انكره </a:t>
            </a:r>
            <a:r>
              <a:rPr lang="ar-IQ" sz="3200" u="sng" dirty="0"/>
              <a:t>بغرامة لا تقل عن ثلاثة آلاف دينار تستحصل تنفيذا ولا يخل ذلك بحق المتضرر في طلب التعويض</a:t>
            </a:r>
            <a:r>
              <a:rPr lang="ar-IQ" sz="3200" dirty="0"/>
              <a:t>، اما اذا ثبت بعض ما ادعاه فلا يحكم عليه بشيء).</a:t>
            </a:r>
            <a:endParaRPr lang="en-US"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72</a:t>
            </a:fld>
            <a:endParaRPr lang="en-US"/>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a:bodyPr>
          <a:lstStyle/>
          <a:p>
            <a:pPr algn="ctr" rtl="1">
              <a:buNone/>
            </a:pPr>
            <a:r>
              <a:rPr lang="ar-IQ" sz="4000" b="1" dirty="0"/>
              <a:t>5- تقديم الدفاتر و السندات</a:t>
            </a:r>
          </a:p>
          <a:p>
            <a:pPr algn="r" rtl="1">
              <a:buFontTx/>
              <a:buChar char="-"/>
            </a:pPr>
            <a:r>
              <a:rPr lang="ar-IQ" sz="2400" dirty="0"/>
              <a:t>الاصل أن المدعي هو المكلف بتقديم الدليل الذي يتطلبه القانون</a:t>
            </a:r>
            <a:r>
              <a:rPr lang="ar-IQ" sz="2400" b="1" dirty="0"/>
              <a:t> </a:t>
            </a:r>
            <a:r>
              <a:rPr lang="ar-IQ" sz="2400" dirty="0"/>
              <a:t>لاثبات دعواه او دفعه، و لا يجوز الزام الخصم على تقديم دليل ضد نفسه لمصلحة خصمه.</a:t>
            </a:r>
          </a:p>
          <a:p>
            <a:pPr algn="r" rtl="1">
              <a:buFontTx/>
              <a:buChar char="-"/>
            </a:pPr>
            <a:r>
              <a:rPr lang="ar-IQ" sz="2400" dirty="0"/>
              <a:t>استثناء خرج عن هذا الاصل لاعتبارات قانونية و اخلاقية بغية تحقيق العدل الحقيقي و ليس الشكلي.</a:t>
            </a:r>
          </a:p>
          <a:p>
            <a:pPr algn="r" rtl="1">
              <a:buFontTx/>
              <a:buChar char="-"/>
            </a:pPr>
            <a:r>
              <a:rPr lang="ar-IQ" sz="2400" dirty="0"/>
              <a:t>غير ان هذا الخروج محدد بضوابط معينه، و لمحكمة الموضوع سلطة تقديرية في نطاقه.</a:t>
            </a:r>
          </a:p>
          <a:p>
            <a:pPr algn="r" rtl="1">
              <a:buNone/>
            </a:pPr>
            <a:r>
              <a:rPr lang="ar-IQ" b="1" dirty="0">
                <a:solidFill>
                  <a:srgbClr val="C00000"/>
                </a:solidFill>
              </a:rPr>
              <a:t>اولا: الاسس الاخلاقية و القانونية لهذا الالزام</a:t>
            </a:r>
          </a:p>
          <a:p>
            <a:pPr algn="r" rtl="1">
              <a:buNone/>
            </a:pPr>
            <a:r>
              <a:rPr lang="ar-IQ" b="1" dirty="0">
                <a:solidFill>
                  <a:srgbClr val="C00000"/>
                </a:solidFill>
              </a:rPr>
              <a:t>ثانيا: الشروط القانونية لهذا الالزام</a:t>
            </a:r>
          </a:p>
          <a:p>
            <a:pPr algn="r" rtl="1">
              <a:buNone/>
            </a:pPr>
            <a:r>
              <a:rPr lang="ar-IQ" b="1" dirty="0">
                <a:solidFill>
                  <a:srgbClr val="C00000"/>
                </a:solidFill>
              </a:rPr>
              <a:t>ثالثا: حدود سلطة القاضي في هذا الالزام.</a:t>
            </a:r>
            <a:endParaRPr lang="en-US" b="1" dirty="0">
              <a:solidFill>
                <a:srgbClr val="C00000"/>
              </a:solidFill>
            </a:endParaRPr>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73</a:t>
            </a:fld>
            <a:endParaRPr lang="en-US"/>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r" rtl="1">
              <a:buNone/>
            </a:pPr>
            <a:r>
              <a:rPr lang="ar-IQ" b="1" dirty="0">
                <a:solidFill>
                  <a:srgbClr val="C00000"/>
                </a:solidFill>
              </a:rPr>
              <a:t>اولا: الاسس الاخلاقية و القانونية لهذا الالزام</a:t>
            </a:r>
          </a:p>
          <a:p>
            <a:pPr marL="514350" indent="-514350" algn="r" rtl="1">
              <a:buNone/>
            </a:pPr>
            <a:r>
              <a:rPr lang="ar-IQ" b="1" dirty="0">
                <a:solidFill>
                  <a:srgbClr val="C00000"/>
                </a:solidFill>
              </a:rPr>
              <a:t>أ- الاسس الاخلاقية:</a:t>
            </a:r>
          </a:p>
          <a:p>
            <a:pPr marL="514350" indent="-514350" algn="r" rtl="1">
              <a:buNone/>
            </a:pPr>
            <a:r>
              <a:rPr lang="ar-IQ" b="1" dirty="0">
                <a:solidFill>
                  <a:srgbClr val="C00000"/>
                </a:solidFill>
              </a:rPr>
              <a:t>- </a:t>
            </a:r>
            <a:r>
              <a:rPr lang="ar-IQ" sz="2400" b="1" dirty="0"/>
              <a:t>هناك التزام اخلاقي يقع على عاتق كل خصم، بأن يسعى الى قول الحقيقة و الصدق اثناء المرافعة.</a:t>
            </a:r>
          </a:p>
          <a:p>
            <a:pPr marL="514350" indent="-514350" algn="r" rtl="1">
              <a:buFontTx/>
              <a:buChar char="-"/>
            </a:pPr>
            <a:r>
              <a:rPr lang="ar-IQ" sz="2400" b="1" dirty="0"/>
              <a:t>و مبدأ عدم الزام الخصم بتقديم دليل ضد نفسه يتعارض مع هذا الالتزام. فلا يحق للخصم التستر على الحقيقة و اخفاءها. خاصة في ظل القانون العراقي الذي يهدف الى توسيع سلطة القاضي، بموجب المادة ( 1 و 2) منه.</a:t>
            </a:r>
          </a:p>
          <a:p>
            <a:pPr algn="r" rtl="1" fontAlgn="base"/>
            <a:r>
              <a:rPr lang="ar-IQ" sz="2400" dirty="0"/>
              <a:t>المادة 1</a:t>
            </a:r>
            <a:br>
              <a:rPr lang="ar-IQ" sz="2400" dirty="0"/>
            </a:br>
            <a:r>
              <a:rPr lang="ar-IQ" sz="2400" dirty="0"/>
              <a:t>( توسيع سلطة القاضي في توجيه الدعوى وما يتعلق بها من ادلة بما يكفل التطبيق السليم لاحكام القانون وصولا الى الحكم العادل في القضية المنظورة).</a:t>
            </a:r>
          </a:p>
          <a:p>
            <a:pPr algn="r" rtl="1" fontAlgn="base"/>
            <a:r>
              <a:rPr lang="ar-IQ" sz="2400" dirty="0"/>
              <a:t>المادة 2( الزام القاضي بتحري الوقائع لاستكمال قناعته).</a:t>
            </a:r>
          </a:p>
          <a:p>
            <a:pPr algn="r" rtl="1" fontAlgn="base">
              <a:buNone/>
            </a:pPr>
            <a:endParaRPr lang="ar-IQ" sz="2400" dirty="0"/>
          </a:p>
          <a:p>
            <a:pPr algn="r" rtl="1" fontAlgn="base">
              <a:buNone/>
            </a:pPr>
            <a:endParaRPr lang="ar-IQ" sz="2400" dirty="0"/>
          </a:p>
          <a:p>
            <a:pPr marL="514350" indent="-514350" algn="r" rtl="1">
              <a:buFontTx/>
              <a:buChar char="-"/>
            </a:pPr>
            <a:endParaRPr lang="en-US" b="1" dirty="0">
              <a:solidFill>
                <a:srgbClr val="C0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74</a:t>
            </a:fld>
            <a:endParaRPr lang="en-US"/>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lgn="r" rtl="1">
              <a:buNone/>
            </a:pPr>
            <a:r>
              <a:rPr lang="ar-IQ" sz="3200" b="1" dirty="0">
                <a:solidFill>
                  <a:srgbClr val="C00000"/>
                </a:solidFill>
              </a:rPr>
              <a:t>ب- الاسس القانونية:</a:t>
            </a:r>
          </a:p>
          <a:p>
            <a:pPr algn="r" rtl="1">
              <a:buNone/>
            </a:pPr>
            <a:r>
              <a:rPr lang="ar-IQ" sz="2800" b="1" dirty="0"/>
              <a:t>- إن الشخص الذي يمتنع عن تسليم دليل الاثبات الذي تحت يده جاز اعتبار ذلك تسليما منه بما يدعيه خصمه.</a:t>
            </a:r>
            <a:endParaRPr lang="en-US" sz="2800" b="1" dirty="0"/>
          </a:p>
          <a:p>
            <a:pPr algn="r" rtl="1">
              <a:buNone/>
            </a:pPr>
            <a:r>
              <a:rPr lang="ar-IQ" dirty="0"/>
              <a:t>المادة 9</a:t>
            </a:r>
          </a:p>
          <a:p>
            <a:pPr algn="r" rtl="1">
              <a:buNone/>
            </a:pPr>
            <a:r>
              <a:rPr lang="ar-IQ" dirty="0"/>
              <a:t>( للقاضي ان يأمر ايا من الخصوم بتقديم دليل الاثبات الذي يكون بحوزته، فان امتنع عن تقديمه جاز اعتباره امتناعه حجة عليه. ) </a:t>
            </a:r>
          </a:p>
          <a:p>
            <a:pPr algn="r" rtl="1">
              <a:buNone/>
            </a:pPr>
            <a:r>
              <a:rPr lang="ar-IQ" dirty="0"/>
              <a:t>المادة 53/ اولا:</a:t>
            </a:r>
          </a:p>
          <a:p>
            <a:pPr algn="r" rtl="1">
              <a:buNone/>
            </a:pPr>
            <a:r>
              <a:rPr lang="ar-IQ" dirty="0"/>
              <a:t>(للمحكمة من تلقاء نفسها او بناء على طلب احد طرفي الدعوى تكليف الطرف الاخر بتقديم الدفتر او السند الموجود في حيازته او تحت تصرفه الذي يتعلق بموضوع الدعوى متى كان ذلك ضروريا لضمان حسن سير الفصل فيها.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75</a:t>
            </a:fld>
            <a:endParaRPr lang="en-US"/>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r" rtl="1">
              <a:buNone/>
            </a:pPr>
            <a:r>
              <a:rPr lang="ar-IQ" b="1" dirty="0">
                <a:solidFill>
                  <a:srgbClr val="C00000"/>
                </a:solidFill>
              </a:rPr>
              <a:t>ثانيا: الشروط القانونية لهذا الالزام</a:t>
            </a:r>
          </a:p>
          <a:p>
            <a:pPr algn="r" rtl="1">
              <a:buNone/>
            </a:pPr>
            <a:r>
              <a:rPr lang="ar-IQ" b="1" dirty="0"/>
              <a:t>يمكن تصنيف القوانين الذي اخذت بهذا المبدأ الى مجموعتين:</a:t>
            </a:r>
          </a:p>
          <a:p>
            <a:pPr algn="r" rtl="1">
              <a:buNone/>
            </a:pPr>
            <a:r>
              <a:rPr lang="ar-IQ" b="1" dirty="0">
                <a:solidFill>
                  <a:srgbClr val="7030A0"/>
                </a:solidFill>
              </a:rPr>
              <a:t>- القوانين التي اعتمدت معيارا عاما </a:t>
            </a:r>
            <a:r>
              <a:rPr lang="ar-IQ" b="1" dirty="0"/>
              <a:t>( المادة 53 ) من قانون الاثبات العراقي.</a:t>
            </a:r>
          </a:p>
          <a:p>
            <a:pPr algn="r" rtl="1">
              <a:buNone/>
            </a:pPr>
            <a:r>
              <a:rPr lang="ar-IQ" b="1" dirty="0">
                <a:solidFill>
                  <a:srgbClr val="7030A0"/>
                </a:solidFill>
              </a:rPr>
              <a:t>- القوانين التي حددت حالات معينة: </a:t>
            </a:r>
            <a:r>
              <a:rPr lang="ar-IQ" b="1" dirty="0"/>
              <a:t>و هو اتجاه اغلبية القوانين العربية، التي جاءت بحالات معينة على سبيل الحصر ( كالمادة 20 من قانون الاثبات المصري )، حيث نصت على انه يجوز للخصم في الحالات الاتية ان يطلب الزام خصمه بتقديم اي محرر منتج في الدعوى يكون تحت يده:</a:t>
            </a:r>
          </a:p>
          <a:p>
            <a:pPr algn="r" rtl="1">
              <a:buNone/>
            </a:pPr>
            <a:r>
              <a:rPr lang="ar-IQ" dirty="0"/>
              <a:t>   أ- إذا كان القانون يجيز المطالبة بتقديمه او بتسليمه .</a:t>
            </a:r>
            <a:br>
              <a:rPr lang="ar-IQ" dirty="0"/>
            </a:br>
            <a:r>
              <a:rPr lang="ar-IQ" dirty="0"/>
              <a:t>ب- إذا كان السند أو الدفتر مشتركاً بين الخصوم ، أي أن الدفتر أو السند يكون محررا لمصلحة الخصمين أو مثبتا التزاماتهم أو حقوقهم المشتركة .</a:t>
            </a:r>
            <a:br>
              <a:rPr lang="ar-IQ" dirty="0"/>
            </a:b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76</a:t>
            </a:fld>
            <a:endParaRPr lang="en-US"/>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lgn="r" rtl="1">
              <a:buFontTx/>
              <a:buChar char="-"/>
            </a:pPr>
            <a:r>
              <a:rPr lang="ar-IQ" dirty="0"/>
              <a:t>و قد اورد التشريعات التي نصت على هذه الحالات مثالين لهذا الاشتراك:</a:t>
            </a:r>
          </a:p>
          <a:p>
            <a:pPr algn="r" rtl="1">
              <a:buNone/>
            </a:pPr>
            <a:r>
              <a:rPr lang="ar-IQ" dirty="0"/>
              <a:t>- اذا كان الدفتر السند او الدفتر محررا لمصلحة الخصمين كالشريكين في وديعة و كان احدهما يحتفظ  بسند الوديعة.</a:t>
            </a:r>
          </a:p>
          <a:p>
            <a:pPr algn="r" rtl="1">
              <a:buNone/>
            </a:pPr>
            <a:r>
              <a:rPr lang="ar-IQ" dirty="0"/>
              <a:t>- اذا كان السند او الدفتر يتضمن حقوقا مشتركة و كان محررا بنسختين و قد فقد احدهما نسخته من ذلك العقد.</a:t>
            </a:r>
          </a:p>
          <a:p>
            <a:pPr algn="r" rtl="1">
              <a:buNone/>
            </a:pPr>
            <a:endParaRPr lang="ar-IQ" dirty="0"/>
          </a:p>
          <a:p>
            <a:pPr algn="r" rtl="1">
              <a:buNone/>
            </a:pPr>
            <a:r>
              <a:rPr lang="ar-IQ" dirty="0"/>
              <a:t>ج- إذا أستند خصم إلى هذا الدفتر أو السند في أية مرحلة من مراحل الدعوى.</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77</a:t>
            </a:fld>
            <a:endParaRPr lang="en-US"/>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lstStyle/>
          <a:p>
            <a:pPr algn="r" rtl="1">
              <a:buFontTx/>
              <a:buChar char="-"/>
            </a:pPr>
            <a:r>
              <a:rPr lang="ar-IQ" dirty="0"/>
              <a:t>و في القانون العراقي يشترط ان ترد في الطلب البيانات الآتية:</a:t>
            </a:r>
          </a:p>
          <a:p>
            <a:pPr algn="r" rtl="1">
              <a:buNone/>
            </a:pPr>
            <a:r>
              <a:rPr lang="ar-IQ" dirty="0"/>
              <a:t>(</a:t>
            </a:r>
            <a:r>
              <a:rPr lang="en-US" dirty="0"/>
              <a:t> </a:t>
            </a:r>
            <a:r>
              <a:rPr lang="ar-IQ" dirty="0"/>
              <a:t>المادة 53/ ثانيا):</a:t>
            </a:r>
          </a:p>
          <a:p>
            <a:pPr algn="r" rtl="1">
              <a:buNone/>
            </a:pPr>
            <a:r>
              <a:rPr lang="ar-IQ" dirty="0"/>
              <a:t>ثانيا – يجب ان يبين في هذا الطلب :</a:t>
            </a:r>
            <a:br>
              <a:rPr lang="ar-IQ" dirty="0"/>
            </a:br>
            <a:r>
              <a:rPr lang="ar-IQ" dirty="0"/>
              <a:t>أ – اوصاف الدفتر أو السند الذي يتمسك به.</a:t>
            </a:r>
            <a:br>
              <a:rPr lang="ar-IQ" dirty="0"/>
            </a:br>
            <a:r>
              <a:rPr lang="ar-IQ" dirty="0"/>
              <a:t>ب – فحوى الدفتر أو السند بقدر ما يمكن من التفصيل.</a:t>
            </a:r>
            <a:br>
              <a:rPr lang="ar-IQ" dirty="0"/>
            </a:br>
            <a:r>
              <a:rPr lang="ar-IQ" dirty="0"/>
              <a:t>جـ – الواقعة التي يستدل بها عليه.</a:t>
            </a:r>
            <a:br>
              <a:rPr lang="ar-IQ" dirty="0"/>
            </a:br>
            <a:r>
              <a:rPr lang="ar-IQ" dirty="0"/>
              <a:t>د – الدلائل والظروف التي تؤيد بأن الدفتر أو السند في حوزة الخصم أو تحت تصرفه.</a:t>
            </a:r>
            <a:br>
              <a:rPr lang="ar-IQ" dirty="0"/>
            </a:br>
            <a:r>
              <a:rPr lang="ar-IQ" dirty="0"/>
              <a:t>هـ – وجه الزام الخصم بتقديمه. ( و كونها منتجا للدعوى او وجه المصلحة في تقديمه).</a:t>
            </a:r>
            <a:br>
              <a:rPr lang="ar-IQ" dirty="0"/>
            </a:br>
            <a:endParaRPr lang="ar-IQ" dirty="0"/>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78</a:t>
            </a:fld>
            <a:endParaRPr lang="en-US"/>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lnSpcReduction="10000"/>
          </a:bodyPr>
          <a:lstStyle/>
          <a:p>
            <a:pPr algn="r" rtl="1">
              <a:buFontTx/>
              <a:buChar char="-"/>
            </a:pPr>
            <a:r>
              <a:rPr lang="ar-IQ" b="1" dirty="0">
                <a:solidFill>
                  <a:srgbClr val="FF0000"/>
                </a:solidFill>
              </a:rPr>
              <a:t>س/ متى يمكن تقديم هذا الطلب؟ هل يمكن تقديم الطلب بدعوى مستقلة اي قبل ان تكون هنالك دعوى اصلية منظورة؟</a:t>
            </a:r>
          </a:p>
          <a:p>
            <a:pPr algn="r" rtl="1">
              <a:buFontTx/>
              <a:buChar char="-"/>
            </a:pPr>
            <a:r>
              <a:rPr lang="ar-IQ" dirty="0"/>
              <a:t>ج/ لم يتطرق قانون الاثبات العراقي الى هذه المسألة صراحة، غير أنه يمكن تقديمه:</a:t>
            </a:r>
          </a:p>
          <a:p>
            <a:pPr algn="r" rtl="1">
              <a:buNone/>
            </a:pPr>
            <a:r>
              <a:rPr lang="ar-IQ" dirty="0"/>
              <a:t>1- كدعوى حادثة اثناء نظر الدعوى الاصلية، و هذا لا يثير اشكالا مطلقا، و هذا ما يؤيده المادة ( 57 ): و التي تنص على:</a:t>
            </a:r>
          </a:p>
          <a:p>
            <a:pPr algn="r" rtl="1">
              <a:buNone/>
            </a:pPr>
            <a:r>
              <a:rPr lang="ar-IQ" dirty="0"/>
              <a:t>(للمحكمة أن تأمر أو تأذن بادخال الغير لالزامه بتقديم دفتر أو سند تحت يده ولها كذلك ان تطلب من الجهات الادارية ان تقدم ما لديها من المعلومات والوثائق اللازمة للفصل في الدعوى متى رأت المحكمة ان ذلك لا يضر بمصلحة عامة).</a:t>
            </a:r>
          </a:p>
          <a:p>
            <a:pPr algn="r" rtl="1">
              <a:buNone/>
            </a:pPr>
            <a:r>
              <a:rPr lang="ar-IQ" dirty="0"/>
              <a:t>- فالمعتاد أن يكون اثناء نظر الدعوى الاصلية فيقدم بعريضة او شفاها و تثبيته في محضر الجلسة. </a:t>
            </a:r>
          </a:p>
          <a:p>
            <a:pPr algn="r" rtl="1">
              <a:buNone/>
            </a:pPr>
            <a:r>
              <a:rPr lang="ar-IQ" dirty="0"/>
              <a:t>2- و ان تقديم الطلب بدعوى اصلية مستقلة يمكن بجوازه استنادا الى المصلحة المحتملة.</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79</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a:bodyPr>
          <a:lstStyle/>
          <a:p>
            <a:pPr algn="r" rtl="1"/>
            <a:r>
              <a:rPr lang="ar-IQ" sz="4000" b="1" dirty="0">
                <a:solidFill>
                  <a:srgbClr val="FF0000"/>
                </a:solidFill>
              </a:rPr>
              <a:t>ثانيا: من</a:t>
            </a:r>
            <a:r>
              <a:rPr lang="ar-SA" sz="4000" b="1" dirty="0">
                <a:solidFill>
                  <a:srgbClr val="FF0000"/>
                </a:solidFill>
              </a:rPr>
              <a:t>ع</a:t>
            </a:r>
            <a:r>
              <a:rPr lang="ar-IQ" sz="4000" b="1" dirty="0">
                <a:solidFill>
                  <a:srgbClr val="FF0000"/>
                </a:solidFill>
              </a:rPr>
              <a:t> القاضي من الحكم بعلمه الشخصي</a:t>
            </a:r>
          </a:p>
          <a:p>
            <a:pPr algn="just" rtl="1">
              <a:buNone/>
            </a:pPr>
            <a:r>
              <a:rPr lang="ar-IQ" sz="4000" b="1" dirty="0">
                <a:solidFill>
                  <a:srgbClr val="FF0000"/>
                </a:solidFill>
              </a:rPr>
              <a:t>_ </a:t>
            </a:r>
            <a:r>
              <a:rPr lang="ar-IQ" sz="3200" b="1" dirty="0">
                <a:solidFill>
                  <a:schemeClr val="tx2">
                    <a:lumMod val="50000"/>
                  </a:schemeClr>
                </a:solidFill>
              </a:rPr>
              <a:t>( ليس للقاضي أن يحكم بعلمه الشخصي الذي حصل عليه خارج المحكمة، و مع ذلك فله أن يأخذ بما حصل عليه من العلم بالشؤون العامة المفروض المام الكافة بها ) م 8.</a:t>
            </a:r>
          </a:p>
          <a:p>
            <a:pPr algn="just" rtl="1">
              <a:buFontTx/>
              <a:buChar char="-"/>
            </a:pPr>
            <a:r>
              <a:rPr lang="ar-IQ" sz="3200" b="1" dirty="0">
                <a:solidFill>
                  <a:schemeClr val="tx2">
                    <a:lumMod val="50000"/>
                  </a:schemeClr>
                </a:solidFill>
              </a:rPr>
              <a:t>بناء على ماسبق فإن على القاضي أن يصدر حكمه على ما يقدم أمامه في المرافعة، فلا يصح له الاعتماد على غير ما جاء في اضبارة الدعوى من معلومات بصدد موضوع النزاع. </a:t>
            </a:r>
          </a:p>
          <a:p>
            <a:pPr algn="ctr" rtl="1">
              <a:buFontTx/>
              <a:buChar char="-"/>
            </a:pPr>
            <a:r>
              <a:rPr lang="ar-IQ" sz="3200" b="1" dirty="0">
                <a:solidFill>
                  <a:schemeClr val="accent5">
                    <a:lumMod val="75000"/>
                  </a:schemeClr>
                </a:solidFill>
              </a:rPr>
              <a:t>و الحكمة في منع القاضي الحكم بعلمه الشخصه: </a:t>
            </a:r>
            <a:r>
              <a:rPr lang="ar-IQ" sz="3200" b="1" dirty="0">
                <a:solidFill>
                  <a:schemeClr val="tx2">
                    <a:lumMod val="50000"/>
                  </a:schemeClr>
                </a:solidFill>
              </a:rPr>
              <a:t>هي أن حُكمه بهذه الصورة يدعو الى سوء الظن بالقاضي، إذ يصبح شاهدا و قاضيا في نقس الوقت، و هذا لا يجوز. ثم إنه لا يكفي أن يكون حكم القاضي صحيحا في ذاته، بل يجب أن يكون كذلك للخصوم.</a:t>
            </a:r>
            <a:endParaRPr lang="en-US" sz="3200" b="1" dirty="0">
              <a:solidFill>
                <a:schemeClr val="tx2">
                  <a:lumMod val="50000"/>
                </a:scheme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a:bodyPr>
          <a:lstStyle/>
          <a:p>
            <a:pPr algn="r" rtl="1">
              <a:buNone/>
            </a:pPr>
            <a:r>
              <a:rPr lang="ar-IQ" b="1" dirty="0">
                <a:solidFill>
                  <a:srgbClr val="C00000"/>
                </a:solidFill>
              </a:rPr>
              <a:t>ثالثا: حدود سلطة القاضي في هذا الالزام.</a:t>
            </a:r>
            <a:endParaRPr lang="en-US" b="1" dirty="0">
              <a:solidFill>
                <a:srgbClr val="C00000"/>
              </a:solidFill>
            </a:endParaRPr>
          </a:p>
          <a:p>
            <a:pPr algn="r" rtl="1"/>
            <a:r>
              <a:rPr lang="ar-IQ" dirty="0"/>
              <a:t>المادة (53ثالثا):</a:t>
            </a:r>
          </a:p>
          <a:p>
            <a:pPr algn="r" rtl="1">
              <a:buNone/>
            </a:pPr>
            <a:r>
              <a:rPr lang="ar-IQ" dirty="0"/>
              <a:t>(  على المحكمة رد الطلب اذا لم يستوف الشروط المنصوص عليها في الفقرة (ثانيا) من هذه المادة ).</a:t>
            </a:r>
          </a:p>
          <a:p>
            <a:pPr algn="r" rtl="1">
              <a:buNone/>
            </a:pPr>
            <a:r>
              <a:rPr lang="ar-IQ" dirty="0"/>
              <a:t>- </a:t>
            </a:r>
            <a:r>
              <a:rPr lang="ar-IQ" b="1" dirty="0">
                <a:solidFill>
                  <a:srgbClr val="FF0000"/>
                </a:solidFill>
              </a:rPr>
              <a:t>ملاحظة: </a:t>
            </a:r>
            <a:r>
              <a:rPr lang="ar-IQ" dirty="0"/>
              <a:t>للمحكمة ان ترفض اجابته اذا تبين عدم جدية المصلحة فيه و ان القصد من تقديمه تعطيل الدعوى، او كانت المحكمة قد تكونت عقيدتها في الدعوى من الادلة الاخرى التي اطمأنت اليها. او ان الطلب يتعلق باسرار عائلية لا يجوز الكشف عنها.</a:t>
            </a:r>
          </a:p>
          <a:p>
            <a:pPr algn="r" rtl="1" fontAlgn="base"/>
            <a:r>
              <a:rPr lang="ar-IQ" dirty="0"/>
              <a:t>المادة 54</a:t>
            </a:r>
            <a:br>
              <a:rPr lang="ar-IQ" dirty="0"/>
            </a:br>
            <a:r>
              <a:rPr lang="ar-IQ" dirty="0"/>
              <a:t>اذا أثبت الخصم طلبه، أو أقر الخصم الثاني بأن الدفتر أو السند في حيازته أو سكت، أمرت المحكمة بتقديم الدفتر أو السند في الحال أو في موعد تحدده.</a:t>
            </a:r>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80</a:t>
            </a:fld>
            <a:endParaRPr lang="en-US"/>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algn="r" rtl="1" fontAlgn="base"/>
            <a:r>
              <a:rPr lang="ar-IQ" dirty="0"/>
              <a:t>المادة 55</a:t>
            </a:r>
            <a:br>
              <a:rPr lang="ar-IQ" dirty="0"/>
            </a:br>
            <a:r>
              <a:rPr lang="ar-IQ" dirty="0"/>
              <a:t>اذا أنكر الخصم وجود الدفتر أو السند في حوزته أو تحت تصرفه، ولم يقدم طالب الدفتر أو السند أثباتا كافيا بوجوده لدى ذلك الخصم، فعلى المحكمة تحليف الخصم المنكر بأن الدفتر أو السند المطلوب تقديمه لا وجود له أو انه لا يعلم بوجوده وأنه لم يخفه ولم يهمل البحث عنه ليحرم خصمه من الاستدلال به.</a:t>
            </a:r>
          </a:p>
          <a:p>
            <a:pPr algn="r" rtl="1" fontAlgn="base"/>
            <a:r>
              <a:rPr lang="ar-IQ" dirty="0"/>
              <a:t>المادة 56</a:t>
            </a:r>
            <a:br>
              <a:rPr lang="ar-IQ" dirty="0"/>
            </a:br>
            <a:r>
              <a:rPr lang="ar-IQ" dirty="0"/>
              <a:t>اذا اقتنعت المحكمة بوجود الدفتر أو السند تحت يد الخصم المطالب بتقديمه ولم يقم بتقديمه في الموعد الذي حددته المحكمة أو امتنع عن حلف اليمين المذكورة في المادة السابقة كان لخصمه الحق في اثبات مضمون الدفتر أو السند بأي طريق من طرق الاثبات، وجاز للمحكمة تحميل الخصم الممتنع مصروفات ذلك الاثبات مهما كانت نتيجة الفصل في الدعوى.</a:t>
            </a:r>
          </a:p>
          <a:p>
            <a:pPr algn="r" rtl="1">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81</a:t>
            </a:fld>
            <a:endParaRPr lang="en-US"/>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algn="r" rtl="1">
              <a:buFontTx/>
              <a:buChar char="-"/>
            </a:pPr>
            <a:r>
              <a:rPr lang="ar-IQ" dirty="0"/>
              <a:t>هنا القانون المصري و السوري فقد فرقا بين حالتين:</a:t>
            </a:r>
          </a:p>
          <a:p>
            <a:pPr algn="r" rtl="1">
              <a:buNone/>
            </a:pPr>
            <a:r>
              <a:rPr lang="ar-IQ" dirty="0"/>
              <a:t>الحالة الاولى: عندما يكون الطالب قد قدم صورة للسند او الدفتر الذي طلب خصمه بتقديمه.</a:t>
            </a:r>
          </a:p>
          <a:p>
            <a:pPr algn="r" rtl="1">
              <a:buNone/>
            </a:pPr>
            <a:r>
              <a:rPr lang="ar-IQ" dirty="0"/>
              <a:t>الحالة الثانية: عندما لا يكون فيها الطالب قد قدم صورة منهما و اكتفى بالادلاء ببعض بيانات عنهما فيما يتعلق بشكلها او بموضوعها.</a:t>
            </a:r>
          </a:p>
          <a:p>
            <a:pPr algn="r" rtl="1">
              <a:buFontTx/>
              <a:buChar char="-"/>
            </a:pPr>
            <a:r>
              <a:rPr lang="ar-IQ" dirty="0"/>
              <a:t>ففي الحالة الاولى يتعين على المحكمة وجوبا اعتبار الصورة المقدمة مطابقا للاصل.</a:t>
            </a:r>
          </a:p>
          <a:p>
            <a:pPr algn="r" rtl="1">
              <a:buFontTx/>
              <a:buChar char="-"/>
            </a:pPr>
            <a:r>
              <a:rPr lang="ar-IQ" dirty="0"/>
              <a:t>اما في الحالة الثانية فإن الامر جوازي للمحكمة في الاخذ بقول الطالب فيما يتعلق بشكل الدفتر او السند او بموضوعهما او لا تأخذ به بعد ان تتحرى عن حقيقة الامر، على ان تبين سبب ذلك في الحكم الذي تصدره.</a:t>
            </a:r>
          </a:p>
          <a:p>
            <a:pPr algn="r" rtl="1">
              <a:buFontTx/>
              <a:buChar char="-"/>
            </a:pPr>
            <a:r>
              <a:rPr lang="ar-IQ" dirty="0"/>
              <a:t>و في كلتا الحالتين يجوز الالتجاء الى الحكم بالتهديدات المالية لجبر الخصم على تنفيذ امر المحكمة بتقديم السند او الدفتر.</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82</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lstStyle/>
          <a:p>
            <a:pPr algn="r" rtl="1"/>
            <a:r>
              <a:rPr lang="ar-IQ" sz="3600" b="1" dirty="0">
                <a:solidFill>
                  <a:srgbClr val="FF0000"/>
                </a:solidFill>
              </a:rPr>
              <a:t>ثالثا: الزام الخصم بتقديم الدليل الذي بحوزته</a:t>
            </a:r>
          </a:p>
          <a:p>
            <a:pPr algn="just" rtl="1">
              <a:buFontTx/>
              <a:buChar char="-"/>
            </a:pPr>
            <a:r>
              <a:rPr lang="ar-IQ" sz="3200" b="1" dirty="0">
                <a:solidFill>
                  <a:schemeClr val="tx1">
                    <a:lumMod val="75000"/>
                    <a:lumOff val="25000"/>
                  </a:schemeClr>
                </a:solidFill>
              </a:rPr>
              <a:t>( للقاضي أن يأمر ايا من الخصوم بتقديم دليل الاثبات الذي بحوزته، فإن امتنع عن تقديمه جا</a:t>
            </a:r>
            <a:r>
              <a:rPr lang="ar-SA" sz="3200" b="1" dirty="0">
                <a:solidFill>
                  <a:schemeClr val="tx1">
                    <a:lumMod val="75000"/>
                    <a:lumOff val="25000"/>
                  </a:schemeClr>
                </a:solidFill>
              </a:rPr>
              <a:t>ز</a:t>
            </a:r>
            <a:r>
              <a:rPr lang="ar-IQ" sz="3200" b="1" dirty="0">
                <a:solidFill>
                  <a:schemeClr val="tx1">
                    <a:lumMod val="75000"/>
                    <a:lumOff val="25000"/>
                  </a:schemeClr>
                </a:solidFill>
              </a:rPr>
              <a:t> اعتباره حجة عليه).م 9.</a:t>
            </a:r>
          </a:p>
          <a:p>
            <a:pPr algn="just" rtl="1">
              <a:buFontTx/>
              <a:buChar char="-"/>
            </a:pPr>
            <a:r>
              <a:rPr lang="ar-IQ" sz="3200" b="1" dirty="0">
                <a:solidFill>
                  <a:schemeClr val="tx1">
                    <a:lumMod val="75000"/>
                    <a:lumOff val="25000"/>
                  </a:schemeClr>
                </a:solidFill>
              </a:rPr>
              <a:t>المبدأ العام و الاصل أن لا يلزم الشخص على تقديم دليل موجود في حوزته ضد نفسه و لمصلحة خصمه، لأن تقديم دليل الاثبات واجب على من يدعيه و لا يجوز اجبار الطرف الاخر على تقديم الدليل على الواقعة التي يدعيها خصمه.</a:t>
            </a:r>
          </a:p>
          <a:p>
            <a:pPr algn="just" rtl="1">
              <a:buFontTx/>
              <a:buChar char="-"/>
            </a:pPr>
            <a:r>
              <a:rPr lang="ar-IQ" sz="3200" b="1" dirty="0">
                <a:solidFill>
                  <a:schemeClr val="tx1">
                    <a:lumMod val="75000"/>
                    <a:lumOff val="25000"/>
                  </a:schemeClr>
                </a:solidFill>
              </a:rPr>
              <a:t>و مع ذلك فأن القانون قد يخرج في حالات معينة و استثناء عن هذا الاصل، اذا كان ضروريا لضمان حسن الفصل في الدعوى. ( ينظر: م/ 53 ).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32682929</TotalTime>
  <Words>7962</Words>
  <Application>Microsoft Office PowerPoint</Application>
  <PresentationFormat>On-screen Show (4:3)</PresentationFormat>
  <Paragraphs>468</Paragraphs>
  <Slides>82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82</vt:i4>
      </vt:variant>
    </vt:vector>
  </HeadingPairs>
  <TitlesOfParts>
    <vt:vector size="87" baseType="lpstr">
      <vt:lpstr>Arial</vt:lpstr>
      <vt:lpstr>Calibri</vt:lpstr>
      <vt:lpstr>Constantia</vt:lpstr>
      <vt:lpstr>Wingdings 2</vt:lpstr>
      <vt:lpstr>Flow</vt:lpstr>
      <vt:lpstr>     كلية القانون     قسم القانون     المرحلة الخامسة  </vt:lpstr>
      <vt:lpstr>PowerPoint Presentation</vt:lpstr>
      <vt:lpstr>طرق الاثبات في القانون العراقي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كلية القانون     قسم القانون     المرحلة الخامسة</dc:title>
  <dc:creator>tarik u run</dc:creator>
  <cp:lastModifiedBy>Tech Line</cp:lastModifiedBy>
  <cp:revision>150</cp:revision>
  <dcterms:created xsi:type="dcterms:W3CDTF">2006-08-16T00:00:00Z</dcterms:created>
  <dcterms:modified xsi:type="dcterms:W3CDTF">2023-02-25T21:09:55Z</dcterms:modified>
</cp:coreProperties>
</file>