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356" r:id="rId2"/>
    <p:sldId id="345" r:id="rId3"/>
    <p:sldId id="346" r:id="rId4"/>
    <p:sldId id="350" r:id="rId5"/>
    <p:sldId id="353" r:id="rId6"/>
    <p:sldId id="354" r:id="rId7"/>
    <p:sldId id="349" r:id="rId8"/>
    <p:sldId id="352" r:id="rId9"/>
    <p:sldId id="347" r:id="rId10"/>
    <p:sldId id="351" r:id="rId11"/>
    <p:sldId id="355" r:id="rId12"/>
    <p:sldId id="34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441" autoAdjust="0"/>
    <p:restoredTop sz="94660"/>
  </p:normalViewPr>
  <p:slideViewPr>
    <p:cSldViewPr>
      <p:cViewPr varScale="1">
        <p:scale>
          <a:sx n="67" d="100"/>
          <a:sy n="67" d="100"/>
        </p:scale>
        <p:origin x="1648"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2AFC07-3B2A-42A8-BE01-5128A8BDCFBF}" type="datetimeFigureOut">
              <a:rPr lang="en-US" smtClean="0"/>
              <a:pPr/>
              <a:t>4/4/2023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C0F321-617D-447E-8218-8ACCD669712C}" type="slidenum">
              <a:rPr lang="en-US" smtClean="0"/>
              <a:pPr/>
              <a:t>‹#›</a:t>
            </a:fld>
            <a:endParaRPr lang="en-US"/>
          </a:p>
        </p:txBody>
      </p:sp>
    </p:spTree>
    <p:extLst>
      <p:ext uri="{BB962C8B-B14F-4D97-AF65-F5344CB8AC3E}">
        <p14:creationId xmlns:p14="http://schemas.microsoft.com/office/powerpoint/2010/main" val="235496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7AF3F0B-0A5B-4ECA-BE5A-89AF1BE1B75C}" type="datetime1">
              <a:rPr lang="en-US" smtClean="0"/>
              <a:pPr/>
              <a:t>4/4/2023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D7B481-CBC2-4674-91A0-FD38A6EB6D76}" type="datetime1">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22DC9D3-85C0-48A3-9F98-6DBBA3E614B8}" type="datetime1">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2EBFA4-EAAB-4DF8-BC96-A0D65711D314}" type="datetime1">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2758891-983F-4F19-8ABF-7389FA674768}" type="datetime1">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B3697A1-0028-48BB-A011-04877699B1E8}" type="datetime1">
              <a:rPr lang="en-US" smtClean="0"/>
              <a:pPr/>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8C1A22A-7CD1-4DC3-929E-8B6291807FB7}" type="datetime1">
              <a:rPr lang="en-US" smtClean="0"/>
              <a:pPr/>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EDA5BC1-91F9-4633-AE7A-C294266ACE39}" type="datetime1">
              <a:rPr lang="en-US" smtClean="0"/>
              <a:pPr/>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1D63E-6A2F-40CE-9ED1-33994982CE37}" type="datetime1">
              <a:rPr lang="en-US" smtClean="0"/>
              <a:pPr/>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0D50B6-0D3E-4BCB-9E58-6F1A74B069DA}" type="datetime1">
              <a:rPr lang="en-US" smtClean="0"/>
              <a:pPr/>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7FCC2BD-7966-4C05-BB6B-1211817097D8}" type="datetime1">
              <a:rPr lang="en-US" smtClean="0"/>
              <a:pPr/>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0583E3-DC90-41A0-8DB4-9E7E7A6C9FF0}" type="datetime1">
              <a:rPr lang="en-US" smtClean="0"/>
              <a:pPr/>
              <a:t>4/4/2023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B82F0-76BB-4426-8203-C311903A4B3F}"/>
              </a:ext>
            </a:extLst>
          </p:cNvPr>
          <p:cNvSpPr>
            <a:spLocks noGrp="1"/>
          </p:cNvSpPr>
          <p:nvPr>
            <p:ph idx="1"/>
          </p:nvPr>
        </p:nvSpPr>
        <p:spPr>
          <a:xfrm>
            <a:off x="457200" y="1143000"/>
            <a:ext cx="8229600" cy="4389120"/>
          </a:xfrm>
        </p:spPr>
        <p:txBody>
          <a:bodyPr>
            <a:normAutofit/>
          </a:bodyPr>
          <a:lstStyle/>
          <a:p>
            <a:pPr marL="0" indent="0" algn="r" rtl="1">
              <a:buNone/>
            </a:pPr>
            <a:r>
              <a:rPr lang="ar-IQ" sz="3200" dirty="0"/>
              <a:t>كلية القانون </a:t>
            </a:r>
          </a:p>
          <a:p>
            <a:pPr marL="0" indent="0" algn="r" rtl="1">
              <a:buNone/>
            </a:pPr>
            <a:r>
              <a:rPr lang="ar-IQ" sz="3200" dirty="0"/>
              <a:t>المرحلة الخامسة</a:t>
            </a:r>
          </a:p>
          <a:p>
            <a:pPr marL="0" indent="0" algn="ctr" rtl="1">
              <a:buNone/>
            </a:pPr>
            <a:r>
              <a:rPr lang="ar-IQ" sz="3200" dirty="0">
                <a:solidFill>
                  <a:srgbClr val="C00000"/>
                </a:solidFill>
              </a:rPr>
              <a:t>قانون الاثبات العراقي</a:t>
            </a:r>
          </a:p>
          <a:p>
            <a:pPr marL="0" indent="0" algn="ctr" rtl="1">
              <a:buNone/>
            </a:pPr>
            <a:r>
              <a:rPr lang="ar-IQ" sz="3200" dirty="0">
                <a:solidFill>
                  <a:srgbClr val="C00000"/>
                </a:solidFill>
              </a:rPr>
              <a:t>اليمين</a:t>
            </a:r>
          </a:p>
          <a:p>
            <a:pPr marL="0" indent="0" algn="ctr" rtl="1">
              <a:buNone/>
            </a:pPr>
            <a:endParaRPr lang="ar-IQ" sz="3200" dirty="0"/>
          </a:p>
          <a:p>
            <a:pPr marL="0" indent="0" algn="ctr" rtl="1">
              <a:buNone/>
            </a:pPr>
            <a:r>
              <a:rPr lang="ar-IQ" sz="3200" dirty="0"/>
              <a:t>2023</a:t>
            </a:r>
            <a:endParaRPr lang="en-US" sz="3200" dirty="0"/>
          </a:p>
        </p:txBody>
      </p:sp>
      <p:sp>
        <p:nvSpPr>
          <p:cNvPr id="4" name="Slide Number Placeholder 3">
            <a:extLst>
              <a:ext uri="{FF2B5EF4-FFF2-40B4-BE49-F238E27FC236}">
                <a16:creationId xmlns:a16="http://schemas.microsoft.com/office/drawing/2014/main" id="{CF404981-A067-423F-830E-2F47A6A386AE}"/>
              </a:ext>
            </a:extLst>
          </p:cNvPr>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354574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7025"/>
            <a:ext cx="8229600" cy="6019800"/>
          </a:xfrm>
        </p:spPr>
        <p:txBody>
          <a:bodyPr>
            <a:normAutofit/>
          </a:bodyPr>
          <a:lstStyle/>
          <a:p>
            <a:pPr marL="0" indent="0" algn="ctr" rtl="1">
              <a:buNone/>
            </a:pPr>
            <a:r>
              <a:rPr lang="ar-IQ" sz="2400" b="1" dirty="0">
                <a:solidFill>
                  <a:srgbClr val="C00000"/>
                </a:solidFill>
              </a:rPr>
              <a:t>انواع </a:t>
            </a:r>
            <a:r>
              <a:rPr lang="ar-KW" sz="2400" b="1" dirty="0">
                <a:solidFill>
                  <a:srgbClr val="C00000"/>
                </a:solidFill>
              </a:rPr>
              <a:t>اليمين المُتمِّمة</a:t>
            </a:r>
            <a:endParaRPr lang="ar-IQ" sz="2400" b="1" dirty="0">
              <a:solidFill>
                <a:srgbClr val="C00000"/>
              </a:solidFill>
            </a:endParaRPr>
          </a:p>
          <a:p>
            <a:pPr marL="0" indent="0" algn="just" rtl="1">
              <a:buNone/>
            </a:pPr>
            <a:r>
              <a:rPr lang="ar-KW" sz="2400" dirty="0"/>
              <a:t>اولاَ- </a:t>
            </a:r>
            <a:r>
              <a:rPr lang="ar-KW" sz="2400" dirty="0">
                <a:solidFill>
                  <a:srgbClr val="C00000"/>
                </a:solidFill>
              </a:rPr>
              <a:t>يمين التقييم</a:t>
            </a:r>
            <a:r>
              <a:rPr lang="ar-KW" sz="2400" dirty="0"/>
              <a:t>:</a:t>
            </a:r>
          </a:p>
          <a:p>
            <a:pPr marL="0" indent="0" algn="just" rtl="1">
              <a:buNone/>
            </a:pPr>
            <a:r>
              <a:rPr lang="ar-KW" sz="2400" dirty="0"/>
              <a:t>منعت المادة (122) من قانون الاثبات العراقي المحكمة أن توجه للمدعي اليمين المتممة لتحديد قيمة المدعى به الا اذا استحال تحديد هذه القيمة بطريقة اخرى, وتحدد المحكمة في هذه الحالة حداَ اقصى للقيمة التي يصدق فيها المدعي بيمينه. وتسمى هذه اليمين بيمين التقدير او يمين التقييم. وتوجه عن الاشياء المسروقة او المفقودة بحسن نية او بسوء نية.</a:t>
            </a:r>
          </a:p>
          <a:p>
            <a:pPr marL="0" indent="0" algn="just" rtl="1">
              <a:buNone/>
            </a:pPr>
            <a:r>
              <a:rPr lang="ar-KW" sz="2400" dirty="0">
                <a:solidFill>
                  <a:srgbClr val="C00000"/>
                </a:solidFill>
              </a:rPr>
              <a:t>ثانياَ- يمين الاستظهار</a:t>
            </a:r>
            <a:r>
              <a:rPr lang="ar-KW" sz="2400" dirty="0"/>
              <a:t>:</a:t>
            </a:r>
          </a:p>
          <a:p>
            <a:pPr marL="0" indent="0" algn="just" rtl="1">
              <a:buNone/>
            </a:pPr>
            <a:r>
              <a:rPr lang="ar-KW" sz="2400" dirty="0"/>
              <a:t>اذا ادعى أحد في التركة حقا وأثبته ، فتحلفه المحكمة يمين الإستظهار على إنه لم يستوف هذا الحق بنفسه ولا بغيره من المتوفى بوجه ولا إبرائه ولا إحالة على غيره ولا إستوفى دينه من الغير وليس للمتوفى في مقابلة هذا الحق رهن</a:t>
            </a:r>
            <a:r>
              <a:rPr lang="ar-IQ" sz="2400" dirty="0"/>
              <a:t>.</a:t>
            </a:r>
            <a:r>
              <a:rPr lang="en-US" sz="2400" dirty="0"/>
              <a:t> </a:t>
            </a:r>
            <a:r>
              <a:rPr lang="ar-IQ" sz="2400" dirty="0"/>
              <a:t>(م. 124فقرة 1)</a:t>
            </a:r>
            <a:endParaRPr lang="ar-KW" sz="2400" dirty="0"/>
          </a:p>
          <a:p>
            <a:pPr marL="0" indent="0" algn="just" rtl="1">
              <a:buNone/>
            </a:pPr>
            <a:r>
              <a:rPr lang="ar-KW" sz="2400" dirty="0">
                <a:solidFill>
                  <a:srgbClr val="C00000"/>
                </a:solidFill>
              </a:rPr>
              <a:t>ثالثاَ- يمين الإستيثاق (عدم العلم</a:t>
            </a:r>
            <a:r>
              <a:rPr lang="ar-KW" sz="2400" dirty="0"/>
              <a:t>)</a:t>
            </a:r>
          </a:p>
          <a:p>
            <a:pPr marL="0" indent="0" algn="just" rtl="1">
              <a:buNone/>
            </a:pPr>
            <a:r>
              <a:rPr lang="ar-KW" sz="2400" dirty="0"/>
              <a:t>وهي اليمين التي توجهها المحكمة الى المدين على أن ذمته غير مشغولة بالدين، او ورثة المدين ليحلفوا بأنهم لا علم لهم بوجود الدين.</a:t>
            </a:r>
            <a:r>
              <a:rPr lang="ar-IQ" sz="2400" dirty="0"/>
              <a:t> (م. 31)</a:t>
            </a:r>
            <a:endParaRPr lang="ar-KW" sz="2400" dirty="0"/>
          </a:p>
          <a:p>
            <a:pPr marL="0" indent="0" algn="just" rtl="1">
              <a:buNone/>
            </a:pPr>
            <a:endParaRPr lang="ar-KW" sz="2400" dirty="0"/>
          </a:p>
          <a:p>
            <a:pPr marL="0" indent="0" algn="just" rtl="1">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10</a:t>
            </a:fld>
            <a:endParaRPr lang="en-US" dirty="0">
              <a:solidFill>
                <a:srgbClr val="04617B">
                  <a:shade val="90000"/>
                </a:srgbClr>
              </a:solidFill>
            </a:endParaRPr>
          </a:p>
        </p:txBody>
      </p:sp>
    </p:spTree>
    <p:extLst>
      <p:ext uri="{BB962C8B-B14F-4D97-AF65-F5344CB8AC3E}">
        <p14:creationId xmlns:p14="http://schemas.microsoft.com/office/powerpoint/2010/main" val="4120578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216905-7683-4B64-AE72-EBFF6CC3F902}"/>
              </a:ext>
            </a:extLst>
          </p:cNvPr>
          <p:cNvSpPr>
            <a:spLocks noGrp="1"/>
          </p:cNvSpPr>
          <p:nvPr>
            <p:ph idx="1"/>
          </p:nvPr>
        </p:nvSpPr>
        <p:spPr>
          <a:xfrm>
            <a:off x="457200" y="1066800"/>
            <a:ext cx="8229600" cy="4389120"/>
          </a:xfrm>
        </p:spPr>
        <p:txBody>
          <a:bodyPr/>
          <a:lstStyle/>
          <a:p>
            <a:pPr algn="r" rtl="1"/>
            <a:r>
              <a:rPr lang="ku-Arab-IQ" dirty="0"/>
              <a:t>صور اخرى من اليمين:</a:t>
            </a:r>
          </a:p>
          <a:p>
            <a:pPr algn="r" rtl="1"/>
            <a:r>
              <a:rPr lang="ku-Arab-IQ" dirty="0"/>
              <a:t>1. يمين الاستحقاق: للمحكمة من تلقاء نفسها ان توجه اليمين اذا استحق احد المال واثبت ادعاءه، حلفته المحكمة على انه لم يبع هذا المال ولم يهبه لأحد ولم يخرجه من ملكه بأي بوجه من الوجوه.</a:t>
            </a:r>
          </a:p>
          <a:p>
            <a:pPr algn="r" rtl="1"/>
            <a:r>
              <a:rPr lang="ku-Arab-IQ" dirty="0"/>
              <a:t>2. يمين الشفعة: للمحكمة من تلقاء نفسها توجيه هذه اليمين لطالب الشفعة اذا اثبت بأنه لم يسقط شفعته بأي وجه من الوجوه وعلى هذه الصورة من اليمين المتممة. (م. 124فقرة 2)</a:t>
            </a:r>
          </a:p>
          <a:p>
            <a:pPr algn="r" rtl="1"/>
            <a:r>
              <a:rPr lang="ku-Arab-IQ" dirty="0"/>
              <a:t>3. إذا أراد المشتري رد المبيع لعيب، حلفته المحكمة على أنه لم يرض بالعيب صراحة أو دلالة. (م. 124فقرة 3)</a:t>
            </a:r>
          </a:p>
          <a:p>
            <a:pPr algn="r" rtl="1"/>
            <a:endParaRPr lang="en-US" dirty="0"/>
          </a:p>
        </p:txBody>
      </p:sp>
      <p:sp>
        <p:nvSpPr>
          <p:cNvPr id="4" name="Slide Number Placeholder 3">
            <a:extLst>
              <a:ext uri="{FF2B5EF4-FFF2-40B4-BE49-F238E27FC236}">
                <a16:creationId xmlns:a16="http://schemas.microsoft.com/office/drawing/2014/main" id="{88F77B35-0B29-46CD-839F-19DD1EF0DB29}"/>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852633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marL="0" indent="0" algn="r" rtl="1">
              <a:buNone/>
            </a:pPr>
            <a:endParaRPr lang="ar-IQ" b="1" dirty="0">
              <a:solidFill>
                <a:srgbClr val="C00000"/>
              </a:solidFill>
            </a:endParaRPr>
          </a:p>
          <a:p>
            <a:pPr marL="0" indent="0" algn="r" rtl="1">
              <a:buNone/>
            </a:pPr>
            <a:r>
              <a:rPr lang="ar-KW" b="1" dirty="0">
                <a:solidFill>
                  <a:srgbClr val="C00000"/>
                </a:solidFill>
              </a:rPr>
              <a:t>الاختلاف بين اليمين المُتمِّمة واليمين الحاسمة:</a:t>
            </a:r>
          </a:p>
          <a:p>
            <a:pPr marL="0" indent="0" algn="r" rtl="1">
              <a:buNone/>
            </a:pPr>
            <a:r>
              <a:rPr lang="ar-IQ" b="1" dirty="0"/>
              <a:t>1. </a:t>
            </a:r>
            <a:r>
              <a:rPr lang="ar-KW" b="1" dirty="0"/>
              <a:t>اليمين المتمِّمة</a:t>
            </a:r>
            <a:r>
              <a:rPr lang="ar-IQ" b="1" dirty="0"/>
              <a:t> </a:t>
            </a:r>
            <a:r>
              <a:rPr lang="ar-KW" b="1" dirty="0"/>
              <a:t>يوجهها القاضي.</a:t>
            </a:r>
          </a:p>
          <a:p>
            <a:pPr marL="0" indent="0" algn="r" rtl="1">
              <a:buNone/>
            </a:pPr>
            <a:r>
              <a:rPr lang="ar-KW" b="1" dirty="0"/>
              <a:t>اليمين الحاسمة</a:t>
            </a:r>
            <a:r>
              <a:rPr lang="ar-IQ" b="1" dirty="0"/>
              <a:t> </a:t>
            </a:r>
            <a:r>
              <a:rPr lang="ar-KW" b="1" dirty="0"/>
              <a:t>يوجهها الخصم بأشر</a:t>
            </a:r>
            <a:r>
              <a:rPr lang="ar-IQ" b="1" dirty="0"/>
              <a:t>ا</a:t>
            </a:r>
            <a:r>
              <a:rPr lang="ar-KW" b="1" dirty="0"/>
              <a:t>ف المحكمة.</a:t>
            </a:r>
          </a:p>
          <a:p>
            <a:pPr marL="0" indent="0" algn="r" rtl="1">
              <a:buNone/>
            </a:pPr>
            <a:r>
              <a:rPr lang="ar-IQ" b="1" dirty="0"/>
              <a:t>2. </a:t>
            </a:r>
            <a:r>
              <a:rPr lang="ar-KW" b="1" dirty="0"/>
              <a:t>اليمين المتمِّمة </a:t>
            </a:r>
            <a:r>
              <a:rPr lang="ar-IQ" b="1" dirty="0"/>
              <a:t> </a:t>
            </a:r>
            <a:r>
              <a:rPr lang="ar-KW" b="1" dirty="0"/>
              <a:t>لا يمكن ردها</a:t>
            </a:r>
            <a:r>
              <a:rPr lang="ar-IQ" b="1" dirty="0"/>
              <a:t> الى الخصم الاخر</a:t>
            </a:r>
            <a:r>
              <a:rPr lang="ar-KW" b="1" dirty="0"/>
              <a:t>.</a:t>
            </a:r>
            <a:endParaRPr lang="ar-IQ" b="1" dirty="0"/>
          </a:p>
          <a:p>
            <a:pPr marL="0" indent="0" algn="r" rtl="1">
              <a:buNone/>
            </a:pPr>
            <a:r>
              <a:rPr lang="ar-KW" b="1" dirty="0"/>
              <a:t>اليمين الحاسمة</a:t>
            </a:r>
            <a:r>
              <a:rPr lang="ar-IQ" b="1" dirty="0"/>
              <a:t> </a:t>
            </a:r>
            <a:r>
              <a:rPr lang="ar-KW" b="1" dirty="0"/>
              <a:t>يمكن ردها إلى الخصم الآخر.</a:t>
            </a:r>
            <a:endParaRPr lang="ar-IQ" b="1" dirty="0"/>
          </a:p>
          <a:p>
            <a:pPr marL="0" indent="0" algn="r" rtl="1">
              <a:buNone/>
            </a:pPr>
            <a:r>
              <a:rPr lang="ar-IQ" b="1" dirty="0"/>
              <a:t>3. </a:t>
            </a:r>
            <a:r>
              <a:rPr lang="ar-KW" b="1" dirty="0"/>
              <a:t>اليمين المتمِّمة</a:t>
            </a:r>
            <a:r>
              <a:rPr lang="ar-IQ" b="1" dirty="0"/>
              <a:t> </a:t>
            </a:r>
            <a:r>
              <a:rPr lang="ar-KW" b="1" dirty="0"/>
              <a:t>لا تقيد القاضي بنتيجة حلفها أو النكول عنها.</a:t>
            </a:r>
            <a:endParaRPr lang="ar-IQ" b="1" dirty="0"/>
          </a:p>
          <a:p>
            <a:pPr marL="0" indent="0" algn="r" rtl="1">
              <a:buNone/>
            </a:pPr>
            <a:r>
              <a:rPr lang="ar-KW" b="1" dirty="0"/>
              <a:t>اليمين الحاسمة</a:t>
            </a:r>
            <a:r>
              <a:rPr lang="ar-IQ" dirty="0"/>
              <a:t> </a:t>
            </a:r>
            <a:r>
              <a:rPr lang="ar-KW" b="1" dirty="0"/>
              <a:t>تقيد القاضي وتحسم النز</a:t>
            </a:r>
            <a:r>
              <a:rPr lang="ar-IQ" b="1" dirty="0"/>
              <a:t>ا</a:t>
            </a:r>
            <a:r>
              <a:rPr lang="ar-KW" b="1" dirty="0"/>
              <a:t>ع نهائيا .</a:t>
            </a: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12</a:t>
            </a:fld>
            <a:endParaRPr lang="en-US">
              <a:solidFill>
                <a:srgbClr val="04617B">
                  <a:shade val="90000"/>
                </a:srgbClr>
              </a:solidFill>
            </a:endParaRPr>
          </a:p>
        </p:txBody>
      </p:sp>
    </p:spTree>
    <p:extLst>
      <p:ext uri="{BB962C8B-B14F-4D97-AF65-F5344CB8AC3E}">
        <p14:creationId xmlns:p14="http://schemas.microsoft.com/office/powerpoint/2010/main" val="3246554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6019800"/>
          </a:xfrm>
        </p:spPr>
        <p:txBody>
          <a:bodyPr>
            <a:noAutofit/>
          </a:bodyPr>
          <a:lstStyle/>
          <a:p>
            <a:pPr marL="0" indent="0" algn="just" rtl="1">
              <a:buNone/>
            </a:pPr>
            <a:r>
              <a:rPr lang="ar-IQ" sz="2400" dirty="0">
                <a:solidFill>
                  <a:srgbClr val="C00000"/>
                </a:solidFill>
              </a:rPr>
              <a:t>سادسا : اليمين</a:t>
            </a:r>
            <a:r>
              <a:rPr lang="ar-IQ" sz="2400" dirty="0"/>
              <a:t>: اليمين طريق من طرق الاثبات،</a:t>
            </a:r>
            <a:r>
              <a:rPr lang="en-US" sz="2400" dirty="0"/>
              <a:t> </a:t>
            </a:r>
            <a:r>
              <a:rPr lang="ar-IQ" sz="2400" dirty="0"/>
              <a:t>هي اشهاد الله تعالى على صدق ما يقول الحالف، تقوية لهذا القول وتعزيزا له.</a:t>
            </a:r>
          </a:p>
          <a:p>
            <a:pPr marL="0" indent="0" algn="just" rtl="1">
              <a:buNone/>
            </a:pPr>
            <a:r>
              <a:rPr lang="ar-IQ" sz="2400" dirty="0"/>
              <a:t>اليمين في اللغة يعني القدرة والقوة . قال الله تعالى في القرأن الكريم (وَلَوْ تَقَوَّلَ عَلَيْنَا بَعْضَ الْأَقَاوِيلِ (44)لَأَخَذْنَا مِنْهُ بِالْيَمِينِ (45) [الحاقة]</a:t>
            </a:r>
          </a:p>
          <a:p>
            <a:pPr marL="0" indent="0" algn="just" rtl="1">
              <a:buNone/>
            </a:pPr>
            <a:r>
              <a:rPr lang="ar-IQ" sz="2400" dirty="0">
                <a:solidFill>
                  <a:srgbClr val="C00000"/>
                </a:solidFill>
              </a:rPr>
              <a:t>واليمين التي تؤدي امام المحاكم تنطوي على نوعين</a:t>
            </a:r>
          </a:p>
          <a:p>
            <a:pPr marL="0" indent="0" algn="just" rtl="1">
              <a:buNone/>
            </a:pPr>
            <a:r>
              <a:rPr lang="ar-IQ" sz="2400" dirty="0"/>
              <a:t>النوع الأول:</a:t>
            </a:r>
            <a:r>
              <a:rPr lang="ar-IQ" sz="2400" dirty="0">
                <a:solidFill>
                  <a:srgbClr val="C00000"/>
                </a:solidFill>
              </a:rPr>
              <a:t> اليمين الحاسمة</a:t>
            </a:r>
            <a:r>
              <a:rPr lang="ar-IQ" sz="2400" dirty="0"/>
              <a:t>: يمين حاسمة يوجهها احد الخصمين الى الاخر عن طريق القاضي، وهي اليمين التي تنتهي بها الدعوى. فاليمين الحاسمة قسم بالله يصدر من أحد الخصمين على صحة ما يدعية الخصم الاخر. وعليه فانه لا يجوز الحلف بغير الله فذلك غير جائز شرعا. ويمكن ان توجه اليمين الحاسمة في أي طلب أو دفع. وفي أية مرحلة من مراحل الدعوى.</a:t>
            </a:r>
          </a:p>
          <a:p>
            <a:pPr marL="0" indent="0" algn="just" rtl="1">
              <a:buNone/>
            </a:pPr>
            <a:r>
              <a:rPr lang="ar-KW" sz="2400" b="1" dirty="0">
                <a:solidFill>
                  <a:srgbClr val="C00000"/>
                </a:solidFill>
              </a:rPr>
              <a:t>شروط توجيه اليمين الحاسمة</a:t>
            </a:r>
            <a:endParaRPr lang="ar-IQ" sz="2400" b="1" dirty="0">
              <a:solidFill>
                <a:srgbClr val="C00000"/>
              </a:solidFill>
            </a:endParaRPr>
          </a:p>
          <a:p>
            <a:pPr marL="0" indent="0" algn="just" rtl="1">
              <a:buNone/>
            </a:pPr>
            <a:r>
              <a:rPr lang="ar-IQ" sz="2400" b="1" dirty="0"/>
              <a:t>ان لليمين الحاسمة شروطا يلزم توافرها لكي تنتج اثارها القانونية. وهذه الشروط هي:</a:t>
            </a:r>
          </a:p>
          <a:p>
            <a:pPr marL="457200" indent="-457200" algn="just" rtl="1">
              <a:buAutoNum type="arabicPeriod"/>
            </a:pPr>
            <a:r>
              <a:rPr lang="ar-IQ" sz="2400" dirty="0"/>
              <a:t>يجب ان توجه اليمين الحاسمه بصدد واقعة مادية لا حكما من أحكام القانون</a:t>
            </a:r>
          </a:p>
          <a:p>
            <a:pPr marL="457200" indent="-457200" algn="just" rtl="1">
              <a:buAutoNum type="arabicPeriod"/>
            </a:pPr>
            <a:r>
              <a:rPr lang="ar-IQ" sz="2400" dirty="0"/>
              <a:t>اليمين الحاسمه يجب ان تؤدي امام المحكمة المختصة، ولا أعتبار بالنكول عن اليمين خارجها.</a:t>
            </a:r>
          </a:p>
          <a:p>
            <a:pPr marL="457200" indent="-457200" algn="just" rtl="1">
              <a:buAutoNum type="arabicPeriod"/>
            </a:pPr>
            <a:r>
              <a:rPr lang="ar-IQ" sz="2400" dirty="0"/>
              <a:t>ان يكون غاية من توجيه اليمين الحاسمه وضع حد نهائي لنزاع وتنازل عن غيرها من ادلة الاثبات، فلذا لا يجوز ان توجه هذه اليمين على سبيل الاحتياط.</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2</a:t>
            </a:fld>
            <a:endParaRPr lang="en-US">
              <a:solidFill>
                <a:srgbClr val="04617B">
                  <a:shade val="90000"/>
                </a:srgbClr>
              </a:solidFill>
            </a:endParaRPr>
          </a:p>
        </p:txBody>
      </p:sp>
    </p:spTree>
    <p:extLst>
      <p:ext uri="{BB962C8B-B14F-4D97-AF65-F5344CB8AC3E}">
        <p14:creationId xmlns:p14="http://schemas.microsoft.com/office/powerpoint/2010/main" val="3779871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412" y="457200"/>
            <a:ext cx="8639175" cy="5943600"/>
          </a:xfrm>
        </p:spPr>
        <p:txBody>
          <a:bodyPr>
            <a:normAutofit fontScale="92500" lnSpcReduction="10000"/>
          </a:bodyPr>
          <a:lstStyle/>
          <a:p>
            <a:pPr marL="0" indent="0" algn="just" rtl="1">
              <a:buNone/>
            </a:pPr>
            <a:r>
              <a:rPr lang="ar-IQ" dirty="0"/>
              <a:t>4. يجب على من يوجه اليمين الحاسمة لخصمه أن يبين الوقائع التي يريد تحليفه عنها. ليرى القاضي مدى علاقتها في الدعوى وهل انها منتجة فيها وجائزة الاثبات.</a:t>
            </a:r>
          </a:p>
          <a:p>
            <a:pPr marL="0" indent="0" algn="just" rtl="1">
              <a:buNone/>
            </a:pPr>
            <a:r>
              <a:rPr lang="ar-IQ" dirty="0"/>
              <a:t>5. أن تتوافر فيمن يوجه هذه اليمين أهلية التصرف في الحق موضوع اليمين لان توجيهها ينطوي على احتمال فقدان هذا الحق اذا حلف من وجهت اليه. لذا فليس للوكيل أن يطلب توجيهها الا بمقتضى تفويض خاص. ويشترط أن يكون الموجه اليه اليمين ذا أهلية التصروف كموجهها.</a:t>
            </a:r>
          </a:p>
          <a:p>
            <a:pPr marL="0" indent="0" algn="just" rtl="1">
              <a:buNone/>
            </a:pPr>
            <a:r>
              <a:rPr lang="ar-IQ" dirty="0"/>
              <a:t>6. يجب أن توجه اليمين الحاسمة الى الخصم الاخر شخصيا ولا يجوز أن توجه الى من يمثله (م.112)</a:t>
            </a:r>
          </a:p>
          <a:p>
            <a:pPr marL="0" indent="0" algn="r" rtl="1">
              <a:buNone/>
            </a:pPr>
            <a:r>
              <a:rPr lang="ar-IQ" dirty="0"/>
              <a:t>7. لايجوز أن توجه اليمين الحاسمة أمام المحكمة التمييز.ولكن يجوز توجيهها أمام اية درجة من درجات لمحاكم وفي اية حالة كانت عليها الدعوى..</a:t>
            </a:r>
          </a:p>
          <a:p>
            <a:pPr marL="0" indent="0" algn="r" rtl="1">
              <a:buNone/>
            </a:pPr>
            <a:r>
              <a:rPr lang="ar-IQ" dirty="0"/>
              <a:t>8. لا يجوز توجيه اليمين الحاسمة عن واقعة مخالفة للنظام العام أو الاداب العامة. ولكن القانون أجاز للخصم المتضرر من الواقعة المخالفة للنظام العام او الاداب ان يطلب توجيه اليمين الحسمة الى خصمه.</a:t>
            </a:r>
          </a:p>
          <a:p>
            <a:pPr marL="0" indent="0" algn="r" rtl="1">
              <a:buNone/>
            </a:pPr>
            <a:r>
              <a:rPr lang="ar-IQ" dirty="0">
                <a:solidFill>
                  <a:srgbClr val="C00000"/>
                </a:solidFill>
              </a:rPr>
              <a:t>المادة 116</a:t>
            </a:r>
          </a:p>
          <a:p>
            <a:pPr marL="0" indent="0" algn="r" rtl="1">
              <a:buNone/>
            </a:pPr>
            <a:r>
              <a:rPr lang="ar-IQ" dirty="0"/>
              <a:t>اولا – يجوز ان توجه اليمين الحاسمة في اية حالة كانت عليها الدعوى، الا انه لا يجوز توجيهها عن واقعة مخالفة للنظام العام او الاداب.</a:t>
            </a:r>
          </a:p>
          <a:p>
            <a:pPr marL="0" indent="0" algn="r" rtl="1">
              <a:buNone/>
            </a:pPr>
            <a:r>
              <a:rPr lang="ar-IQ" dirty="0"/>
              <a:t>ثانيا – يجوز للخصم المتضرر من الواقعة المخالفة للنظام العام او الاداب ان يطلب توجيه اليمين الحاسمة الى خصمه.</a:t>
            </a:r>
          </a:p>
          <a:p>
            <a:pPr marL="0" indent="0" algn="r" rtl="1">
              <a:buNone/>
            </a:pPr>
            <a:endParaRPr lang="ar-IQ" dirty="0"/>
          </a:p>
          <a:p>
            <a:pPr marL="0" indent="0" algn="r" rtl="1">
              <a:buNone/>
            </a:pPr>
            <a:endParaRPr lang="ar-IQ"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3</a:t>
            </a:fld>
            <a:endParaRPr lang="en-US">
              <a:solidFill>
                <a:srgbClr val="04617B">
                  <a:shade val="90000"/>
                </a:srgbClr>
              </a:solidFill>
            </a:endParaRPr>
          </a:p>
        </p:txBody>
      </p:sp>
    </p:spTree>
    <p:extLst>
      <p:ext uri="{BB962C8B-B14F-4D97-AF65-F5344CB8AC3E}">
        <p14:creationId xmlns:p14="http://schemas.microsoft.com/office/powerpoint/2010/main" val="3779871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229600" cy="5943600"/>
          </a:xfrm>
        </p:spPr>
        <p:txBody>
          <a:bodyPr>
            <a:normAutofit/>
          </a:bodyPr>
          <a:lstStyle/>
          <a:p>
            <a:pPr marL="0" indent="0" algn="just" rtl="1">
              <a:buNone/>
            </a:pPr>
            <a:r>
              <a:rPr lang="ar-IQ" dirty="0">
                <a:solidFill>
                  <a:srgbClr val="FF0000"/>
                </a:solidFill>
                <a:cs typeface="Ali-A-Alwand" pitchFamily="2" charset="-78"/>
              </a:rPr>
              <a:t>اجراءات توجيه اليمين الحاسمة</a:t>
            </a:r>
          </a:p>
          <a:p>
            <a:pPr marL="0" indent="0" algn="just" rtl="1">
              <a:buNone/>
            </a:pPr>
            <a:r>
              <a:rPr lang="ar-IQ" dirty="0">
                <a:cs typeface="Ali-A-Alwand" pitchFamily="2" charset="-78"/>
              </a:rPr>
              <a:t>تنص مادة 118 من قانون الاثبات على انه (</a:t>
            </a:r>
            <a:r>
              <a:rPr lang="ar-KW" dirty="0"/>
              <a:t>اذا عجز الخصم عن اثبات ادعائه أو دفعه فعلى المحكمة </a:t>
            </a:r>
            <a:r>
              <a:rPr lang="ar-KW" b="1" dirty="0"/>
              <a:t>ان تسأله عما اذا كان يطلب تحليف خصمه اليمين الحاسمة من عدمه</a:t>
            </a:r>
            <a:r>
              <a:rPr lang="ar-KW" dirty="0"/>
              <a:t>، فان طلب ذلك وكان الخصم حاضرا بنفسه حلفته المحكمة، وفي حالة غيابه جاز لها اصدار الحكم غيابيا معلقا على النكول عن اليمين عند الاعتراض بناء على طلب من الخصم حتى لو كان الخصم الآخر قد حضر بعض جلسات المرافعة</a:t>
            </a:r>
            <a:r>
              <a:rPr lang="ar-IQ" dirty="0"/>
              <a:t>).</a:t>
            </a:r>
          </a:p>
          <a:p>
            <a:pPr marL="0" indent="0" algn="just" rtl="1">
              <a:buNone/>
            </a:pPr>
            <a:endParaRPr lang="ar-IQ" dirty="0">
              <a:cs typeface="Ali-A-Alwand" pitchFamily="2" charset="-78"/>
            </a:endParaRPr>
          </a:p>
          <a:p>
            <a:pPr marL="0" indent="0" algn="just" rtl="1">
              <a:buNone/>
            </a:pPr>
            <a:r>
              <a:rPr lang="ar-KW" dirty="0"/>
              <a:t>اذا نازع من وجهت اليه اليمين في جوازها او في تعلقها بالدعوى ورفضت المحكمة منازعته وقررت تحليفه اليمين فعليها ان تبين في قرارها صيغة اليمين، وعلى من وجهت اليه اليمين ان يحلفها، او يردها على خصمه، والا اعتبر ناكل</a:t>
            </a:r>
            <a:r>
              <a:rPr lang="ar-IQ" dirty="0"/>
              <a:t> (م 119 /2 )</a:t>
            </a:r>
            <a:r>
              <a:rPr lang="en-US" dirty="0"/>
              <a:t> </a:t>
            </a:r>
            <a:r>
              <a:rPr lang="ar-IQ" dirty="0"/>
              <a:t>ولكن لايجوز ردها اذا كانت منصبة على واقعة لا يشترك فيها الخصمان بل يستقل بها من وجهت له اليمين.</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4</a:t>
            </a:fld>
            <a:endParaRPr lang="en-US">
              <a:solidFill>
                <a:srgbClr val="04617B">
                  <a:shade val="90000"/>
                </a:srgbClr>
              </a:solidFill>
            </a:endParaRPr>
          </a:p>
        </p:txBody>
      </p:sp>
    </p:spTree>
    <p:extLst>
      <p:ext uri="{BB962C8B-B14F-4D97-AF65-F5344CB8AC3E}">
        <p14:creationId xmlns:p14="http://schemas.microsoft.com/office/powerpoint/2010/main" val="1024251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159482-690D-4519-BAEC-90FA9B79D050}"/>
              </a:ext>
            </a:extLst>
          </p:cNvPr>
          <p:cNvSpPr>
            <a:spLocks noGrp="1"/>
          </p:cNvSpPr>
          <p:nvPr>
            <p:ph idx="1"/>
          </p:nvPr>
        </p:nvSpPr>
        <p:spPr>
          <a:xfrm>
            <a:off x="457200" y="762000"/>
            <a:ext cx="8229600" cy="4998720"/>
          </a:xfrm>
        </p:spPr>
        <p:txBody>
          <a:bodyPr>
            <a:normAutofit/>
          </a:bodyPr>
          <a:lstStyle/>
          <a:p>
            <a:pPr marL="0" indent="0" algn="r" rtl="1">
              <a:buNone/>
            </a:pPr>
            <a:r>
              <a:rPr lang="ku-Arab-IQ" sz="2800" dirty="0"/>
              <a:t>تنص مادة 108 من قانون الاثبات (أولا. تكون تأدية اليمين بأن يقول الحالف (أقسم) ويؤدي الصيغة التي أقرتها المحكمة. ثانياً. يجوز لمن وجهت إليه اليمين ان يؤديها وفقا للأوضاع المقررة في ديانته اذا طلب ذلك)</a:t>
            </a:r>
          </a:p>
          <a:p>
            <a:pPr marL="0" indent="0" algn="r" rtl="1">
              <a:buNone/>
            </a:pPr>
            <a:r>
              <a:rPr lang="ku-Arab-IQ" sz="2800" dirty="0"/>
              <a:t>مادة 110 (تعتبر يمين الاخرس ونكوله عن اليمين بإشارته المعهودة، أو بالكتابة اذا كان يحسنها).</a:t>
            </a:r>
          </a:p>
          <a:p>
            <a:pPr marL="0" indent="0" algn="r" rtl="1">
              <a:buNone/>
            </a:pPr>
            <a:r>
              <a:rPr lang="ku-Arab-IQ" sz="2800" dirty="0"/>
              <a:t>يجوز تأدية اليمين بغياب من طلبها (مادة 5/119)</a:t>
            </a:r>
          </a:p>
          <a:p>
            <a:pPr marL="0" indent="0" algn="r" rtl="1">
              <a:buNone/>
            </a:pPr>
            <a:r>
              <a:rPr lang="ku-Arab-IQ" sz="2800" dirty="0"/>
              <a:t>م. 113 (اذا اجتمعت طلبات مختلفة في دعوى واحدة، جاز للمحكمة الاكتفاء بيمين واحدة). ويكون ذلك في الاحوال التي يجوز فيها جمع هذه الحقوق في عريضة دعوى واحدة.</a:t>
            </a:r>
          </a:p>
          <a:p>
            <a:pPr marL="0" indent="0" algn="r" rtl="1">
              <a:buNone/>
            </a:pPr>
            <a:endParaRPr lang="en-US" sz="2800" dirty="0"/>
          </a:p>
        </p:txBody>
      </p:sp>
      <p:sp>
        <p:nvSpPr>
          <p:cNvPr id="4" name="Slide Number Placeholder 3">
            <a:extLst>
              <a:ext uri="{FF2B5EF4-FFF2-40B4-BE49-F238E27FC236}">
                <a16:creationId xmlns:a16="http://schemas.microsoft.com/office/drawing/2014/main" id="{6D87B886-3A0E-4C8A-B10B-59EE224D288E}"/>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895283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E6D912-4285-4B40-8D1A-A1050D3DE47F}"/>
              </a:ext>
            </a:extLst>
          </p:cNvPr>
          <p:cNvSpPr>
            <a:spLocks noGrp="1"/>
          </p:cNvSpPr>
          <p:nvPr>
            <p:ph idx="1"/>
          </p:nvPr>
        </p:nvSpPr>
        <p:spPr>
          <a:xfrm>
            <a:off x="457200" y="647700"/>
            <a:ext cx="8229600" cy="5562600"/>
          </a:xfrm>
        </p:spPr>
        <p:txBody>
          <a:bodyPr>
            <a:normAutofit fontScale="92500"/>
          </a:bodyPr>
          <a:lstStyle/>
          <a:p>
            <a:pPr marL="0" indent="0" algn="r" rtl="1">
              <a:buNone/>
            </a:pPr>
            <a:r>
              <a:rPr lang="ar-IQ" dirty="0">
                <a:solidFill>
                  <a:srgbClr val="C00000"/>
                </a:solidFill>
              </a:rPr>
              <a:t>دور القاضي بصدد </a:t>
            </a:r>
            <a:r>
              <a:rPr lang="ku-Arab-IQ" dirty="0">
                <a:solidFill>
                  <a:srgbClr val="C00000"/>
                </a:solidFill>
              </a:rPr>
              <a:t>ا</a:t>
            </a:r>
            <a:r>
              <a:rPr lang="ar-IQ" dirty="0">
                <a:solidFill>
                  <a:srgbClr val="C00000"/>
                </a:solidFill>
              </a:rPr>
              <a:t>ليمين الحاسمة </a:t>
            </a:r>
          </a:p>
          <a:p>
            <a:pPr marL="514350" indent="-514350" algn="r" rtl="1">
              <a:buAutoNum type="arabicPeriod"/>
            </a:pPr>
            <a:r>
              <a:rPr lang="ar-IQ" dirty="0">
                <a:solidFill>
                  <a:srgbClr val="C00000"/>
                </a:solidFill>
              </a:rPr>
              <a:t>دور القاضي في تعديل صيغة اليمين</a:t>
            </a:r>
            <a:r>
              <a:rPr lang="ar-IQ" dirty="0"/>
              <a:t>:  تنص مادة 115 فقرة 1 على انه ( يجب على من يوجه لخصمه اليمين الحاسمة أن يبين الوقائع التي يريد تحليفه عليها، وللمحكمة أن تعدل صيغة اليمين بحيث تنطبق على الوقائع المطلوب الحلف عليها).  ان اليمين الحاسمة لا يمكن للقاضي ان يجيز توجيهها اذا كانت تدع وسيلة للتهرب من نتائجها ، فللقاضي ان يعدل صيغة اليمين التي يوجهها الخصم في صيغة مبهمة وغير دقيقة من تلقاء نفسه أو بناء على طلب الخصوم. سلطة القاضي في تعديل صيغة اليمين يقتصر على توضيح معناها وازالة ما فيها من لبس فهو لا يستطيع أن يعدل من جوهر الموضوع.</a:t>
            </a:r>
          </a:p>
          <a:p>
            <a:pPr marL="514350" indent="-514350" algn="r" rtl="1">
              <a:buAutoNum type="arabicPeriod"/>
            </a:pPr>
            <a:r>
              <a:rPr lang="ar-IQ" dirty="0">
                <a:solidFill>
                  <a:srgbClr val="C00000"/>
                </a:solidFill>
              </a:rPr>
              <a:t>دور القاضي في منع توجيه اليمين</a:t>
            </a:r>
            <a:r>
              <a:rPr lang="ar-IQ" dirty="0"/>
              <a:t>: للقاضي ان يمنع توجيه اليمين الحاسمة اذا كانت غير متعلقة بشخص من وجهت اليه، أو كانت غير منتجة ولا حاسمة، او اذا كان يستفاد من الاوراق التي قدمها أحد الخصوم عدم صحة دعوى طالب اليمين. أو اذا اتضح للقاضي ان القصد من توجيه اليمين مجرد تاخير الدعوى ، أو الاستغلال ورع الخصم وشدة تدينه. </a:t>
            </a:r>
          </a:p>
          <a:p>
            <a:pPr marL="0" indent="0" algn="r" rtl="1">
              <a:buNone/>
            </a:pPr>
            <a:r>
              <a:rPr lang="ar-IQ" dirty="0"/>
              <a:t>تنص مادة 115 فقرة 2 على انه (للمحكمة ان ترفض توجيه اليمين الحاسمة اذا كان الخصم متعسفا في توجيهها).</a:t>
            </a:r>
            <a:endParaRPr lang="en-US" dirty="0"/>
          </a:p>
        </p:txBody>
      </p:sp>
      <p:sp>
        <p:nvSpPr>
          <p:cNvPr id="4" name="Slide Number Placeholder 3">
            <a:extLst>
              <a:ext uri="{FF2B5EF4-FFF2-40B4-BE49-F238E27FC236}">
                <a16:creationId xmlns:a16="http://schemas.microsoft.com/office/drawing/2014/main" id="{66E22BE2-760C-486C-9F00-619313E8B80F}"/>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464383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382000" cy="5715000"/>
          </a:xfrm>
        </p:spPr>
        <p:txBody>
          <a:bodyPr>
            <a:noAutofit/>
          </a:bodyPr>
          <a:lstStyle/>
          <a:p>
            <a:pPr marL="0" indent="0" algn="just" rtl="1">
              <a:buNone/>
            </a:pPr>
            <a:r>
              <a:rPr lang="ar-IQ" dirty="0">
                <a:solidFill>
                  <a:srgbClr val="C00000"/>
                </a:solidFill>
              </a:rPr>
              <a:t>نتائج المترتبة على توجيه اليمين الحاسمة.</a:t>
            </a:r>
          </a:p>
          <a:p>
            <a:pPr marL="0" indent="0" algn="just" rtl="1">
              <a:buNone/>
            </a:pPr>
            <a:endParaRPr lang="ar-IQ" dirty="0">
              <a:solidFill>
                <a:srgbClr val="C00000"/>
              </a:solidFill>
            </a:endParaRPr>
          </a:p>
          <a:p>
            <a:pPr marL="514350" indent="-514350" algn="just" rtl="1">
              <a:buFont typeface="Wingdings 2"/>
              <a:buAutoNum type="arabicPeriod"/>
            </a:pPr>
            <a:r>
              <a:rPr lang="ar-IQ" dirty="0"/>
              <a:t>يجوز لمن وجه اليمين ان يرجع عن ذلك قبل ان يحلف الخصم (م 111 / ثانياً – اثبات) .</a:t>
            </a:r>
          </a:p>
          <a:p>
            <a:pPr marL="514350" indent="-514350" algn="just" rtl="1">
              <a:buFont typeface="Wingdings 2"/>
              <a:buAutoNum type="arabicPeriod"/>
            </a:pPr>
            <a:endParaRPr lang="ar-IQ" dirty="0">
              <a:solidFill>
                <a:srgbClr val="C00000"/>
              </a:solidFill>
            </a:endParaRPr>
          </a:p>
          <a:p>
            <a:pPr marL="514350" indent="-514350" algn="just" rtl="1">
              <a:buAutoNum type="arabicPeriod"/>
            </a:pPr>
            <a:r>
              <a:rPr lang="ar-IQ" dirty="0">
                <a:solidFill>
                  <a:srgbClr val="C00000"/>
                </a:solidFill>
              </a:rPr>
              <a:t>حلف اليمين الحاسمة </a:t>
            </a:r>
            <a:r>
              <a:rPr lang="ar-IQ" dirty="0"/>
              <a:t>: </a:t>
            </a:r>
            <a:r>
              <a:rPr lang="ar-KW" b="1" dirty="0"/>
              <a:t>يترتب على حلف من وجهت إليه اليمين حسم النزاع، ولا يجوز بعد ذلك لمن خسر الدعوى ان يعود الى مخاصمة من حلف اليمين مرة اخرى في الموضوع</a:t>
            </a:r>
            <a:r>
              <a:rPr lang="ar-IQ" b="1" dirty="0"/>
              <a:t> ذاته.</a:t>
            </a:r>
            <a:endParaRPr lang="ar-IQ" dirty="0"/>
          </a:p>
          <a:p>
            <a:pPr marL="514350" indent="-514350" algn="just" rtl="1">
              <a:buAutoNum type="arabicPeriod"/>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7</a:t>
            </a:fld>
            <a:endParaRPr lang="en-US">
              <a:solidFill>
                <a:srgbClr val="04617B">
                  <a:shade val="90000"/>
                </a:srgbClr>
              </a:solidFill>
            </a:endParaRPr>
          </a:p>
        </p:txBody>
      </p:sp>
    </p:spTree>
    <p:extLst>
      <p:ext uri="{BB962C8B-B14F-4D97-AF65-F5344CB8AC3E}">
        <p14:creationId xmlns:p14="http://schemas.microsoft.com/office/powerpoint/2010/main" val="3002082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A1F5B2-87A3-46D7-AD06-F363A244C79A}"/>
              </a:ext>
            </a:extLst>
          </p:cNvPr>
          <p:cNvSpPr>
            <a:spLocks noGrp="1"/>
          </p:cNvSpPr>
          <p:nvPr>
            <p:ph idx="1"/>
          </p:nvPr>
        </p:nvSpPr>
        <p:spPr>
          <a:xfrm>
            <a:off x="457200" y="609600"/>
            <a:ext cx="8229600" cy="5715000"/>
          </a:xfrm>
        </p:spPr>
        <p:txBody>
          <a:bodyPr>
            <a:normAutofit/>
          </a:bodyPr>
          <a:lstStyle/>
          <a:p>
            <a:pPr marL="0" indent="0" algn="r" rtl="1">
              <a:buNone/>
            </a:pPr>
            <a:r>
              <a:rPr lang="ar-IQ" sz="2800" dirty="0">
                <a:solidFill>
                  <a:srgbClr val="C00000"/>
                </a:solidFill>
              </a:rPr>
              <a:t>3. ال</a:t>
            </a:r>
            <a:r>
              <a:rPr lang="ku-Arab-IQ" sz="2800" dirty="0">
                <a:solidFill>
                  <a:srgbClr val="C00000"/>
                </a:solidFill>
              </a:rPr>
              <a:t>نكول عن اليمين </a:t>
            </a:r>
            <a:r>
              <a:rPr lang="ku-Arab-IQ" sz="2800" dirty="0"/>
              <a:t>: نصت المادة (119 / ثالثاً) من قانون الاثبات على ان (كل من وجهت إليه اليمين فنكل عنها دون ان يردها على خصمه، وكل من ردت عليه اليمين فنكل عنها خسر ما توجهت به اليمين). لذلك اذا رفض الخصم الذي وجهت إليه اليمين او ردت عليه ان يحلف اعتبر ناكلا عن اليمين ويخسر دعواه</a:t>
            </a:r>
            <a:r>
              <a:rPr lang="ar-IQ" sz="2800" dirty="0"/>
              <a:t>.</a:t>
            </a:r>
          </a:p>
          <a:p>
            <a:pPr marL="0" indent="0" algn="r" rtl="1">
              <a:buNone/>
            </a:pPr>
            <a:endParaRPr lang="ar-IQ" sz="2800" dirty="0">
              <a:solidFill>
                <a:srgbClr val="C00000"/>
              </a:solidFill>
            </a:endParaRPr>
          </a:p>
          <a:p>
            <a:pPr marL="0" indent="0" algn="r" rtl="1">
              <a:buNone/>
            </a:pPr>
            <a:r>
              <a:rPr lang="ar-IQ" sz="2800" dirty="0">
                <a:solidFill>
                  <a:srgbClr val="C00000"/>
                </a:solidFill>
              </a:rPr>
              <a:t>4. ر</a:t>
            </a:r>
            <a:r>
              <a:rPr lang="ar-KW" sz="2800" dirty="0">
                <a:solidFill>
                  <a:srgbClr val="C00000"/>
                </a:solidFill>
              </a:rPr>
              <a:t>د اليمين :</a:t>
            </a:r>
            <a:r>
              <a:rPr lang="ar-IQ" sz="2800" dirty="0">
                <a:solidFill>
                  <a:srgbClr val="C00000"/>
                </a:solidFill>
              </a:rPr>
              <a:t> </a:t>
            </a:r>
            <a:r>
              <a:rPr lang="ar-KW" sz="2800" dirty="0"/>
              <a:t>يجوز للخصم الذي توجه إليه اليمين، ان لا يحلفها وانما يردها على من وجهها إليه، ولكن يشترط ان تكون الواقعة موضوع اليمين مشتركة بين الطرفين</a:t>
            </a:r>
            <a:r>
              <a:rPr lang="ar-IQ" sz="2800" dirty="0"/>
              <a:t>. </a:t>
            </a:r>
            <a:r>
              <a:rPr lang="ar-KW" sz="2800" dirty="0"/>
              <a:t>اي متعلقة بشخص كل منهما، فلا يجوز الرد اذا كانت الواقعة خاصة بشخص من وجهت إليه اليمين</a:t>
            </a:r>
            <a:r>
              <a:rPr lang="ar-IQ" sz="2800" dirty="0"/>
              <a:t>. </a:t>
            </a:r>
            <a:r>
              <a:rPr lang="ar-KW" sz="2800" dirty="0"/>
              <a:t>ونصت المادة (119 / ثانياً) من قانون الاثبات على أنه (لا يجوز رد اليمين اذا كانت منصبة على واقعة لا يشترك فيها الخصمان بل يستقل بها من وجهت له اليمين).</a:t>
            </a:r>
            <a:endParaRPr lang="ar-IQ" sz="2800" dirty="0"/>
          </a:p>
          <a:p>
            <a:pPr marL="0" indent="0" algn="r" rtl="1">
              <a:buNone/>
            </a:pPr>
            <a:endParaRPr lang="ar-IQ" sz="2800" dirty="0"/>
          </a:p>
          <a:p>
            <a:pPr marL="0" indent="0" algn="r" rtl="1">
              <a:buNone/>
            </a:pPr>
            <a:endParaRPr lang="ku-Arab-IQ" sz="2800" dirty="0"/>
          </a:p>
          <a:p>
            <a:pPr algn="r" rtl="1"/>
            <a:endParaRPr lang="en-US" sz="2800" dirty="0"/>
          </a:p>
        </p:txBody>
      </p:sp>
      <p:sp>
        <p:nvSpPr>
          <p:cNvPr id="4" name="Slide Number Placeholder 3">
            <a:extLst>
              <a:ext uri="{FF2B5EF4-FFF2-40B4-BE49-F238E27FC236}">
                <a16:creationId xmlns:a16="http://schemas.microsoft.com/office/drawing/2014/main" id="{AAD15C6E-78E7-4A40-8C1F-BD667339CB2A}"/>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734302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marL="0" indent="0" algn="just" rtl="1">
              <a:buNone/>
            </a:pPr>
            <a:endParaRPr lang="ar-IQ" b="1" dirty="0"/>
          </a:p>
          <a:p>
            <a:pPr marL="0" indent="0" algn="just" rtl="1">
              <a:buNone/>
            </a:pPr>
            <a:r>
              <a:rPr lang="ar-IQ" b="1" dirty="0">
                <a:solidFill>
                  <a:srgbClr val="C00000"/>
                </a:solidFill>
              </a:rPr>
              <a:t>النوع</a:t>
            </a:r>
            <a:r>
              <a:rPr lang="ar-KW" b="1" dirty="0">
                <a:solidFill>
                  <a:srgbClr val="C00000"/>
                </a:solidFill>
              </a:rPr>
              <a:t> الثان</a:t>
            </a:r>
            <a:r>
              <a:rPr lang="ar-IQ" b="1" dirty="0">
                <a:solidFill>
                  <a:srgbClr val="C00000"/>
                </a:solidFill>
              </a:rPr>
              <a:t>ي</a:t>
            </a:r>
            <a:r>
              <a:rPr lang="ar-KW" b="1" dirty="0">
                <a:solidFill>
                  <a:srgbClr val="C00000"/>
                </a:solidFill>
              </a:rPr>
              <a:t>: اليمين المُتمِّمة:</a:t>
            </a:r>
            <a:r>
              <a:rPr lang="ar-IQ" b="1" dirty="0">
                <a:solidFill>
                  <a:srgbClr val="C00000"/>
                </a:solidFill>
              </a:rPr>
              <a:t> </a:t>
            </a:r>
            <a:r>
              <a:rPr lang="ar-IQ" dirty="0"/>
              <a:t>توجه اليمين المتمِّمة من القاضي في الدعوى إذا كان فيها دليل ناقص، واليمين المُتمِّمة: هي اليمين التي توجهها المحكمة من تلقاء نفسها إلى أحد الخصمين في الدعوى لاستكمال قناعتها، وهذا اليمين لا يجوز أن يوجهها أحد الخصمين إلى الآخر كما هو الحال في اليمين الحاسمة، كما لا يجوز تحليف المدعية اليمين المتمِّمة في حالة إثبات الزواج والبنوة لتعلق الدعوى بالحرمة والنسب. فاليمين المتمِّمة ملك للقاضي، ويلعب القاضي فيها دورا ايجابيا ، وله أن يختار أيا من الخصمين ليرجِّح بينته، فيوجه إليه اليمين المتمِّمة ليكمل بها أدلته الكافية، واليمين المتمِّمة لا تحسم النزاع، بل هي مجرد إجراء تتخذه المحكمة من تلقاء نفسها ورغبة منها في تحري الحقيقة واستكمالا لدليل ناقص.</a:t>
            </a:r>
          </a:p>
          <a:p>
            <a:pPr marL="0" indent="0" algn="just" rtl="1">
              <a:buNone/>
            </a:pPr>
            <a:r>
              <a:rPr lang="ar-IQ" dirty="0">
                <a:solidFill>
                  <a:srgbClr val="C00000"/>
                </a:solidFill>
              </a:rPr>
              <a:t>شروط اليمين المتممة</a:t>
            </a:r>
          </a:p>
          <a:p>
            <a:pPr marL="457200" indent="-457200" algn="just" rtl="1">
              <a:buAutoNum type="arabicPeriod"/>
            </a:pPr>
            <a:r>
              <a:rPr lang="ar-IQ" dirty="0"/>
              <a:t>ان لا يكون في الدعوى دليل كامل</a:t>
            </a:r>
          </a:p>
          <a:p>
            <a:pPr marL="457200" indent="-457200" algn="just" rtl="1">
              <a:buAutoNum type="arabicPeriod"/>
            </a:pPr>
            <a:r>
              <a:rPr lang="ar-IQ" dirty="0"/>
              <a:t>ان لا تكون الدعوى خالية من كل دليل.</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9</a:t>
            </a:fld>
            <a:endParaRPr lang="en-US">
              <a:solidFill>
                <a:srgbClr val="04617B">
                  <a:shade val="90000"/>
                </a:srgbClr>
              </a:solidFill>
            </a:endParaRPr>
          </a:p>
        </p:txBody>
      </p:sp>
    </p:spTree>
    <p:extLst>
      <p:ext uri="{BB962C8B-B14F-4D97-AF65-F5344CB8AC3E}">
        <p14:creationId xmlns:p14="http://schemas.microsoft.com/office/powerpoint/2010/main" val="37798713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32681257</TotalTime>
  <Words>1585</Words>
  <Application>Microsoft Office PowerPoint</Application>
  <PresentationFormat>On-screen Show (4:3)</PresentationFormat>
  <Paragraphs>80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Constantia</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القانون     قسم القانون     المرحلة الخامسة</dc:title>
  <dc:creator>tarik u run</dc:creator>
  <cp:lastModifiedBy>ali akrem</cp:lastModifiedBy>
  <cp:revision>225</cp:revision>
  <dcterms:created xsi:type="dcterms:W3CDTF">2006-08-16T00:00:00Z</dcterms:created>
  <dcterms:modified xsi:type="dcterms:W3CDTF">2023-04-04T10:39:30Z</dcterms:modified>
</cp:coreProperties>
</file>