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70" r:id="rId5"/>
    <p:sldId id="271" r:id="rId6"/>
    <p:sldId id="259" r:id="rId7"/>
    <p:sldId id="260" r:id="rId8"/>
    <p:sldId id="261" r:id="rId9"/>
    <p:sldId id="262" r:id="rId10"/>
    <p:sldId id="263" r:id="rId11"/>
    <p:sldId id="264" r:id="rId12"/>
    <p:sldId id="265" r:id="rId13"/>
    <p:sldId id="266" r:id="rId14"/>
    <p:sldId id="267" r:id="rId15"/>
    <p:sldId id="268" r:id="rId16"/>
    <p:sldId id="269"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6E83EC-4D3C-4482-BC17-A70525E7C04A}" type="datetimeFigureOut">
              <a:rPr lang="en-US" smtClean="0"/>
              <a:t>4/23/2020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53667-1001-4911-ABC9-D00D4FEE62E8}" type="slidenum">
              <a:rPr lang="en-US" smtClean="0"/>
              <a:t>‹#›</a:t>
            </a:fld>
            <a:endParaRPr lang="en-US"/>
          </a:p>
        </p:txBody>
      </p:sp>
    </p:spTree>
    <p:extLst>
      <p:ext uri="{BB962C8B-B14F-4D97-AF65-F5344CB8AC3E}">
        <p14:creationId xmlns:p14="http://schemas.microsoft.com/office/powerpoint/2010/main" val="150202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A53667-1001-4911-ABC9-D00D4FEE62E8}" type="slidenum">
              <a:rPr lang="en-US" smtClean="0"/>
              <a:t>3</a:t>
            </a:fld>
            <a:endParaRPr lang="en-US"/>
          </a:p>
        </p:txBody>
      </p:sp>
    </p:spTree>
    <p:extLst>
      <p:ext uri="{BB962C8B-B14F-4D97-AF65-F5344CB8AC3E}">
        <p14:creationId xmlns:p14="http://schemas.microsoft.com/office/powerpoint/2010/main" val="2242576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FA5E6A-1618-4CE2-BE75-C320071A24D1}" type="datetime1">
              <a:rPr lang="en-US" smtClean="0"/>
              <a:t>4/23/2020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C3E67A4-0268-4B23-9C81-F2BD61B0666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DE7E81-1B46-4172-B54C-A772BEA5EB23}" type="datetime1">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E67A4-0268-4B23-9C81-F2BD61B066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935E21-15A8-4966-9DFA-7D5088C3BE8F}" type="datetime1">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E67A4-0268-4B23-9C81-F2BD61B066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E1A614-A3C3-4050-A6E8-1FE9CC75230A}" type="datetime1">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E67A4-0268-4B23-9C81-F2BD61B066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C20622-15C6-4FF6-9CA6-637F33D27C86}" type="datetime1">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E67A4-0268-4B23-9C81-F2BD61B0666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F1FFB5-E751-48E1-A237-531FC671F092}" type="datetime1">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E67A4-0268-4B23-9C81-F2BD61B066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988F86-4A64-4D88-989C-8705A930408E}" type="datetime1">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3E67A4-0268-4B23-9C81-F2BD61B066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C5DAEE-CEE2-4A71-A885-B3BAFA4152AF}" type="datetime1">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3E67A4-0268-4B23-9C81-F2BD61B066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2278B0-348B-41FF-8C7F-05B9C0476DB3}" type="datetime1">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3E67A4-0268-4B23-9C81-F2BD61B066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BA9425-FBE8-4454-A996-506609655DA7}" type="datetime1">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E67A4-0268-4B23-9C81-F2BD61B0666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C61CC3-DD0A-4841-903F-1CA5E662CF2C}" type="datetime1">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C3E67A4-0268-4B23-9C81-F2BD61B0666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F2D5087-C0E2-4307-AB07-0B3010A79B95}" type="datetime1">
              <a:rPr lang="en-US" smtClean="0"/>
              <a:t>4/23/2020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3E67A4-0268-4B23-9C81-F2BD61B0666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2403699"/>
          </a:xfrm>
        </p:spPr>
        <p:txBody>
          <a:bodyPr>
            <a:normAutofit/>
          </a:bodyPr>
          <a:lstStyle/>
          <a:p>
            <a:pPr algn="r"/>
            <a:r>
              <a:rPr lang="ar-IQ" sz="3200" dirty="0" smtClean="0">
                <a:solidFill>
                  <a:srgbClr val="7030A0"/>
                </a:solidFill>
                <a:cs typeface="Ali-A-Jiddah" pitchFamily="2" charset="-78"/>
              </a:rPr>
              <a:t>كلية القانون</a:t>
            </a:r>
            <a:r>
              <a:rPr lang="ar-JO" sz="3200" dirty="0" smtClean="0">
                <a:solidFill>
                  <a:srgbClr val="7030A0"/>
                </a:solidFill>
                <a:cs typeface="Ali-A-Jiddah" pitchFamily="2" charset="-78"/>
              </a:rPr>
              <a:t/>
            </a:r>
            <a:br>
              <a:rPr lang="ar-JO" sz="3200" dirty="0" smtClean="0">
                <a:solidFill>
                  <a:srgbClr val="7030A0"/>
                </a:solidFill>
                <a:cs typeface="Ali-A-Jiddah" pitchFamily="2" charset="-78"/>
              </a:rPr>
            </a:br>
            <a:r>
              <a:rPr lang="ar-IQ" sz="3200" dirty="0" smtClean="0">
                <a:solidFill>
                  <a:srgbClr val="7030A0"/>
                </a:solidFill>
                <a:cs typeface="Ali-A-Jiddah" pitchFamily="2" charset="-78"/>
              </a:rPr>
              <a:t> </a:t>
            </a:r>
            <a:r>
              <a:rPr lang="ar-JO" sz="3200" dirty="0" smtClean="0">
                <a:solidFill>
                  <a:srgbClr val="7030A0"/>
                </a:solidFill>
                <a:cs typeface="Ali-A-Jiddah" pitchFamily="2" charset="-78"/>
              </a:rPr>
              <a:t>  </a:t>
            </a:r>
            <a:r>
              <a:rPr lang="en-US" sz="3200" dirty="0" smtClean="0">
                <a:solidFill>
                  <a:srgbClr val="7030A0"/>
                </a:solidFill>
                <a:cs typeface="Ali-A-Jiddah" pitchFamily="2" charset="-78"/>
              </a:rPr>
              <a:t> </a:t>
            </a:r>
            <a:r>
              <a:rPr lang="ar-IQ" sz="3200" dirty="0" smtClean="0">
                <a:solidFill>
                  <a:srgbClr val="7030A0"/>
                </a:solidFill>
                <a:cs typeface="Ali-A-Jiddah" pitchFamily="2" charset="-78"/>
              </a:rPr>
              <a:t>قسم القانون</a:t>
            </a:r>
            <a:r>
              <a:rPr lang="ar-IQ" sz="3200" dirty="0">
                <a:solidFill>
                  <a:srgbClr val="7030A0"/>
                </a:solidFill>
                <a:cs typeface="Ali-A-Jiddah" pitchFamily="2" charset="-78"/>
              </a:rPr>
              <a:t/>
            </a:r>
            <a:br>
              <a:rPr lang="ar-IQ" sz="3200" dirty="0">
                <a:solidFill>
                  <a:srgbClr val="7030A0"/>
                </a:solidFill>
                <a:cs typeface="Ali-A-Jiddah" pitchFamily="2" charset="-78"/>
              </a:rPr>
            </a:br>
            <a:r>
              <a:rPr lang="ar-IQ" sz="3200" dirty="0" smtClean="0">
                <a:solidFill>
                  <a:srgbClr val="7030A0"/>
                </a:solidFill>
                <a:cs typeface="Ali-A-Jiddah" pitchFamily="2" charset="-78"/>
              </a:rPr>
              <a:t>المرحلة</a:t>
            </a:r>
            <a:r>
              <a:rPr lang="ar-JO" sz="3200" dirty="0" smtClean="0">
                <a:solidFill>
                  <a:srgbClr val="7030A0"/>
                </a:solidFill>
                <a:cs typeface="Ali-A-Jiddah" pitchFamily="2" charset="-78"/>
              </a:rPr>
              <a:t> </a:t>
            </a:r>
            <a:r>
              <a:rPr lang="ar-IQ" sz="3200" dirty="0" smtClean="0">
                <a:solidFill>
                  <a:srgbClr val="7030A0"/>
                </a:solidFill>
                <a:cs typeface="Ali-A-Jiddah" pitchFamily="2" charset="-78"/>
              </a:rPr>
              <a:t>الخامسة</a:t>
            </a:r>
            <a:endParaRPr lang="en-US" sz="3200" dirty="0"/>
          </a:p>
        </p:txBody>
      </p:sp>
      <p:sp>
        <p:nvSpPr>
          <p:cNvPr id="3" name="Subtitle 2"/>
          <p:cNvSpPr>
            <a:spLocks noGrp="1"/>
          </p:cNvSpPr>
          <p:nvPr>
            <p:ph type="subTitle" idx="1"/>
          </p:nvPr>
        </p:nvSpPr>
        <p:spPr>
          <a:xfrm>
            <a:off x="755576" y="2996952"/>
            <a:ext cx="7632848" cy="2641848"/>
          </a:xfrm>
        </p:spPr>
        <p:txBody>
          <a:bodyPr>
            <a:normAutofit fontScale="85000" lnSpcReduction="20000"/>
          </a:bodyPr>
          <a:lstStyle/>
          <a:p>
            <a:pPr algn="ctr" rtl="1"/>
            <a:r>
              <a:rPr lang="ar-IQ" sz="5200" b="1" dirty="0" smtClean="0">
                <a:solidFill>
                  <a:srgbClr val="FF0066"/>
                </a:solidFill>
                <a:cs typeface="Ali-A-Samik" pitchFamily="2" charset="-78"/>
              </a:rPr>
              <a:t>       قانون الإثبات العراقي</a:t>
            </a:r>
            <a:r>
              <a:rPr lang="ar-JO" sz="5200" b="1" dirty="0" smtClean="0">
                <a:solidFill>
                  <a:srgbClr val="FF0066"/>
                </a:solidFill>
                <a:cs typeface="Ali-A-Samik" pitchFamily="2" charset="-78"/>
              </a:rPr>
              <a:t> </a:t>
            </a:r>
            <a:endParaRPr lang="ar-IQ" sz="5200" b="1" dirty="0" smtClean="0">
              <a:solidFill>
                <a:srgbClr val="FF0066"/>
              </a:solidFill>
              <a:cs typeface="Ali-A-Samik" pitchFamily="2" charset="-78"/>
            </a:endParaRPr>
          </a:p>
          <a:p>
            <a:pPr algn="ctr" rtl="1"/>
            <a:r>
              <a:rPr lang="ar-IQ" sz="5200" b="1" dirty="0" smtClean="0">
                <a:solidFill>
                  <a:srgbClr val="FF0066"/>
                </a:solidFill>
                <a:cs typeface="Ali-A-Samik" pitchFamily="2" charset="-78"/>
              </a:rPr>
              <a:t>             </a:t>
            </a:r>
            <a:r>
              <a:rPr lang="ar-JO" sz="5200" dirty="0" smtClean="0">
                <a:solidFill>
                  <a:srgbClr val="FF0066"/>
                </a:solidFill>
                <a:cs typeface="Ali-A-Samik" pitchFamily="2" charset="-78"/>
              </a:rPr>
              <a:t>رقم (107) لسنة 1979 (المعدل)</a:t>
            </a:r>
            <a:endParaRPr lang="ar-IQ" sz="5200" dirty="0" smtClean="0">
              <a:solidFill>
                <a:srgbClr val="FF0066"/>
              </a:solidFill>
              <a:cs typeface="Ali-A-Samik" pitchFamily="2" charset="-78"/>
            </a:endParaRPr>
          </a:p>
          <a:p>
            <a:pPr algn="ctr" rtl="1"/>
            <a:endParaRPr lang="en-US" sz="2000" dirty="0" smtClean="0">
              <a:solidFill>
                <a:srgbClr val="FF0066"/>
              </a:solidFill>
              <a:cs typeface="Ali-A-Samik" pitchFamily="2" charset="-78"/>
            </a:endParaRPr>
          </a:p>
          <a:p>
            <a:pPr algn="ctr"/>
            <a:r>
              <a:rPr lang="ar-IQ" b="1" dirty="0" smtClean="0">
                <a:solidFill>
                  <a:srgbClr val="002060"/>
                </a:solidFill>
              </a:rPr>
              <a:t>اعداد</a:t>
            </a:r>
          </a:p>
          <a:p>
            <a:pPr algn="ctr" rtl="1"/>
            <a:r>
              <a:rPr lang="ar-IQ" b="1" dirty="0" smtClean="0">
                <a:solidFill>
                  <a:srgbClr val="002060"/>
                </a:solidFill>
              </a:rPr>
              <a:t>م. سربست قادر حسين</a:t>
            </a:r>
          </a:p>
          <a:p>
            <a:pPr algn="ctr" rtl="1"/>
            <a:r>
              <a:rPr lang="ar-IQ" b="1" dirty="0" smtClean="0">
                <a:solidFill>
                  <a:srgbClr val="002060"/>
                </a:solidFill>
              </a:rPr>
              <a:t>( 2019 -2020 )</a:t>
            </a:r>
            <a:endParaRPr lang="en-US" dirty="0"/>
          </a:p>
        </p:txBody>
      </p:sp>
      <p:sp>
        <p:nvSpPr>
          <p:cNvPr id="4" name="Slide Number Placeholder 3"/>
          <p:cNvSpPr>
            <a:spLocks noGrp="1"/>
          </p:cNvSpPr>
          <p:nvPr>
            <p:ph type="sldNum" sz="quarter" idx="12"/>
          </p:nvPr>
        </p:nvSpPr>
        <p:spPr/>
        <p:txBody>
          <a:bodyPr/>
          <a:lstStyle/>
          <a:p>
            <a:fld id="{9C3E67A4-0268-4B23-9C81-F2BD61B0666B}" type="slidenum">
              <a:rPr lang="en-US" smtClean="0"/>
              <a:t>1</a:t>
            </a:fld>
            <a:endParaRPr lang="en-US"/>
          </a:p>
        </p:txBody>
      </p:sp>
    </p:spTree>
    <p:extLst>
      <p:ext uri="{BB962C8B-B14F-4D97-AF65-F5344CB8AC3E}">
        <p14:creationId xmlns:p14="http://schemas.microsoft.com/office/powerpoint/2010/main" val="3380240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92088"/>
          </a:xfrm>
        </p:spPr>
        <p:txBody>
          <a:bodyPr>
            <a:normAutofit fontScale="90000"/>
          </a:bodyPr>
          <a:lstStyle/>
          <a:p>
            <a:pPr algn="r" rtl="1"/>
            <a:r>
              <a:rPr lang="ar-IQ" dirty="0">
                <a:solidFill>
                  <a:srgbClr val="FF0000"/>
                </a:solidFill>
              </a:rPr>
              <a:t/>
            </a:r>
            <a:br>
              <a:rPr lang="ar-IQ" dirty="0">
                <a:solidFill>
                  <a:srgbClr val="FF0000"/>
                </a:solidFill>
              </a:rPr>
            </a:br>
            <a:r>
              <a:rPr lang="ar-IQ" b="1" dirty="0">
                <a:solidFill>
                  <a:srgbClr val="FF0000"/>
                </a:solidFill>
              </a:rPr>
              <a:t>ب- </a:t>
            </a:r>
            <a:r>
              <a:rPr lang="ar-IQ" b="1" dirty="0" smtClean="0">
                <a:solidFill>
                  <a:srgbClr val="FF0000"/>
                </a:solidFill>
              </a:rPr>
              <a:t>شروط المقر </a:t>
            </a:r>
            <a:r>
              <a:rPr lang="ar-IQ" b="1" dirty="0">
                <a:solidFill>
                  <a:srgbClr val="FF0000"/>
                </a:solidFill>
              </a:rPr>
              <a:t>له</a:t>
            </a:r>
            <a:endParaRPr lang="en-US" b="1" dirty="0"/>
          </a:p>
        </p:txBody>
      </p:sp>
      <p:sp>
        <p:nvSpPr>
          <p:cNvPr id="3" name="Content Placeholder 2"/>
          <p:cNvSpPr>
            <a:spLocks noGrp="1"/>
          </p:cNvSpPr>
          <p:nvPr>
            <p:ph idx="1"/>
          </p:nvPr>
        </p:nvSpPr>
        <p:spPr>
          <a:xfrm>
            <a:off x="457200" y="1412776"/>
            <a:ext cx="8229600" cy="4911824"/>
          </a:xfrm>
        </p:spPr>
        <p:txBody>
          <a:bodyPr/>
          <a:lstStyle/>
          <a:p>
            <a:pPr algn="r" rtl="1"/>
            <a:r>
              <a:rPr lang="ar-IQ" dirty="0" smtClean="0"/>
              <a:t>المادة </a:t>
            </a:r>
            <a:r>
              <a:rPr lang="ar-IQ" dirty="0"/>
              <a:t>62</a:t>
            </a:r>
            <a:br>
              <a:rPr lang="ar-IQ" dirty="0"/>
            </a:br>
            <a:r>
              <a:rPr lang="ar-IQ" dirty="0"/>
              <a:t>اولا – يشترط ان يكون المقر له شخصا موجودا حقيقة أو حكما معلوما وقت صدور الاقرار.</a:t>
            </a:r>
            <a:br>
              <a:rPr lang="ar-IQ" dirty="0"/>
            </a:br>
            <a:r>
              <a:rPr lang="ar-IQ" dirty="0"/>
              <a:t>ثانيا – لا يشترط ان يكون المقر له </a:t>
            </a:r>
            <a:r>
              <a:rPr lang="ar-IQ" dirty="0" smtClean="0"/>
              <a:t>عاقلا</a:t>
            </a:r>
            <a:r>
              <a:rPr lang="ar-IQ" dirty="0"/>
              <a:t>.</a:t>
            </a:r>
            <a:endParaRPr lang="ar-IQ" dirty="0" smtClean="0"/>
          </a:p>
          <a:p>
            <a:pPr algn="r" rtl="1">
              <a:buFontTx/>
              <a:buChar char="-"/>
            </a:pPr>
            <a:r>
              <a:rPr lang="ar-IQ" dirty="0" smtClean="0"/>
              <a:t>و لهذا فإنه يصح أن يكون المقر له طفلاً رضيعا او صغيرا مميزا أو غير مميز. و كذلك يجوز أن يكون المقر له جنينا مادام القانون يفترضه حيا و هو في بطن أُمه، و يتمتع بأهلية وجوب ناقصة.</a:t>
            </a:r>
          </a:p>
          <a:p>
            <a:pPr algn="r" rtl="1">
              <a:buFontTx/>
              <a:buChar char="-"/>
            </a:pPr>
            <a:r>
              <a:rPr lang="ar-IQ" dirty="0" smtClean="0"/>
              <a:t>كما يصح الاقرار للشخص المعنوي، لأنه موجود حكما و له اهلية التملك.</a:t>
            </a:r>
          </a:p>
          <a:p>
            <a:pPr algn="r" rtl="1">
              <a:buFontTx/>
              <a:buChar char="-"/>
            </a:pPr>
            <a:r>
              <a:rPr lang="ar-IQ" dirty="0" smtClean="0"/>
              <a:t>إن جهالة المقر له تبطل الاقرار.</a:t>
            </a:r>
          </a:p>
          <a:p>
            <a:pPr algn="r" rtl="1">
              <a:buFontTx/>
              <a:buChar char="-"/>
            </a:pPr>
            <a:r>
              <a:rPr lang="ar-IQ" dirty="0" smtClean="0"/>
              <a:t>و لا يشترط العقل لدى المقر له، فيجوز أن يكون مجنونا أو معتوها او مصابا بأي مرض عقلي.</a:t>
            </a:r>
            <a:endParaRPr lang="en-US" dirty="0"/>
          </a:p>
        </p:txBody>
      </p:sp>
      <p:sp>
        <p:nvSpPr>
          <p:cNvPr id="4" name="Slide Number Placeholder 3"/>
          <p:cNvSpPr>
            <a:spLocks noGrp="1"/>
          </p:cNvSpPr>
          <p:nvPr>
            <p:ph type="sldNum" sz="quarter" idx="12"/>
          </p:nvPr>
        </p:nvSpPr>
        <p:spPr/>
        <p:txBody>
          <a:bodyPr/>
          <a:lstStyle/>
          <a:p>
            <a:fld id="{9C3E67A4-0268-4B23-9C81-F2BD61B0666B}" type="slidenum">
              <a:rPr lang="en-US" smtClean="0"/>
              <a:t>10</a:t>
            </a:fld>
            <a:endParaRPr lang="en-US"/>
          </a:p>
        </p:txBody>
      </p:sp>
    </p:spTree>
    <p:extLst>
      <p:ext uri="{BB962C8B-B14F-4D97-AF65-F5344CB8AC3E}">
        <p14:creationId xmlns:p14="http://schemas.microsoft.com/office/powerpoint/2010/main" val="2257954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48072"/>
          </a:xfrm>
        </p:spPr>
        <p:txBody>
          <a:bodyPr>
            <a:normAutofit fontScale="90000"/>
          </a:bodyPr>
          <a:lstStyle/>
          <a:p>
            <a:pPr algn="r" rtl="1"/>
            <a:r>
              <a:rPr lang="ar-IQ" dirty="0">
                <a:solidFill>
                  <a:srgbClr val="FF0000"/>
                </a:solidFill>
              </a:rPr>
              <a:t/>
            </a:r>
            <a:br>
              <a:rPr lang="ar-IQ" dirty="0">
                <a:solidFill>
                  <a:srgbClr val="FF0000"/>
                </a:solidFill>
              </a:rPr>
            </a:br>
            <a:r>
              <a:rPr lang="ar-IQ" b="1" dirty="0" smtClean="0">
                <a:solidFill>
                  <a:srgbClr val="FF0000"/>
                </a:solidFill>
              </a:rPr>
              <a:t>ج- شروط </a:t>
            </a:r>
            <a:r>
              <a:rPr lang="ar-IQ" b="1" dirty="0">
                <a:solidFill>
                  <a:srgbClr val="FF0000"/>
                </a:solidFill>
              </a:rPr>
              <a:t>المقر </a:t>
            </a:r>
            <a:r>
              <a:rPr lang="ar-IQ" b="1" dirty="0" smtClean="0">
                <a:solidFill>
                  <a:srgbClr val="FF0000"/>
                </a:solidFill>
              </a:rPr>
              <a:t>به:</a:t>
            </a:r>
            <a:endParaRPr lang="en-US" b="1" dirty="0"/>
          </a:p>
        </p:txBody>
      </p:sp>
      <p:sp>
        <p:nvSpPr>
          <p:cNvPr id="3" name="Content Placeholder 2"/>
          <p:cNvSpPr>
            <a:spLocks noGrp="1"/>
          </p:cNvSpPr>
          <p:nvPr>
            <p:ph idx="1"/>
          </p:nvPr>
        </p:nvSpPr>
        <p:spPr>
          <a:xfrm>
            <a:off x="457200" y="1124744"/>
            <a:ext cx="8229600" cy="5199856"/>
          </a:xfrm>
        </p:spPr>
        <p:txBody>
          <a:bodyPr>
            <a:normAutofit fontScale="92500" lnSpcReduction="20000"/>
          </a:bodyPr>
          <a:lstStyle/>
          <a:p>
            <a:pPr algn="r" rtl="1"/>
            <a:r>
              <a:rPr lang="ar-IQ" dirty="0" smtClean="0"/>
              <a:t>المقر به: و هو التصرف او الواقعة التي يرد عليها الاقرار.</a:t>
            </a:r>
            <a:endParaRPr lang="en-US" dirty="0" smtClean="0"/>
          </a:p>
          <a:p>
            <a:pPr algn="r" rtl="1"/>
            <a:r>
              <a:rPr lang="ar-IQ" dirty="0" smtClean="0">
                <a:solidFill>
                  <a:srgbClr val="0070C0"/>
                </a:solidFill>
              </a:rPr>
              <a:t>المادة </a:t>
            </a:r>
            <a:r>
              <a:rPr lang="ar-IQ" dirty="0">
                <a:solidFill>
                  <a:srgbClr val="0070C0"/>
                </a:solidFill>
              </a:rPr>
              <a:t>63</a:t>
            </a:r>
            <a:br>
              <a:rPr lang="ar-IQ" dirty="0">
                <a:solidFill>
                  <a:srgbClr val="0070C0"/>
                </a:solidFill>
              </a:rPr>
            </a:br>
            <a:r>
              <a:rPr lang="ar-IQ" dirty="0" smtClean="0">
                <a:solidFill>
                  <a:srgbClr val="0070C0"/>
                </a:solidFill>
              </a:rPr>
              <a:t>( يشترط </a:t>
            </a:r>
            <a:r>
              <a:rPr lang="ar-IQ" dirty="0">
                <a:solidFill>
                  <a:srgbClr val="0070C0"/>
                </a:solidFill>
              </a:rPr>
              <a:t>في المقر به ان يكون معلوما ومعينا أو قابلا للتعيين، ولا يصح ان يكون المقر به مجهولا جهالة فاحشة، أما الجهالة اليسيرة فلا تكون مانعة من صحة </a:t>
            </a:r>
            <a:r>
              <a:rPr lang="ar-IQ" dirty="0" smtClean="0">
                <a:solidFill>
                  <a:srgbClr val="0070C0"/>
                </a:solidFill>
              </a:rPr>
              <a:t>الاقرار ). و قد عدلت هذه المادة بموجب قانون التعديل الاول رقم 46 لسنة 2000، و اصبحت كالتالي: </a:t>
            </a:r>
          </a:p>
          <a:p>
            <a:pPr algn="r" rtl="1"/>
            <a:r>
              <a:rPr lang="ar-IQ" dirty="0" smtClean="0">
                <a:solidFill>
                  <a:srgbClr val="0070C0"/>
                </a:solidFill>
              </a:rPr>
              <a:t>( يصح </a:t>
            </a:r>
            <a:r>
              <a:rPr lang="ar-IQ" dirty="0">
                <a:solidFill>
                  <a:srgbClr val="0070C0"/>
                </a:solidFill>
              </a:rPr>
              <a:t>الإقرار بالمعلوم كما يصح الإقرار بالمجهول، إلا في العقود التي لا تصح مع الجهالة، فإذا أقر الخصم في عقد يصح الإقرار فيه مع الجهالة، فيلزم بتعيين ما أقر </a:t>
            </a:r>
            <a:r>
              <a:rPr lang="ar-IQ" dirty="0" smtClean="0">
                <a:solidFill>
                  <a:srgbClr val="0070C0"/>
                </a:solidFill>
              </a:rPr>
              <a:t>به ).</a:t>
            </a:r>
          </a:p>
          <a:p>
            <a:pPr algn="r" rtl="1"/>
            <a:r>
              <a:rPr lang="ar-IQ" dirty="0" smtClean="0">
                <a:solidFill>
                  <a:srgbClr val="0070C0"/>
                </a:solidFill>
              </a:rPr>
              <a:t>المادة64</a:t>
            </a:r>
          </a:p>
          <a:p>
            <a:pPr algn="r" rtl="1"/>
            <a:r>
              <a:rPr lang="ar-IQ" dirty="0">
                <a:solidFill>
                  <a:srgbClr val="0070C0"/>
                </a:solidFill>
              </a:rPr>
              <a:t>اولا – يشترط في الاقرار الا يكذبه ظاهر الحال.</a:t>
            </a:r>
            <a:br>
              <a:rPr lang="ar-IQ" dirty="0">
                <a:solidFill>
                  <a:srgbClr val="0070C0"/>
                </a:solidFill>
              </a:rPr>
            </a:br>
            <a:r>
              <a:rPr lang="ar-IQ" dirty="0">
                <a:solidFill>
                  <a:srgbClr val="0070C0"/>
                </a:solidFill>
              </a:rPr>
              <a:t>ثانيا – أ – اذا ناقض الاقرار ما كان قد أقر به سابقا، كان هذا التناقض مانعا من سماع دعواه أو دفعه.</a:t>
            </a:r>
            <a:br>
              <a:rPr lang="ar-IQ" dirty="0">
                <a:solidFill>
                  <a:srgbClr val="0070C0"/>
                </a:solidFill>
              </a:rPr>
            </a:br>
            <a:r>
              <a:rPr lang="ar-IQ" dirty="0">
                <a:solidFill>
                  <a:srgbClr val="0070C0"/>
                </a:solidFill>
              </a:rPr>
              <a:t>ب – يرتفع التناقض بقرار من المحكمة أو بتصديق الخصم أو بالتوفيق بين الاقرارين.</a:t>
            </a:r>
            <a:br>
              <a:rPr lang="ar-IQ" dirty="0">
                <a:solidFill>
                  <a:srgbClr val="0070C0"/>
                </a:solidFill>
              </a:rPr>
            </a:br>
            <a:r>
              <a:rPr lang="ar-IQ" dirty="0">
                <a:solidFill>
                  <a:srgbClr val="0070C0"/>
                </a:solidFill>
              </a:rPr>
              <a:t>جـ – يغتفر التناقض اذا ظهر عذر للمقر كان محل خفاء.</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9C3E67A4-0268-4B23-9C81-F2BD61B0666B}" type="slidenum">
              <a:rPr lang="en-US" smtClean="0"/>
              <a:t>11</a:t>
            </a:fld>
            <a:endParaRPr lang="en-US"/>
          </a:p>
        </p:txBody>
      </p:sp>
    </p:spTree>
    <p:extLst>
      <p:ext uri="{BB962C8B-B14F-4D97-AF65-F5344CB8AC3E}">
        <p14:creationId xmlns:p14="http://schemas.microsoft.com/office/powerpoint/2010/main" val="3377847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lstStyle/>
          <a:p>
            <a:pPr algn="r" rtl="1"/>
            <a:r>
              <a:rPr lang="ar-IQ" dirty="0" smtClean="0"/>
              <a:t>بناء على ما سبق، تكون </a:t>
            </a:r>
            <a:r>
              <a:rPr lang="ar-IQ" b="1" dirty="0" smtClean="0">
                <a:solidFill>
                  <a:srgbClr val="FF0000"/>
                </a:solidFill>
              </a:rPr>
              <a:t>شروط المقر به </a:t>
            </a:r>
            <a:r>
              <a:rPr lang="ar-IQ" dirty="0" smtClean="0"/>
              <a:t>كما يلي:</a:t>
            </a:r>
          </a:p>
          <a:p>
            <a:pPr marL="0" indent="0" algn="r" rtl="1">
              <a:buNone/>
            </a:pPr>
            <a:r>
              <a:rPr lang="ar-IQ" b="1" dirty="0" smtClean="0">
                <a:solidFill>
                  <a:srgbClr val="7030A0"/>
                </a:solidFill>
              </a:rPr>
              <a:t>1- معلوما غير مجهول جهالة فاحشة:</a:t>
            </a:r>
          </a:p>
          <a:p>
            <a:pPr marL="0" indent="0" algn="just" rtl="1">
              <a:buNone/>
            </a:pPr>
            <a:r>
              <a:rPr lang="ar-IQ" dirty="0" smtClean="0"/>
              <a:t>التصرفات التي يرد عليها الاقرار اما تصرفات تصح مع الجهالة او لا تصح مع الجهالة. لذا فإن المقر به يجب أن يكون معلوما في التصرفات التي لا تكون صحيحة مع الجهالة كالبيع و الايجار. فإن الجهالة الفاحشة و ليست اليسيرة بمحل هذه التصرفات يؤدي الى عدم صحتها اصلا، فلا يصح الاقرار بها.</a:t>
            </a:r>
          </a:p>
          <a:p>
            <a:pPr marL="0" indent="0" algn="just" rtl="1">
              <a:buNone/>
            </a:pPr>
            <a:r>
              <a:rPr lang="ar-IQ" dirty="0" smtClean="0"/>
              <a:t>- أما الجهالة اليسيرة فلا تكون مانعة من صحة الاقرار، لذلك يجوز الاقرار بحصة شائعة</a:t>
            </a:r>
          </a:p>
          <a:p>
            <a:pPr marL="0" indent="0" algn="just" rtl="1">
              <a:buNone/>
            </a:pPr>
            <a:r>
              <a:rPr lang="ar-IQ" dirty="0" smtClean="0"/>
              <a:t>- و لكن لا يشترط  ذلك في التصرفات التي تصح مع الجهالة كالغصب و الوديعة. و اذا اقر الخصم في عقد يصح الاقرار فيه مع الجهالة، فيلزم بتعيين ما اقر به، و في حالة الاختلاف يقع على مدعي الزيادة البينة و على المنكر اليمين.</a:t>
            </a:r>
            <a:endParaRPr lang="en-US" dirty="0"/>
          </a:p>
        </p:txBody>
      </p:sp>
      <p:sp>
        <p:nvSpPr>
          <p:cNvPr id="2" name="Slide Number Placeholder 1"/>
          <p:cNvSpPr>
            <a:spLocks noGrp="1"/>
          </p:cNvSpPr>
          <p:nvPr>
            <p:ph type="sldNum" sz="quarter" idx="12"/>
          </p:nvPr>
        </p:nvSpPr>
        <p:spPr/>
        <p:txBody>
          <a:bodyPr/>
          <a:lstStyle/>
          <a:p>
            <a:fld id="{9C3E67A4-0268-4B23-9C81-F2BD61B0666B}" type="slidenum">
              <a:rPr lang="en-US" smtClean="0"/>
              <a:t>12</a:t>
            </a:fld>
            <a:endParaRPr lang="en-US"/>
          </a:p>
        </p:txBody>
      </p:sp>
    </p:spTree>
    <p:extLst>
      <p:ext uri="{BB962C8B-B14F-4D97-AF65-F5344CB8AC3E}">
        <p14:creationId xmlns:p14="http://schemas.microsoft.com/office/powerpoint/2010/main" val="1694256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normAutofit fontScale="92500" lnSpcReduction="10000"/>
          </a:bodyPr>
          <a:lstStyle/>
          <a:p>
            <a:pPr marL="0" indent="0" algn="r" rtl="1">
              <a:buNone/>
            </a:pPr>
            <a:r>
              <a:rPr lang="ar-IQ" dirty="0" smtClean="0"/>
              <a:t>2</a:t>
            </a:r>
            <a:r>
              <a:rPr lang="ar-IQ" b="1" dirty="0" smtClean="0">
                <a:solidFill>
                  <a:srgbClr val="7030A0"/>
                </a:solidFill>
              </a:rPr>
              <a:t>- أن يرد الاقرار على تصرف مشروع:</a:t>
            </a:r>
          </a:p>
          <a:p>
            <a:pPr marL="0" indent="0" algn="just" rtl="1">
              <a:buNone/>
            </a:pPr>
            <a:r>
              <a:rPr lang="ar-IQ" dirty="0" smtClean="0"/>
              <a:t>اي لا يجوز أن يكون المقر به تصرفا مخالفا للنظام العام او الاداب، و أن لا يمنع المشرع اثباته بالاقرار به و أن يكون من الجائز التنازل عنه. فلا يجوز أن يكون المقر به ربا فاحش أو دين قمار او التعامل في تركة انسان حي او ما يتعلق بالعلاقات غير المشروعة او بيع بأكثر من التسعير الرسمي.</a:t>
            </a:r>
          </a:p>
          <a:p>
            <a:pPr marL="0" indent="0" algn="just" rtl="1">
              <a:buNone/>
            </a:pPr>
            <a:r>
              <a:rPr lang="ar-IQ" dirty="0" smtClean="0"/>
              <a:t>3</a:t>
            </a:r>
            <a:r>
              <a:rPr lang="ar-IQ" b="1" dirty="0" smtClean="0">
                <a:solidFill>
                  <a:srgbClr val="7030A0"/>
                </a:solidFill>
              </a:rPr>
              <a:t>- أن لا يكذبه ظاهر الحال:</a:t>
            </a:r>
          </a:p>
          <a:p>
            <a:pPr marL="0" indent="0" algn="just" rtl="1">
              <a:buNone/>
            </a:pPr>
            <a:r>
              <a:rPr lang="ar-IQ" dirty="0" smtClean="0"/>
              <a:t>اي أن يكون الاقرار مقبولا عقلا و منطقا، و مثاله اقرار شخص ببنوة آخر يكبره سنا، و اقرار الزوجة بقيام الزوجية مع وجود اشهار طلاق رسمي يكذبها. و اقرار احدهم بأن فلانا قد اقرضه مبلغا معينا في يوم معين و كان قد مات قبل ذلك اليوم. و كما لو أقر شخص بأنه مدين لآخر بمبلغ كبير من المال في وقت لا يمكن أن يكون هذا الشخص ( الدائن ) قد امتلك مثل هذا المبلغ  مطلقا. ففي هذه الاحوال يكون الاقرار صوريا  لاقيمة له في الاثبات.</a:t>
            </a:r>
          </a:p>
          <a:p>
            <a:pPr marL="0" indent="0" algn="just" rtl="1">
              <a:buNone/>
            </a:pPr>
            <a:r>
              <a:rPr lang="ar-IQ" dirty="0" smtClean="0"/>
              <a:t>و في الواقع ان كل الاقارير التي يكذبها ظاهر الحال انما تقوم على غش نحو القانون بغرض تضليل القاضي او الاضرار بالعدالة.</a:t>
            </a:r>
          </a:p>
          <a:p>
            <a:pPr marL="0" indent="0" algn="just" rtl="1">
              <a:buNone/>
            </a:pPr>
            <a:r>
              <a:rPr lang="ar-IQ" dirty="0" smtClean="0"/>
              <a:t>و لقاضي الموضوع السلطة المطلقة في تقدير صحة الاقرار و التحقق  من مدى مطابقته لواقع الحال.</a:t>
            </a:r>
            <a:endParaRPr lang="en-US" dirty="0"/>
          </a:p>
        </p:txBody>
      </p:sp>
      <p:sp>
        <p:nvSpPr>
          <p:cNvPr id="2" name="Slide Number Placeholder 1"/>
          <p:cNvSpPr>
            <a:spLocks noGrp="1"/>
          </p:cNvSpPr>
          <p:nvPr>
            <p:ph type="sldNum" sz="quarter" idx="12"/>
          </p:nvPr>
        </p:nvSpPr>
        <p:spPr/>
        <p:txBody>
          <a:bodyPr/>
          <a:lstStyle/>
          <a:p>
            <a:fld id="{9C3E67A4-0268-4B23-9C81-F2BD61B0666B}" type="slidenum">
              <a:rPr lang="en-US" smtClean="0"/>
              <a:t>13</a:t>
            </a:fld>
            <a:endParaRPr lang="en-US"/>
          </a:p>
        </p:txBody>
      </p:sp>
    </p:spTree>
    <p:extLst>
      <p:ext uri="{BB962C8B-B14F-4D97-AF65-F5344CB8AC3E}">
        <p14:creationId xmlns:p14="http://schemas.microsoft.com/office/powerpoint/2010/main" val="3594335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91944"/>
          </a:xfrm>
        </p:spPr>
        <p:txBody>
          <a:bodyPr/>
          <a:lstStyle/>
          <a:p>
            <a:pPr algn="r" rtl="1"/>
            <a:r>
              <a:rPr lang="ar-IQ" b="1" dirty="0">
                <a:solidFill>
                  <a:srgbClr val="0070C0"/>
                </a:solidFill>
              </a:rPr>
              <a:t>المادة 65</a:t>
            </a:r>
            <a:br>
              <a:rPr lang="ar-IQ" b="1" dirty="0">
                <a:solidFill>
                  <a:srgbClr val="0070C0"/>
                </a:solidFill>
              </a:rPr>
            </a:br>
            <a:r>
              <a:rPr lang="ar-IQ" b="1" dirty="0">
                <a:solidFill>
                  <a:srgbClr val="0070C0"/>
                </a:solidFill>
              </a:rPr>
              <a:t>اولا – لا يتوقف الاقرار على قبول المقر له، ولكن يرتد برده.</a:t>
            </a:r>
            <a:br>
              <a:rPr lang="ar-IQ" b="1" dirty="0">
                <a:solidFill>
                  <a:srgbClr val="0070C0"/>
                </a:solidFill>
              </a:rPr>
            </a:br>
            <a:r>
              <a:rPr lang="ar-IQ" b="1" dirty="0">
                <a:solidFill>
                  <a:srgbClr val="0070C0"/>
                </a:solidFill>
              </a:rPr>
              <a:t>ثانيا – اذا رد المقر له جزاء من المقر به فلا يبقى حكم الاقرار في الجزء المردود ويصح الاقرار في الجزء الباقي.</a:t>
            </a:r>
          </a:p>
          <a:p>
            <a:pPr algn="r" rtl="1"/>
            <a:r>
              <a:rPr lang="ar-IQ" dirty="0" smtClean="0"/>
              <a:t>بما أن الاقرار تصرف ارادي يصدر من جانب المقر، فهو لا يتوقف على قبول المقر له و لكنه يرتد برده.</a:t>
            </a:r>
          </a:p>
          <a:p>
            <a:pPr algn="r" rtl="1"/>
            <a:r>
              <a:rPr lang="ar-IQ" dirty="0" smtClean="0"/>
              <a:t>و لا يشترط الرد الكلي للاقرار، بل يصح أن يكون جزئيا.</a:t>
            </a:r>
          </a:p>
          <a:p>
            <a:pPr algn="r" rtl="1"/>
            <a:r>
              <a:rPr lang="ar-IQ" dirty="0" smtClean="0"/>
              <a:t>و لكن لا يصح للمقر له أن يرد الاقرار بعد قبوله، لأن قبول الاقرار يرتب حقا له و لا تزول الحقوق بالرد.</a:t>
            </a:r>
          </a:p>
          <a:p>
            <a:pPr algn="r" rtl="1"/>
            <a:r>
              <a:rPr lang="ar-IQ" dirty="0" smtClean="0"/>
              <a:t>و يزول اثر الاقرار بالرد، الا في الحالات التي لا يرتد الاقرار بها كالاقرار بالنسب و الزواج و الطلاق. لأن ما لايتضمن تمليك المال غير قابل للرد.</a:t>
            </a:r>
            <a:endParaRPr lang="en-US" dirty="0"/>
          </a:p>
        </p:txBody>
      </p:sp>
      <p:sp>
        <p:nvSpPr>
          <p:cNvPr id="2" name="Slide Number Placeholder 1"/>
          <p:cNvSpPr>
            <a:spLocks noGrp="1"/>
          </p:cNvSpPr>
          <p:nvPr>
            <p:ph type="sldNum" sz="quarter" idx="12"/>
          </p:nvPr>
        </p:nvSpPr>
        <p:spPr/>
        <p:txBody>
          <a:bodyPr/>
          <a:lstStyle/>
          <a:p>
            <a:fld id="{9C3E67A4-0268-4B23-9C81-F2BD61B0666B}" type="slidenum">
              <a:rPr lang="en-US" smtClean="0"/>
              <a:t>14</a:t>
            </a:fld>
            <a:endParaRPr lang="en-US"/>
          </a:p>
        </p:txBody>
      </p:sp>
    </p:spTree>
    <p:extLst>
      <p:ext uri="{BB962C8B-B14F-4D97-AF65-F5344CB8AC3E}">
        <p14:creationId xmlns:p14="http://schemas.microsoft.com/office/powerpoint/2010/main" val="965499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lstStyle/>
          <a:p>
            <a:pPr marL="0" indent="0" algn="r" rtl="1">
              <a:buNone/>
            </a:pPr>
            <a:r>
              <a:rPr lang="ar-IQ" b="1" dirty="0" smtClean="0">
                <a:solidFill>
                  <a:srgbClr val="0070C0"/>
                </a:solidFill>
              </a:rPr>
              <a:t>المادة </a:t>
            </a:r>
            <a:r>
              <a:rPr lang="ar-IQ" b="1" dirty="0">
                <a:solidFill>
                  <a:srgbClr val="0070C0"/>
                </a:solidFill>
              </a:rPr>
              <a:t>66</a:t>
            </a:r>
            <a:br>
              <a:rPr lang="ar-IQ" b="1" dirty="0">
                <a:solidFill>
                  <a:srgbClr val="0070C0"/>
                </a:solidFill>
              </a:rPr>
            </a:br>
            <a:r>
              <a:rPr lang="ar-IQ" b="1" dirty="0">
                <a:solidFill>
                  <a:srgbClr val="0070C0"/>
                </a:solidFill>
              </a:rPr>
              <a:t>اذا اختلف المقر والمقر له في سبب المقر به فلا يكون اختلافهما هذا مانعا من صحة </a:t>
            </a:r>
            <a:r>
              <a:rPr lang="ar-IQ" b="1" dirty="0" smtClean="0">
                <a:solidFill>
                  <a:srgbClr val="0070C0"/>
                </a:solidFill>
              </a:rPr>
              <a:t>الاقرار.</a:t>
            </a:r>
          </a:p>
          <a:p>
            <a:pPr marL="0" indent="0" algn="r" rtl="1">
              <a:buNone/>
            </a:pPr>
            <a:endParaRPr lang="ar-IQ" b="1" dirty="0" smtClean="0">
              <a:solidFill>
                <a:srgbClr val="0070C0"/>
              </a:solidFill>
            </a:endParaRPr>
          </a:p>
          <a:p>
            <a:pPr marL="0" indent="0" algn="just" rtl="1">
              <a:buNone/>
            </a:pPr>
            <a:r>
              <a:rPr lang="ar-IQ" dirty="0" smtClean="0"/>
              <a:t>اي أن الاختلاف يكون في مصدر التزام المقر، فإذا بين المقر أن سبب التزامه هو اتلاف مال و ادعى المقر له ان سبب الاقرار هو بدل الايجار فلا يكون ذلك الاختلاف في المقر به مانعا من صحة الاقرار لأن اختلافهما هذا بعد حصول الاقرار لا ينفي الاقرار.</a:t>
            </a:r>
          </a:p>
          <a:p>
            <a:pPr marL="0" indent="0" algn="r" rtl="1">
              <a:buNone/>
            </a:pPr>
            <a:endParaRPr lang="en-US" b="1" dirty="0">
              <a:solidFill>
                <a:srgbClr val="0070C0"/>
              </a:solidFill>
            </a:endParaRPr>
          </a:p>
        </p:txBody>
      </p:sp>
      <p:sp>
        <p:nvSpPr>
          <p:cNvPr id="2" name="Slide Number Placeholder 1"/>
          <p:cNvSpPr>
            <a:spLocks noGrp="1"/>
          </p:cNvSpPr>
          <p:nvPr>
            <p:ph type="sldNum" sz="quarter" idx="12"/>
          </p:nvPr>
        </p:nvSpPr>
        <p:spPr/>
        <p:txBody>
          <a:bodyPr/>
          <a:lstStyle/>
          <a:p>
            <a:fld id="{9C3E67A4-0268-4B23-9C81-F2BD61B0666B}" type="slidenum">
              <a:rPr lang="en-US" smtClean="0"/>
              <a:t>15</a:t>
            </a:fld>
            <a:endParaRPr lang="en-US"/>
          </a:p>
        </p:txBody>
      </p:sp>
    </p:spTree>
    <p:extLst>
      <p:ext uri="{BB962C8B-B14F-4D97-AF65-F5344CB8AC3E}">
        <p14:creationId xmlns:p14="http://schemas.microsoft.com/office/powerpoint/2010/main" val="35066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normAutofit fontScale="90000"/>
          </a:bodyPr>
          <a:lstStyle/>
          <a:p>
            <a:pPr algn="r" rtl="1"/>
            <a:r>
              <a:rPr lang="ar-IQ" sz="5400" dirty="0" smtClean="0">
                <a:solidFill>
                  <a:srgbClr val="C00000"/>
                </a:solidFill>
              </a:rPr>
              <a:t/>
            </a:r>
            <a:br>
              <a:rPr lang="ar-IQ" sz="5400" dirty="0" smtClean="0">
                <a:solidFill>
                  <a:srgbClr val="C00000"/>
                </a:solidFill>
              </a:rPr>
            </a:br>
            <a:r>
              <a:rPr lang="ar-IQ" sz="4800" dirty="0">
                <a:solidFill>
                  <a:srgbClr val="C00000"/>
                </a:solidFill>
              </a:rPr>
              <a:t/>
            </a:r>
            <a:br>
              <a:rPr lang="ar-IQ" sz="4800" dirty="0">
                <a:solidFill>
                  <a:srgbClr val="C00000"/>
                </a:solidFill>
              </a:rPr>
            </a:br>
            <a:r>
              <a:rPr lang="ar-IQ" sz="5400" b="1" dirty="0">
                <a:solidFill>
                  <a:srgbClr val="C00000"/>
                </a:solidFill>
              </a:rPr>
              <a:t>4- آثار الاقرار</a:t>
            </a:r>
            <a:endParaRPr lang="en-US" b="1" dirty="0"/>
          </a:p>
        </p:txBody>
      </p:sp>
      <p:sp>
        <p:nvSpPr>
          <p:cNvPr id="3" name="Content Placeholder 2"/>
          <p:cNvSpPr>
            <a:spLocks noGrp="1"/>
          </p:cNvSpPr>
          <p:nvPr>
            <p:ph idx="1"/>
          </p:nvPr>
        </p:nvSpPr>
        <p:spPr>
          <a:xfrm>
            <a:off x="457200" y="1196752"/>
            <a:ext cx="8229600" cy="5127848"/>
          </a:xfrm>
        </p:spPr>
        <p:txBody>
          <a:bodyPr/>
          <a:lstStyle/>
          <a:p>
            <a:pPr algn="r" rtl="1">
              <a:buFontTx/>
              <a:buChar char="-"/>
            </a:pPr>
            <a:r>
              <a:rPr lang="ar-IQ" dirty="0" smtClean="0"/>
              <a:t>قلنا أن الاقرار على نوعين: القضائي و غير القضائي.</a:t>
            </a:r>
          </a:p>
          <a:p>
            <a:pPr algn="r" rtl="1">
              <a:buFontTx/>
              <a:buChar char="-"/>
            </a:pPr>
            <a:r>
              <a:rPr lang="ar-IQ" dirty="0" smtClean="0">
                <a:solidFill>
                  <a:srgbClr val="FF0000"/>
                </a:solidFill>
              </a:rPr>
              <a:t>أ- اقرار غير القضائي: </a:t>
            </a:r>
            <a:r>
              <a:rPr lang="ar-IQ" dirty="0" smtClean="0"/>
              <a:t>بينها المادة ( 70 ) من القانون، بقولها:</a:t>
            </a:r>
          </a:p>
          <a:p>
            <a:pPr marL="0" indent="0" algn="r" rtl="1">
              <a:buNone/>
            </a:pPr>
            <a:r>
              <a:rPr lang="ar-IQ" dirty="0" smtClean="0"/>
              <a:t>(</a:t>
            </a:r>
            <a:r>
              <a:rPr lang="ar-IQ" dirty="0"/>
              <a:t>الاقرار غير القضائي واقعة يعود تقديرها للقاضي ويجب أثباته وفقا للقواعد العامة في </a:t>
            </a:r>
            <a:r>
              <a:rPr lang="ar-IQ" dirty="0" smtClean="0"/>
              <a:t>الاثبات ).</a:t>
            </a:r>
          </a:p>
          <a:p>
            <a:pPr marL="0" indent="0" algn="r" rtl="1">
              <a:buNone/>
            </a:pPr>
            <a:r>
              <a:rPr lang="ar-IQ" dirty="0" smtClean="0">
                <a:solidFill>
                  <a:srgbClr val="FF0000"/>
                </a:solidFill>
              </a:rPr>
              <a:t>ب- الاقرار القضائي: </a:t>
            </a:r>
          </a:p>
          <a:p>
            <a:pPr marL="0" indent="0" algn="r" rtl="1">
              <a:buNone/>
            </a:pPr>
            <a:r>
              <a:rPr lang="ar-IQ" dirty="0" smtClean="0">
                <a:solidFill>
                  <a:srgbClr val="FF0000"/>
                </a:solidFill>
              </a:rPr>
              <a:t>يعد الاقرار حجة على المقر، و لا يجوز الرجوع عنه، كما لا تجوز تجزئته، فندرس هذه الآثار على الاقرار فيما يلي:</a:t>
            </a:r>
          </a:p>
          <a:p>
            <a:pPr marL="0" indent="0" algn="r" rtl="1">
              <a:buNone/>
            </a:pPr>
            <a:r>
              <a:rPr lang="ar-IQ" dirty="0">
                <a:solidFill>
                  <a:srgbClr val="0070C0"/>
                </a:solidFill>
              </a:rPr>
              <a:t> </a:t>
            </a:r>
            <a:r>
              <a:rPr lang="ar-IQ" dirty="0" smtClean="0">
                <a:solidFill>
                  <a:srgbClr val="0070C0"/>
                </a:solidFill>
              </a:rPr>
              <a:t>اولا: حجية الاقرار بالنسبة للمقر</a:t>
            </a:r>
          </a:p>
          <a:p>
            <a:pPr marL="0" indent="0" algn="r" rtl="1">
              <a:buNone/>
            </a:pPr>
            <a:r>
              <a:rPr lang="ar-IQ" dirty="0" smtClean="0">
                <a:solidFill>
                  <a:srgbClr val="0070C0"/>
                </a:solidFill>
              </a:rPr>
              <a:t>ثانيا: عدم جواز الرجوع في الاقرار</a:t>
            </a:r>
          </a:p>
          <a:p>
            <a:pPr marL="0" indent="0" algn="r" rtl="1">
              <a:buNone/>
            </a:pPr>
            <a:r>
              <a:rPr lang="ar-IQ" dirty="0" smtClean="0">
                <a:solidFill>
                  <a:srgbClr val="0070C0"/>
                </a:solidFill>
              </a:rPr>
              <a:t>ثالثا</a:t>
            </a:r>
            <a:r>
              <a:rPr lang="ar-IQ" dirty="0" smtClean="0">
                <a:solidFill>
                  <a:srgbClr val="0070C0"/>
                </a:solidFill>
              </a:rPr>
              <a:t>: عدم تجزئة الاقرار</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9C3E67A4-0268-4B23-9C81-F2BD61B0666B}" type="slidenum">
              <a:rPr lang="en-US" smtClean="0"/>
              <a:t>16</a:t>
            </a:fld>
            <a:endParaRPr lang="en-US"/>
          </a:p>
        </p:txBody>
      </p:sp>
    </p:spTree>
    <p:extLst>
      <p:ext uri="{BB962C8B-B14F-4D97-AF65-F5344CB8AC3E}">
        <p14:creationId xmlns:p14="http://schemas.microsoft.com/office/powerpoint/2010/main" val="745945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91944"/>
          </a:xfrm>
        </p:spPr>
        <p:txBody>
          <a:bodyPr>
            <a:normAutofit fontScale="92500" lnSpcReduction="10000"/>
          </a:bodyPr>
          <a:lstStyle/>
          <a:p>
            <a:pPr marL="0" indent="0" algn="r" rtl="1">
              <a:buNone/>
            </a:pPr>
            <a:r>
              <a:rPr lang="ar-IQ" b="1" dirty="0">
                <a:solidFill>
                  <a:srgbClr val="7030A0"/>
                </a:solidFill>
              </a:rPr>
              <a:t>اولا: حجية الاقرار بالنسبة للمقر</a:t>
            </a:r>
          </a:p>
          <a:p>
            <a:pPr marL="0" indent="0" algn="r" rtl="1">
              <a:buNone/>
            </a:pPr>
            <a:r>
              <a:rPr lang="ar-IQ" dirty="0" smtClean="0">
                <a:solidFill>
                  <a:srgbClr val="FF0000"/>
                </a:solidFill>
              </a:rPr>
              <a:t>المادة </a:t>
            </a:r>
            <a:r>
              <a:rPr lang="ar-IQ" dirty="0">
                <a:solidFill>
                  <a:srgbClr val="FF0000"/>
                </a:solidFill>
              </a:rPr>
              <a:t>67</a:t>
            </a:r>
            <a:br>
              <a:rPr lang="ar-IQ" dirty="0">
                <a:solidFill>
                  <a:srgbClr val="FF0000"/>
                </a:solidFill>
              </a:rPr>
            </a:br>
            <a:r>
              <a:rPr lang="ar-IQ" dirty="0">
                <a:solidFill>
                  <a:srgbClr val="FF0000"/>
                </a:solidFill>
              </a:rPr>
              <a:t>الاقرار حجة قاطعة وقاصرة على المقر.</a:t>
            </a:r>
            <a:endParaRPr lang="ar-IQ" b="1" dirty="0">
              <a:solidFill>
                <a:srgbClr val="FF0000"/>
              </a:solidFill>
            </a:endParaRPr>
          </a:p>
          <a:p>
            <a:pPr marL="0" indent="0" algn="r" rtl="1">
              <a:buNone/>
            </a:pPr>
            <a:r>
              <a:rPr lang="ar-IQ" dirty="0" smtClean="0"/>
              <a:t>و عدلت هذه المادة بموجب تعديل رقم 46 لسنة 2000، و اصبحت كالتالي:</a:t>
            </a:r>
          </a:p>
          <a:p>
            <a:pPr marL="0" indent="0" algn="r" rtl="1">
              <a:buNone/>
            </a:pPr>
            <a:r>
              <a:rPr lang="ar-IQ" dirty="0" smtClean="0">
                <a:solidFill>
                  <a:srgbClr val="FF0000"/>
                </a:solidFill>
              </a:rPr>
              <a:t>(</a:t>
            </a:r>
            <a:r>
              <a:rPr lang="ar-IQ" dirty="0">
                <a:solidFill>
                  <a:srgbClr val="FF0000"/>
                </a:solidFill>
              </a:rPr>
              <a:t>الإقرار حجة قاصرة على المقر </a:t>
            </a:r>
            <a:r>
              <a:rPr lang="ar-IQ" dirty="0" smtClean="0">
                <a:solidFill>
                  <a:srgbClr val="FF0000"/>
                </a:solidFill>
              </a:rPr>
              <a:t>).</a:t>
            </a:r>
          </a:p>
          <a:p>
            <a:pPr marL="0" indent="0" algn="r" rtl="1">
              <a:buNone/>
            </a:pPr>
            <a:r>
              <a:rPr lang="ar-IQ" dirty="0" smtClean="0">
                <a:solidFill>
                  <a:srgbClr val="FF0000"/>
                </a:solidFill>
              </a:rPr>
              <a:t>1- الاقرار حجة قاصرة:</a:t>
            </a:r>
          </a:p>
          <a:p>
            <a:pPr marL="0" indent="0" algn="r" rtl="1">
              <a:buNone/>
            </a:pPr>
            <a:r>
              <a:rPr lang="ar-IQ" dirty="0" smtClean="0"/>
              <a:t>- الاقرار يعد في مقام التصرف القانوني، لذلك فإن آثاره تنصرف فقط الى الاشخاص الذين تسري بحقهم آثار التصرف القانوني.</a:t>
            </a:r>
          </a:p>
          <a:p>
            <a:pPr algn="just" rtl="1">
              <a:buFontTx/>
              <a:buChar char="-"/>
            </a:pPr>
            <a:r>
              <a:rPr lang="ar-IQ" dirty="0" smtClean="0"/>
              <a:t>فالاثر القانوني للاقرار يقتصر على المقر وعلى ورثته  بصفتهم خلفا عاما له، و لكن لا يسري أثره الى الدائن و الشريك، اذ أن الاقرار اخبار بحقيقة واقعة ضد مصلحة المقر، فليس له أن يلزم به غيره و لو كان هذا الغير خلفا خاصا له أو مدينا متضامنا له.</a:t>
            </a:r>
          </a:p>
          <a:p>
            <a:pPr algn="just" rtl="1">
              <a:buFontTx/>
              <a:buChar char="-"/>
            </a:pPr>
            <a:r>
              <a:rPr lang="ar-IQ" dirty="0" smtClean="0"/>
              <a:t>و اذا اقيمت الدعوى على شخصين فإن اقرار احدهما قاصرعليه و لا يتعدى إلى المدعى عليه الثاني.</a:t>
            </a:r>
          </a:p>
          <a:p>
            <a:pPr algn="just" rtl="1">
              <a:buFontTx/>
              <a:buChar char="-"/>
            </a:pPr>
            <a:r>
              <a:rPr lang="ar-IQ" dirty="0" smtClean="0"/>
              <a:t> </a:t>
            </a:r>
            <a:r>
              <a:rPr lang="ar-IQ" sz="2400" dirty="0" smtClean="0"/>
              <a:t>( اذا اقر احد المدينين بالدين فلا يسري هذا الاقرار في حق الباقين ) ( م333/1 مدني ). </a:t>
            </a:r>
          </a:p>
          <a:p>
            <a:pPr algn="just" rtl="1">
              <a:buFontTx/>
              <a:buChar char="-"/>
            </a:pPr>
            <a:endParaRPr lang="en-US" sz="2400" dirty="0"/>
          </a:p>
        </p:txBody>
      </p:sp>
      <p:sp>
        <p:nvSpPr>
          <p:cNvPr id="4" name="Slide Number Placeholder 3"/>
          <p:cNvSpPr>
            <a:spLocks noGrp="1"/>
          </p:cNvSpPr>
          <p:nvPr>
            <p:ph type="sldNum" sz="quarter" idx="12"/>
          </p:nvPr>
        </p:nvSpPr>
        <p:spPr/>
        <p:txBody>
          <a:bodyPr/>
          <a:lstStyle/>
          <a:p>
            <a:fld id="{9C3E67A4-0268-4B23-9C81-F2BD61B0666B}" type="slidenum">
              <a:rPr lang="en-US" smtClean="0"/>
              <a:t>17</a:t>
            </a:fld>
            <a:endParaRPr lang="en-US"/>
          </a:p>
        </p:txBody>
      </p:sp>
    </p:spTree>
    <p:extLst>
      <p:ext uri="{BB962C8B-B14F-4D97-AF65-F5344CB8AC3E}">
        <p14:creationId xmlns:p14="http://schemas.microsoft.com/office/powerpoint/2010/main" val="2445285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lstStyle/>
          <a:p>
            <a:pPr algn="r" rtl="1"/>
            <a:r>
              <a:rPr lang="ar-IQ" b="1" dirty="0" smtClean="0">
                <a:solidFill>
                  <a:srgbClr val="FF0000"/>
                </a:solidFill>
              </a:rPr>
              <a:t>2- الاقرار حجة قاطعة:</a:t>
            </a:r>
          </a:p>
          <a:p>
            <a:pPr marL="0" indent="0" algn="r" rtl="1">
              <a:buNone/>
            </a:pPr>
            <a:endParaRPr lang="ar-IQ" b="1" dirty="0" smtClean="0">
              <a:solidFill>
                <a:srgbClr val="FF0000"/>
              </a:solidFill>
            </a:endParaRPr>
          </a:p>
          <a:p>
            <a:pPr algn="r" rtl="1"/>
            <a:r>
              <a:rPr lang="ar-IQ" dirty="0" smtClean="0"/>
              <a:t>الاقرار </a:t>
            </a:r>
            <a:r>
              <a:rPr lang="ar-IQ" dirty="0"/>
              <a:t>القضائي عند اكتمال شروطه يعتبر حجة كاملة على المقر </a:t>
            </a:r>
            <a:r>
              <a:rPr lang="ar-IQ" dirty="0" smtClean="0"/>
              <a:t>و ملزمة له و </a:t>
            </a:r>
            <a:r>
              <a:rPr lang="ar-IQ" dirty="0"/>
              <a:t>يقطع </a:t>
            </a:r>
            <a:r>
              <a:rPr lang="ar-IQ" dirty="0" smtClean="0"/>
              <a:t>النزاع، و ليس له بعد اقراره أن يقدم دليلا لإثبات عكس ما اقر به، و ملزمة للقاضي بحيث يتعين عليه الاخذ بها دون أن يكون لة أية سلطة في تقديره، بل يتعين عليه أن يقضي به من تلقاء نفسه.</a:t>
            </a:r>
          </a:p>
          <a:p>
            <a:pPr algn="just" rtl="1">
              <a:buFontTx/>
              <a:buChar char="-"/>
            </a:pPr>
            <a:r>
              <a:rPr lang="ar-IQ" dirty="0" smtClean="0"/>
              <a:t>و </a:t>
            </a:r>
            <a:r>
              <a:rPr lang="ar-IQ" dirty="0" smtClean="0"/>
              <a:t>رغم حجية الاقرار الا ان للقاضي اهمال الاقرار اذا كانت الواقعة المقر بها غير متعلقة بالدعوى أو غير منتجة فيها، او إذا كان تبين للقاضي ان الاقرار ينطوي على غش، فقد يقع لو كان نتيجة التواطوء، كما اذا حجز الدائن مال المدين، فيتواطأ المدين مع آخر لإقامة دعوى استرداد يدعي فيها أن المال المحجوز يعود له و ليس للمدين فيقر المدين </a:t>
            </a:r>
            <a:r>
              <a:rPr lang="ar-IQ" dirty="0" smtClean="0"/>
              <a:t>بذلك.</a:t>
            </a:r>
          </a:p>
          <a:p>
            <a:pPr algn="just" rtl="1">
              <a:buFontTx/>
              <a:buChar char="-"/>
            </a:pPr>
            <a:endParaRPr lang="en-US" dirty="0"/>
          </a:p>
        </p:txBody>
      </p:sp>
      <p:sp>
        <p:nvSpPr>
          <p:cNvPr id="4" name="Slide Number Placeholder 3"/>
          <p:cNvSpPr>
            <a:spLocks noGrp="1"/>
          </p:cNvSpPr>
          <p:nvPr>
            <p:ph type="sldNum" sz="quarter" idx="12"/>
          </p:nvPr>
        </p:nvSpPr>
        <p:spPr/>
        <p:txBody>
          <a:bodyPr/>
          <a:lstStyle/>
          <a:p>
            <a:fld id="{9C3E67A4-0268-4B23-9C81-F2BD61B0666B}" type="slidenum">
              <a:rPr lang="en-US" smtClean="0"/>
              <a:t>18</a:t>
            </a:fld>
            <a:endParaRPr lang="en-US"/>
          </a:p>
        </p:txBody>
      </p:sp>
    </p:spTree>
    <p:extLst>
      <p:ext uri="{BB962C8B-B14F-4D97-AF65-F5344CB8AC3E}">
        <p14:creationId xmlns:p14="http://schemas.microsoft.com/office/powerpoint/2010/main" val="3231089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92088"/>
          </a:xfrm>
        </p:spPr>
        <p:txBody>
          <a:bodyPr>
            <a:normAutofit fontScale="90000"/>
          </a:bodyPr>
          <a:lstStyle/>
          <a:p>
            <a:pPr marL="0" indent="0" algn="r" rtl="1"/>
            <a:r>
              <a:rPr lang="ar-IQ" dirty="0">
                <a:solidFill>
                  <a:srgbClr val="0070C0"/>
                </a:solidFill>
              </a:rPr>
              <a:t/>
            </a:r>
            <a:br>
              <a:rPr lang="ar-IQ" dirty="0">
                <a:solidFill>
                  <a:srgbClr val="0070C0"/>
                </a:solidFill>
              </a:rPr>
            </a:br>
            <a:r>
              <a:rPr lang="ar-IQ" b="1" dirty="0">
                <a:solidFill>
                  <a:srgbClr val="0070C0"/>
                </a:solidFill>
              </a:rPr>
              <a:t>ثانيا: عدم جواز الرجوع في الاقرار</a:t>
            </a:r>
          </a:p>
        </p:txBody>
      </p:sp>
      <p:sp>
        <p:nvSpPr>
          <p:cNvPr id="3" name="Content Placeholder 2"/>
          <p:cNvSpPr>
            <a:spLocks noGrp="1"/>
          </p:cNvSpPr>
          <p:nvPr>
            <p:ph idx="1"/>
          </p:nvPr>
        </p:nvSpPr>
        <p:spPr>
          <a:xfrm>
            <a:off x="457200" y="1412776"/>
            <a:ext cx="8229600" cy="4911824"/>
          </a:xfrm>
        </p:spPr>
        <p:txBody>
          <a:bodyPr>
            <a:normAutofit/>
          </a:bodyPr>
          <a:lstStyle/>
          <a:p>
            <a:pPr algn="r" rtl="1"/>
            <a:r>
              <a:rPr lang="ar-IQ" dirty="0" smtClean="0">
                <a:solidFill>
                  <a:srgbClr val="FF0000"/>
                </a:solidFill>
              </a:rPr>
              <a:t>المادة 68 فق2:</a:t>
            </a:r>
          </a:p>
          <a:p>
            <a:pPr marL="0" indent="0" algn="r" rtl="1">
              <a:buNone/>
            </a:pPr>
            <a:r>
              <a:rPr lang="ar-IQ" dirty="0" smtClean="0">
                <a:solidFill>
                  <a:srgbClr val="FF0000"/>
                </a:solidFill>
              </a:rPr>
              <a:t>( لا يصح الرجوع عن الاقرار ).</a:t>
            </a:r>
          </a:p>
          <a:p>
            <a:pPr algn="r" rtl="1"/>
            <a:r>
              <a:rPr lang="ar-IQ" dirty="0" smtClean="0"/>
              <a:t>الاصل عدم جواز الرجوع عن الاقرار، سواء أكان الرجوع قبل صدور الحكم المبني على الاقرار ام بعد صدوره. </a:t>
            </a:r>
          </a:p>
          <a:p>
            <a:pPr algn="r" rtl="1"/>
            <a:r>
              <a:rPr lang="ar-IQ" dirty="0" smtClean="0"/>
              <a:t>فالاقرار اذا صدر صحيحا اصبح ملزما للمقر يمتنع مع الرجوع فيه.</a:t>
            </a:r>
          </a:p>
          <a:p>
            <a:pPr algn="r" rtl="1"/>
            <a:r>
              <a:rPr lang="ar-IQ" dirty="0" smtClean="0"/>
              <a:t>و يبقى الاقرار قائما و له حجيته القاطعة الى أن يثبت كذبه، و قد نصت ( م 68 فق1):</a:t>
            </a:r>
          </a:p>
          <a:p>
            <a:pPr marL="0" indent="0" algn="r" rtl="1">
              <a:buNone/>
            </a:pPr>
            <a:r>
              <a:rPr lang="ar-IQ" dirty="0" smtClean="0">
                <a:solidFill>
                  <a:srgbClr val="FF0000"/>
                </a:solidFill>
              </a:rPr>
              <a:t>( يلتزم المقر بإقراره الا اذا كذب بحكم )</a:t>
            </a:r>
            <a:endParaRPr lang="en-US" dirty="0">
              <a:solidFill>
                <a:srgbClr val="FF0000"/>
              </a:solidFill>
            </a:endParaRPr>
          </a:p>
          <a:p>
            <a:pPr algn="r" rtl="1"/>
            <a:endParaRPr lang="ar-IQ" dirty="0" smtClean="0"/>
          </a:p>
        </p:txBody>
      </p:sp>
      <p:sp>
        <p:nvSpPr>
          <p:cNvPr id="4" name="Slide Number Placeholder 3"/>
          <p:cNvSpPr>
            <a:spLocks noGrp="1"/>
          </p:cNvSpPr>
          <p:nvPr>
            <p:ph type="sldNum" sz="quarter" idx="12"/>
          </p:nvPr>
        </p:nvSpPr>
        <p:spPr/>
        <p:txBody>
          <a:bodyPr/>
          <a:lstStyle/>
          <a:p>
            <a:fld id="{9C3E67A4-0268-4B23-9C81-F2BD61B0666B}" type="slidenum">
              <a:rPr lang="en-US" smtClean="0"/>
              <a:t>19</a:t>
            </a:fld>
            <a:endParaRPr lang="en-US"/>
          </a:p>
        </p:txBody>
      </p:sp>
    </p:spTree>
    <p:extLst>
      <p:ext uri="{BB962C8B-B14F-4D97-AF65-F5344CB8AC3E}">
        <p14:creationId xmlns:p14="http://schemas.microsoft.com/office/powerpoint/2010/main" val="3601670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658448"/>
          </a:xfrm>
        </p:spPr>
        <p:txBody>
          <a:bodyPr>
            <a:noAutofit/>
          </a:bodyPr>
          <a:lstStyle/>
          <a:p>
            <a:pPr algn="ctr"/>
            <a:r>
              <a:rPr lang="ar-IQ" sz="5400" b="1" dirty="0" smtClean="0">
                <a:solidFill>
                  <a:srgbClr val="FF0000"/>
                </a:solidFill>
              </a:rPr>
              <a:t>ادلة الاثبات</a:t>
            </a:r>
            <a:br>
              <a:rPr lang="ar-IQ" sz="5400" b="1" dirty="0" smtClean="0">
                <a:solidFill>
                  <a:srgbClr val="FF0000"/>
                </a:solidFill>
              </a:rPr>
            </a:br>
            <a:r>
              <a:rPr lang="ar-IQ" sz="5400" b="1" dirty="0" smtClean="0">
                <a:solidFill>
                  <a:srgbClr val="002060"/>
                </a:solidFill>
              </a:rPr>
              <a:t>ثانيا: الاقرار</a:t>
            </a:r>
            <a:endParaRPr lang="en-US" sz="5400" b="1" dirty="0">
              <a:solidFill>
                <a:srgbClr val="002060"/>
              </a:solidFill>
            </a:endParaRPr>
          </a:p>
        </p:txBody>
      </p:sp>
      <p:sp>
        <p:nvSpPr>
          <p:cNvPr id="3" name="Content Placeholder 2"/>
          <p:cNvSpPr>
            <a:spLocks noGrp="1"/>
          </p:cNvSpPr>
          <p:nvPr>
            <p:ph idx="1"/>
          </p:nvPr>
        </p:nvSpPr>
        <p:spPr/>
        <p:txBody>
          <a:bodyPr>
            <a:normAutofit/>
          </a:bodyPr>
          <a:lstStyle/>
          <a:p>
            <a:pPr marL="0" indent="0" algn="r">
              <a:buNone/>
            </a:pPr>
            <a:endParaRPr lang="ar-IQ" sz="2800" b="1" dirty="0" smtClean="0">
              <a:solidFill>
                <a:srgbClr val="7030A0"/>
              </a:solidFill>
            </a:endParaRPr>
          </a:p>
          <a:p>
            <a:pPr marL="0" indent="0" algn="r">
              <a:buNone/>
            </a:pPr>
            <a:r>
              <a:rPr lang="ar-IQ" sz="4000" b="1" dirty="0" smtClean="0">
                <a:solidFill>
                  <a:srgbClr val="7030A0"/>
                </a:solidFill>
              </a:rPr>
              <a:t>محاور المحاضرة:</a:t>
            </a:r>
          </a:p>
          <a:p>
            <a:pPr marL="0" indent="0" algn="r" rtl="1">
              <a:buNone/>
            </a:pPr>
            <a:r>
              <a:rPr lang="en-US" sz="4000" dirty="0" smtClean="0">
                <a:solidFill>
                  <a:srgbClr val="C00000"/>
                </a:solidFill>
              </a:rPr>
              <a:t> </a:t>
            </a:r>
            <a:r>
              <a:rPr lang="ar-IQ" sz="4000" dirty="0" smtClean="0">
                <a:solidFill>
                  <a:srgbClr val="C00000"/>
                </a:solidFill>
              </a:rPr>
              <a:t>1- تعريفه و انواعه</a:t>
            </a:r>
          </a:p>
          <a:p>
            <a:pPr marL="0" indent="0" algn="r" rtl="1">
              <a:buNone/>
            </a:pPr>
            <a:r>
              <a:rPr lang="ar-IQ" sz="4000" dirty="0" smtClean="0">
                <a:solidFill>
                  <a:srgbClr val="C00000"/>
                </a:solidFill>
              </a:rPr>
              <a:t>2- محل الاقرار</a:t>
            </a:r>
          </a:p>
          <a:p>
            <a:pPr marL="0" indent="0" algn="r">
              <a:buNone/>
            </a:pPr>
            <a:r>
              <a:rPr lang="ar-IQ" sz="4000" dirty="0" smtClean="0">
                <a:solidFill>
                  <a:srgbClr val="C00000"/>
                </a:solidFill>
              </a:rPr>
              <a:t>3- شروط صحته</a:t>
            </a:r>
          </a:p>
          <a:p>
            <a:pPr marL="0" indent="0" algn="r" rtl="1">
              <a:buNone/>
            </a:pPr>
            <a:r>
              <a:rPr lang="ar-IQ" sz="4000" dirty="0" smtClean="0">
                <a:solidFill>
                  <a:srgbClr val="C00000"/>
                </a:solidFill>
              </a:rPr>
              <a:t>4- آثار الاقرار</a:t>
            </a:r>
          </a:p>
          <a:p>
            <a:pPr marL="0" indent="0" algn="r" rtl="1">
              <a:buNone/>
            </a:pPr>
            <a:endParaRPr lang="en-US" dirty="0"/>
          </a:p>
        </p:txBody>
      </p:sp>
      <p:sp>
        <p:nvSpPr>
          <p:cNvPr id="4" name="Slide Number Placeholder 3"/>
          <p:cNvSpPr>
            <a:spLocks noGrp="1"/>
          </p:cNvSpPr>
          <p:nvPr>
            <p:ph type="sldNum" sz="quarter" idx="12"/>
          </p:nvPr>
        </p:nvSpPr>
        <p:spPr/>
        <p:txBody>
          <a:bodyPr/>
          <a:lstStyle/>
          <a:p>
            <a:fld id="{9C3E67A4-0268-4B23-9C81-F2BD61B0666B}" type="slidenum">
              <a:rPr lang="en-US" smtClean="0"/>
              <a:t>2</a:t>
            </a:fld>
            <a:endParaRPr lang="en-US"/>
          </a:p>
        </p:txBody>
      </p:sp>
    </p:spTree>
    <p:extLst>
      <p:ext uri="{BB962C8B-B14F-4D97-AF65-F5344CB8AC3E}">
        <p14:creationId xmlns:p14="http://schemas.microsoft.com/office/powerpoint/2010/main" val="2736208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rmAutofit fontScale="92500" lnSpcReduction="20000"/>
          </a:bodyPr>
          <a:lstStyle/>
          <a:p>
            <a:pPr marL="0" indent="0" algn="r" rtl="1">
              <a:buNone/>
            </a:pPr>
            <a:endParaRPr lang="ar-IQ" b="1" dirty="0" smtClean="0">
              <a:solidFill>
                <a:srgbClr val="FF0000"/>
              </a:solidFill>
            </a:endParaRPr>
          </a:p>
          <a:p>
            <a:pPr marL="0" indent="0" algn="r" rtl="1">
              <a:buNone/>
            </a:pPr>
            <a:r>
              <a:rPr lang="ar-IQ" b="1" dirty="0" smtClean="0">
                <a:solidFill>
                  <a:srgbClr val="FF0000"/>
                </a:solidFill>
              </a:rPr>
              <a:t>س</a:t>
            </a:r>
            <a:r>
              <a:rPr lang="ar-IQ" b="1" dirty="0">
                <a:solidFill>
                  <a:srgbClr val="FF0000"/>
                </a:solidFill>
              </a:rPr>
              <a:t>/ هل يجوز الرجوع عن الاقرار اذا ثبت أنه و قع نتيجة لغلط؟</a:t>
            </a:r>
          </a:p>
          <a:p>
            <a:pPr marL="0" indent="0" algn="r" rtl="1">
              <a:buNone/>
            </a:pPr>
            <a:r>
              <a:rPr lang="ar-IQ" dirty="0"/>
              <a:t>ج/ هنا </a:t>
            </a:r>
            <a:r>
              <a:rPr lang="ar-IQ" dirty="0" smtClean="0"/>
              <a:t>تجب </a:t>
            </a:r>
            <a:r>
              <a:rPr lang="ar-IQ" dirty="0"/>
              <a:t>التفرقة بين نوعين من الغلط: الغلط في الواقع، و الغلط في القانون</a:t>
            </a:r>
            <a:r>
              <a:rPr lang="ar-IQ" dirty="0" smtClean="0"/>
              <a:t>.</a:t>
            </a:r>
          </a:p>
          <a:p>
            <a:pPr marL="0" indent="0" algn="r" rtl="1">
              <a:buNone/>
            </a:pPr>
            <a:endParaRPr lang="ar-IQ" dirty="0"/>
          </a:p>
          <a:p>
            <a:pPr marL="0" indent="0" algn="r" rtl="1">
              <a:buNone/>
            </a:pPr>
            <a:r>
              <a:rPr lang="ar-IQ" dirty="0">
                <a:solidFill>
                  <a:srgbClr val="0070C0"/>
                </a:solidFill>
              </a:rPr>
              <a:t>1- الغلط في الواقع: </a:t>
            </a:r>
            <a:r>
              <a:rPr lang="ar-IQ" dirty="0"/>
              <a:t>لا ضير على القاضي إن اباح الرجوع فيه، و على المقر ان يثبت للقاضي الغلط حتى يستطيع العدول عن اقراره. لا لاعتبار ذلك رجوعا في الاقرار بل لوقوع الاقرار باطلا نتيجة الغلط. </a:t>
            </a:r>
          </a:p>
          <a:p>
            <a:pPr marL="0" indent="0" algn="r" rtl="1">
              <a:buNone/>
            </a:pPr>
            <a:r>
              <a:rPr lang="ar-IQ" dirty="0"/>
              <a:t>كأن يقر شخص بحق خصمه في التعويض معتقدا أن سيارته هي التي صدمت خصمه ثم تبين له ان سيارته لا دخل لها في الموضوع.</a:t>
            </a:r>
            <a:endParaRPr lang="en-US" dirty="0"/>
          </a:p>
          <a:p>
            <a:pPr marL="0" indent="0" algn="r" rtl="1">
              <a:buNone/>
            </a:pPr>
            <a:endParaRPr lang="ar-IQ" dirty="0" smtClean="0">
              <a:solidFill>
                <a:srgbClr val="0070C0"/>
              </a:solidFill>
            </a:endParaRPr>
          </a:p>
          <a:p>
            <a:pPr marL="0" indent="0" algn="r" rtl="1">
              <a:buNone/>
            </a:pPr>
            <a:r>
              <a:rPr lang="ar-IQ" dirty="0" smtClean="0">
                <a:solidFill>
                  <a:srgbClr val="0070C0"/>
                </a:solidFill>
              </a:rPr>
              <a:t>2- الغلط في القانون: </a:t>
            </a:r>
            <a:r>
              <a:rPr lang="ar-IQ" dirty="0" smtClean="0"/>
              <a:t>اما الغلط في القانون فالرأي الراجح يرى أنه لا يصلح ان يكون سببا للرجوع، اذ ليس من المعقول أن تجيز المحكمة للمقر الرجوع عن إقراره بحجة أنه كان يجهل النتائج القانونية المترتبة على اخباره. </a:t>
            </a:r>
          </a:p>
          <a:p>
            <a:pPr marL="0" indent="0" algn="just" rtl="1">
              <a:buNone/>
            </a:pPr>
            <a:endParaRPr lang="ar-IQ" dirty="0" smtClean="0"/>
          </a:p>
          <a:p>
            <a:pPr algn="just" rtl="1">
              <a:buFontTx/>
              <a:buChar char="-"/>
            </a:pPr>
            <a:r>
              <a:rPr lang="ar-IQ" dirty="0" smtClean="0"/>
              <a:t>و لا مانع من طعن المقر في اقراره بإعتباره اقرارا صوريا أو أنه وقع نتيجة تدليس او اكراه او أنه صدر منه و هو ناقص الاهلية. فإذا ثبت ذلك بالطرق المقررة قانونا، فإن المحكمة تبطل الاقرار لا على اعتبار أن الاقرار يصح العدول عنه، بل لأنه لم تتوافر فيه شروط صحته.</a:t>
            </a:r>
          </a:p>
        </p:txBody>
      </p:sp>
      <p:sp>
        <p:nvSpPr>
          <p:cNvPr id="4" name="Slide Number Placeholder 3"/>
          <p:cNvSpPr>
            <a:spLocks noGrp="1"/>
          </p:cNvSpPr>
          <p:nvPr>
            <p:ph type="sldNum" sz="quarter" idx="12"/>
          </p:nvPr>
        </p:nvSpPr>
        <p:spPr/>
        <p:txBody>
          <a:bodyPr/>
          <a:lstStyle/>
          <a:p>
            <a:fld id="{9C3E67A4-0268-4B23-9C81-F2BD61B0666B}" type="slidenum">
              <a:rPr lang="en-US" smtClean="0"/>
              <a:t>20</a:t>
            </a:fld>
            <a:endParaRPr lang="en-US"/>
          </a:p>
        </p:txBody>
      </p:sp>
    </p:spTree>
    <p:extLst>
      <p:ext uri="{BB962C8B-B14F-4D97-AF65-F5344CB8AC3E}">
        <p14:creationId xmlns:p14="http://schemas.microsoft.com/office/powerpoint/2010/main" val="2947573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pPr algn="r" rtl="1"/>
            <a:r>
              <a:rPr lang="en-US" dirty="0">
                <a:solidFill>
                  <a:srgbClr val="0070C0"/>
                </a:solidFill>
              </a:rPr>
              <a:t/>
            </a:r>
            <a:br>
              <a:rPr lang="en-US" dirty="0">
                <a:solidFill>
                  <a:srgbClr val="0070C0"/>
                </a:solidFill>
              </a:rPr>
            </a:br>
            <a:r>
              <a:rPr lang="ar-IQ" b="1" dirty="0">
                <a:solidFill>
                  <a:srgbClr val="0070C0"/>
                </a:solidFill>
              </a:rPr>
              <a:t>ثالثا: عدم تجزئة الاقرار</a:t>
            </a:r>
            <a:endParaRPr lang="en-US" b="1" dirty="0"/>
          </a:p>
        </p:txBody>
      </p:sp>
      <p:sp>
        <p:nvSpPr>
          <p:cNvPr id="3" name="Content Placeholder 2"/>
          <p:cNvSpPr>
            <a:spLocks noGrp="1"/>
          </p:cNvSpPr>
          <p:nvPr>
            <p:ph idx="1"/>
          </p:nvPr>
        </p:nvSpPr>
        <p:spPr>
          <a:xfrm>
            <a:off x="457200" y="1700808"/>
            <a:ext cx="8229600" cy="4623792"/>
          </a:xfrm>
        </p:spPr>
        <p:txBody>
          <a:bodyPr>
            <a:normAutofit fontScale="92500" lnSpcReduction="10000"/>
          </a:bodyPr>
          <a:lstStyle/>
          <a:p>
            <a:pPr algn="just" rtl="1"/>
            <a:r>
              <a:rPr lang="ar-IQ" dirty="0" smtClean="0"/>
              <a:t>المادة: 69:</a:t>
            </a:r>
            <a:endParaRPr lang="ar-IQ" dirty="0"/>
          </a:p>
          <a:p>
            <a:pPr marL="0" indent="0" algn="just" rtl="1">
              <a:buNone/>
            </a:pPr>
            <a:r>
              <a:rPr lang="ar-IQ" dirty="0">
                <a:solidFill>
                  <a:srgbClr val="FF0000"/>
                </a:solidFill>
              </a:rPr>
              <a:t>( لا يتجزأ الاقرار على صاحبه، الا اذا انصب على و قائع متعددة، و كان وجود واقعة منها لا يستلزم وجود وقائع اخرى ).</a:t>
            </a:r>
          </a:p>
          <a:p>
            <a:pPr algn="r" rtl="1"/>
            <a:endParaRPr lang="ar-IQ" dirty="0" smtClean="0"/>
          </a:p>
          <a:p>
            <a:pPr algn="r" rtl="1"/>
            <a:r>
              <a:rPr lang="ar-IQ" dirty="0" smtClean="0"/>
              <a:t>ان كل اجزاء الاقرار متساوية في الاثبات، فالاحتجاج على الغير بإقراره يستلزم هذا الاقرار برمته.</a:t>
            </a:r>
          </a:p>
          <a:p>
            <a:pPr algn="r" rtl="1"/>
            <a:r>
              <a:rPr lang="ar-IQ" dirty="0" smtClean="0"/>
              <a:t>و قاعدة عدم تجزئة الافرار ليست قاعد مطلقة بل ترد عليها استثناء، و لدراستها نتناول فيما يلي الاقرار البسيط و الاقرار الموصوف و الاقرار المركب.</a:t>
            </a:r>
          </a:p>
          <a:p>
            <a:pPr algn="r" rtl="1"/>
            <a:r>
              <a:rPr lang="ar-IQ" b="1" dirty="0" smtClean="0">
                <a:solidFill>
                  <a:srgbClr val="FF0000"/>
                </a:solidFill>
              </a:rPr>
              <a:t>1- الاقرار البسيط: </a:t>
            </a:r>
            <a:r>
              <a:rPr lang="ar-IQ" dirty="0" smtClean="0"/>
              <a:t>( </a:t>
            </a:r>
            <a:r>
              <a:rPr lang="ar-IQ" dirty="0"/>
              <a:t>و هو الاقرار الذي يرد على نفس الواقعة دون </a:t>
            </a:r>
            <a:r>
              <a:rPr lang="ar-IQ" dirty="0" smtClean="0"/>
              <a:t>تعديل اضافة </a:t>
            </a:r>
            <a:r>
              <a:rPr lang="ar-IQ" dirty="0"/>
              <a:t>و صف </a:t>
            </a:r>
            <a:r>
              <a:rPr lang="ar-IQ" dirty="0" smtClean="0"/>
              <a:t>لها ). </a:t>
            </a:r>
          </a:p>
          <a:p>
            <a:pPr algn="r" rtl="1"/>
            <a:r>
              <a:rPr lang="ar-IQ" dirty="0" smtClean="0"/>
              <a:t>كأن يدعى المدعي بأنه اقرض خصمه مبلغا من النقود، فيقر المدعى عليه ذلك، </a:t>
            </a:r>
            <a:r>
              <a:rPr lang="ar-IQ" dirty="0"/>
              <a:t>فهنا لا توجد امكانية تجزئة الاقرار</a:t>
            </a:r>
            <a:r>
              <a:rPr lang="ar-IQ" dirty="0" smtClean="0"/>
              <a:t>.</a:t>
            </a:r>
          </a:p>
          <a:p>
            <a:pPr algn="r" rtl="1"/>
            <a:endParaRPr lang="ar-IQ" dirty="0" smtClean="0"/>
          </a:p>
          <a:p>
            <a:pPr marL="0" indent="0" algn="r" rtl="1">
              <a:buNone/>
            </a:pPr>
            <a:endParaRPr lang="ar-IQ" dirty="0" smtClean="0"/>
          </a:p>
          <a:p>
            <a:pPr marL="0" indent="0" algn="r" rtl="1">
              <a:buNone/>
            </a:pPr>
            <a:endParaRPr lang="en-US" dirty="0"/>
          </a:p>
        </p:txBody>
      </p:sp>
      <p:sp>
        <p:nvSpPr>
          <p:cNvPr id="4" name="Slide Number Placeholder 3"/>
          <p:cNvSpPr>
            <a:spLocks noGrp="1"/>
          </p:cNvSpPr>
          <p:nvPr>
            <p:ph type="sldNum" sz="quarter" idx="12"/>
          </p:nvPr>
        </p:nvSpPr>
        <p:spPr/>
        <p:txBody>
          <a:bodyPr/>
          <a:lstStyle/>
          <a:p>
            <a:fld id="{9C3E67A4-0268-4B23-9C81-F2BD61B0666B}" type="slidenum">
              <a:rPr lang="en-US" smtClean="0"/>
              <a:t>21</a:t>
            </a:fld>
            <a:endParaRPr lang="en-US"/>
          </a:p>
        </p:txBody>
      </p:sp>
    </p:spTree>
    <p:extLst>
      <p:ext uri="{BB962C8B-B14F-4D97-AF65-F5344CB8AC3E}">
        <p14:creationId xmlns:p14="http://schemas.microsoft.com/office/powerpoint/2010/main" val="2890054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a:bodyPr>
          <a:lstStyle/>
          <a:p>
            <a:pPr marL="0" indent="0" algn="just" rtl="1">
              <a:buNone/>
            </a:pPr>
            <a:endParaRPr lang="ar-IQ" dirty="0" smtClean="0"/>
          </a:p>
          <a:p>
            <a:pPr algn="just" rtl="1"/>
            <a:r>
              <a:rPr lang="ar-IQ" b="1" dirty="0">
                <a:solidFill>
                  <a:srgbClr val="FF0000"/>
                </a:solidFill>
              </a:rPr>
              <a:t>2</a:t>
            </a:r>
            <a:r>
              <a:rPr lang="ar-IQ" b="1" dirty="0" smtClean="0">
                <a:solidFill>
                  <a:srgbClr val="FF0000"/>
                </a:solidFill>
              </a:rPr>
              <a:t>- </a:t>
            </a:r>
            <a:r>
              <a:rPr lang="ar-IQ" b="1" dirty="0">
                <a:solidFill>
                  <a:srgbClr val="FF0000"/>
                </a:solidFill>
              </a:rPr>
              <a:t>الاقرار الموصوف: </a:t>
            </a:r>
            <a:endParaRPr lang="ar-IQ" b="1" dirty="0" smtClean="0">
              <a:solidFill>
                <a:srgbClr val="FF0000"/>
              </a:solidFill>
            </a:endParaRPr>
          </a:p>
          <a:p>
            <a:pPr algn="just" rtl="1"/>
            <a:r>
              <a:rPr lang="ar-IQ" dirty="0" smtClean="0"/>
              <a:t>و </a:t>
            </a:r>
            <a:r>
              <a:rPr lang="ar-IQ" dirty="0"/>
              <a:t>هو الاقرار بالواقعة المدعاة و لكن مع </a:t>
            </a:r>
            <a:r>
              <a:rPr lang="ar-IQ" dirty="0" smtClean="0"/>
              <a:t>اضافة وصف يعدل فيها، </a:t>
            </a:r>
            <a:r>
              <a:rPr lang="ar-IQ" dirty="0"/>
              <a:t>بإضافة ظرف يكون من شأنه أن يغير من طبيعتها. فالاجل أو الشرط و صفان يقترنان بالدين و قت نشوئه، و من ثم يكون الاقرار موصوفا. </a:t>
            </a:r>
            <a:endParaRPr lang="ar-IQ" dirty="0" smtClean="0"/>
          </a:p>
          <a:p>
            <a:pPr algn="just" rtl="1"/>
            <a:r>
              <a:rPr lang="ar-IQ" dirty="0" smtClean="0"/>
              <a:t>كأن يدعي الدائن بأنه له دينا بذمة المدين، فيقر المدين بالدين و لكنه يضيف بأن الدين معلق على شرط او مضاف الى اجل.</a:t>
            </a:r>
            <a:endParaRPr lang="ar-IQ" dirty="0"/>
          </a:p>
          <a:p>
            <a:pPr algn="just" rtl="1"/>
            <a:r>
              <a:rPr lang="ar-IQ" dirty="0" smtClean="0"/>
              <a:t> </a:t>
            </a:r>
            <a:r>
              <a:rPr lang="ar-IQ" dirty="0"/>
              <a:t>و حكم هذا الاقرار الموصوف أنه لا يتجزأ على المقر.</a:t>
            </a:r>
          </a:p>
          <a:p>
            <a:pPr marL="0" indent="0" algn="just" rtl="1">
              <a:buNone/>
            </a:pPr>
            <a:endParaRPr lang="en-US" dirty="0"/>
          </a:p>
        </p:txBody>
      </p:sp>
      <p:sp>
        <p:nvSpPr>
          <p:cNvPr id="4" name="Slide Number Placeholder 3"/>
          <p:cNvSpPr>
            <a:spLocks noGrp="1"/>
          </p:cNvSpPr>
          <p:nvPr>
            <p:ph type="sldNum" sz="quarter" idx="12"/>
          </p:nvPr>
        </p:nvSpPr>
        <p:spPr/>
        <p:txBody>
          <a:bodyPr/>
          <a:lstStyle/>
          <a:p>
            <a:fld id="{9C3E67A4-0268-4B23-9C81-F2BD61B0666B}" type="slidenum">
              <a:rPr lang="en-US" smtClean="0"/>
              <a:t>22</a:t>
            </a:fld>
            <a:endParaRPr lang="en-US"/>
          </a:p>
        </p:txBody>
      </p:sp>
    </p:spTree>
    <p:extLst>
      <p:ext uri="{BB962C8B-B14F-4D97-AF65-F5344CB8AC3E}">
        <p14:creationId xmlns:p14="http://schemas.microsoft.com/office/powerpoint/2010/main" val="667334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lnSpcReduction="10000"/>
          </a:bodyPr>
          <a:lstStyle/>
          <a:p>
            <a:pPr algn="just" rtl="1"/>
            <a:r>
              <a:rPr lang="ar-IQ" b="1" dirty="0">
                <a:solidFill>
                  <a:srgbClr val="FF0000"/>
                </a:solidFill>
              </a:rPr>
              <a:t>3- الاقرار المركب: </a:t>
            </a:r>
            <a:endParaRPr lang="ar-IQ" b="1" dirty="0" smtClean="0">
              <a:solidFill>
                <a:srgbClr val="FF0000"/>
              </a:solidFill>
            </a:endParaRPr>
          </a:p>
          <a:p>
            <a:pPr algn="just" rtl="1"/>
            <a:r>
              <a:rPr lang="ar-IQ" dirty="0" smtClean="0"/>
              <a:t>و </a:t>
            </a:r>
            <a:r>
              <a:rPr lang="ar-IQ" dirty="0"/>
              <a:t>هو الاقرار الذي يقر فيه المقر بالواقعة المدعى بها دون تعديل، و لكنه يضيف اليه واقعة من شأنها أن توجد دفعا لصالحه ضد ما يدعيه المدعي. </a:t>
            </a:r>
            <a:r>
              <a:rPr lang="ar-IQ" dirty="0" smtClean="0"/>
              <a:t>و </a:t>
            </a:r>
            <a:r>
              <a:rPr lang="ar-IQ" dirty="0"/>
              <a:t>الاصل في هذا الاقرار انه لا يتجزأ على صاحبه. </a:t>
            </a:r>
            <a:r>
              <a:rPr lang="ar-IQ" dirty="0" smtClean="0"/>
              <a:t>فإذا كان بين الواقعتين ارتباط بحيث يستلزم وجود الواقعة الثانية و جود الواقعة  الاولى الاصلية، فإن الاقرار المركب لا يتجزأ بل يؤخذ به كله او يترك كله. كأن يدعي شخص أنه أقرض آخر مبلغا من النقود فيقر المدعي عليه بهذا الدين و لكنه يدعي أنه وفاه.</a:t>
            </a:r>
          </a:p>
          <a:p>
            <a:pPr algn="just" rtl="1"/>
            <a:r>
              <a:rPr lang="ar-IQ" dirty="0"/>
              <a:t>غير ان الاقرار المركب قد يرد على وقائع لا تستلزم اي منها وجود الاخرى، فيمكن للقاضي عندئذ النظر في امر تجزئته.  </a:t>
            </a:r>
            <a:endParaRPr lang="ar-IQ" dirty="0" smtClean="0"/>
          </a:p>
          <a:p>
            <a:pPr algn="just" rtl="1"/>
            <a:r>
              <a:rPr lang="ar-IQ" dirty="0" smtClean="0"/>
              <a:t>و مثال ذلك الاقرار بالدين مع وجود المقاصىة.</a:t>
            </a:r>
            <a:endParaRPr lang="ar-IQ" dirty="0"/>
          </a:p>
          <a:p>
            <a:pPr marL="0" indent="0" algn="just" rtl="1">
              <a:buNone/>
            </a:pPr>
            <a:r>
              <a:rPr lang="ar-IQ" dirty="0"/>
              <a:t>- </a:t>
            </a:r>
            <a:r>
              <a:rPr lang="ar-IQ" dirty="0" smtClean="0"/>
              <a:t>و كذلك اقرار </a:t>
            </a:r>
            <a:r>
              <a:rPr lang="ar-IQ" dirty="0"/>
              <a:t>الخصم بالبيع - واقعة اصلية- </a:t>
            </a:r>
            <a:r>
              <a:rPr lang="ar-IQ" dirty="0" smtClean="0"/>
              <a:t>مع </a:t>
            </a:r>
            <a:r>
              <a:rPr lang="ar-IQ" dirty="0"/>
              <a:t>ادعائه </a:t>
            </a:r>
            <a:r>
              <a:rPr lang="ar-IQ" dirty="0" smtClean="0"/>
              <a:t>الاقالة، اعتبرته محكمة التمييز اقرارا </a:t>
            </a:r>
            <a:r>
              <a:rPr lang="ar-IQ" dirty="0"/>
              <a:t>قابل للتجزئة لكونه انصب على واقعتين لا تستلزم احداهما وجود الاخرى.</a:t>
            </a:r>
          </a:p>
          <a:p>
            <a:pPr algn="r" rtl="1"/>
            <a:endParaRPr lang="en-US" dirty="0"/>
          </a:p>
        </p:txBody>
      </p:sp>
      <p:sp>
        <p:nvSpPr>
          <p:cNvPr id="4" name="Slide Number Placeholder 3"/>
          <p:cNvSpPr>
            <a:spLocks noGrp="1"/>
          </p:cNvSpPr>
          <p:nvPr>
            <p:ph type="sldNum" sz="quarter" idx="12"/>
          </p:nvPr>
        </p:nvSpPr>
        <p:spPr/>
        <p:txBody>
          <a:bodyPr/>
          <a:lstStyle/>
          <a:p>
            <a:fld id="{9C3E67A4-0268-4B23-9C81-F2BD61B0666B}" type="slidenum">
              <a:rPr lang="en-US" smtClean="0"/>
              <a:t>23</a:t>
            </a:fld>
            <a:endParaRPr lang="en-US"/>
          </a:p>
        </p:txBody>
      </p:sp>
    </p:spTree>
    <p:extLst>
      <p:ext uri="{BB962C8B-B14F-4D97-AF65-F5344CB8AC3E}">
        <p14:creationId xmlns:p14="http://schemas.microsoft.com/office/powerpoint/2010/main" val="3916901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36104"/>
          </a:xfrm>
        </p:spPr>
        <p:txBody>
          <a:bodyPr/>
          <a:lstStyle/>
          <a:p>
            <a:pPr algn="ctr" rtl="1"/>
            <a:r>
              <a:rPr lang="ar-IQ" b="1" dirty="0" smtClean="0">
                <a:solidFill>
                  <a:srgbClr val="FF0000"/>
                </a:solidFill>
              </a:rPr>
              <a:t>1- تعريف الاقرار و صوره ( انواعه )</a:t>
            </a:r>
            <a:endParaRPr lang="en-US" b="1" dirty="0">
              <a:solidFill>
                <a:srgbClr val="FF0000"/>
              </a:solidFill>
            </a:endParaRPr>
          </a:p>
        </p:txBody>
      </p:sp>
      <p:sp>
        <p:nvSpPr>
          <p:cNvPr id="3" name="Content Placeholder 2"/>
          <p:cNvSpPr>
            <a:spLocks noGrp="1"/>
          </p:cNvSpPr>
          <p:nvPr>
            <p:ph idx="1"/>
          </p:nvPr>
        </p:nvSpPr>
        <p:spPr>
          <a:xfrm>
            <a:off x="457200" y="1268760"/>
            <a:ext cx="8229600" cy="5055840"/>
          </a:xfrm>
        </p:spPr>
        <p:txBody>
          <a:bodyPr>
            <a:normAutofit lnSpcReduction="10000"/>
          </a:bodyPr>
          <a:lstStyle/>
          <a:p>
            <a:pPr marL="0" indent="0" algn="r" rtl="1">
              <a:buNone/>
            </a:pPr>
            <a:r>
              <a:rPr lang="ar-IQ" b="1" dirty="0" smtClean="0">
                <a:solidFill>
                  <a:srgbClr val="FF0000"/>
                </a:solidFill>
              </a:rPr>
              <a:t>أ- تعريف الاقرار:</a:t>
            </a:r>
          </a:p>
          <a:p>
            <a:pPr marL="0" indent="0" algn="r" rtl="1">
              <a:buNone/>
            </a:pPr>
            <a:r>
              <a:rPr lang="ar-IQ" dirty="0" smtClean="0"/>
              <a:t>المادة 59:</a:t>
            </a:r>
            <a:r>
              <a:rPr lang="ar-IQ" dirty="0"/>
              <a:t/>
            </a:r>
            <a:br>
              <a:rPr lang="ar-IQ" dirty="0"/>
            </a:br>
            <a:r>
              <a:rPr lang="ar-IQ" dirty="0"/>
              <a:t>اولا – الاقرار القضائي هو اخبار الخصم امام المحكمة </a:t>
            </a:r>
            <a:r>
              <a:rPr lang="ar-IQ" dirty="0" smtClean="0"/>
              <a:t>بحق </a:t>
            </a:r>
            <a:r>
              <a:rPr lang="ar-IQ" dirty="0"/>
              <a:t>عليه لآخر.</a:t>
            </a:r>
            <a:br>
              <a:rPr lang="ar-IQ" dirty="0"/>
            </a:br>
            <a:r>
              <a:rPr lang="ar-IQ" dirty="0"/>
              <a:t>ثانيا – الاقرار غير القضائي هو الذي يقع خارج المحكمة </a:t>
            </a:r>
            <a:r>
              <a:rPr lang="ar-IQ" u="sng" dirty="0"/>
              <a:t>أو امام المحكمة في غير الدعوى التي أقيمت بالواقعة المقر بها</a:t>
            </a:r>
            <a:r>
              <a:rPr lang="ar-IQ" u="sng" dirty="0" smtClean="0"/>
              <a:t>.</a:t>
            </a:r>
          </a:p>
          <a:p>
            <a:pPr marL="0" indent="0" algn="r" rtl="1">
              <a:buNone/>
            </a:pPr>
            <a:r>
              <a:rPr lang="ar-IQ" dirty="0"/>
              <a:t>و عدلت هذه المادة بموجب قانون التعديل الاول رقم 46 لسنة 2000 لقانون الاثبات 1979/107</a:t>
            </a:r>
            <a:r>
              <a:rPr lang="ar-IQ" dirty="0" smtClean="0"/>
              <a:t>. و اصبحت كالتالي:</a:t>
            </a:r>
            <a:endParaRPr lang="ar-IQ" u="sng" dirty="0" smtClean="0"/>
          </a:p>
          <a:p>
            <a:pPr algn="r" rtl="1">
              <a:buFontTx/>
              <a:buChar char="-"/>
            </a:pPr>
            <a:r>
              <a:rPr lang="ar-IQ" dirty="0" smtClean="0"/>
              <a:t>( الاقرار </a:t>
            </a:r>
            <a:r>
              <a:rPr lang="ar-IQ" dirty="0"/>
              <a:t>القضائي، هو اخبار الخصم امام المحكمة بحق عليه لاخر، والاقرار غير القضائي هو الذي يقع خارج المحكمة </a:t>
            </a:r>
            <a:r>
              <a:rPr lang="ar-IQ" dirty="0" smtClean="0"/>
              <a:t>). </a:t>
            </a:r>
          </a:p>
          <a:p>
            <a:pPr marL="0" indent="0" algn="r" rtl="1">
              <a:buNone/>
            </a:pPr>
            <a:r>
              <a:rPr lang="ar-IQ" b="1" dirty="0" smtClean="0">
                <a:solidFill>
                  <a:srgbClr val="FF0000"/>
                </a:solidFill>
              </a:rPr>
              <a:t>ب- انواع الاقرار: </a:t>
            </a:r>
            <a:r>
              <a:rPr lang="ar-IQ" dirty="0" smtClean="0"/>
              <a:t>يتبين لنا من التعريف السابق، أن هناك نوعين من الاقرار:</a:t>
            </a:r>
          </a:p>
          <a:p>
            <a:pPr marL="0" indent="0" algn="r" rtl="1">
              <a:buNone/>
            </a:pPr>
            <a:r>
              <a:rPr lang="ar-IQ" dirty="0" smtClean="0">
                <a:solidFill>
                  <a:srgbClr val="7030A0"/>
                </a:solidFill>
              </a:rPr>
              <a:t>1- الاقرار القضائي. </a:t>
            </a:r>
          </a:p>
          <a:p>
            <a:pPr marL="0" indent="0" algn="r" rtl="1">
              <a:buNone/>
            </a:pPr>
            <a:r>
              <a:rPr lang="ar-IQ" dirty="0" smtClean="0">
                <a:solidFill>
                  <a:srgbClr val="7030A0"/>
                </a:solidFill>
              </a:rPr>
              <a:t>2- الاقرار غير القضائي.</a:t>
            </a:r>
          </a:p>
        </p:txBody>
      </p:sp>
      <p:sp>
        <p:nvSpPr>
          <p:cNvPr id="4" name="Slide Number Placeholder 3"/>
          <p:cNvSpPr>
            <a:spLocks noGrp="1"/>
          </p:cNvSpPr>
          <p:nvPr>
            <p:ph type="sldNum" sz="quarter" idx="12"/>
          </p:nvPr>
        </p:nvSpPr>
        <p:spPr/>
        <p:txBody>
          <a:bodyPr/>
          <a:lstStyle/>
          <a:p>
            <a:fld id="{9C3E67A4-0268-4B23-9C81-F2BD61B0666B}" type="slidenum">
              <a:rPr lang="en-US" smtClean="0"/>
              <a:t>3</a:t>
            </a:fld>
            <a:endParaRPr lang="en-US"/>
          </a:p>
        </p:txBody>
      </p:sp>
    </p:spTree>
    <p:extLst>
      <p:ext uri="{BB962C8B-B14F-4D97-AF65-F5344CB8AC3E}">
        <p14:creationId xmlns:p14="http://schemas.microsoft.com/office/powerpoint/2010/main" val="4031673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91944"/>
          </a:xfrm>
        </p:spPr>
        <p:txBody>
          <a:bodyPr>
            <a:normAutofit fontScale="77500" lnSpcReduction="20000"/>
          </a:bodyPr>
          <a:lstStyle/>
          <a:p>
            <a:pPr algn="r" rtl="1">
              <a:buFontTx/>
              <a:buChar char="-"/>
            </a:pPr>
            <a:r>
              <a:rPr lang="ar-IQ" sz="3600" b="1" dirty="0" smtClean="0">
                <a:solidFill>
                  <a:srgbClr val="FF0000"/>
                </a:solidFill>
              </a:rPr>
              <a:t>لكي يعد الاقرار قضائيا، يتوجب أن:-</a:t>
            </a:r>
          </a:p>
          <a:p>
            <a:pPr marL="0" indent="0" algn="just" rtl="1">
              <a:buNone/>
            </a:pPr>
            <a:endParaRPr lang="ar-IQ" sz="3600" b="1" dirty="0" smtClean="0">
              <a:solidFill>
                <a:srgbClr val="FF0000"/>
              </a:solidFill>
            </a:endParaRPr>
          </a:p>
          <a:p>
            <a:pPr marL="0" indent="0" algn="just" rtl="1">
              <a:buNone/>
            </a:pPr>
            <a:r>
              <a:rPr lang="ar-IQ" sz="3600" dirty="0" smtClean="0"/>
              <a:t>1- يصدر من الخصم او وكيله – اذا كان مفوضا تفويضا خاصا بهذا الاقرار.</a:t>
            </a:r>
          </a:p>
          <a:p>
            <a:pPr marL="0" indent="0" algn="just" rtl="1">
              <a:buNone/>
            </a:pPr>
            <a:r>
              <a:rPr lang="ar-IQ" sz="3600" dirty="0" smtClean="0"/>
              <a:t>2- أن يكون الاقرار امام القضاء، و يحصل ذلك شفاها في جلسة أو أثناء الاستجواب، او يحصل كتابة في مذكرة موقعة من الخصم و موجهة الى المحكمة.</a:t>
            </a:r>
          </a:p>
          <a:p>
            <a:pPr algn="just" rtl="1">
              <a:buFontTx/>
              <a:buChar char="-"/>
            </a:pPr>
            <a:r>
              <a:rPr lang="ar-IQ" sz="3600" dirty="0" smtClean="0"/>
              <a:t>فلا يعتبر الاقرار  قضائيا إذا صدر من الخصم خارج الدعوى، أو ورد الاقرار في في طلب قدم الى جهة ادارية، فالمهم هو أن يصدر الاقرار أمام جهة قضائية، و قد تكون هذه الجهة محكمة مدنية أو جزائية، عندما يتعلق النزاع بالمسؤولية المدنية، او أمام المحكم،  لأن المحكم يحل محل القاضي في نظر القضية في حدود الاتفاق على التحكيم.</a:t>
            </a:r>
          </a:p>
          <a:p>
            <a:pPr algn="just" rtl="1">
              <a:buFontTx/>
              <a:buChar char="-"/>
            </a:pPr>
            <a:r>
              <a:rPr lang="ar-IQ" sz="3600" dirty="0" smtClean="0"/>
              <a:t>اما الاقرار الصادر امام الخبير، فحسب الرأي الراجح لا يعتبر اقرارا قضائيا.</a:t>
            </a:r>
          </a:p>
          <a:p>
            <a:pPr marL="0" indent="0" algn="r" rtl="1">
              <a:buNone/>
            </a:pPr>
            <a:r>
              <a:rPr lang="ar-IQ" dirty="0" smtClean="0"/>
              <a:t> </a:t>
            </a:r>
            <a:endParaRPr lang="en-US" dirty="0"/>
          </a:p>
        </p:txBody>
      </p:sp>
      <p:sp>
        <p:nvSpPr>
          <p:cNvPr id="4" name="Slide Number Placeholder 3"/>
          <p:cNvSpPr>
            <a:spLocks noGrp="1"/>
          </p:cNvSpPr>
          <p:nvPr>
            <p:ph type="sldNum" sz="quarter" idx="12"/>
          </p:nvPr>
        </p:nvSpPr>
        <p:spPr/>
        <p:txBody>
          <a:bodyPr/>
          <a:lstStyle/>
          <a:p>
            <a:fld id="{9C3E67A4-0268-4B23-9C81-F2BD61B0666B}" type="slidenum">
              <a:rPr lang="en-US" smtClean="0"/>
              <a:t>4</a:t>
            </a:fld>
            <a:endParaRPr lang="en-US"/>
          </a:p>
        </p:txBody>
      </p:sp>
    </p:spTree>
    <p:extLst>
      <p:ext uri="{BB962C8B-B14F-4D97-AF65-F5344CB8AC3E}">
        <p14:creationId xmlns:p14="http://schemas.microsoft.com/office/powerpoint/2010/main" val="2272383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lstStyle/>
          <a:p>
            <a:pPr marL="0" indent="0" algn="just" rtl="1">
              <a:buNone/>
            </a:pPr>
            <a:r>
              <a:rPr lang="ar-IQ" dirty="0" smtClean="0"/>
              <a:t>- </a:t>
            </a:r>
            <a:r>
              <a:rPr lang="ar-IQ" sz="3200" dirty="0" smtClean="0"/>
              <a:t>و </a:t>
            </a:r>
            <a:r>
              <a:rPr lang="ar-IQ" sz="3200" dirty="0"/>
              <a:t>الاقرار قد يكون صريحا، عندما ينصب التعبير مباشرة على أمر معين، فيعترف المقر صراحة بصحة الوقائع المنسوبة اليه، و قد يكون التعبير شفهيا أو كتابة، كما قد يكون الاقرار ضمنيا، و هذا ما يستدل من موقف الخصم و تصرفاته و أقواله و من ظروف الدعوى و ملابساتها.</a:t>
            </a:r>
          </a:p>
          <a:p>
            <a:pPr algn="just" rtl="1"/>
            <a:r>
              <a:rPr lang="ar-IQ" sz="3200" dirty="0"/>
              <a:t>فمن يستأجر عقارا من الغير يعد </a:t>
            </a:r>
            <a:r>
              <a:rPr lang="ar-IQ" sz="3200" dirty="0" smtClean="0"/>
              <a:t>مقرا </a:t>
            </a:r>
            <a:r>
              <a:rPr lang="ar-IQ" sz="3200" dirty="0"/>
              <a:t>بملكية </a:t>
            </a:r>
            <a:r>
              <a:rPr lang="ar-IQ" sz="3200" dirty="0" smtClean="0"/>
              <a:t>مؤجر </a:t>
            </a:r>
            <a:r>
              <a:rPr lang="ar-IQ" sz="3200" dirty="0"/>
              <a:t>العقار، و تنفيذ العقد يعد بمثابة اقرار ضمني بوجوده.</a:t>
            </a:r>
          </a:p>
          <a:p>
            <a:pPr algn="just" rtl="1"/>
            <a:r>
              <a:rPr lang="ar-IQ" sz="3200" dirty="0"/>
              <a:t>و قد يكون الاقرار الضمني في صورة السكوت، كما يكون في صورة النكول عن اليمين، كما قد يكون في صورة الاشارة، كإشارة الاخرس بإشارته المعهودة.</a:t>
            </a:r>
          </a:p>
          <a:p>
            <a:pPr marL="0" indent="0" algn="r" rtl="1">
              <a:buNone/>
            </a:pPr>
            <a:endParaRPr lang="en-US" dirty="0"/>
          </a:p>
        </p:txBody>
      </p:sp>
      <p:sp>
        <p:nvSpPr>
          <p:cNvPr id="4" name="Slide Number Placeholder 3"/>
          <p:cNvSpPr>
            <a:spLocks noGrp="1"/>
          </p:cNvSpPr>
          <p:nvPr>
            <p:ph type="sldNum" sz="quarter" idx="12"/>
          </p:nvPr>
        </p:nvSpPr>
        <p:spPr/>
        <p:txBody>
          <a:bodyPr/>
          <a:lstStyle/>
          <a:p>
            <a:fld id="{9C3E67A4-0268-4B23-9C81-F2BD61B0666B}" type="slidenum">
              <a:rPr lang="en-US" smtClean="0"/>
              <a:t>5</a:t>
            </a:fld>
            <a:endParaRPr lang="en-US"/>
          </a:p>
        </p:txBody>
      </p:sp>
    </p:spTree>
    <p:extLst>
      <p:ext uri="{BB962C8B-B14F-4D97-AF65-F5344CB8AC3E}">
        <p14:creationId xmlns:p14="http://schemas.microsoft.com/office/powerpoint/2010/main" val="864512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pPr algn="ctr" rtl="1"/>
            <a:r>
              <a:rPr lang="ar-IQ" b="1" dirty="0" smtClean="0">
                <a:solidFill>
                  <a:srgbClr val="C00000"/>
                </a:solidFill>
              </a:rPr>
              <a:t>2- محل الاقرار</a:t>
            </a:r>
            <a:endParaRPr lang="en-US" b="1" dirty="0">
              <a:solidFill>
                <a:srgbClr val="C00000"/>
              </a:solidFill>
            </a:endParaRPr>
          </a:p>
        </p:txBody>
      </p:sp>
      <p:sp>
        <p:nvSpPr>
          <p:cNvPr id="3" name="Content Placeholder 2"/>
          <p:cNvSpPr>
            <a:spLocks noGrp="1"/>
          </p:cNvSpPr>
          <p:nvPr>
            <p:ph idx="1"/>
          </p:nvPr>
        </p:nvSpPr>
        <p:spPr>
          <a:xfrm>
            <a:off x="457200" y="1772816"/>
            <a:ext cx="8229600" cy="4551784"/>
          </a:xfrm>
        </p:spPr>
        <p:txBody>
          <a:bodyPr>
            <a:normAutofit fontScale="92500" lnSpcReduction="10000"/>
          </a:bodyPr>
          <a:lstStyle/>
          <a:p>
            <a:pPr algn="just" rtl="1"/>
            <a:r>
              <a:rPr lang="ar-IQ" dirty="0" smtClean="0"/>
              <a:t>يعد الاقرار حجة  و على المقر و ملزما له و يتعين على القاضي الحكم بمقتضاه دون أن يكون له العدول عنه الى غيره، لذلك جرى القول في الفقه و القضاء، على ان الاقرار سيد الادلة في المسائل المدنية ( دون الجزائية ) أي أنها اقواها دلالة على الحقيقة.</a:t>
            </a:r>
          </a:p>
          <a:p>
            <a:pPr algn="just" rtl="1"/>
            <a:r>
              <a:rPr lang="ar-IQ" dirty="0" smtClean="0"/>
              <a:t>فالاقرار يكون مقبولا بشأن جميع الامور التي تصح موضوعا للادعاء امام القضاء دون تخصيص في النوع او تحديد في القيم، فهو يقبل في جميع القضايا المدنية و التجارية و الادارية و الاحوال الشخصية و ان تجاوز قيمتها قيمة التصرف نصاب الشهادة، و لو لم يكن هناك مبدأ الثبوت بالكتابة او مانع من الحصول على دليل كتابي، لانه اخبار بواقعة حصلت او بحق سبق انشاؤه. </a:t>
            </a:r>
            <a:endParaRPr lang="ar-IQ" dirty="0"/>
          </a:p>
          <a:p>
            <a:pPr algn="just" rtl="1"/>
            <a:r>
              <a:rPr lang="ar-IQ" dirty="0" smtClean="0"/>
              <a:t>فالوقائع و التصرفات القانونية هي التي يصح أن تكون محلا للاقرار، و لا يكون تطبيق القاعدة القانونية محلا للاقرار كما لايكون محلا له التكييف القانوني للوقائع. </a:t>
            </a:r>
            <a:endParaRPr lang="en-US" dirty="0"/>
          </a:p>
        </p:txBody>
      </p:sp>
      <p:sp>
        <p:nvSpPr>
          <p:cNvPr id="4" name="Slide Number Placeholder 3"/>
          <p:cNvSpPr>
            <a:spLocks noGrp="1"/>
          </p:cNvSpPr>
          <p:nvPr>
            <p:ph type="sldNum" sz="quarter" idx="12"/>
          </p:nvPr>
        </p:nvSpPr>
        <p:spPr/>
        <p:txBody>
          <a:bodyPr/>
          <a:lstStyle/>
          <a:p>
            <a:fld id="{9C3E67A4-0268-4B23-9C81-F2BD61B0666B}" type="slidenum">
              <a:rPr lang="en-US" smtClean="0"/>
              <a:t>6</a:t>
            </a:fld>
            <a:endParaRPr lang="en-US"/>
          </a:p>
        </p:txBody>
      </p:sp>
    </p:spTree>
    <p:extLst>
      <p:ext uri="{BB962C8B-B14F-4D97-AF65-F5344CB8AC3E}">
        <p14:creationId xmlns:p14="http://schemas.microsoft.com/office/powerpoint/2010/main" val="1773668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92088"/>
          </a:xfrm>
        </p:spPr>
        <p:txBody>
          <a:bodyPr>
            <a:normAutofit fontScale="90000"/>
          </a:bodyPr>
          <a:lstStyle/>
          <a:p>
            <a:pPr algn="ctr" rtl="1"/>
            <a:r>
              <a:rPr lang="ar-IQ" sz="5400" b="1" dirty="0" smtClean="0">
                <a:solidFill>
                  <a:srgbClr val="C00000"/>
                </a:solidFill>
              </a:rPr>
              <a:t/>
            </a:r>
            <a:br>
              <a:rPr lang="ar-IQ" sz="5400" b="1" dirty="0" smtClean="0">
                <a:solidFill>
                  <a:srgbClr val="C00000"/>
                </a:solidFill>
              </a:rPr>
            </a:br>
            <a:r>
              <a:rPr lang="ar-IQ" sz="5400" b="1" dirty="0">
                <a:solidFill>
                  <a:srgbClr val="C00000"/>
                </a:solidFill>
              </a:rPr>
              <a:t/>
            </a:r>
            <a:br>
              <a:rPr lang="ar-IQ" sz="5400" b="1" dirty="0">
                <a:solidFill>
                  <a:srgbClr val="C00000"/>
                </a:solidFill>
              </a:rPr>
            </a:br>
            <a:r>
              <a:rPr lang="ar-IQ" sz="5400" dirty="0">
                <a:solidFill>
                  <a:srgbClr val="C00000"/>
                </a:solidFill>
              </a:rPr>
              <a:t/>
            </a:r>
            <a:br>
              <a:rPr lang="ar-IQ" sz="5400" dirty="0">
                <a:solidFill>
                  <a:srgbClr val="C00000"/>
                </a:solidFill>
              </a:rPr>
            </a:br>
            <a:r>
              <a:rPr lang="ar-IQ" sz="5400" dirty="0" smtClean="0">
                <a:solidFill>
                  <a:srgbClr val="C00000"/>
                </a:solidFill>
              </a:rPr>
              <a:t>3</a:t>
            </a:r>
            <a:r>
              <a:rPr lang="ar-IQ" sz="4800" b="1" dirty="0" smtClean="0">
                <a:solidFill>
                  <a:srgbClr val="C00000"/>
                </a:solidFill>
              </a:rPr>
              <a:t>- </a:t>
            </a:r>
            <a:r>
              <a:rPr lang="ar-IQ" sz="4800" b="1" dirty="0">
                <a:solidFill>
                  <a:srgbClr val="C00000"/>
                </a:solidFill>
              </a:rPr>
              <a:t>شروط صحة الاقرار</a:t>
            </a:r>
            <a:endParaRPr lang="en-US" b="1" dirty="0"/>
          </a:p>
        </p:txBody>
      </p:sp>
      <p:sp>
        <p:nvSpPr>
          <p:cNvPr id="3" name="Content Placeholder 2"/>
          <p:cNvSpPr>
            <a:spLocks noGrp="1"/>
          </p:cNvSpPr>
          <p:nvPr>
            <p:ph idx="1"/>
          </p:nvPr>
        </p:nvSpPr>
        <p:spPr>
          <a:xfrm>
            <a:off x="457200" y="1340768"/>
            <a:ext cx="8229600" cy="4983832"/>
          </a:xfrm>
        </p:spPr>
        <p:txBody>
          <a:bodyPr>
            <a:normAutofit lnSpcReduction="10000"/>
          </a:bodyPr>
          <a:lstStyle/>
          <a:p>
            <a:pPr algn="r" rtl="1">
              <a:buFontTx/>
              <a:buChar char="-"/>
            </a:pPr>
            <a:r>
              <a:rPr lang="ar-IQ" dirty="0" smtClean="0"/>
              <a:t>ا</a:t>
            </a:r>
            <a:r>
              <a:rPr lang="ar-IQ" sz="3600" dirty="0" smtClean="0"/>
              <a:t>لاقرار عمل ارادي مقصود، يصدر عن المقر لصالح المقر له أمام القاضي.</a:t>
            </a:r>
          </a:p>
          <a:p>
            <a:pPr algn="r" rtl="1">
              <a:buFontTx/>
              <a:buChar char="-"/>
            </a:pPr>
            <a:r>
              <a:rPr lang="ar-IQ" sz="3600" dirty="0" smtClean="0"/>
              <a:t>و لكي يعد الاقرار حجة قاصرة و قاطعة، و دليلا من أدلة الاثبات، لابد من توافر شروط معينة في كل من:</a:t>
            </a:r>
          </a:p>
          <a:p>
            <a:pPr marL="0" indent="0" algn="r" rtl="1">
              <a:buNone/>
            </a:pPr>
            <a:endParaRPr lang="ar-IQ" sz="3600" dirty="0" smtClean="0"/>
          </a:p>
          <a:p>
            <a:pPr marL="0" indent="0" algn="r" rtl="1">
              <a:buNone/>
            </a:pPr>
            <a:r>
              <a:rPr lang="ar-IQ" sz="3600" dirty="0" smtClean="0">
                <a:solidFill>
                  <a:srgbClr val="FF0000"/>
                </a:solidFill>
              </a:rPr>
              <a:t>أ- المقر</a:t>
            </a:r>
            <a:endParaRPr lang="ar-IQ" sz="3600" dirty="0">
              <a:solidFill>
                <a:srgbClr val="FF0000"/>
              </a:solidFill>
            </a:endParaRPr>
          </a:p>
          <a:p>
            <a:pPr marL="0" indent="0" algn="r" rtl="1">
              <a:buNone/>
            </a:pPr>
            <a:r>
              <a:rPr lang="ar-IQ" sz="3600" dirty="0" smtClean="0">
                <a:solidFill>
                  <a:srgbClr val="FF0000"/>
                </a:solidFill>
              </a:rPr>
              <a:t>ب- المقر له</a:t>
            </a:r>
          </a:p>
          <a:p>
            <a:pPr marL="0" indent="0" algn="r" rtl="1">
              <a:buNone/>
            </a:pPr>
            <a:r>
              <a:rPr lang="ar-IQ" sz="3600" dirty="0" smtClean="0">
                <a:solidFill>
                  <a:srgbClr val="FF0000"/>
                </a:solidFill>
              </a:rPr>
              <a:t>ج- المقر به</a:t>
            </a:r>
          </a:p>
          <a:p>
            <a:pPr marL="0" indent="0" algn="r" rtl="1">
              <a:buNone/>
            </a:pPr>
            <a:endParaRPr lang="en-US" dirty="0"/>
          </a:p>
        </p:txBody>
      </p:sp>
      <p:sp>
        <p:nvSpPr>
          <p:cNvPr id="4" name="Slide Number Placeholder 3"/>
          <p:cNvSpPr>
            <a:spLocks noGrp="1"/>
          </p:cNvSpPr>
          <p:nvPr>
            <p:ph type="sldNum" sz="quarter" idx="12"/>
          </p:nvPr>
        </p:nvSpPr>
        <p:spPr/>
        <p:txBody>
          <a:bodyPr/>
          <a:lstStyle/>
          <a:p>
            <a:fld id="{9C3E67A4-0268-4B23-9C81-F2BD61B0666B}" type="slidenum">
              <a:rPr lang="en-US" smtClean="0"/>
              <a:t>7</a:t>
            </a:fld>
            <a:endParaRPr lang="en-US"/>
          </a:p>
        </p:txBody>
      </p:sp>
    </p:spTree>
    <p:extLst>
      <p:ext uri="{BB962C8B-B14F-4D97-AF65-F5344CB8AC3E}">
        <p14:creationId xmlns:p14="http://schemas.microsoft.com/office/powerpoint/2010/main" val="2042141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92088"/>
          </a:xfrm>
        </p:spPr>
        <p:txBody>
          <a:bodyPr>
            <a:normAutofit fontScale="90000"/>
          </a:bodyPr>
          <a:lstStyle/>
          <a:p>
            <a:pPr algn="r" rtl="1"/>
            <a:r>
              <a:rPr lang="ar-IQ" dirty="0">
                <a:solidFill>
                  <a:srgbClr val="FF0000"/>
                </a:solidFill>
              </a:rPr>
              <a:t/>
            </a:r>
            <a:br>
              <a:rPr lang="ar-IQ" dirty="0">
                <a:solidFill>
                  <a:srgbClr val="FF0000"/>
                </a:solidFill>
              </a:rPr>
            </a:br>
            <a:r>
              <a:rPr lang="ar-IQ" b="1" dirty="0">
                <a:solidFill>
                  <a:srgbClr val="FF0000"/>
                </a:solidFill>
              </a:rPr>
              <a:t>أ- </a:t>
            </a:r>
            <a:r>
              <a:rPr lang="ar-IQ" b="1" dirty="0" smtClean="0">
                <a:solidFill>
                  <a:srgbClr val="FF0000"/>
                </a:solidFill>
              </a:rPr>
              <a:t>شروط المقر</a:t>
            </a:r>
            <a:r>
              <a:rPr lang="ar-IQ" b="1" dirty="0">
                <a:solidFill>
                  <a:srgbClr val="FF0000"/>
                </a:solidFill>
              </a:rPr>
              <a:t>:</a:t>
            </a:r>
            <a:endParaRPr lang="en-US" dirty="0"/>
          </a:p>
        </p:txBody>
      </p:sp>
      <p:sp>
        <p:nvSpPr>
          <p:cNvPr id="3" name="Content Placeholder 2"/>
          <p:cNvSpPr>
            <a:spLocks noGrp="1"/>
          </p:cNvSpPr>
          <p:nvPr>
            <p:ph idx="1"/>
          </p:nvPr>
        </p:nvSpPr>
        <p:spPr>
          <a:xfrm>
            <a:off x="457200" y="1412776"/>
            <a:ext cx="8229600" cy="4911824"/>
          </a:xfrm>
        </p:spPr>
        <p:txBody>
          <a:bodyPr>
            <a:normAutofit fontScale="92500" lnSpcReduction="10000"/>
          </a:bodyPr>
          <a:lstStyle/>
          <a:p>
            <a:pPr algn="just" rtl="1"/>
            <a:r>
              <a:rPr lang="ar-IQ" dirty="0" smtClean="0"/>
              <a:t>المُقِر: و هو الشخص الذي يصدر عنه الاقرار. </a:t>
            </a:r>
          </a:p>
          <a:p>
            <a:pPr marL="0" indent="0" algn="just" rtl="1">
              <a:buNone/>
            </a:pPr>
            <a:r>
              <a:rPr lang="ar-IQ" dirty="0" smtClean="0"/>
              <a:t>و يشترط مايلي في المقر لصحة الاقرار:</a:t>
            </a:r>
          </a:p>
          <a:p>
            <a:pPr marL="0" indent="0" algn="just" rtl="1">
              <a:buNone/>
            </a:pPr>
            <a:r>
              <a:rPr lang="ar-IQ" b="1" dirty="0" smtClean="0">
                <a:solidFill>
                  <a:srgbClr val="0070C0"/>
                </a:solidFill>
              </a:rPr>
              <a:t>1- الاهلية الكاملة: </a:t>
            </a:r>
            <a:r>
              <a:rPr lang="ar-IQ" dirty="0" smtClean="0"/>
              <a:t>الاقرار بالحق كالتصرف فيه، لأن الآثار الناتجة عن الاقرار هي نفس الآثار الناتجة عن التصرف بالحق تصرفا ضارا محضا. فعليه فإنه يشترط في المقر ان يتمتع بأهلية التصرف الكاملة. </a:t>
            </a:r>
          </a:p>
          <a:p>
            <a:pPr algn="r" rtl="1" fontAlgn="base"/>
            <a:r>
              <a:rPr lang="ar-IQ" dirty="0" smtClean="0"/>
              <a:t>المادة </a:t>
            </a:r>
            <a:r>
              <a:rPr lang="ar-IQ" dirty="0"/>
              <a:t>60</a:t>
            </a:r>
            <a:br>
              <a:rPr lang="ar-IQ" dirty="0"/>
            </a:br>
            <a:r>
              <a:rPr lang="ar-IQ" dirty="0"/>
              <a:t>أولا – يشترط في المقر ان يتمتع بالاهلية الكاملة، فلا يصح اقرار الصغير والمجنون والمعتوه، ولا يصح على هؤلاء اقرار أوليائهم أو أوصيائهم أو القوام عليهم.</a:t>
            </a:r>
            <a:br>
              <a:rPr lang="ar-IQ" dirty="0"/>
            </a:br>
            <a:r>
              <a:rPr lang="ar-IQ" dirty="0"/>
              <a:t>ثانيا – لا يصح اقرار الموظف أو المكلف بخدمة عامة ما لم يكن مأذونا بذلك.</a:t>
            </a:r>
          </a:p>
          <a:p>
            <a:pPr algn="r" rtl="1" fontAlgn="base"/>
            <a:r>
              <a:rPr lang="ar-IQ" dirty="0" smtClean="0"/>
              <a:t>المادة </a:t>
            </a:r>
            <a:r>
              <a:rPr lang="ar-IQ" dirty="0"/>
              <a:t>61</a:t>
            </a:r>
            <a:br>
              <a:rPr lang="ar-IQ" dirty="0"/>
            </a:br>
            <a:r>
              <a:rPr lang="ar-IQ" dirty="0"/>
              <a:t>يكون لاقرار الصغير المميز المأذون حكم اقرار كامل الاهلية في الامور المأذون فيها.</a:t>
            </a:r>
          </a:p>
          <a:p>
            <a:pPr marL="0" indent="0" algn="r" rtl="1">
              <a:buNone/>
            </a:pPr>
            <a:endParaRPr lang="ar-IQ" dirty="0" smtClean="0"/>
          </a:p>
          <a:p>
            <a:pPr marL="0" indent="0" algn="r" rtl="1">
              <a:buNone/>
            </a:pPr>
            <a:endParaRPr lang="en-US" dirty="0"/>
          </a:p>
        </p:txBody>
      </p:sp>
      <p:sp>
        <p:nvSpPr>
          <p:cNvPr id="4" name="Slide Number Placeholder 3"/>
          <p:cNvSpPr>
            <a:spLocks noGrp="1"/>
          </p:cNvSpPr>
          <p:nvPr>
            <p:ph type="sldNum" sz="quarter" idx="12"/>
          </p:nvPr>
        </p:nvSpPr>
        <p:spPr/>
        <p:txBody>
          <a:bodyPr/>
          <a:lstStyle/>
          <a:p>
            <a:fld id="{9C3E67A4-0268-4B23-9C81-F2BD61B0666B}" type="slidenum">
              <a:rPr lang="en-US" smtClean="0"/>
              <a:t>8</a:t>
            </a:fld>
            <a:endParaRPr lang="en-US"/>
          </a:p>
        </p:txBody>
      </p:sp>
    </p:spTree>
    <p:extLst>
      <p:ext uri="{BB962C8B-B14F-4D97-AF65-F5344CB8AC3E}">
        <p14:creationId xmlns:p14="http://schemas.microsoft.com/office/powerpoint/2010/main" val="2602489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lstStyle/>
          <a:p>
            <a:pPr algn="r" rtl="1"/>
            <a:r>
              <a:rPr lang="ar-IQ" dirty="0" smtClean="0"/>
              <a:t>س/ لماذا لم يجيز القانون اقرار الموظف او المكلف بخدمة عامة ما لم يكن مأذونا بذلك؟</a:t>
            </a:r>
          </a:p>
          <a:p>
            <a:pPr algn="r" rtl="1"/>
            <a:r>
              <a:rPr lang="ar-IQ" dirty="0" smtClean="0"/>
              <a:t>ج/ إن هؤلاء هم وكلاء بالخصومة. و إن قيام </a:t>
            </a:r>
            <a:r>
              <a:rPr lang="ar-IQ" dirty="0"/>
              <a:t>هؤلاء بواجباتهم يستند الى ولاية قانونية فلا يصح الاقرار الصادر عن اي منهم لانه اقرار بما لا يملك</a:t>
            </a:r>
            <a:r>
              <a:rPr lang="ar-IQ" dirty="0" smtClean="0"/>
              <a:t>.</a:t>
            </a:r>
          </a:p>
          <a:p>
            <a:pPr marL="0" indent="0" algn="r" rtl="1">
              <a:buNone/>
            </a:pPr>
            <a:r>
              <a:rPr lang="ar-IQ" dirty="0" smtClean="0"/>
              <a:t>و كذلك لا يصح اقرار المحامي الموكل و كالة عامة في الدعوى، استنادا لاحكام المادة ( 52 ) من قانون المرافعات التي تنص على أن: </a:t>
            </a:r>
          </a:p>
          <a:p>
            <a:pPr marL="0" indent="0" algn="r" rtl="1">
              <a:buNone/>
            </a:pPr>
            <a:r>
              <a:rPr lang="ar-IQ" dirty="0" smtClean="0"/>
              <a:t>( الوكالة العامة المطلقة لا تخول الوكيل العام بغير تفويض خاص الاقرار بحق و لا التنازل عنه.... ). </a:t>
            </a:r>
          </a:p>
          <a:p>
            <a:pPr marL="0" indent="0" algn="r" rtl="1">
              <a:buNone/>
            </a:pPr>
            <a:r>
              <a:rPr lang="ar-IQ" b="1" dirty="0" smtClean="0">
                <a:solidFill>
                  <a:srgbClr val="0070C0"/>
                </a:solidFill>
              </a:rPr>
              <a:t>2- سلامة الرضا: </a:t>
            </a:r>
            <a:r>
              <a:rPr lang="ar-IQ" dirty="0" smtClean="0"/>
              <a:t>اي يلزم أن يصدر الاقرار عن إرادة حرة، فلا يصح أن يصدر الاقرار نتيجة إكراه أو تدليس أو خطأ في الواقع. و إن عبء الاثبات يقع على المقر الذي يدعي أن اقراره قد شابه مثل هذه العيوب.</a:t>
            </a:r>
            <a:endParaRPr lang="en-US" dirty="0"/>
          </a:p>
        </p:txBody>
      </p:sp>
      <p:sp>
        <p:nvSpPr>
          <p:cNvPr id="2" name="Slide Number Placeholder 1"/>
          <p:cNvSpPr>
            <a:spLocks noGrp="1"/>
          </p:cNvSpPr>
          <p:nvPr>
            <p:ph type="sldNum" sz="quarter" idx="12"/>
          </p:nvPr>
        </p:nvSpPr>
        <p:spPr/>
        <p:txBody>
          <a:bodyPr/>
          <a:lstStyle/>
          <a:p>
            <a:fld id="{9C3E67A4-0268-4B23-9C81-F2BD61B0666B}" type="slidenum">
              <a:rPr lang="en-US" smtClean="0"/>
              <a:t>9</a:t>
            </a:fld>
            <a:endParaRPr lang="en-US"/>
          </a:p>
        </p:txBody>
      </p:sp>
    </p:spTree>
    <p:extLst>
      <p:ext uri="{BB962C8B-B14F-4D97-AF65-F5344CB8AC3E}">
        <p14:creationId xmlns:p14="http://schemas.microsoft.com/office/powerpoint/2010/main" val="572010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11224479</TotalTime>
  <Words>1927</Words>
  <Application>Microsoft Office PowerPoint</Application>
  <PresentationFormat>On-screen Show (4:3)</PresentationFormat>
  <Paragraphs>167</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كلية القانون     قسم القانون المرحلة الخامسة</vt:lpstr>
      <vt:lpstr>ادلة الاثبات ثانيا: الاقرار</vt:lpstr>
      <vt:lpstr>1- تعريف الاقرار و صوره ( انواعه )</vt:lpstr>
      <vt:lpstr>PowerPoint Presentation</vt:lpstr>
      <vt:lpstr>PowerPoint Presentation</vt:lpstr>
      <vt:lpstr>2- محل الاقرار</vt:lpstr>
      <vt:lpstr>   3- شروط صحة الاقرار</vt:lpstr>
      <vt:lpstr> أ- شروط المقر:</vt:lpstr>
      <vt:lpstr>PowerPoint Presentation</vt:lpstr>
      <vt:lpstr> ب- شروط المقر له</vt:lpstr>
      <vt:lpstr> ج- شروط المقر به:</vt:lpstr>
      <vt:lpstr>PowerPoint Presentation</vt:lpstr>
      <vt:lpstr>PowerPoint Presentation</vt:lpstr>
      <vt:lpstr>PowerPoint Presentation</vt:lpstr>
      <vt:lpstr>PowerPoint Presentation</vt:lpstr>
      <vt:lpstr>  4- آثار الاقرار</vt:lpstr>
      <vt:lpstr>PowerPoint Presentation</vt:lpstr>
      <vt:lpstr>PowerPoint Presentation</vt:lpstr>
      <vt:lpstr> ثانيا: عدم جواز الرجوع في الاقرار</vt:lpstr>
      <vt:lpstr>PowerPoint Presentation</vt:lpstr>
      <vt:lpstr> ثالثا: عدم تجزئة الاقرار</vt:lpstr>
      <vt:lpstr>PowerPoint Presentation</vt:lpstr>
      <vt:lpstr>PowerPoint Presentation</vt:lpstr>
    </vt:vector>
  </TitlesOfParts>
  <Company>ISE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كلية القانون     قسم القانون المرحلة الخامسة</dc:title>
  <dc:creator>Shamfuture</dc:creator>
  <cp:lastModifiedBy>Shamfuture</cp:lastModifiedBy>
  <cp:revision>73</cp:revision>
  <dcterms:created xsi:type="dcterms:W3CDTF">2020-04-16T18:37:11Z</dcterms:created>
  <dcterms:modified xsi:type="dcterms:W3CDTF">2020-04-23T00:50:50Z</dcterms:modified>
</cp:coreProperties>
</file>