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4" r:id="rId4"/>
  </p:sldMasterIdLst>
  <p:notesMasterIdLst>
    <p:notesMasterId r:id="rId9"/>
  </p:notesMasterIdLst>
  <p:handoutMasterIdLst>
    <p:handoutMasterId r:id="rId10"/>
  </p:handoutMasterIdLst>
  <p:sldIdLst>
    <p:sldId id="256" r:id="rId5"/>
    <p:sldId id="296" r:id="rId6"/>
    <p:sldId id="285" r:id="rId7"/>
    <p:sldId id="286"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296"/>
            <p14:sldId id="285"/>
            <p14:sldId id="286"/>
          </p14:sldIdLst>
        </p14:section>
        <p14:section name="Design, Morph, Annotate, Work Together, Tell Me" id="{B9B51309-D148-4332-87C2-07BE32FBCA3B}">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a:srgbClr val="D24726"/>
    <a:srgbClr val="404040"/>
    <a:srgbClr val="FF9B45"/>
    <a:srgbClr val="DD462F"/>
    <a:srgbClr val="F8CFB6"/>
    <a:srgbClr val="F8CAB6"/>
    <a:srgbClr val="923922"/>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241" autoAdjust="0"/>
  </p:normalViewPr>
  <p:slideViewPr>
    <p:cSldViewPr snapToGrid="0">
      <p:cViewPr varScale="1">
        <p:scale>
          <a:sx n="73" d="100"/>
          <a:sy n="73" d="100"/>
        </p:scale>
        <p:origin x="558"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6/13/2022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6/13/2022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2</a:t>
            </a:fld>
            <a:endParaRPr lang="en-US" dirty="0"/>
          </a:p>
        </p:txBody>
      </p:sp>
    </p:spTree>
    <p:extLst>
      <p:ext uri="{BB962C8B-B14F-4D97-AF65-F5344CB8AC3E}">
        <p14:creationId xmlns:p14="http://schemas.microsoft.com/office/powerpoint/2010/main" val="1166227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3</a:t>
            </a:fld>
            <a:endParaRPr lang="en-US" dirty="0"/>
          </a:p>
        </p:txBody>
      </p:sp>
    </p:spTree>
    <p:extLst>
      <p:ext uri="{BB962C8B-B14F-4D97-AF65-F5344CB8AC3E}">
        <p14:creationId xmlns:p14="http://schemas.microsoft.com/office/powerpoint/2010/main" val="3795593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4</a:t>
            </a:fld>
            <a:endParaRPr lang="en-US" dirty="0"/>
          </a:p>
        </p:txBody>
      </p:sp>
    </p:spTree>
    <p:extLst>
      <p:ext uri="{BB962C8B-B14F-4D97-AF65-F5344CB8AC3E}">
        <p14:creationId xmlns:p14="http://schemas.microsoft.com/office/powerpoint/2010/main" val="3544104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3341084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242533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3726251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dirty="0"/>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8232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1640832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4208355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062013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3119628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637366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6841368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16278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30517640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2744383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smtClean="0"/>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smtClean="0"/>
              <a:t>Edit Master text styles</a:t>
            </a:r>
          </a:p>
          <a:p>
            <a:pPr marL="0" lvl="1" indent="0">
              <a:lnSpc>
                <a:spcPct val="150000"/>
              </a:lnSpc>
              <a:spcBef>
                <a:spcPts val="1000"/>
              </a:spcBef>
              <a:spcAft>
                <a:spcPts val="1200"/>
              </a:spcAft>
              <a:buNone/>
            </a:pPr>
            <a:r>
              <a:rPr lang="en-US" smtClean="0"/>
              <a:t>Second level</a:t>
            </a:r>
          </a:p>
          <a:p>
            <a:pPr marL="0" lvl="2" indent="0">
              <a:lnSpc>
                <a:spcPct val="150000"/>
              </a:lnSpc>
              <a:spcBef>
                <a:spcPts val="1000"/>
              </a:spcBef>
              <a:spcAft>
                <a:spcPts val="1200"/>
              </a:spcAft>
              <a:buNone/>
            </a:pPr>
            <a:r>
              <a:rPr lang="en-US" smtClean="0"/>
              <a:t>Third level</a:t>
            </a:r>
          </a:p>
          <a:p>
            <a:pPr marL="0" lvl="3" indent="0">
              <a:lnSpc>
                <a:spcPct val="150000"/>
              </a:lnSpc>
              <a:spcBef>
                <a:spcPts val="1000"/>
              </a:spcBef>
              <a:spcAft>
                <a:spcPts val="1200"/>
              </a:spcAft>
              <a:buNone/>
            </a:pPr>
            <a:r>
              <a:rPr lang="en-US" smtClean="0"/>
              <a:t>Fourth level</a:t>
            </a:r>
          </a:p>
          <a:p>
            <a:pPr marL="0" lvl="4" indent="0">
              <a:lnSpc>
                <a:spcPct val="150000"/>
              </a:lnSpc>
              <a:spcBef>
                <a:spcPts val="1000"/>
              </a:spcBef>
              <a:spcAft>
                <a:spcPts val="1200"/>
              </a:spcAft>
              <a:buNone/>
            </a:pPr>
            <a:r>
              <a:rPr lang="en-US" smtClean="0"/>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6/13/2022</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smtClean="0"/>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smtClean="0"/>
              <a:t>Edit Master text styles</a:t>
            </a:r>
          </a:p>
          <a:p>
            <a:pPr marL="0" lvl="1" indent="0">
              <a:lnSpc>
                <a:spcPct val="150000"/>
              </a:lnSpc>
              <a:spcBef>
                <a:spcPts val="1000"/>
              </a:spcBef>
              <a:spcAft>
                <a:spcPts val="1200"/>
              </a:spcAft>
              <a:buNone/>
            </a:pPr>
            <a:r>
              <a:rPr lang="en-US" smtClean="0"/>
              <a:t>Second level</a:t>
            </a:r>
          </a:p>
          <a:p>
            <a:pPr marL="0" lvl="2" indent="0">
              <a:lnSpc>
                <a:spcPct val="150000"/>
              </a:lnSpc>
              <a:spcBef>
                <a:spcPts val="1000"/>
              </a:spcBef>
              <a:spcAft>
                <a:spcPts val="1200"/>
              </a:spcAft>
              <a:buNone/>
            </a:pPr>
            <a:r>
              <a:rPr lang="en-US" smtClean="0"/>
              <a:t>Third level</a:t>
            </a:r>
          </a:p>
          <a:p>
            <a:pPr marL="0" lvl="3" indent="0">
              <a:lnSpc>
                <a:spcPct val="150000"/>
              </a:lnSpc>
              <a:spcBef>
                <a:spcPts val="1000"/>
              </a:spcBef>
              <a:spcAft>
                <a:spcPts val="1200"/>
              </a:spcAft>
              <a:buNone/>
            </a:pPr>
            <a:r>
              <a:rPr lang="en-US" smtClean="0"/>
              <a:t>Fourth level</a:t>
            </a:r>
          </a:p>
          <a:p>
            <a:pPr marL="0" lvl="4" indent="0">
              <a:lnSpc>
                <a:spcPct val="150000"/>
              </a:lnSpc>
              <a:spcBef>
                <a:spcPts val="1000"/>
              </a:spcBef>
              <a:spcAft>
                <a:spcPts val="1200"/>
              </a:spcAft>
              <a:buNone/>
            </a:pPr>
            <a:r>
              <a:rPr lang="en-US" smtClean="0"/>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427595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873149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3978188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023010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153678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443888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502666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BEEBAAA-29B5-4AF5-BC5F-7E580C29002D}" type="datetimeFigureOut">
              <a:rPr lang="en-US" smtClean="0"/>
              <a:pPr/>
              <a:t>6/13/2022</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9860EDB8-5305-433F-BE41-D7A86D811DB3}" type="slidenum">
              <a:rPr lang="en-US" smtClean="0"/>
              <a:pPr/>
              <a:t>‹#›</a:t>
            </a:fld>
            <a:endParaRPr lang="en-US" dirty="0"/>
          </a:p>
        </p:txBody>
      </p:sp>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0931462"/>
      </p:ext>
    </p:extLst>
  </p:cSld>
  <p:clrMap bg1="dk1" tx1="lt1" bg2="dk2"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 id="2147483680" r:id="rId16"/>
    <p:sldLayoutId id="2147483681" r:id="rId17"/>
    <p:sldLayoutId id="2147483682" r:id="rId18"/>
    <p:sldLayoutId id="2147483683" r:id="rId19"/>
    <p:sldLayoutId id="2147483684" r:id="rId20"/>
    <p:sldLayoutId id="2147483662" r:id="rId21"/>
    <p:sldLayoutId id="2147483663" r:id="rId22"/>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4324"/>
            <a:ext cx="10515600" cy="1343744"/>
          </a:xfrm>
        </p:spPr>
        <p:txBody>
          <a:bodyPr anchor="ctr" anchorCtr="0">
            <a:normAutofit/>
          </a:bodyPr>
          <a:lstStyle/>
          <a:p>
            <a:r>
              <a:rPr lang="en-US" sz="4800" dirty="0" smtClean="0">
                <a:solidFill>
                  <a:srgbClr val="F5F5F5"/>
                </a:solidFill>
              </a:rPr>
              <a:t>Literature</a:t>
            </a:r>
            <a:endParaRPr lang="en-US" sz="4800" dirty="0">
              <a:solidFill>
                <a:srgbClr val="F5F5F5"/>
              </a:solidFill>
            </a:endParaRPr>
          </a:p>
        </p:txBody>
      </p:sp>
      <p:sp>
        <p:nvSpPr>
          <p:cNvPr id="3" name="Subtitle 2"/>
          <p:cNvSpPr>
            <a:spLocks noGrp="1"/>
          </p:cNvSpPr>
          <p:nvPr>
            <p:ph type="subTitle" idx="4294967295"/>
          </p:nvPr>
        </p:nvSpPr>
        <p:spPr>
          <a:xfrm>
            <a:off x="0" y="2508068"/>
            <a:ext cx="11586754" cy="3524431"/>
          </a:xfrm>
        </p:spPr>
        <p:txBody>
          <a:bodyPr>
            <a:normAutofit/>
          </a:bodyPr>
          <a:lstStyle/>
          <a:p>
            <a:pPr marL="342900" indent="-342900" algn="ctr">
              <a:buFontTx/>
              <a:buChar char="-"/>
            </a:pPr>
            <a:endParaRPr lang="ku-Arab-IQ" sz="2400" dirty="0" smtClean="0">
              <a:solidFill>
                <a:schemeClr val="bg1"/>
              </a:solidFill>
              <a:latin typeface="+mj-lt"/>
            </a:endParaRPr>
          </a:p>
          <a:p>
            <a:pPr marL="342900" indent="-342900" algn="ctr">
              <a:buFontTx/>
              <a:buChar char="-"/>
            </a:pPr>
            <a:r>
              <a:rPr lang="en-US" sz="2400" dirty="0" smtClean="0">
                <a:solidFill>
                  <a:schemeClr val="bg1"/>
                </a:solidFill>
                <a:latin typeface="+mj-lt"/>
              </a:rPr>
              <a:t>First Year Students</a:t>
            </a:r>
          </a:p>
          <a:p>
            <a:pPr marL="342900" indent="-342900" algn="ctr">
              <a:buFontTx/>
              <a:buChar char="-"/>
            </a:pPr>
            <a:endParaRPr lang="en-US" sz="2400" dirty="0">
              <a:solidFill>
                <a:schemeClr val="bg1"/>
              </a:solidFill>
              <a:latin typeface="+mj-lt"/>
            </a:endParaRPr>
          </a:p>
          <a:p>
            <a:pPr marL="342900" indent="-342900" algn="ctr">
              <a:buFontTx/>
              <a:buChar char="-"/>
            </a:pPr>
            <a:endParaRPr lang="en-US" sz="2400" dirty="0" smtClean="0">
              <a:solidFill>
                <a:schemeClr val="bg1"/>
              </a:solidFill>
              <a:latin typeface="+mj-lt"/>
            </a:endParaRPr>
          </a:p>
          <a:p>
            <a:pPr marL="342900" indent="-342900" algn="ctr">
              <a:buFontTx/>
              <a:buChar char="-"/>
            </a:pPr>
            <a:r>
              <a:rPr lang="en-US" sz="2400" dirty="0" smtClean="0">
                <a:solidFill>
                  <a:schemeClr val="bg1"/>
                </a:solidFill>
                <a:latin typeface="+mj-lt"/>
              </a:rPr>
              <a:t>Ali Hassan Ali</a:t>
            </a:r>
            <a:endParaRPr lang="en-US" sz="2400" dirty="0">
              <a:solidFill>
                <a:schemeClr val="bg1"/>
              </a:solidFill>
              <a:latin typeface="+mj-lt"/>
            </a:endParaRPr>
          </a:p>
        </p:txBody>
      </p:sp>
    </p:spTree>
    <p:extLst>
      <p:ext uri="{BB962C8B-B14F-4D97-AF65-F5344CB8AC3E}">
        <p14:creationId xmlns:p14="http://schemas.microsoft.com/office/powerpoint/2010/main" val="247180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4324"/>
            <a:ext cx="10515600" cy="834293"/>
          </a:xfrm>
        </p:spPr>
        <p:txBody>
          <a:bodyPr anchor="ctr" anchorCtr="0">
            <a:normAutofit/>
          </a:bodyPr>
          <a:lstStyle/>
          <a:p>
            <a:r>
              <a:rPr lang="en-US" sz="4800" dirty="0" smtClean="0">
                <a:solidFill>
                  <a:schemeClr val="bg1"/>
                </a:solidFill>
              </a:rPr>
              <a:t>Character</a:t>
            </a:r>
            <a:endParaRPr lang="en-US" sz="4800" dirty="0">
              <a:solidFill>
                <a:schemeClr val="bg1"/>
              </a:solidFill>
            </a:endParaRPr>
          </a:p>
        </p:txBody>
      </p:sp>
      <p:sp>
        <p:nvSpPr>
          <p:cNvPr id="3" name="Subtitle 2"/>
          <p:cNvSpPr>
            <a:spLocks noGrp="1"/>
          </p:cNvSpPr>
          <p:nvPr>
            <p:ph type="subTitle" idx="4294967295"/>
          </p:nvPr>
        </p:nvSpPr>
        <p:spPr>
          <a:xfrm>
            <a:off x="0" y="2103438"/>
            <a:ext cx="11586754" cy="3929062"/>
          </a:xfrm>
        </p:spPr>
        <p:txBody>
          <a:bodyPr>
            <a:normAutofit fontScale="92500" lnSpcReduction="20000"/>
          </a:bodyPr>
          <a:lstStyle/>
          <a:p>
            <a:pPr indent="-342900" algn="just">
              <a:buFontTx/>
              <a:buChar char="-"/>
            </a:pPr>
            <a:r>
              <a:rPr lang="en-US" sz="2800" dirty="0" smtClean="0">
                <a:solidFill>
                  <a:schemeClr val="bg1"/>
                </a:solidFill>
                <a:latin typeface="+mj-lt"/>
              </a:rPr>
              <a:t>     A </a:t>
            </a:r>
            <a:r>
              <a:rPr lang="en-US" sz="2800" dirty="0">
                <a:solidFill>
                  <a:schemeClr val="bg1"/>
                </a:solidFill>
                <a:latin typeface="+mj-lt"/>
              </a:rPr>
              <a:t>story’s characters are the doers of the actions. Characters most often take human form but, on occasion, a story can employ animals, fantastical creatures, and even inanimate objects as characters. </a:t>
            </a:r>
          </a:p>
          <a:p>
            <a:pPr indent="-342900" algn="just">
              <a:buFontTx/>
              <a:buChar char="-"/>
            </a:pPr>
            <a:endParaRPr lang="en-US" sz="2800" dirty="0">
              <a:solidFill>
                <a:schemeClr val="bg1"/>
              </a:solidFill>
              <a:latin typeface="+mj-lt"/>
            </a:endParaRPr>
          </a:p>
          <a:p>
            <a:pPr indent="-342900" algn="just">
              <a:buFontTx/>
              <a:buChar char="-"/>
            </a:pPr>
            <a:r>
              <a:rPr lang="en-US" sz="2800" dirty="0" smtClean="0">
                <a:solidFill>
                  <a:schemeClr val="bg1"/>
                </a:solidFill>
                <a:latin typeface="+mj-lt"/>
              </a:rPr>
              <a:t>      Some </a:t>
            </a:r>
            <a:r>
              <a:rPr lang="en-US" sz="2800" dirty="0">
                <a:solidFill>
                  <a:schemeClr val="bg1"/>
                </a:solidFill>
                <a:latin typeface="+mj-lt"/>
              </a:rPr>
              <a:t>characters are dynamic and change over the course of a story, while others are static and do not grow or change as a result of the action of the story.</a:t>
            </a:r>
          </a:p>
          <a:p>
            <a:pPr indent="-342900" algn="just">
              <a:buFontTx/>
              <a:buChar char="-"/>
            </a:pPr>
            <a:endParaRPr lang="en-US" sz="2800" dirty="0">
              <a:solidFill>
                <a:schemeClr val="bg1"/>
              </a:solidFill>
              <a:latin typeface="+mj-lt"/>
            </a:endParaRPr>
          </a:p>
          <a:p>
            <a:pPr indent="-342900" algn="just">
              <a:buFontTx/>
              <a:buChar char="-"/>
            </a:pPr>
            <a:r>
              <a:rPr lang="en-US" sz="2800" dirty="0" smtClean="0">
                <a:solidFill>
                  <a:schemeClr val="bg1"/>
                </a:solidFill>
                <a:latin typeface="+mj-lt"/>
              </a:rPr>
              <a:t>     There </a:t>
            </a:r>
            <a:r>
              <a:rPr lang="en-US" sz="2800" dirty="0">
                <a:solidFill>
                  <a:schemeClr val="bg1"/>
                </a:solidFill>
                <a:latin typeface="+mj-lt"/>
              </a:rPr>
              <a:t>are many different types of characters to be found in works of literature and each serves a different function.</a:t>
            </a:r>
          </a:p>
        </p:txBody>
      </p:sp>
    </p:spTree>
    <p:extLst>
      <p:ext uri="{BB962C8B-B14F-4D97-AF65-F5344CB8AC3E}">
        <p14:creationId xmlns:p14="http://schemas.microsoft.com/office/powerpoint/2010/main" val="1590443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4324"/>
            <a:ext cx="10515600" cy="834293"/>
          </a:xfrm>
        </p:spPr>
        <p:txBody>
          <a:bodyPr anchor="ctr" anchorCtr="0">
            <a:normAutofit/>
          </a:bodyPr>
          <a:lstStyle/>
          <a:p>
            <a:r>
              <a:rPr lang="en-US" sz="4800" dirty="0" smtClean="0">
                <a:solidFill>
                  <a:srgbClr val="F5F5F5"/>
                </a:solidFill>
              </a:rPr>
              <a:t>Types of Characters</a:t>
            </a:r>
            <a:endParaRPr lang="en-US" sz="4800" dirty="0">
              <a:solidFill>
                <a:schemeClr val="bg1"/>
              </a:solidFill>
            </a:endParaRPr>
          </a:p>
        </p:txBody>
      </p:sp>
      <p:sp>
        <p:nvSpPr>
          <p:cNvPr id="3" name="Subtitle 2"/>
          <p:cNvSpPr>
            <a:spLocks noGrp="1"/>
          </p:cNvSpPr>
          <p:nvPr>
            <p:ph type="subTitle" idx="4294967295"/>
          </p:nvPr>
        </p:nvSpPr>
        <p:spPr>
          <a:xfrm>
            <a:off x="313509" y="2103438"/>
            <a:ext cx="11260181" cy="4167187"/>
          </a:xfrm>
        </p:spPr>
        <p:txBody>
          <a:bodyPr>
            <a:normAutofit fontScale="92500"/>
          </a:bodyPr>
          <a:lstStyle/>
          <a:p>
            <a:r>
              <a:rPr lang="en-US" sz="2800" dirty="0">
                <a:solidFill>
                  <a:schemeClr val="bg1"/>
                </a:solidFill>
                <a:latin typeface="+mj-lt"/>
              </a:rPr>
              <a:t>Protagonist</a:t>
            </a:r>
          </a:p>
          <a:p>
            <a:pPr marL="36900" indent="0">
              <a:buNone/>
            </a:pPr>
            <a:r>
              <a:rPr lang="en-US" sz="2800" dirty="0" smtClean="0">
                <a:solidFill>
                  <a:schemeClr val="bg1"/>
                </a:solidFill>
                <a:latin typeface="+mj-lt"/>
              </a:rPr>
              <a:t>     The </a:t>
            </a:r>
            <a:r>
              <a:rPr lang="en-US" sz="2800" dirty="0">
                <a:solidFill>
                  <a:schemeClr val="bg1"/>
                </a:solidFill>
                <a:latin typeface="+mj-lt"/>
              </a:rPr>
              <a:t>protagonist is the story’s main character. The story’s plot centers around these characters and they are usually sympathetic and likable to the reader, that is, they are most often the ‘hero’ of the story.</a:t>
            </a:r>
          </a:p>
          <a:p>
            <a:endParaRPr lang="en-US" sz="2800" dirty="0">
              <a:solidFill>
                <a:schemeClr val="bg1"/>
              </a:solidFill>
              <a:latin typeface="+mj-lt"/>
            </a:endParaRPr>
          </a:p>
          <a:p>
            <a:r>
              <a:rPr lang="en-US" sz="2800" dirty="0" smtClean="0">
                <a:solidFill>
                  <a:schemeClr val="bg1"/>
                </a:solidFill>
                <a:latin typeface="+mj-lt"/>
              </a:rPr>
              <a:t>Antagonist</a:t>
            </a:r>
            <a:endParaRPr lang="en-US" sz="2800" dirty="0">
              <a:solidFill>
                <a:schemeClr val="bg1"/>
              </a:solidFill>
              <a:latin typeface="+mj-lt"/>
            </a:endParaRPr>
          </a:p>
          <a:p>
            <a:pPr marL="36900" indent="0">
              <a:buNone/>
            </a:pPr>
            <a:r>
              <a:rPr lang="en-US" sz="2800" dirty="0" smtClean="0">
                <a:solidFill>
                  <a:schemeClr val="bg1"/>
                </a:solidFill>
                <a:latin typeface="+mj-lt"/>
              </a:rPr>
              <a:t>     The </a:t>
            </a:r>
            <a:r>
              <a:rPr lang="en-US" sz="2800" dirty="0">
                <a:solidFill>
                  <a:schemeClr val="bg1"/>
                </a:solidFill>
                <a:latin typeface="+mj-lt"/>
              </a:rPr>
              <a:t>antagonist is the bad guy or girl of the piece. Most of the action of the plot is borne of the conflict between the protagonist and the antagonist. </a:t>
            </a:r>
          </a:p>
        </p:txBody>
      </p:sp>
    </p:spTree>
    <p:extLst>
      <p:ext uri="{BB962C8B-B14F-4D97-AF65-F5344CB8AC3E}">
        <p14:creationId xmlns:p14="http://schemas.microsoft.com/office/powerpoint/2010/main" val="2031621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925" y="863878"/>
            <a:ext cx="10515600" cy="834293"/>
          </a:xfrm>
        </p:spPr>
        <p:txBody>
          <a:bodyPr anchor="ctr" anchorCtr="0">
            <a:normAutofit/>
          </a:bodyPr>
          <a:lstStyle/>
          <a:p>
            <a:r>
              <a:rPr lang="en-US" sz="4800" dirty="0" smtClean="0">
                <a:solidFill>
                  <a:srgbClr val="F5F5F5"/>
                </a:solidFill>
              </a:rPr>
              <a:t>Types of Characters</a:t>
            </a:r>
            <a:endParaRPr lang="en-US" sz="4800" dirty="0">
              <a:solidFill>
                <a:schemeClr val="bg1"/>
              </a:solidFill>
            </a:endParaRPr>
          </a:p>
        </p:txBody>
      </p:sp>
      <p:sp>
        <p:nvSpPr>
          <p:cNvPr id="3" name="Subtitle 2"/>
          <p:cNvSpPr>
            <a:spLocks noGrp="1"/>
          </p:cNvSpPr>
          <p:nvPr>
            <p:ph type="subTitle" idx="4294967295"/>
          </p:nvPr>
        </p:nvSpPr>
        <p:spPr>
          <a:xfrm>
            <a:off x="431074" y="1867989"/>
            <a:ext cx="11077302" cy="4164511"/>
          </a:xfrm>
        </p:spPr>
        <p:txBody>
          <a:bodyPr>
            <a:normAutofit fontScale="92500" lnSpcReduction="20000"/>
          </a:bodyPr>
          <a:lstStyle/>
          <a:p>
            <a:r>
              <a:rPr lang="en-US" sz="2600" dirty="0">
                <a:solidFill>
                  <a:schemeClr val="bg1"/>
                </a:solidFill>
                <a:latin typeface="+mj-lt"/>
              </a:rPr>
              <a:t>Flat Character</a:t>
            </a:r>
          </a:p>
          <a:p>
            <a:pPr marL="36900" indent="0">
              <a:buNone/>
            </a:pPr>
            <a:r>
              <a:rPr lang="en-US" sz="2600" dirty="0" smtClean="0">
                <a:solidFill>
                  <a:schemeClr val="bg1"/>
                </a:solidFill>
                <a:latin typeface="+mj-lt"/>
              </a:rPr>
              <a:t>       Flat </a:t>
            </a:r>
            <a:r>
              <a:rPr lang="en-US" sz="2600" dirty="0">
                <a:solidFill>
                  <a:schemeClr val="bg1"/>
                </a:solidFill>
                <a:latin typeface="+mj-lt"/>
              </a:rPr>
              <a:t>characters are one-dimensional characters that are purely functional in the story. They are more a sketch than a detailed portrait and they help move the action along by serving a simple purpose. We aren’t afforded much of an insight into the interior lives of such characters</a:t>
            </a:r>
            <a:r>
              <a:rPr lang="en-US" sz="2600" dirty="0" smtClean="0">
                <a:solidFill>
                  <a:schemeClr val="bg1"/>
                </a:solidFill>
                <a:latin typeface="+mj-lt"/>
              </a:rPr>
              <a:t>.</a:t>
            </a:r>
          </a:p>
          <a:p>
            <a:pPr marL="36900" indent="0">
              <a:buNone/>
            </a:pPr>
            <a:endParaRPr lang="en-US" sz="2600" dirty="0">
              <a:solidFill>
                <a:schemeClr val="bg1"/>
              </a:solidFill>
              <a:latin typeface="+mj-lt"/>
            </a:endParaRPr>
          </a:p>
          <a:p>
            <a:r>
              <a:rPr lang="en-US" sz="2600" dirty="0">
                <a:solidFill>
                  <a:schemeClr val="bg1"/>
                </a:solidFill>
                <a:latin typeface="+mj-lt"/>
              </a:rPr>
              <a:t>Rounded Character</a:t>
            </a:r>
          </a:p>
          <a:p>
            <a:pPr marL="36900" indent="0">
              <a:buNone/>
            </a:pPr>
            <a:r>
              <a:rPr lang="en-US" sz="2600" dirty="0" smtClean="0">
                <a:solidFill>
                  <a:schemeClr val="bg1"/>
                </a:solidFill>
                <a:latin typeface="+mj-lt"/>
              </a:rPr>
              <a:t>      Unlike </a:t>
            </a:r>
            <a:r>
              <a:rPr lang="en-US" sz="2600" dirty="0">
                <a:solidFill>
                  <a:schemeClr val="bg1"/>
                </a:solidFill>
                <a:latin typeface="+mj-lt"/>
              </a:rPr>
              <a:t>flat characters, rounded characters are more complex and drawn in more detail by the writer. As well as being described in comprehensive physical detail, we will gain an insight into the character’s interior life, their hopes, fears, dreams, and desires, etc.</a:t>
            </a:r>
          </a:p>
          <a:p>
            <a:endParaRPr lang="en-US" sz="2400" dirty="0">
              <a:solidFill>
                <a:schemeClr val="bg1"/>
              </a:solidFill>
              <a:latin typeface="+mj-lt"/>
            </a:endParaRPr>
          </a:p>
        </p:txBody>
      </p:sp>
    </p:spTree>
    <p:extLst>
      <p:ext uri="{BB962C8B-B14F-4D97-AF65-F5344CB8AC3E}">
        <p14:creationId xmlns:p14="http://schemas.microsoft.com/office/powerpoint/2010/main" val="22249529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0072C5-DDE0-4258-BA7A-4D4B80DFA632}">
  <ds:schemaRefs>
    <ds:schemaRef ds:uri="71af3243-3dd4-4a8d-8c0d-dd76da1f02a5"/>
    <ds:schemaRef ds:uri="http://www.w3.org/XML/1998/namespace"/>
    <ds:schemaRef ds:uri="http://schemas.microsoft.com/office/2006/documentManagement/types"/>
    <ds:schemaRef ds:uri="http://purl.org/dc/elements/1.1/"/>
    <ds:schemaRef ds:uri="http://schemas.microsoft.com/office/2006/metadata/properties"/>
    <ds:schemaRef ds:uri="http://purl.org/dc/terms/"/>
    <ds:schemaRef ds:uri="16c05727-aa75-4e4a-9b5f-8a80a1165891"/>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EE8C63A-4744-4DE4-BB49-0FF0B5375C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TM04033929[[fn=Slate]]</Template>
  <TotalTime>0</TotalTime>
  <Words>295</Words>
  <Application>Microsoft Office PowerPoint</Application>
  <PresentationFormat>Widescreen</PresentationFormat>
  <Paragraphs>28</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Calisto MT</vt:lpstr>
      <vt:lpstr>Trebuchet MS</vt:lpstr>
      <vt:lpstr>Wingdings 2</vt:lpstr>
      <vt:lpstr>Slate</vt:lpstr>
      <vt:lpstr>Literature</vt:lpstr>
      <vt:lpstr>Character</vt:lpstr>
      <vt:lpstr>Types of Characters</vt:lpstr>
      <vt:lpstr>Types of Characters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2020-05-01T23:51:23Z</dcterms:created>
  <dcterms:modified xsi:type="dcterms:W3CDTF">2022-06-13T08:56:36Z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