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4" r:id="rId4"/>
  </p:sldMasterIdLst>
  <p:notesMasterIdLst>
    <p:notesMasterId r:id="rId11"/>
  </p:notesMasterIdLst>
  <p:handoutMasterIdLst>
    <p:handoutMasterId r:id="rId12"/>
  </p:handoutMasterIdLst>
  <p:sldIdLst>
    <p:sldId id="256" r:id="rId5"/>
    <p:sldId id="296" r:id="rId6"/>
    <p:sldId id="285" r:id="rId7"/>
    <p:sldId id="286" r:id="rId8"/>
    <p:sldId id="288" r:id="rId9"/>
    <p:sldId id="28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96"/>
            <p14:sldId id="285"/>
            <p14:sldId id="286"/>
            <p14:sldId id="288"/>
            <p14:sldId id="289"/>
          </p14:sldIdLst>
        </p14:section>
        <p14:section name="Design, Morph, Annotate, Work Together, Tell Me"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D24726"/>
    <a:srgbClr val="404040"/>
    <a:srgbClr val="FF9B45"/>
    <a:srgbClr val="DD462F"/>
    <a:srgbClr val="F8CFB6"/>
    <a:srgbClr val="F8CAB6"/>
    <a:srgbClr val="923922"/>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241" autoAdjust="0"/>
  </p:normalViewPr>
  <p:slideViewPr>
    <p:cSldViewPr snapToGrid="0">
      <p:cViewPr varScale="1">
        <p:scale>
          <a:sx n="73" d="100"/>
          <a:sy n="73" d="100"/>
        </p:scale>
        <p:origin x="55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6/13/2022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6/13/2022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1166227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3795593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3544104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994085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6</a:t>
            </a:fld>
            <a:endParaRPr lang="en-US" dirty="0"/>
          </a:p>
        </p:txBody>
      </p:sp>
    </p:spTree>
    <p:extLst>
      <p:ext uri="{BB962C8B-B14F-4D97-AF65-F5344CB8AC3E}">
        <p14:creationId xmlns:p14="http://schemas.microsoft.com/office/powerpoint/2010/main" val="883742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34108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24253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726251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8232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640832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208355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062013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119628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637366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84136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16278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051764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274438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48558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5625155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smtClean="0"/>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6/13/2022</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smtClean="0"/>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2759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87314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97818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02301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5367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4388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50266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860EDB8-5305-433F-BE41-D7A86D811DB3}" type="slidenum">
              <a:rPr lang="en-US" smtClean="0"/>
              <a:pPr/>
              <a:t>‹#›</a:t>
            </a:fld>
            <a:endParaRPr lang="en-US" dirty="0"/>
          </a:p>
        </p:txBody>
      </p:sp>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0931462"/>
      </p:ext>
    </p:extLst>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 id="2147483681" r:id="rId17"/>
    <p:sldLayoutId id="2147483682" r:id="rId18"/>
    <p:sldLayoutId id="2147483683" r:id="rId19"/>
    <p:sldLayoutId id="2147483684" r:id="rId20"/>
    <p:sldLayoutId id="2147483685" r:id="rId21"/>
    <p:sldLayoutId id="2147483686" r:id="rId22"/>
    <p:sldLayoutId id="2147483662" r:id="rId23"/>
    <p:sldLayoutId id="2147483663" r:id="rId24"/>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4324"/>
            <a:ext cx="10515600" cy="1343744"/>
          </a:xfrm>
        </p:spPr>
        <p:txBody>
          <a:bodyPr anchor="ctr" anchorCtr="0">
            <a:normAutofit/>
          </a:bodyPr>
          <a:lstStyle/>
          <a:p>
            <a:r>
              <a:rPr lang="en-US" sz="4800" dirty="0" smtClean="0">
                <a:solidFill>
                  <a:srgbClr val="F5F5F5"/>
                </a:solidFill>
              </a:rPr>
              <a:t>Literature</a:t>
            </a:r>
            <a:endParaRPr lang="en-US" sz="4800" dirty="0">
              <a:solidFill>
                <a:srgbClr val="F5F5F5"/>
              </a:solidFill>
            </a:endParaRPr>
          </a:p>
        </p:txBody>
      </p:sp>
      <p:sp>
        <p:nvSpPr>
          <p:cNvPr id="3" name="Subtitle 2"/>
          <p:cNvSpPr>
            <a:spLocks noGrp="1"/>
          </p:cNvSpPr>
          <p:nvPr>
            <p:ph type="subTitle" idx="4294967295"/>
          </p:nvPr>
        </p:nvSpPr>
        <p:spPr>
          <a:xfrm>
            <a:off x="0" y="2508068"/>
            <a:ext cx="11586754" cy="3524431"/>
          </a:xfrm>
        </p:spPr>
        <p:txBody>
          <a:bodyPr>
            <a:normAutofit/>
          </a:bodyPr>
          <a:lstStyle/>
          <a:p>
            <a:pPr marL="342900" indent="-342900" algn="ctr">
              <a:buFontTx/>
              <a:buChar char="-"/>
            </a:pPr>
            <a:endParaRPr lang="ku-Arab-IQ" sz="2400" dirty="0" smtClean="0">
              <a:solidFill>
                <a:schemeClr val="bg1"/>
              </a:solidFill>
              <a:latin typeface="+mj-lt"/>
            </a:endParaRPr>
          </a:p>
          <a:p>
            <a:pPr marL="342900" indent="-342900" algn="ctr">
              <a:buFontTx/>
              <a:buChar char="-"/>
            </a:pPr>
            <a:r>
              <a:rPr lang="en-US" sz="2400" dirty="0" smtClean="0">
                <a:solidFill>
                  <a:schemeClr val="bg1"/>
                </a:solidFill>
                <a:latin typeface="+mj-lt"/>
              </a:rPr>
              <a:t>First Year Students</a:t>
            </a:r>
            <a:endParaRPr lang="en-US" sz="2400" dirty="0" smtClean="0">
              <a:solidFill>
                <a:schemeClr val="bg1"/>
              </a:solidFill>
              <a:latin typeface="+mj-lt"/>
            </a:endParaRPr>
          </a:p>
          <a:p>
            <a:pPr marL="342900" indent="-342900" algn="ctr">
              <a:buFontTx/>
              <a:buChar char="-"/>
            </a:pPr>
            <a:endParaRPr lang="en-US" sz="2400" dirty="0">
              <a:solidFill>
                <a:schemeClr val="bg1"/>
              </a:solidFill>
              <a:latin typeface="+mj-lt"/>
            </a:endParaRPr>
          </a:p>
          <a:p>
            <a:pPr marL="342900" indent="-342900" algn="ctr">
              <a:buFontTx/>
              <a:buChar char="-"/>
            </a:pPr>
            <a:endParaRPr lang="en-US" sz="2400" dirty="0" smtClean="0">
              <a:solidFill>
                <a:schemeClr val="bg1"/>
              </a:solidFill>
              <a:latin typeface="+mj-lt"/>
            </a:endParaRPr>
          </a:p>
          <a:p>
            <a:pPr marL="342900" indent="-342900" algn="ctr">
              <a:buFontTx/>
              <a:buChar char="-"/>
            </a:pPr>
            <a:r>
              <a:rPr lang="en-US" sz="2400" dirty="0" smtClean="0">
                <a:solidFill>
                  <a:schemeClr val="bg1"/>
                </a:solidFill>
                <a:latin typeface="+mj-lt"/>
              </a:rPr>
              <a:t>Ali Hassan Ali</a:t>
            </a:r>
            <a:endParaRPr lang="en-US" sz="2400" dirty="0">
              <a:solidFill>
                <a:schemeClr val="bg1"/>
              </a:solidFill>
              <a:latin typeface="+mj-lt"/>
            </a:endParaRP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4324"/>
            <a:ext cx="10515600" cy="834293"/>
          </a:xfrm>
        </p:spPr>
        <p:txBody>
          <a:bodyPr anchor="ctr" anchorCtr="0">
            <a:normAutofit/>
          </a:bodyPr>
          <a:lstStyle/>
          <a:p>
            <a:r>
              <a:rPr lang="en-US" sz="4800" dirty="0" smtClean="0">
                <a:solidFill>
                  <a:schemeClr val="bg1"/>
                </a:solidFill>
              </a:rPr>
              <a:t>What is Literature?</a:t>
            </a:r>
            <a:endParaRPr lang="en-US" sz="4800" dirty="0">
              <a:solidFill>
                <a:schemeClr val="bg1"/>
              </a:solidFill>
            </a:endParaRPr>
          </a:p>
        </p:txBody>
      </p:sp>
      <p:sp>
        <p:nvSpPr>
          <p:cNvPr id="3" name="Subtitle 2"/>
          <p:cNvSpPr>
            <a:spLocks noGrp="1"/>
          </p:cNvSpPr>
          <p:nvPr>
            <p:ph type="subTitle" idx="4294967295"/>
          </p:nvPr>
        </p:nvSpPr>
        <p:spPr>
          <a:xfrm>
            <a:off x="0" y="2103438"/>
            <a:ext cx="11586754" cy="3929062"/>
          </a:xfrm>
        </p:spPr>
        <p:txBody>
          <a:bodyPr>
            <a:normAutofit/>
          </a:bodyPr>
          <a:lstStyle/>
          <a:p>
            <a:pPr indent="-342900" algn="just">
              <a:buFontTx/>
              <a:buChar char="-"/>
            </a:pPr>
            <a:r>
              <a:rPr lang="en-US" sz="2800" dirty="0" smtClean="0">
                <a:solidFill>
                  <a:schemeClr val="bg1"/>
                </a:solidFill>
                <a:latin typeface="+mj-lt"/>
              </a:rPr>
              <a:t>     literature</a:t>
            </a:r>
            <a:r>
              <a:rPr lang="en-US" sz="2800" dirty="0">
                <a:solidFill>
                  <a:schemeClr val="bg1"/>
                </a:solidFill>
                <a:latin typeface="+mj-lt"/>
              </a:rPr>
              <a:t>, a body of written works. The name has traditionally been applied to those imaginative works of poetry and prose distinguished by the intentions of their authors and the perceived aesthetic excellence of their execution. Literature may be classified according to a variety of systems, including language, national origin, historical period, genre, and subject matter</a:t>
            </a:r>
            <a:r>
              <a:rPr lang="en-US" sz="2800" dirty="0" smtClean="0">
                <a:solidFill>
                  <a:schemeClr val="bg1"/>
                </a:solidFill>
                <a:latin typeface="+mj-lt"/>
              </a:rPr>
              <a:t>.    </a:t>
            </a:r>
            <a:endParaRPr lang="en-US" sz="2800" dirty="0">
              <a:solidFill>
                <a:schemeClr val="bg1"/>
              </a:solidFill>
              <a:latin typeface="+mj-lt"/>
            </a:endParaRPr>
          </a:p>
        </p:txBody>
      </p:sp>
    </p:spTree>
    <p:extLst>
      <p:ext uri="{BB962C8B-B14F-4D97-AF65-F5344CB8AC3E}">
        <p14:creationId xmlns:p14="http://schemas.microsoft.com/office/powerpoint/2010/main" val="159044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4324"/>
            <a:ext cx="10515600" cy="834293"/>
          </a:xfrm>
        </p:spPr>
        <p:txBody>
          <a:bodyPr anchor="ctr" anchorCtr="0">
            <a:normAutofit/>
          </a:bodyPr>
          <a:lstStyle/>
          <a:p>
            <a:r>
              <a:rPr lang="en-US" sz="4800" dirty="0" smtClean="0">
                <a:solidFill>
                  <a:srgbClr val="F5F5F5"/>
                </a:solidFill>
              </a:rPr>
              <a:t>Elements of Literature</a:t>
            </a:r>
            <a:endParaRPr lang="en-US" sz="4800" dirty="0">
              <a:solidFill>
                <a:schemeClr val="bg1"/>
              </a:solidFill>
            </a:endParaRPr>
          </a:p>
        </p:txBody>
      </p:sp>
      <p:sp>
        <p:nvSpPr>
          <p:cNvPr id="3" name="Subtitle 2"/>
          <p:cNvSpPr>
            <a:spLocks noGrp="1"/>
          </p:cNvSpPr>
          <p:nvPr>
            <p:ph type="subTitle" idx="4294967295"/>
          </p:nvPr>
        </p:nvSpPr>
        <p:spPr>
          <a:xfrm>
            <a:off x="313509" y="2103438"/>
            <a:ext cx="11260181" cy="4167187"/>
          </a:xfrm>
        </p:spPr>
        <p:txBody>
          <a:bodyPr>
            <a:normAutofit/>
          </a:bodyPr>
          <a:lstStyle/>
          <a:p>
            <a:r>
              <a:rPr lang="en-US" sz="2800" dirty="0" smtClean="0">
                <a:solidFill>
                  <a:schemeClr val="bg1"/>
                </a:solidFill>
                <a:latin typeface="+mj-lt"/>
              </a:rPr>
              <a:t>Elements of Literature are: </a:t>
            </a:r>
          </a:p>
          <a:p>
            <a:r>
              <a:rPr lang="en-US" sz="2800" dirty="0">
                <a:solidFill>
                  <a:schemeClr val="bg1"/>
                </a:solidFill>
                <a:latin typeface="+mj-lt"/>
              </a:rPr>
              <a:t>Plot</a:t>
            </a:r>
            <a:endParaRPr lang="en-US" sz="2800" dirty="0">
              <a:solidFill>
                <a:schemeClr val="bg1"/>
              </a:solidFill>
              <a:latin typeface="+mj-lt"/>
            </a:endParaRPr>
          </a:p>
          <a:p>
            <a:r>
              <a:rPr lang="en-US" sz="2800" dirty="0">
                <a:solidFill>
                  <a:schemeClr val="bg1"/>
                </a:solidFill>
                <a:latin typeface="+mj-lt"/>
              </a:rPr>
              <a:t> </a:t>
            </a:r>
            <a:r>
              <a:rPr lang="en-US" sz="2800" dirty="0" smtClean="0">
                <a:solidFill>
                  <a:schemeClr val="bg1"/>
                </a:solidFill>
                <a:latin typeface="+mj-lt"/>
              </a:rPr>
              <a:t>Setting</a:t>
            </a:r>
            <a:endParaRPr lang="en-US" sz="2800" dirty="0">
              <a:solidFill>
                <a:schemeClr val="bg1"/>
              </a:solidFill>
              <a:latin typeface="+mj-lt"/>
            </a:endParaRPr>
          </a:p>
          <a:p>
            <a:r>
              <a:rPr lang="en-US" sz="2800" dirty="0">
                <a:solidFill>
                  <a:schemeClr val="bg1"/>
                </a:solidFill>
                <a:latin typeface="+mj-lt"/>
              </a:rPr>
              <a:t>Character</a:t>
            </a:r>
          </a:p>
          <a:p>
            <a:r>
              <a:rPr lang="en-US" sz="2800" dirty="0">
                <a:solidFill>
                  <a:schemeClr val="bg1"/>
                </a:solidFill>
                <a:latin typeface="+mj-lt"/>
              </a:rPr>
              <a:t>T</a:t>
            </a:r>
            <a:r>
              <a:rPr lang="en-US" sz="2800" dirty="0" smtClean="0">
                <a:solidFill>
                  <a:schemeClr val="bg1"/>
                </a:solidFill>
                <a:latin typeface="+mj-lt"/>
              </a:rPr>
              <a:t>heme</a:t>
            </a:r>
            <a:endParaRPr lang="en-US" sz="2800" dirty="0">
              <a:solidFill>
                <a:schemeClr val="bg1"/>
              </a:solidFill>
              <a:latin typeface="+mj-lt"/>
            </a:endParaRPr>
          </a:p>
          <a:p>
            <a:r>
              <a:rPr lang="en-US" sz="2800" dirty="0" smtClean="0">
                <a:solidFill>
                  <a:schemeClr val="bg1"/>
                </a:solidFill>
                <a:latin typeface="+mj-lt"/>
              </a:rPr>
              <a:t>Style</a:t>
            </a:r>
            <a:r>
              <a:rPr lang="en-US" sz="2800" dirty="0">
                <a:solidFill>
                  <a:schemeClr val="bg1"/>
                </a:solidFill>
                <a:latin typeface="+mj-lt"/>
              </a:rPr>
              <a:t/>
            </a:r>
            <a:br>
              <a:rPr lang="en-US" sz="2800" dirty="0">
                <a:solidFill>
                  <a:schemeClr val="bg1"/>
                </a:solidFill>
                <a:latin typeface="+mj-lt"/>
              </a:rPr>
            </a:br>
            <a:endParaRPr lang="en-US" sz="2800" dirty="0">
              <a:solidFill>
                <a:schemeClr val="bg1"/>
              </a:solidFill>
              <a:latin typeface="+mj-lt"/>
            </a:endParaRPr>
          </a:p>
        </p:txBody>
      </p:sp>
    </p:spTree>
    <p:extLst>
      <p:ext uri="{BB962C8B-B14F-4D97-AF65-F5344CB8AC3E}">
        <p14:creationId xmlns:p14="http://schemas.microsoft.com/office/powerpoint/2010/main" val="203162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25" y="863878"/>
            <a:ext cx="10515600" cy="834293"/>
          </a:xfrm>
        </p:spPr>
        <p:txBody>
          <a:bodyPr anchor="ctr" anchorCtr="0">
            <a:normAutofit/>
          </a:bodyPr>
          <a:lstStyle/>
          <a:p>
            <a:r>
              <a:rPr lang="en-US" sz="4800" dirty="0" smtClean="0">
                <a:solidFill>
                  <a:srgbClr val="F5F5F5"/>
                </a:solidFill>
              </a:rPr>
              <a:t>Plot</a:t>
            </a:r>
            <a:endParaRPr lang="en-US" sz="4800" dirty="0">
              <a:solidFill>
                <a:schemeClr val="bg1"/>
              </a:solidFill>
            </a:endParaRPr>
          </a:p>
        </p:txBody>
      </p:sp>
      <p:sp>
        <p:nvSpPr>
          <p:cNvPr id="3" name="Subtitle 2"/>
          <p:cNvSpPr>
            <a:spLocks noGrp="1"/>
          </p:cNvSpPr>
          <p:nvPr>
            <p:ph type="subTitle" idx="4294967295"/>
          </p:nvPr>
        </p:nvSpPr>
        <p:spPr>
          <a:xfrm>
            <a:off x="431074" y="1867989"/>
            <a:ext cx="11077302" cy="4164511"/>
          </a:xfrm>
        </p:spPr>
        <p:txBody>
          <a:bodyPr>
            <a:normAutofit/>
          </a:bodyPr>
          <a:lstStyle/>
          <a:p>
            <a:r>
              <a:rPr lang="en-US" sz="2400" dirty="0">
                <a:solidFill>
                  <a:schemeClr val="bg1"/>
                </a:solidFill>
                <a:latin typeface="+mj-lt"/>
              </a:rPr>
              <a:t>Plot refers to all related things that happen in sequence in a story. The shape of the plot comes from the order of these events and consists of several distinct aspects that we’ll look at in turn.</a:t>
            </a:r>
          </a:p>
          <a:p>
            <a:endParaRPr lang="en-US" sz="2400" dirty="0">
              <a:solidFill>
                <a:schemeClr val="bg1"/>
              </a:solidFill>
              <a:latin typeface="+mj-lt"/>
            </a:endParaRPr>
          </a:p>
          <a:p>
            <a:r>
              <a:rPr lang="en-US" sz="2400" dirty="0">
                <a:solidFill>
                  <a:schemeClr val="bg1"/>
                </a:solidFill>
                <a:latin typeface="+mj-lt"/>
              </a:rPr>
              <a:t>The plot is made up of a series of cause and effect events that lead the reader from the beginning of the story, through the middle, to the story’s ending (though sometimes the chronological order is played with for dramatic effect).</a:t>
            </a:r>
            <a:endParaRPr lang="en-US" sz="2400" dirty="0">
              <a:solidFill>
                <a:schemeClr val="bg1"/>
              </a:solidFill>
              <a:latin typeface="+mj-lt"/>
            </a:endParaRPr>
          </a:p>
        </p:txBody>
      </p:sp>
    </p:spTree>
    <p:extLst>
      <p:ext uri="{BB962C8B-B14F-4D97-AF65-F5344CB8AC3E}">
        <p14:creationId xmlns:p14="http://schemas.microsoft.com/office/powerpoint/2010/main" val="222495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6" y="511183"/>
            <a:ext cx="10515600" cy="390156"/>
          </a:xfrm>
        </p:spPr>
        <p:txBody>
          <a:bodyPr anchor="ctr" anchorCtr="0">
            <a:normAutofit fontScale="90000"/>
          </a:bodyPr>
          <a:lstStyle/>
          <a:p>
            <a:pPr algn="ctr"/>
            <a:r>
              <a:rPr lang="en-US" sz="4800" dirty="0" smtClean="0">
                <a:solidFill>
                  <a:schemeClr val="bg1"/>
                </a:solidFill>
              </a:rPr>
              <a:t>Plot</a:t>
            </a:r>
            <a:endParaRPr lang="en-US" sz="4800" dirty="0">
              <a:solidFill>
                <a:schemeClr val="bg1"/>
              </a:solidFill>
            </a:endParaRPr>
          </a:p>
        </p:txBody>
      </p:sp>
      <p:sp>
        <p:nvSpPr>
          <p:cNvPr id="3" name="Subtitle 2"/>
          <p:cNvSpPr>
            <a:spLocks noGrp="1"/>
          </p:cNvSpPr>
          <p:nvPr>
            <p:ph type="subTitle" idx="4294967295"/>
          </p:nvPr>
        </p:nvSpPr>
        <p:spPr>
          <a:xfrm>
            <a:off x="548640" y="1136469"/>
            <a:ext cx="11129554" cy="5446894"/>
          </a:xfrm>
        </p:spPr>
        <p:txBody>
          <a:bodyPr>
            <a:normAutofit lnSpcReduction="10000"/>
          </a:bodyPr>
          <a:lstStyle/>
          <a:p>
            <a:r>
              <a:rPr lang="en-US" sz="2800" dirty="0">
                <a:solidFill>
                  <a:schemeClr val="bg1"/>
                </a:solidFill>
                <a:latin typeface="+mj-lt"/>
              </a:rPr>
              <a:t>Exposition: This is the introduction of the story. </a:t>
            </a:r>
            <a:r>
              <a:rPr lang="en-US" sz="2800" dirty="0">
                <a:solidFill>
                  <a:schemeClr val="bg1"/>
                </a:solidFill>
                <a:latin typeface="+mj-lt"/>
              </a:rPr>
              <a:t>Usually, it will be where the reader acquires the necessary background information they’ll need to follow the various threads of the plot through to the end</a:t>
            </a:r>
            <a:r>
              <a:rPr lang="en-US" sz="2800" dirty="0" smtClean="0">
                <a:solidFill>
                  <a:schemeClr val="bg1"/>
                </a:solidFill>
                <a:latin typeface="+mj-lt"/>
              </a:rPr>
              <a:t>.</a:t>
            </a:r>
          </a:p>
          <a:p>
            <a:r>
              <a:rPr lang="en-US" sz="2800" dirty="0">
                <a:solidFill>
                  <a:schemeClr val="bg1"/>
                </a:solidFill>
                <a:latin typeface="+mj-lt"/>
              </a:rPr>
              <a:t>Conflict: The conflict of the story serves as the focus and driving force of most of the story’s action. Essentially, conflict consists of a central (and sometimes secondary) problem. </a:t>
            </a:r>
            <a:r>
              <a:rPr lang="en-US" sz="2800" dirty="0">
                <a:solidFill>
                  <a:schemeClr val="bg1"/>
                </a:solidFill>
                <a:latin typeface="+mj-lt"/>
              </a:rPr>
              <a:t>Without a problem or conflict, there is no story. </a:t>
            </a:r>
            <a:endParaRPr lang="en-US" sz="2800" dirty="0" smtClean="0">
              <a:solidFill>
                <a:schemeClr val="bg1"/>
              </a:solidFill>
              <a:latin typeface="+mj-lt"/>
            </a:endParaRPr>
          </a:p>
          <a:p>
            <a:r>
              <a:rPr lang="en-US" sz="2800" dirty="0">
                <a:solidFill>
                  <a:schemeClr val="bg1"/>
                </a:solidFill>
                <a:latin typeface="+mj-lt"/>
              </a:rPr>
              <a:t>Rising Action: The rising action of the narrative begins at the end of the exposition. It usually forms most of the plot and begins with an inciting incident that kick-starts a series of cause and effect events. The rising action builds on tension and culminates in the climax.</a:t>
            </a:r>
            <a:endParaRPr lang="en-US" sz="2800" dirty="0">
              <a:solidFill>
                <a:schemeClr val="bg1"/>
              </a:solidFill>
              <a:latin typeface="+mj-lt"/>
            </a:endParaRPr>
          </a:p>
        </p:txBody>
      </p:sp>
    </p:spTree>
    <p:extLst>
      <p:ext uri="{BB962C8B-B14F-4D97-AF65-F5344CB8AC3E}">
        <p14:creationId xmlns:p14="http://schemas.microsoft.com/office/powerpoint/2010/main" val="1531014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10" y="637093"/>
            <a:ext cx="10515600" cy="499376"/>
          </a:xfrm>
        </p:spPr>
        <p:txBody>
          <a:bodyPr anchor="ctr" anchorCtr="0">
            <a:normAutofit fontScale="90000"/>
          </a:bodyPr>
          <a:lstStyle/>
          <a:p>
            <a:r>
              <a:rPr lang="en-US" dirty="0" smtClean="0">
                <a:effectLst/>
              </a:rPr>
              <a:t>Plot</a:t>
            </a:r>
            <a:endParaRPr lang="en-US" sz="4800" dirty="0">
              <a:solidFill>
                <a:schemeClr val="bg1"/>
              </a:solidFill>
            </a:endParaRPr>
          </a:p>
        </p:txBody>
      </p:sp>
      <p:sp>
        <p:nvSpPr>
          <p:cNvPr id="3" name="Subtitle 2"/>
          <p:cNvSpPr>
            <a:spLocks noGrp="1"/>
          </p:cNvSpPr>
          <p:nvPr>
            <p:ph type="subTitle" idx="4294967295"/>
          </p:nvPr>
        </p:nvSpPr>
        <p:spPr>
          <a:xfrm>
            <a:off x="631009" y="1136469"/>
            <a:ext cx="11086373" cy="5225142"/>
          </a:xfrm>
        </p:spPr>
        <p:txBody>
          <a:bodyPr>
            <a:normAutofit/>
          </a:bodyPr>
          <a:lstStyle/>
          <a:p>
            <a:pPr indent="-342900">
              <a:buFontTx/>
              <a:buChar char="-"/>
            </a:pPr>
            <a:r>
              <a:rPr lang="en-US" sz="2400" dirty="0">
                <a:solidFill>
                  <a:schemeClr val="bg1"/>
                </a:solidFill>
                <a:latin typeface="+mj-lt"/>
              </a:rPr>
              <a:t>Climax: After the introduction of the problem or central conflict of the story, the action rises as the drama of the story unfolds in a series of causes and effects. These events culminate in the story’s dramatic high point, known as the climax. This is when the tension finally reaches its breaking </a:t>
            </a:r>
            <a:r>
              <a:rPr lang="en-US" sz="2400" dirty="0" smtClean="0">
                <a:solidFill>
                  <a:schemeClr val="bg1"/>
                </a:solidFill>
                <a:latin typeface="+mj-lt"/>
              </a:rPr>
              <a:t>point. </a:t>
            </a:r>
          </a:p>
          <a:p>
            <a:pPr indent="-342900">
              <a:buFontTx/>
              <a:buChar char="-"/>
            </a:pPr>
            <a:r>
              <a:rPr lang="en-US" sz="2400" dirty="0">
                <a:solidFill>
                  <a:schemeClr val="bg1"/>
                </a:solidFill>
                <a:latin typeface="+mj-lt"/>
              </a:rPr>
              <a:t>Falling Action: This part of the narrative is made up of the events that happen after the climax. Things begin to slow down and work their way towards the story’s end, tying up loose ends on the way. We can think of the falling action as a de-escalation of the story’s drama</a:t>
            </a:r>
            <a:r>
              <a:rPr lang="en-US" sz="2400" dirty="0" smtClean="0">
                <a:solidFill>
                  <a:schemeClr val="bg1"/>
                </a:solidFill>
                <a:latin typeface="+mj-lt"/>
              </a:rPr>
              <a:t>.</a:t>
            </a:r>
            <a:endParaRPr lang="en-US" sz="2400" dirty="0">
              <a:solidFill>
                <a:schemeClr val="bg1"/>
              </a:solidFill>
              <a:latin typeface="+mj-lt"/>
            </a:endParaRPr>
          </a:p>
          <a:p>
            <a:pPr marL="0" indent="0">
              <a:buNone/>
            </a:pPr>
            <a:r>
              <a:rPr lang="en-US" sz="2400" dirty="0">
                <a:solidFill>
                  <a:schemeClr val="bg1"/>
                </a:solidFill>
                <a:latin typeface="+mj-lt"/>
              </a:rPr>
              <a:t>Resolution: This is the final part of the plot arc and represents the closing of the conflict and the return of normality – or a new normality – in the wake of the story’s events. Often, this takes the form of a significant change within the main character. A resolution restores balance and order to the world or it brings about a new balance and order.</a:t>
            </a:r>
          </a:p>
          <a:p>
            <a:pPr marL="0" indent="0">
              <a:buNone/>
            </a:pPr>
            <a:endParaRPr lang="en-US" sz="2400" dirty="0">
              <a:solidFill>
                <a:schemeClr val="bg1"/>
              </a:solidFill>
              <a:latin typeface="+mj-lt"/>
            </a:endParaRPr>
          </a:p>
          <a:p>
            <a:pPr marL="0" indent="0">
              <a:buNone/>
            </a:pPr>
            <a:endParaRPr lang="en-US" sz="2400" dirty="0" smtClean="0">
              <a:solidFill>
                <a:schemeClr val="bg1"/>
              </a:solidFill>
              <a:latin typeface="+mj-lt"/>
            </a:endParaRPr>
          </a:p>
          <a:p>
            <a:pPr indent="-342900">
              <a:buFontTx/>
              <a:buChar char="-"/>
            </a:pPr>
            <a:endParaRPr lang="en-US" sz="2400" dirty="0">
              <a:solidFill>
                <a:schemeClr val="bg1"/>
              </a:solidFill>
              <a:latin typeface="+mj-lt"/>
            </a:endParaRPr>
          </a:p>
          <a:p>
            <a:pPr marL="342900" indent="-342900">
              <a:buFontTx/>
              <a:buChar char="-"/>
            </a:pPr>
            <a:endParaRPr lang="en-US" sz="2400" dirty="0">
              <a:solidFill>
                <a:schemeClr val="bg1"/>
              </a:solidFill>
              <a:latin typeface="+mj-lt"/>
            </a:endParaRPr>
          </a:p>
        </p:txBody>
      </p:sp>
    </p:spTree>
    <p:extLst>
      <p:ext uri="{BB962C8B-B14F-4D97-AF65-F5344CB8AC3E}">
        <p14:creationId xmlns:p14="http://schemas.microsoft.com/office/powerpoint/2010/main" val="1406161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0072C5-DDE0-4258-BA7A-4D4B80DFA632}">
  <ds:schemaRefs>
    <ds:schemaRef ds:uri="http://schemas.microsoft.com/office/2006/documentManagement/types"/>
    <ds:schemaRef ds:uri="http://www.w3.org/XML/1998/namespace"/>
    <ds:schemaRef ds:uri="http://purl.org/dc/terms/"/>
    <ds:schemaRef ds:uri="http://schemas.microsoft.com/office/2006/metadata/properties"/>
    <ds:schemaRef ds:uri="http://purl.org/dc/elements/1.1/"/>
    <ds:schemaRef ds:uri="http://schemas.microsoft.com/office/infopath/2007/PartnerControls"/>
    <ds:schemaRef ds:uri="16c05727-aa75-4e4a-9b5f-8a80a1165891"/>
    <ds:schemaRef ds:uri="http://schemas.openxmlformats.org/package/2006/metadata/core-properties"/>
    <ds:schemaRef ds:uri="71af3243-3dd4-4a8d-8c0d-dd76da1f02a5"/>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TM04033929[[fn=Slate]]</Template>
  <TotalTime>0</TotalTime>
  <Words>410</Words>
  <Application>Microsoft Office PowerPoint</Application>
  <PresentationFormat>Widescreen</PresentationFormat>
  <Paragraphs>35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Calisto MT</vt:lpstr>
      <vt:lpstr>Trebuchet MS</vt:lpstr>
      <vt:lpstr>Wingdings 2</vt:lpstr>
      <vt:lpstr>Slate</vt:lpstr>
      <vt:lpstr>Literature</vt:lpstr>
      <vt:lpstr>What is Literature?</vt:lpstr>
      <vt:lpstr>Elements of Literature</vt:lpstr>
      <vt:lpstr>Plot</vt:lpstr>
      <vt:lpstr>Plot</vt:lpstr>
      <vt:lpstr>Plot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2020-05-01T23:51:23Z</dcterms:created>
  <dcterms:modified xsi:type="dcterms:W3CDTF">2022-06-13T08:50:35Z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